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BA49B064-37D1-4292-8D02-A6414DA1CE70}">
          <p14:sldIdLst>
            <p14:sldId id="257"/>
            <p14:sldId id="256"/>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6A4B879-11D7-48F3-BAE4-60173F766DCE}" type="datetimeFigureOut">
              <a:rPr lang="tr-TR" smtClean="0"/>
              <a:t>16.11.2022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0A32EC4E-BAB5-456B-AA31-6C96CCCAD179}"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43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6A4B879-11D7-48F3-BAE4-60173F766DCE}"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32EC4E-BAB5-456B-AA31-6C96CCCAD179}"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719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6A4B879-11D7-48F3-BAE4-60173F766DCE}"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32EC4E-BAB5-456B-AA31-6C96CCCAD179}"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432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6A4B879-11D7-48F3-BAE4-60173F766DCE}"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32EC4E-BAB5-456B-AA31-6C96CCCAD179}"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00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6A4B879-11D7-48F3-BAE4-60173F766DCE}"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32EC4E-BAB5-456B-AA31-6C96CCCAD179}"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22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6A4B879-11D7-48F3-BAE4-60173F766DCE}"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A32EC4E-BAB5-456B-AA31-6C96CCCAD179}"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44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6A4B879-11D7-48F3-BAE4-60173F766DCE}" type="datetimeFigureOut">
              <a:rPr lang="tr-TR" smtClean="0"/>
              <a:t>16.11.2022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A32EC4E-BAB5-456B-AA31-6C96CCCAD179}"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24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6A4B879-11D7-48F3-BAE4-60173F766DCE}" type="datetimeFigureOut">
              <a:rPr lang="tr-TR" smtClean="0"/>
              <a:t>16.11.2022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A32EC4E-BAB5-456B-AA31-6C96CCCAD179}"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771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4B879-11D7-48F3-BAE4-60173F766DCE}" type="datetimeFigureOut">
              <a:rPr lang="tr-TR" smtClean="0"/>
              <a:t>16.11.2022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A32EC4E-BAB5-456B-AA31-6C96CCCAD179}" type="slidenum">
              <a:rPr lang="tr-TR" smtClean="0"/>
              <a:t>‹#›</a:t>
            </a:fld>
            <a:endParaRPr lang="tr-TR"/>
          </a:p>
        </p:txBody>
      </p:sp>
    </p:spTree>
    <p:extLst>
      <p:ext uri="{BB962C8B-B14F-4D97-AF65-F5344CB8AC3E}">
        <p14:creationId xmlns:p14="http://schemas.microsoft.com/office/powerpoint/2010/main" val="127929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6A4B879-11D7-48F3-BAE4-60173F766DCE}"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A32EC4E-BAB5-456B-AA31-6C96CCCAD179}"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827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6A4B879-11D7-48F3-BAE4-60173F766DCE}" type="datetimeFigureOut">
              <a:rPr lang="tr-TR" smtClean="0"/>
              <a:t>16.11.2022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0A32EC4E-BAB5-456B-AA31-6C96CCCAD179}"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08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A4B879-11D7-48F3-BAE4-60173F766DCE}" type="datetimeFigureOut">
              <a:rPr lang="tr-TR" smtClean="0"/>
              <a:t>16.11.2022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A32EC4E-BAB5-456B-AA31-6C96CCCAD179}"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271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0329FE-0D32-DE28-BCB6-9C7B814F992E}"/>
              </a:ext>
            </a:extLst>
          </p:cNvPr>
          <p:cNvSpPr>
            <a:spLocks noGrp="1"/>
          </p:cNvSpPr>
          <p:nvPr>
            <p:ph type="title"/>
          </p:nvPr>
        </p:nvSpPr>
        <p:spPr>
          <a:xfrm>
            <a:off x="1451579" y="804519"/>
            <a:ext cx="9964281" cy="1052561"/>
          </a:xfrm>
        </p:spPr>
        <p:txBody>
          <a:bodyPr>
            <a:normAutofit/>
          </a:bodyPr>
          <a:lstStyle/>
          <a:p>
            <a:r>
              <a:rPr lang="tr-TR" sz="2800" dirty="0">
                <a:latin typeface="Arial Black" panose="020B0A04020102020204" pitchFamily="34" charset="0"/>
              </a:rPr>
              <a:t>Görüntü İşleme Yöntemleri Kullanılarak Kiraz Meyvesinin Sınıflandırılması</a:t>
            </a:r>
          </a:p>
        </p:txBody>
      </p:sp>
      <p:pic>
        <p:nvPicPr>
          <p:cNvPr id="4" name="Resim 3">
            <a:extLst>
              <a:ext uri="{FF2B5EF4-FFF2-40B4-BE49-F238E27FC236}">
                <a16:creationId xmlns:a16="http://schemas.microsoft.com/office/drawing/2014/main" id="{4FA74123-DCA4-2E84-ADF8-A04DFDA80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268" y="2052882"/>
            <a:ext cx="5664659" cy="2487654"/>
          </a:xfrm>
          <a:prstGeom prst="rect">
            <a:avLst/>
          </a:prstGeom>
        </p:spPr>
      </p:pic>
      <p:sp>
        <p:nvSpPr>
          <p:cNvPr id="3" name="Metin kutusu 2">
            <a:extLst>
              <a:ext uri="{FF2B5EF4-FFF2-40B4-BE49-F238E27FC236}">
                <a16:creationId xmlns:a16="http://schemas.microsoft.com/office/drawing/2014/main" id="{D3E89207-CA15-738A-D371-573CBA443341}"/>
              </a:ext>
            </a:extLst>
          </p:cNvPr>
          <p:cNvSpPr txBox="1"/>
          <p:nvPr/>
        </p:nvSpPr>
        <p:spPr>
          <a:xfrm>
            <a:off x="874643" y="5744817"/>
            <a:ext cx="3146054" cy="369332"/>
          </a:xfrm>
          <a:prstGeom prst="rect">
            <a:avLst/>
          </a:prstGeom>
          <a:noFill/>
        </p:spPr>
        <p:txBody>
          <a:bodyPr wrap="none" rtlCol="0">
            <a:spAutoFit/>
          </a:bodyPr>
          <a:lstStyle/>
          <a:p>
            <a:r>
              <a:rPr lang="tr-TR" dirty="0"/>
              <a:t>FURKAN YILDIZ-02200201046</a:t>
            </a:r>
          </a:p>
        </p:txBody>
      </p:sp>
    </p:spTree>
    <p:extLst>
      <p:ext uri="{BB962C8B-B14F-4D97-AF65-F5344CB8AC3E}">
        <p14:creationId xmlns:p14="http://schemas.microsoft.com/office/powerpoint/2010/main" val="389659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err="1">
                <a:latin typeface="Arial Black" panose="020B0A04020102020204" pitchFamily="34" charset="0"/>
              </a:rPr>
              <a:t>UyGULAMA</a:t>
            </a:r>
            <a:endParaRPr lang="tr-TR"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a:xfrm>
            <a:off x="1451579" y="2015732"/>
            <a:ext cx="9603275" cy="4037749"/>
          </a:xfrm>
        </p:spPr>
        <p:txBody>
          <a:bodyPr>
            <a:normAutofit/>
          </a:bodyPr>
          <a:lstStyle/>
          <a:p>
            <a:pPr marL="0" indent="0">
              <a:lnSpc>
                <a:spcPct val="150000"/>
              </a:lnSpc>
              <a:buNone/>
            </a:pPr>
            <a:r>
              <a:rPr lang="tr-TR" sz="1800" b="1" dirty="0"/>
              <a:t>Daha sonra program tarafından tespit edilen kirazların sınırları eşikleme yöntemi kullanılarak mavi renk ile belirlenmiş ve resimde bulunan nesne sayısı ekrana yansıtılmıştır.</a:t>
            </a:r>
          </a:p>
        </p:txBody>
      </p:sp>
      <p:pic>
        <p:nvPicPr>
          <p:cNvPr id="5" name="Resim 4">
            <a:extLst>
              <a:ext uri="{FF2B5EF4-FFF2-40B4-BE49-F238E27FC236}">
                <a16:creationId xmlns:a16="http://schemas.microsoft.com/office/drawing/2014/main" id="{59804E08-52CF-0577-0756-3F432C1F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633" y="3173933"/>
            <a:ext cx="5635166" cy="2879548"/>
          </a:xfrm>
          <a:prstGeom prst="rect">
            <a:avLst/>
          </a:prstGeom>
        </p:spPr>
      </p:pic>
    </p:spTree>
    <p:extLst>
      <p:ext uri="{BB962C8B-B14F-4D97-AF65-F5344CB8AC3E}">
        <p14:creationId xmlns:p14="http://schemas.microsoft.com/office/powerpoint/2010/main" val="32237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a:latin typeface="Arial Black" panose="020B0A04020102020204" pitchFamily="34" charset="0"/>
              </a:rPr>
              <a:t>SONUÇ</a:t>
            </a: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a:xfrm>
            <a:off x="1451579" y="2015732"/>
            <a:ext cx="9603275" cy="4037749"/>
          </a:xfrm>
        </p:spPr>
        <p:txBody>
          <a:bodyPr>
            <a:normAutofit/>
          </a:bodyPr>
          <a:lstStyle/>
          <a:p>
            <a:pPr marL="0" indent="0">
              <a:lnSpc>
                <a:spcPct val="150000"/>
              </a:lnSpc>
              <a:buNone/>
            </a:pPr>
            <a:r>
              <a:rPr lang="tr-TR" sz="1800" b="1" dirty="0"/>
              <a:t>Sınırları belirlenen kirazlar belirli işlemlerden geçirildikten sonra kirazlara ait alan bilgileri hesaplanmıştır. Hesaplanan alan verileri yukarıdaki Tablo ‘da belirlenen boyut standartlarına göre değerlendirilmiş ve değerlendirme sonucunda kirazlar boyutlarına göre sınıflandırılmıştır.</a:t>
            </a:r>
          </a:p>
        </p:txBody>
      </p:sp>
      <p:pic>
        <p:nvPicPr>
          <p:cNvPr id="6" name="Resim 5">
            <a:extLst>
              <a:ext uri="{FF2B5EF4-FFF2-40B4-BE49-F238E27FC236}">
                <a16:creationId xmlns:a16="http://schemas.microsoft.com/office/drawing/2014/main" id="{360C5377-9D02-8156-4487-F65435B86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773" y="3429000"/>
            <a:ext cx="4732642" cy="2441551"/>
          </a:xfrm>
          <a:prstGeom prst="rect">
            <a:avLst/>
          </a:prstGeom>
        </p:spPr>
      </p:pic>
    </p:spTree>
    <p:extLst>
      <p:ext uri="{BB962C8B-B14F-4D97-AF65-F5344CB8AC3E}">
        <p14:creationId xmlns:p14="http://schemas.microsoft.com/office/powerpoint/2010/main" val="379236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a:latin typeface="Arial Black" panose="020B0A04020102020204" pitchFamily="34" charset="0"/>
              </a:rPr>
              <a:t>SONUÇ</a:t>
            </a: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a:xfrm>
            <a:off x="1451579" y="2015732"/>
            <a:ext cx="9603275" cy="4037749"/>
          </a:xfrm>
        </p:spPr>
        <p:txBody>
          <a:bodyPr>
            <a:normAutofit/>
          </a:bodyPr>
          <a:lstStyle/>
          <a:p>
            <a:pPr>
              <a:lnSpc>
                <a:spcPct val="150000"/>
              </a:lnSpc>
            </a:pPr>
            <a:r>
              <a:rPr lang="tr-TR" sz="1800" b="1" dirty="0"/>
              <a:t>Yapılan çalışmada kirazlar üst üste gelmeden ayrık olarak resimlenmiştir. Bu sayede sınıflandırma başarısı %100 olarak gerçekleşmiştir. Ancak kirazların üst üste gelmesi durumunda sınıflandırma başarısının düşeceği değerlendirilmektedir. </a:t>
            </a:r>
          </a:p>
          <a:p>
            <a:pPr>
              <a:lnSpc>
                <a:spcPct val="150000"/>
              </a:lnSpc>
            </a:pPr>
            <a:r>
              <a:rPr lang="tr-TR" sz="1800" b="1" dirty="0"/>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a:t>
            </a:r>
          </a:p>
        </p:txBody>
      </p:sp>
    </p:spTree>
    <p:extLst>
      <p:ext uri="{BB962C8B-B14F-4D97-AF65-F5344CB8AC3E}">
        <p14:creationId xmlns:p14="http://schemas.microsoft.com/office/powerpoint/2010/main" val="85593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a:latin typeface="Arial Black" panose="020B0A04020102020204" pitchFamily="34" charset="0"/>
              </a:rPr>
              <a:t>GİRİŞ</a:t>
            </a: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p:txBody>
          <a:bodyPr/>
          <a:lstStyle/>
          <a:p>
            <a:pPr marL="0" indent="0">
              <a:lnSpc>
                <a:spcPct val="150000"/>
              </a:lnSpc>
              <a:buNone/>
            </a:pPr>
            <a:r>
              <a:rPr lang="tr-TR" b="1" dirty="0"/>
              <a:t>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a:t>
            </a:r>
          </a:p>
        </p:txBody>
      </p:sp>
    </p:spTree>
    <p:extLst>
      <p:ext uri="{BB962C8B-B14F-4D97-AF65-F5344CB8AC3E}">
        <p14:creationId xmlns:p14="http://schemas.microsoft.com/office/powerpoint/2010/main" val="336904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a:latin typeface="Arial Black" panose="020B0A04020102020204" pitchFamily="34" charset="0"/>
              </a:rPr>
              <a:t>GİRİŞ</a:t>
            </a: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a:xfrm>
            <a:off x="1451579" y="2015732"/>
            <a:ext cx="9603275" cy="4037749"/>
          </a:xfrm>
        </p:spPr>
        <p:txBody>
          <a:bodyPr>
            <a:normAutofit/>
          </a:bodyPr>
          <a:lstStyle/>
          <a:p>
            <a:pPr marL="0" indent="0">
              <a:lnSpc>
                <a:spcPct val="150000"/>
              </a:lnSpc>
              <a:buNone/>
            </a:pPr>
            <a:r>
              <a:rPr lang="tr-TR" sz="1700" b="1" dirty="0"/>
              <a:t>Dünyada kiraz üretiminin yapıldığı önemli ülkelerin başında yaklaşık 500 bin ton üretimle Türkiye gelmektedir. Dünyadaki kiraz üretiminin ise %20’ si Türkiye de gerçekleşmektedir. Ayrıca dünya kiraz üretiminde ilk 6 ülke arasında Türkiye’nin üretimdeki payı %35’tir.</a:t>
            </a:r>
          </a:p>
        </p:txBody>
      </p:sp>
      <p:pic>
        <p:nvPicPr>
          <p:cNvPr id="5" name="Resim 4">
            <a:extLst>
              <a:ext uri="{FF2B5EF4-FFF2-40B4-BE49-F238E27FC236}">
                <a16:creationId xmlns:a16="http://schemas.microsoft.com/office/drawing/2014/main" id="{62C15257-90CF-CB84-89C0-35102E15B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840" y="3489297"/>
            <a:ext cx="5735210" cy="2295000"/>
          </a:xfrm>
          <a:prstGeom prst="rect">
            <a:avLst/>
          </a:prstGeom>
        </p:spPr>
      </p:pic>
    </p:spTree>
    <p:extLst>
      <p:ext uri="{BB962C8B-B14F-4D97-AF65-F5344CB8AC3E}">
        <p14:creationId xmlns:p14="http://schemas.microsoft.com/office/powerpoint/2010/main" val="206579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a:latin typeface="Arial Black" panose="020B0A04020102020204" pitchFamily="34" charset="0"/>
              </a:rPr>
              <a:t>GİRİŞ</a:t>
            </a: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p:txBody>
          <a:bodyPr/>
          <a:lstStyle/>
          <a:p>
            <a:pPr marL="0" indent="0">
              <a:lnSpc>
                <a:spcPct val="150000"/>
              </a:lnSpc>
              <a:buNone/>
            </a:pPr>
            <a:r>
              <a:rPr lang="tr-TR" b="1" dirty="0"/>
              <a:t>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400778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a:latin typeface="Arial Black" panose="020B0A04020102020204" pitchFamily="34" charset="0"/>
              </a:rPr>
              <a:t>MATERYAL VE METOT</a:t>
            </a: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a:xfrm>
            <a:off x="1451579" y="2015732"/>
            <a:ext cx="9603275" cy="4037749"/>
          </a:xfrm>
        </p:spPr>
        <p:txBody>
          <a:bodyPr>
            <a:normAutofit/>
          </a:bodyPr>
          <a:lstStyle/>
          <a:p>
            <a:pPr marL="0" indent="0">
              <a:lnSpc>
                <a:spcPct val="150000"/>
              </a:lnSpc>
              <a:buNone/>
            </a:pPr>
            <a:r>
              <a:rPr lang="tr-TR" sz="1800" b="1" dirty="0"/>
              <a:t>Görüntü işlemeyi matrisler üzerinde yapılan işlemler bütünü şeklinde de tanımlayabiliriz. Resimler çeşitli renklerin bir araya geldiği karelerden oluşmaktadır. Görüntü işleme yöntemlerinde pikseli oluşturan matris hücrelerinin üzerinden işlemler yapılmaktadır. Aşağıdaki Şekil ’de görsel bir karakterin sayısallaştırılması gösterilmiştir. </a:t>
            </a:r>
          </a:p>
        </p:txBody>
      </p:sp>
      <p:pic>
        <p:nvPicPr>
          <p:cNvPr id="5" name="Resim 4">
            <a:extLst>
              <a:ext uri="{FF2B5EF4-FFF2-40B4-BE49-F238E27FC236}">
                <a16:creationId xmlns:a16="http://schemas.microsoft.com/office/drawing/2014/main" id="{3095A6D1-5C29-488F-E075-791742C9E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096" y="3853960"/>
            <a:ext cx="4988504" cy="2084114"/>
          </a:xfrm>
          <a:prstGeom prst="rect">
            <a:avLst/>
          </a:prstGeom>
        </p:spPr>
      </p:pic>
    </p:spTree>
    <p:extLst>
      <p:ext uri="{BB962C8B-B14F-4D97-AF65-F5344CB8AC3E}">
        <p14:creationId xmlns:p14="http://schemas.microsoft.com/office/powerpoint/2010/main" val="42507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err="1">
                <a:latin typeface="Arial Black" panose="020B0A04020102020204" pitchFamily="34" charset="0"/>
              </a:rPr>
              <a:t>UyGULAMA</a:t>
            </a:r>
            <a:endParaRPr lang="tr-TR"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a:xfrm>
            <a:off x="1451579" y="2015732"/>
            <a:ext cx="9603275" cy="4037749"/>
          </a:xfrm>
        </p:spPr>
        <p:txBody>
          <a:bodyPr>
            <a:normAutofit/>
          </a:bodyPr>
          <a:lstStyle/>
          <a:p>
            <a:pPr marL="0" indent="0">
              <a:lnSpc>
                <a:spcPct val="150000"/>
              </a:lnSpc>
              <a:buNone/>
            </a:pPr>
            <a:r>
              <a:rPr lang="tr-TR" sz="1600" b="1" dirty="0"/>
              <a:t>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 . Aşağıdaki  Tablo ‘da kirazların boyutlarına karşılık gelen sınıflar gösterilmiştir</a:t>
            </a:r>
            <a:endParaRPr lang="tr-TR" sz="1800" b="1" dirty="0"/>
          </a:p>
        </p:txBody>
      </p:sp>
      <p:pic>
        <p:nvPicPr>
          <p:cNvPr id="6" name="Resim 5">
            <a:extLst>
              <a:ext uri="{FF2B5EF4-FFF2-40B4-BE49-F238E27FC236}">
                <a16:creationId xmlns:a16="http://schemas.microsoft.com/office/drawing/2014/main" id="{D9218F19-E9E6-66C2-D358-E38C1F8C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607" y="3726420"/>
            <a:ext cx="4984274" cy="2006505"/>
          </a:xfrm>
          <a:prstGeom prst="rect">
            <a:avLst/>
          </a:prstGeom>
        </p:spPr>
      </p:pic>
    </p:spTree>
    <p:extLst>
      <p:ext uri="{BB962C8B-B14F-4D97-AF65-F5344CB8AC3E}">
        <p14:creationId xmlns:p14="http://schemas.microsoft.com/office/powerpoint/2010/main" val="272408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err="1">
                <a:latin typeface="Arial Black" panose="020B0A04020102020204" pitchFamily="34" charset="0"/>
              </a:rPr>
              <a:t>UyGULAMA</a:t>
            </a:r>
            <a:endParaRPr lang="tr-TR"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a:xfrm>
            <a:off x="1451579" y="2015732"/>
            <a:ext cx="9603275" cy="4037749"/>
          </a:xfrm>
        </p:spPr>
        <p:txBody>
          <a:bodyPr>
            <a:normAutofit/>
          </a:bodyPr>
          <a:lstStyle/>
          <a:p>
            <a:pPr marL="0" indent="0">
              <a:lnSpc>
                <a:spcPct val="150000"/>
              </a:lnSpc>
              <a:buNone/>
            </a:pPr>
            <a:r>
              <a:rPr lang="tr-TR" sz="1600" b="1" dirty="0"/>
              <a:t>Yapılan çalışmada, görüntüsü alınan kirazların Tablo ‘da belirlenen standartlara göre Matlab programı ile sınıflandırılması yapılmıştır. Kiraz meyvesinin sınıflandırılması için gerekli olan işlem adımları aşağıdaki Şekil ‘de gösterilmiştir.</a:t>
            </a:r>
            <a:endParaRPr lang="tr-TR" sz="1800" b="1" dirty="0"/>
          </a:p>
        </p:txBody>
      </p:sp>
      <p:pic>
        <p:nvPicPr>
          <p:cNvPr id="5" name="Resim 4">
            <a:extLst>
              <a:ext uri="{FF2B5EF4-FFF2-40B4-BE49-F238E27FC236}">
                <a16:creationId xmlns:a16="http://schemas.microsoft.com/office/drawing/2014/main" id="{B169B880-77EC-ADF1-94C1-981C7D03C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689" y="3204603"/>
            <a:ext cx="7382651" cy="2631932"/>
          </a:xfrm>
          <a:prstGeom prst="rect">
            <a:avLst/>
          </a:prstGeom>
        </p:spPr>
      </p:pic>
    </p:spTree>
    <p:extLst>
      <p:ext uri="{BB962C8B-B14F-4D97-AF65-F5344CB8AC3E}">
        <p14:creationId xmlns:p14="http://schemas.microsoft.com/office/powerpoint/2010/main" val="225774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err="1">
                <a:latin typeface="Arial Black" panose="020B0A04020102020204" pitchFamily="34" charset="0"/>
              </a:rPr>
              <a:t>UyGULAMA</a:t>
            </a:r>
            <a:endParaRPr lang="tr-TR"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a:xfrm>
            <a:off x="1451579" y="2015732"/>
            <a:ext cx="9603275" cy="4037749"/>
          </a:xfrm>
        </p:spPr>
        <p:txBody>
          <a:bodyPr>
            <a:normAutofit/>
          </a:bodyPr>
          <a:lstStyle/>
          <a:p>
            <a:pPr marL="0" indent="0">
              <a:lnSpc>
                <a:spcPct val="150000"/>
              </a:lnSpc>
              <a:buNone/>
            </a:pPr>
            <a:r>
              <a:rPr lang="tr-TR" sz="1800" b="1" dirty="0"/>
              <a:t>İşlem adımlarına göre sınıflandırma işleminin gerçekleşmesi için işlenmemiş resim programa yüklenmelidir. Aşağıdaki Şekil ‘de sınıflandırma için programa yüklenecek olan işlenmemiş resim gösterilmiştir. </a:t>
            </a:r>
          </a:p>
        </p:txBody>
      </p:sp>
      <p:pic>
        <p:nvPicPr>
          <p:cNvPr id="6" name="Resim 5">
            <a:extLst>
              <a:ext uri="{FF2B5EF4-FFF2-40B4-BE49-F238E27FC236}">
                <a16:creationId xmlns:a16="http://schemas.microsoft.com/office/drawing/2014/main" id="{B445746A-7DF4-4312-F94D-C80B140A0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879" y="3429000"/>
            <a:ext cx="5761219" cy="2530059"/>
          </a:xfrm>
          <a:prstGeom prst="rect">
            <a:avLst/>
          </a:prstGeom>
        </p:spPr>
      </p:pic>
    </p:spTree>
    <p:extLst>
      <p:ext uri="{BB962C8B-B14F-4D97-AF65-F5344CB8AC3E}">
        <p14:creationId xmlns:p14="http://schemas.microsoft.com/office/powerpoint/2010/main" val="310206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6FE7E-32E4-B47E-D75C-82C7B4BF08A3}"/>
              </a:ext>
            </a:extLst>
          </p:cNvPr>
          <p:cNvSpPr>
            <a:spLocks noGrp="1"/>
          </p:cNvSpPr>
          <p:nvPr>
            <p:ph type="title"/>
          </p:nvPr>
        </p:nvSpPr>
        <p:spPr/>
        <p:txBody>
          <a:bodyPr/>
          <a:lstStyle/>
          <a:p>
            <a:r>
              <a:rPr lang="tr-TR" dirty="0" err="1">
                <a:latin typeface="Arial Black" panose="020B0A04020102020204" pitchFamily="34" charset="0"/>
              </a:rPr>
              <a:t>UyGULAMA</a:t>
            </a:r>
            <a:endParaRPr lang="tr-TR" dirty="0">
              <a:latin typeface="Arial Black" panose="020B0A04020102020204" pitchFamily="34" charset="0"/>
            </a:endParaRPr>
          </a:p>
        </p:txBody>
      </p:sp>
      <p:sp>
        <p:nvSpPr>
          <p:cNvPr id="3" name="İçerik Yer Tutucusu 2">
            <a:extLst>
              <a:ext uri="{FF2B5EF4-FFF2-40B4-BE49-F238E27FC236}">
                <a16:creationId xmlns:a16="http://schemas.microsoft.com/office/drawing/2014/main" id="{D5CD6D93-78F0-52A4-CD70-D70D028652EE}"/>
              </a:ext>
            </a:extLst>
          </p:cNvPr>
          <p:cNvSpPr>
            <a:spLocks noGrp="1"/>
          </p:cNvSpPr>
          <p:nvPr>
            <p:ph idx="1"/>
          </p:nvPr>
        </p:nvSpPr>
        <p:spPr>
          <a:xfrm>
            <a:off x="1451579" y="2015732"/>
            <a:ext cx="9603275" cy="4037749"/>
          </a:xfrm>
        </p:spPr>
        <p:txBody>
          <a:bodyPr>
            <a:normAutofit/>
          </a:bodyPr>
          <a:lstStyle/>
          <a:p>
            <a:pPr marL="0" indent="0">
              <a:lnSpc>
                <a:spcPct val="150000"/>
              </a:lnSpc>
              <a:buNone/>
            </a:pPr>
            <a:r>
              <a:rPr lang="tr-TR" sz="1600" b="1" dirty="0"/>
              <a:t>İşlenmiş olarak sisteme yüklenen resim siyah- beyaz piksellere dönüştürülmektedir</a:t>
            </a:r>
          </a:p>
          <a:p>
            <a:pPr>
              <a:lnSpc>
                <a:spcPct val="150000"/>
              </a:lnSpc>
            </a:pPr>
            <a:r>
              <a:rPr lang="tr-TR" sz="1600" b="1" dirty="0"/>
              <a:t>İlk aşamada resmin arka planı beyaza kirazlar ise siyaha dönüştürülmektedir</a:t>
            </a:r>
          </a:p>
          <a:p>
            <a:pPr>
              <a:lnSpc>
                <a:spcPct val="150000"/>
              </a:lnSpc>
            </a:pPr>
            <a:r>
              <a:rPr lang="tr-TR" sz="1600" b="1" dirty="0"/>
              <a:t>İkinci aşamada ise </a:t>
            </a:r>
            <a:r>
              <a:rPr lang="tr-TR" sz="1600" b="1" dirty="0" err="1"/>
              <a:t>binary</a:t>
            </a:r>
            <a:r>
              <a:rPr lang="tr-TR" sz="1600" b="1" dirty="0"/>
              <a:t> moddaki resim Matlab </a:t>
            </a:r>
            <a:r>
              <a:rPr lang="tr-TR" sz="1600" b="1" dirty="0" err="1"/>
              <a:t>bwboundaries</a:t>
            </a:r>
            <a:r>
              <a:rPr lang="tr-TR" sz="1600" b="1" dirty="0"/>
              <a:t> komutu ile ters çevrilerek arka plan siyaha sınıflandırılacak olan kirazlar beyaza dönüştürülmektedir.</a:t>
            </a:r>
            <a:endParaRPr lang="tr-TR" sz="1800" b="1" dirty="0"/>
          </a:p>
        </p:txBody>
      </p:sp>
      <p:pic>
        <p:nvPicPr>
          <p:cNvPr id="8" name="Resim 7">
            <a:extLst>
              <a:ext uri="{FF2B5EF4-FFF2-40B4-BE49-F238E27FC236}">
                <a16:creationId xmlns:a16="http://schemas.microsoft.com/office/drawing/2014/main" id="{BA445856-A139-DECF-2841-2E0646F8F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492" y="3904426"/>
            <a:ext cx="4098929" cy="2149055"/>
          </a:xfrm>
          <a:prstGeom prst="rect">
            <a:avLst/>
          </a:prstGeom>
        </p:spPr>
      </p:pic>
    </p:spTree>
    <p:extLst>
      <p:ext uri="{BB962C8B-B14F-4D97-AF65-F5344CB8AC3E}">
        <p14:creationId xmlns:p14="http://schemas.microsoft.com/office/powerpoint/2010/main" val="650990594"/>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484</Words>
  <Application>Microsoft Office PowerPoint</Application>
  <PresentationFormat>Geniş ekran</PresentationFormat>
  <Paragraphs>27</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Arial Black</vt:lpstr>
      <vt:lpstr>Gill Sans MT</vt:lpstr>
      <vt:lpstr>Galeri</vt:lpstr>
      <vt:lpstr>Görüntü İşleme Yöntemleri Kullanılarak Kiraz Meyvesinin Sınıflandırılması</vt:lpstr>
      <vt:lpstr>GİRİŞ</vt:lpstr>
      <vt:lpstr>GİRİŞ</vt:lpstr>
      <vt:lpstr>GİRİŞ</vt:lpstr>
      <vt:lpstr>MATERYAL VE METOT</vt:lpstr>
      <vt:lpstr>UyGULAMA</vt:lpstr>
      <vt:lpstr>UyGULAMA</vt:lpstr>
      <vt:lpstr>UyGULAMA</vt:lpstr>
      <vt:lpstr>UyGULAMA</vt:lpstr>
      <vt:lpstr>UyGULAMA</vt:lpstr>
      <vt:lpstr>SONUÇ</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Furkan Yıldız</dc:creator>
  <cp:lastModifiedBy>Furkan Yıldız</cp:lastModifiedBy>
  <cp:revision>2</cp:revision>
  <dcterms:created xsi:type="dcterms:W3CDTF">2022-11-15T12:04:28Z</dcterms:created>
  <dcterms:modified xsi:type="dcterms:W3CDTF">2022-11-15T21:15:47Z</dcterms:modified>
</cp:coreProperties>
</file>