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A677DC17-756D-4573-B40D-E49D94A9DF2E}"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9255346" y="2750337"/>
            <a:ext cx="1171888" cy="1356442"/>
          </a:xfrm>
        </p:spPr>
        <p:txBody>
          <a:bodyPr/>
          <a:lstStyle/>
          <a:p>
            <a:fld id="{E385BE37-5231-447D-AC1F-A971D2E5F694}" type="slidenum">
              <a:rPr lang="tr-TR" smtClean="0"/>
              <a:t>‹#›</a:t>
            </a:fld>
            <a:endParaRPr lang="tr-TR"/>
          </a:p>
        </p:txBody>
      </p:sp>
    </p:spTree>
    <p:extLst>
      <p:ext uri="{BB962C8B-B14F-4D97-AF65-F5344CB8AC3E}">
        <p14:creationId xmlns:p14="http://schemas.microsoft.com/office/powerpoint/2010/main" val="1926561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677DC17-756D-4573-B40D-E49D94A9DF2E}"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309"/>
            <a:ext cx="1154151" cy="1090789"/>
          </a:xfrm>
        </p:spPr>
        <p:txBody>
          <a:bodyPr/>
          <a:lstStyle/>
          <a:p>
            <a:fld id="{E385BE37-5231-447D-AC1F-A971D2E5F694}" type="slidenum">
              <a:rPr lang="tr-TR" smtClean="0"/>
              <a:t>‹#›</a:t>
            </a:fld>
            <a:endParaRPr lang="tr-TR"/>
          </a:p>
        </p:txBody>
      </p:sp>
    </p:spTree>
    <p:extLst>
      <p:ext uri="{BB962C8B-B14F-4D97-AF65-F5344CB8AC3E}">
        <p14:creationId xmlns:p14="http://schemas.microsoft.com/office/powerpoint/2010/main" val="4194085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677DC17-756D-4573-B40D-E49D94A9DF2E}"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615"/>
            <a:ext cx="1154151" cy="1090789"/>
          </a:xfrm>
        </p:spPr>
        <p:txBody>
          <a:bodyPr/>
          <a:lstStyle/>
          <a:p>
            <a:fld id="{E385BE37-5231-447D-AC1F-A971D2E5F694}" type="slidenum">
              <a:rPr lang="tr-TR" smtClean="0"/>
              <a:t>‹#›</a:t>
            </a:fld>
            <a:endParaRPr lang="tr-TR"/>
          </a:p>
        </p:txBody>
      </p:sp>
    </p:spTree>
    <p:extLst>
      <p:ext uri="{BB962C8B-B14F-4D97-AF65-F5344CB8AC3E}">
        <p14:creationId xmlns:p14="http://schemas.microsoft.com/office/powerpoint/2010/main" val="3781578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677DC17-756D-4573-B40D-E49D94A9DF2E}"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E385BE37-5231-447D-AC1F-A971D2E5F694}" type="slidenum">
              <a:rPr lang="tr-TR" smtClean="0"/>
              <a:t>‹#›</a:t>
            </a:fld>
            <a:endParaRPr lang="tr-T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11273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677DC17-756D-4573-B40D-E49D94A9DF2E}"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E385BE37-5231-447D-AC1F-A971D2E5F694}" type="slidenum">
              <a:rPr lang="tr-TR" smtClean="0"/>
              <a:t>‹#›</a:t>
            </a:fld>
            <a:endParaRPr lang="tr-TR"/>
          </a:p>
        </p:txBody>
      </p:sp>
    </p:spTree>
    <p:extLst>
      <p:ext uri="{BB962C8B-B14F-4D97-AF65-F5344CB8AC3E}">
        <p14:creationId xmlns:p14="http://schemas.microsoft.com/office/powerpoint/2010/main" val="1590697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A677DC17-756D-4573-B40D-E49D94A9DF2E}" type="datetimeFigureOut">
              <a:rPr lang="tr-TR" smtClean="0"/>
              <a:t>15.12.2022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385BE37-5231-447D-AC1F-A971D2E5F694}" type="slidenum">
              <a:rPr lang="tr-TR" smtClean="0"/>
              <a:t>‹#›</a:t>
            </a:fld>
            <a:endParaRPr lang="tr-TR"/>
          </a:p>
        </p:txBody>
      </p:sp>
    </p:spTree>
    <p:extLst>
      <p:ext uri="{BB962C8B-B14F-4D97-AF65-F5344CB8AC3E}">
        <p14:creationId xmlns:p14="http://schemas.microsoft.com/office/powerpoint/2010/main" val="3836100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A677DC17-756D-4573-B40D-E49D94A9DF2E}" type="datetimeFigureOut">
              <a:rPr lang="tr-TR" smtClean="0"/>
              <a:t>15.12.2022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385BE37-5231-447D-AC1F-A971D2E5F694}" type="slidenum">
              <a:rPr lang="tr-TR" smtClean="0"/>
              <a:t>‹#›</a:t>
            </a:fld>
            <a:endParaRPr lang="tr-TR"/>
          </a:p>
        </p:txBody>
      </p:sp>
    </p:spTree>
    <p:extLst>
      <p:ext uri="{BB962C8B-B14F-4D97-AF65-F5344CB8AC3E}">
        <p14:creationId xmlns:p14="http://schemas.microsoft.com/office/powerpoint/2010/main" val="37325189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677DC17-756D-4573-B40D-E49D94A9DF2E}"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385BE37-5231-447D-AC1F-A971D2E5F694}" type="slidenum">
              <a:rPr lang="tr-TR" smtClean="0"/>
              <a:t>‹#›</a:t>
            </a:fld>
            <a:endParaRPr lang="tr-TR"/>
          </a:p>
        </p:txBody>
      </p:sp>
    </p:spTree>
    <p:extLst>
      <p:ext uri="{BB962C8B-B14F-4D97-AF65-F5344CB8AC3E}">
        <p14:creationId xmlns:p14="http://schemas.microsoft.com/office/powerpoint/2010/main" val="17637240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677DC17-756D-4573-B40D-E49D94A9DF2E}" type="datetimeFigureOut">
              <a:rPr lang="tr-TR" smtClean="0"/>
              <a:t>15.12.2022</a:t>
            </a:fld>
            <a:endParaRPr lang="tr-TR"/>
          </a:p>
        </p:txBody>
      </p:sp>
      <p:sp>
        <p:nvSpPr>
          <p:cNvPr id="5" name="Footer Placeholder 4"/>
          <p:cNvSpPr>
            <a:spLocks noGrp="1"/>
          </p:cNvSpPr>
          <p:nvPr>
            <p:ph type="ftr" sz="quarter" idx="11"/>
          </p:nvPr>
        </p:nvSpPr>
        <p:spPr>
          <a:xfrm>
            <a:off x="680321" y="5936188"/>
            <a:ext cx="6126805" cy="365125"/>
          </a:xfrm>
        </p:spPr>
        <p:txBody>
          <a:bodyPr/>
          <a:lstStyle/>
          <a:p>
            <a:endParaRPr lang="tr-T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385BE37-5231-447D-AC1F-A971D2E5F694}" type="slidenum">
              <a:rPr lang="tr-TR" smtClean="0"/>
              <a:t>‹#›</a:t>
            </a:fld>
            <a:endParaRPr lang="tr-TR"/>
          </a:p>
        </p:txBody>
      </p:sp>
    </p:spTree>
    <p:extLst>
      <p:ext uri="{BB962C8B-B14F-4D97-AF65-F5344CB8AC3E}">
        <p14:creationId xmlns:p14="http://schemas.microsoft.com/office/powerpoint/2010/main" val="228418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677DC17-756D-4573-B40D-E49D94A9DF2E}"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385BE37-5231-447D-AC1F-A971D2E5F694}" type="slidenum">
              <a:rPr lang="tr-TR" smtClean="0"/>
              <a:t>‹#›</a:t>
            </a:fld>
            <a:endParaRPr lang="tr-TR"/>
          </a:p>
        </p:txBody>
      </p:sp>
    </p:spTree>
    <p:extLst>
      <p:ext uri="{BB962C8B-B14F-4D97-AF65-F5344CB8AC3E}">
        <p14:creationId xmlns:p14="http://schemas.microsoft.com/office/powerpoint/2010/main" val="306263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677DC17-756D-4573-B40D-E49D94A9DF2E}"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729455" y="2869895"/>
            <a:ext cx="1154151" cy="1090789"/>
          </a:xfrm>
        </p:spPr>
        <p:txBody>
          <a:bodyPr/>
          <a:lstStyle/>
          <a:p>
            <a:fld id="{E385BE37-5231-447D-AC1F-A971D2E5F694}" type="slidenum">
              <a:rPr lang="tr-TR" smtClean="0"/>
              <a:t>‹#›</a:t>
            </a:fld>
            <a:endParaRPr lang="tr-TR"/>
          </a:p>
        </p:txBody>
      </p:sp>
    </p:spTree>
    <p:extLst>
      <p:ext uri="{BB962C8B-B14F-4D97-AF65-F5344CB8AC3E}">
        <p14:creationId xmlns:p14="http://schemas.microsoft.com/office/powerpoint/2010/main" val="1391560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A677DC17-756D-4573-B40D-E49D94A9DF2E}"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385BE37-5231-447D-AC1F-A971D2E5F694}" type="slidenum">
              <a:rPr lang="tr-TR" smtClean="0"/>
              <a:t>‹#›</a:t>
            </a:fld>
            <a:endParaRPr lang="tr-TR"/>
          </a:p>
        </p:txBody>
      </p:sp>
    </p:spTree>
    <p:extLst>
      <p:ext uri="{BB962C8B-B14F-4D97-AF65-F5344CB8AC3E}">
        <p14:creationId xmlns:p14="http://schemas.microsoft.com/office/powerpoint/2010/main" val="1106306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0322" y="3030008"/>
            <a:ext cx="4698355" cy="290617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594123" y="3030008"/>
            <a:ext cx="4700059" cy="290617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677DC17-756D-4573-B40D-E49D94A9DF2E}" type="datetimeFigureOut">
              <a:rPr lang="tr-TR" smtClean="0"/>
              <a:t>15.12.2022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E385BE37-5231-447D-AC1F-A971D2E5F694}" type="slidenum">
              <a:rPr lang="tr-TR" smtClean="0"/>
              <a:t>‹#›</a:t>
            </a:fld>
            <a:endParaRPr lang="tr-TR"/>
          </a:p>
        </p:txBody>
      </p:sp>
    </p:spTree>
    <p:extLst>
      <p:ext uri="{BB962C8B-B14F-4D97-AF65-F5344CB8AC3E}">
        <p14:creationId xmlns:p14="http://schemas.microsoft.com/office/powerpoint/2010/main" val="4275560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A677DC17-756D-4573-B40D-E49D94A9DF2E}" type="datetimeFigureOut">
              <a:rPr lang="tr-TR" smtClean="0"/>
              <a:t>15.12.2022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385BE37-5231-447D-AC1F-A971D2E5F694}" type="slidenum">
              <a:rPr lang="tr-TR" smtClean="0"/>
              <a:t>‹#›</a:t>
            </a:fld>
            <a:endParaRPr lang="tr-TR"/>
          </a:p>
        </p:txBody>
      </p:sp>
    </p:spTree>
    <p:extLst>
      <p:ext uri="{BB962C8B-B14F-4D97-AF65-F5344CB8AC3E}">
        <p14:creationId xmlns:p14="http://schemas.microsoft.com/office/powerpoint/2010/main" val="791363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677DC17-756D-4573-B40D-E49D94A9DF2E}" type="datetimeFigureOut">
              <a:rPr lang="tr-TR" smtClean="0"/>
              <a:t>15.12.2022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E385BE37-5231-447D-AC1F-A971D2E5F694}" type="slidenum">
              <a:rPr lang="tr-TR" smtClean="0"/>
              <a:t>‹#›</a:t>
            </a:fld>
            <a:endParaRPr lang="tr-TR"/>
          </a:p>
        </p:txBody>
      </p:sp>
    </p:spTree>
    <p:extLst>
      <p:ext uri="{BB962C8B-B14F-4D97-AF65-F5344CB8AC3E}">
        <p14:creationId xmlns:p14="http://schemas.microsoft.com/office/powerpoint/2010/main" val="983534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677DC17-756D-4573-B40D-E49D94A9DF2E}"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385BE37-5231-447D-AC1F-A971D2E5F694}" type="slidenum">
              <a:rPr lang="tr-TR" smtClean="0"/>
              <a:t>‹#›</a:t>
            </a:fld>
            <a:endParaRPr lang="tr-TR"/>
          </a:p>
        </p:txBody>
      </p:sp>
    </p:spTree>
    <p:extLst>
      <p:ext uri="{BB962C8B-B14F-4D97-AF65-F5344CB8AC3E}">
        <p14:creationId xmlns:p14="http://schemas.microsoft.com/office/powerpoint/2010/main" val="4197249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677DC17-756D-4573-B40D-E49D94A9DF2E}"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385BE37-5231-447D-AC1F-A971D2E5F694}" type="slidenum">
              <a:rPr lang="tr-TR" smtClean="0"/>
              <a:t>‹#›</a:t>
            </a:fld>
            <a:endParaRPr lang="tr-TR"/>
          </a:p>
        </p:txBody>
      </p:sp>
    </p:spTree>
    <p:extLst>
      <p:ext uri="{BB962C8B-B14F-4D97-AF65-F5344CB8AC3E}">
        <p14:creationId xmlns:p14="http://schemas.microsoft.com/office/powerpoint/2010/main" val="633067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677DC17-756D-4573-B40D-E49D94A9DF2E}" type="datetimeFigureOut">
              <a:rPr lang="tr-TR" smtClean="0"/>
              <a:t>15.12.2022</a:t>
            </a:fld>
            <a:endParaRPr lang="tr-T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385BE37-5231-447D-AC1F-A971D2E5F694}" type="slidenum">
              <a:rPr lang="tr-TR" smtClean="0"/>
              <a:t>‹#›</a:t>
            </a:fld>
            <a:endParaRPr lang="tr-TR"/>
          </a:p>
        </p:txBody>
      </p:sp>
    </p:spTree>
    <p:extLst>
      <p:ext uri="{BB962C8B-B14F-4D97-AF65-F5344CB8AC3E}">
        <p14:creationId xmlns:p14="http://schemas.microsoft.com/office/powerpoint/2010/main" val="519457461"/>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0EAC89-CCBD-B6D7-3C0E-A2A0B83D8F63}"/>
              </a:ext>
            </a:extLst>
          </p:cNvPr>
          <p:cNvSpPr>
            <a:spLocks noGrp="1"/>
          </p:cNvSpPr>
          <p:nvPr>
            <p:ph type="title"/>
          </p:nvPr>
        </p:nvSpPr>
        <p:spPr/>
        <p:txBody>
          <a:bodyPr>
            <a:normAutofit fontScale="90000"/>
          </a:bodyPr>
          <a:lstStyle/>
          <a:p>
            <a:r>
              <a:rPr lang="tr-TR" sz="2800" dirty="0">
                <a:latin typeface="Arial Black" panose="020B0A04020102020204" pitchFamily="34" charset="0"/>
              </a:rPr>
              <a:t>Görüntü işleme teknikleri ve kümeleme yöntemleri kullanılarak fındık meyvesinin tespit ve sınıflandırılması</a:t>
            </a:r>
          </a:p>
        </p:txBody>
      </p:sp>
      <p:sp>
        <p:nvSpPr>
          <p:cNvPr id="3" name="İçerik Yer Tutucusu 2">
            <a:extLst>
              <a:ext uri="{FF2B5EF4-FFF2-40B4-BE49-F238E27FC236}">
                <a16:creationId xmlns:a16="http://schemas.microsoft.com/office/drawing/2014/main" id="{E9940CBB-D6D6-9F82-F1D8-63890E9B6414}"/>
              </a:ext>
            </a:extLst>
          </p:cNvPr>
          <p:cNvSpPr>
            <a:spLocks noGrp="1"/>
          </p:cNvSpPr>
          <p:nvPr>
            <p:ph idx="1"/>
          </p:nvPr>
        </p:nvSpPr>
        <p:spPr>
          <a:xfrm>
            <a:off x="680321" y="4855249"/>
            <a:ext cx="9613861" cy="1080939"/>
          </a:xfrm>
        </p:spPr>
        <p:txBody>
          <a:bodyPr/>
          <a:lstStyle/>
          <a:p>
            <a:r>
              <a:rPr lang="tr-TR" dirty="0"/>
              <a:t>FURKAN YILDIZ-02200201046</a:t>
            </a:r>
          </a:p>
        </p:txBody>
      </p:sp>
    </p:spTree>
    <p:extLst>
      <p:ext uri="{BB962C8B-B14F-4D97-AF65-F5344CB8AC3E}">
        <p14:creationId xmlns:p14="http://schemas.microsoft.com/office/powerpoint/2010/main" val="563563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E9E7BC-C998-8C95-7FFB-9BBA23A70840}"/>
              </a:ext>
            </a:extLst>
          </p:cNvPr>
          <p:cNvSpPr>
            <a:spLocks noGrp="1"/>
          </p:cNvSpPr>
          <p:nvPr>
            <p:ph type="title"/>
          </p:nvPr>
        </p:nvSpPr>
        <p:spPr/>
        <p:txBody>
          <a:bodyPr/>
          <a:lstStyle/>
          <a:p>
            <a:r>
              <a:rPr lang="tr-TR" dirty="0">
                <a:latin typeface="Arial Black" panose="020B0A04020102020204" pitchFamily="34" charset="0"/>
              </a:rPr>
              <a:t>DENEYSEL ÇALIŞMA</a:t>
            </a:r>
          </a:p>
        </p:txBody>
      </p:sp>
      <p:sp>
        <p:nvSpPr>
          <p:cNvPr id="3" name="İçerik Yer Tutucusu 2">
            <a:extLst>
              <a:ext uri="{FF2B5EF4-FFF2-40B4-BE49-F238E27FC236}">
                <a16:creationId xmlns:a16="http://schemas.microsoft.com/office/drawing/2014/main" id="{78B8B200-6507-8722-C274-D67E09220FF9}"/>
              </a:ext>
            </a:extLst>
          </p:cNvPr>
          <p:cNvSpPr>
            <a:spLocks noGrp="1"/>
          </p:cNvSpPr>
          <p:nvPr>
            <p:ph idx="1"/>
          </p:nvPr>
        </p:nvSpPr>
        <p:spPr/>
        <p:txBody>
          <a:bodyPr/>
          <a:lstStyle/>
          <a:p>
            <a:r>
              <a:rPr lang="tr-TR" dirty="0"/>
              <a:t>Önerilen yöntem ile ortamda bulunan fındıkların tespit edilerek kümelenmesine yönelik deneysel çalışma yapılmaktadır.</a:t>
            </a:r>
          </a:p>
        </p:txBody>
      </p:sp>
      <p:pic>
        <p:nvPicPr>
          <p:cNvPr id="5" name="Resim 4">
            <a:extLst>
              <a:ext uri="{FF2B5EF4-FFF2-40B4-BE49-F238E27FC236}">
                <a16:creationId xmlns:a16="http://schemas.microsoft.com/office/drawing/2014/main" id="{3BDA451F-4610-67FE-A030-F567069C5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0561" y="3184758"/>
            <a:ext cx="5653379" cy="3330982"/>
          </a:xfrm>
          <a:prstGeom prst="rect">
            <a:avLst/>
          </a:prstGeom>
        </p:spPr>
      </p:pic>
    </p:spTree>
    <p:extLst>
      <p:ext uri="{BB962C8B-B14F-4D97-AF65-F5344CB8AC3E}">
        <p14:creationId xmlns:p14="http://schemas.microsoft.com/office/powerpoint/2010/main" val="3058532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56948DE0-4C02-21F6-69D8-8EDA526EB1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4809805" cy="6858000"/>
          </a:xfrm>
          <a:prstGeom prst="rect">
            <a:avLst/>
          </a:prstGeom>
        </p:spPr>
      </p:pic>
      <p:sp>
        <p:nvSpPr>
          <p:cNvPr id="6" name="Metin kutusu 5">
            <a:extLst>
              <a:ext uri="{FF2B5EF4-FFF2-40B4-BE49-F238E27FC236}">
                <a16:creationId xmlns:a16="http://schemas.microsoft.com/office/drawing/2014/main" id="{5E1BE75F-C693-C803-1975-C2800DAED60B}"/>
              </a:ext>
            </a:extLst>
          </p:cNvPr>
          <p:cNvSpPr txBox="1"/>
          <p:nvPr/>
        </p:nvSpPr>
        <p:spPr>
          <a:xfrm>
            <a:off x="6466788" y="1206631"/>
            <a:ext cx="3242820" cy="3780971"/>
          </a:xfrm>
          <a:prstGeom prst="rect">
            <a:avLst/>
          </a:prstGeom>
          <a:noFill/>
        </p:spPr>
        <p:txBody>
          <a:bodyPr wrap="square" rtlCol="0">
            <a:spAutoFit/>
          </a:bodyPr>
          <a:lstStyle/>
          <a:p>
            <a:pPr>
              <a:lnSpc>
                <a:spcPct val="150000"/>
              </a:lnSpc>
            </a:pPr>
            <a:r>
              <a:rPr lang="tr-TR" dirty="0"/>
              <a:t>Örnek çalışmada ortamda bulunan 25 adet fındık önerilen yöntem kullanılarak %100 başarım oranı ile tespit edilmektedir. Ayrıca, çalışmanın yöntem kısmında sunulan kümeleme metotlarına göre fındıklar ayrıştırılmaktadır.</a:t>
            </a:r>
          </a:p>
        </p:txBody>
      </p:sp>
    </p:spTree>
    <p:extLst>
      <p:ext uri="{BB962C8B-B14F-4D97-AF65-F5344CB8AC3E}">
        <p14:creationId xmlns:p14="http://schemas.microsoft.com/office/powerpoint/2010/main" val="981368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718BCC-E9EB-A81D-897C-BAAF32B129DC}"/>
              </a:ext>
            </a:extLst>
          </p:cNvPr>
          <p:cNvSpPr>
            <a:spLocks noGrp="1"/>
          </p:cNvSpPr>
          <p:nvPr>
            <p:ph type="title"/>
          </p:nvPr>
        </p:nvSpPr>
        <p:spPr/>
        <p:txBody>
          <a:bodyPr/>
          <a:lstStyle/>
          <a:p>
            <a:r>
              <a:rPr lang="tr-TR" dirty="0">
                <a:latin typeface="Arial Black" panose="020B0A04020102020204" pitchFamily="34" charset="0"/>
              </a:rPr>
              <a:t>SONUÇLAR</a:t>
            </a:r>
          </a:p>
        </p:txBody>
      </p:sp>
      <p:sp>
        <p:nvSpPr>
          <p:cNvPr id="3" name="İçerik Yer Tutucusu 2">
            <a:extLst>
              <a:ext uri="{FF2B5EF4-FFF2-40B4-BE49-F238E27FC236}">
                <a16:creationId xmlns:a16="http://schemas.microsoft.com/office/drawing/2014/main" id="{82A14DCC-0CCC-86F6-C66C-76E83F811DAB}"/>
              </a:ext>
            </a:extLst>
          </p:cNvPr>
          <p:cNvSpPr>
            <a:spLocks noGrp="1"/>
          </p:cNvSpPr>
          <p:nvPr>
            <p:ph idx="1"/>
          </p:nvPr>
        </p:nvSpPr>
        <p:spPr/>
        <p:txBody>
          <a:bodyPr>
            <a:normAutofit fontScale="92500" lnSpcReduction="20000"/>
          </a:bodyPr>
          <a:lstStyle/>
          <a:p>
            <a:pPr>
              <a:lnSpc>
                <a:spcPct val="150000"/>
              </a:lnSpc>
            </a:pPr>
            <a:r>
              <a:rPr lang="tr-TR" dirty="0"/>
              <a:t>Makalenin, deneysel çalışma bölümünde örnekleme işlemi için fındık meyvesi kullanılmaktadır. Çalışma ortamında bulunan fındık meyveleri gerçek zamanlı olarak %100 başarımla tespit edilmektedir. Ortalama tabanlı ve K-</a:t>
            </a:r>
            <a:r>
              <a:rPr lang="tr-TR" dirty="0" err="1"/>
              <a:t>means</a:t>
            </a:r>
            <a:r>
              <a:rPr lang="tr-TR" dirty="0"/>
              <a:t> kümeleme yöntemleri kullanılarak fındık meyvelerinin küçük, orta ve büyük olarak sınıflandırılması gerçekleştirilmektedir. Yapılan deneysel çalışmalarda, gerçeklenen iki algoritma ile sınıflandırmanın %90 ile %100 oranlarında benzerlik gösterdiği tespit edilmektedir.</a:t>
            </a:r>
          </a:p>
        </p:txBody>
      </p:sp>
    </p:spTree>
    <p:extLst>
      <p:ext uri="{BB962C8B-B14F-4D97-AF65-F5344CB8AC3E}">
        <p14:creationId xmlns:p14="http://schemas.microsoft.com/office/powerpoint/2010/main" val="2209304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53B98A-7167-43AB-6B84-5ED611BAEA21}"/>
              </a:ext>
            </a:extLst>
          </p:cNvPr>
          <p:cNvSpPr>
            <a:spLocks noGrp="1"/>
          </p:cNvSpPr>
          <p:nvPr>
            <p:ph type="title"/>
          </p:nvPr>
        </p:nvSpPr>
        <p:spPr/>
        <p:txBody>
          <a:bodyPr/>
          <a:lstStyle/>
          <a:p>
            <a:r>
              <a:rPr lang="tr-TR" dirty="0">
                <a:latin typeface="Arial Black" panose="020B0A04020102020204" pitchFamily="34" charset="0"/>
              </a:rPr>
              <a:t>GİRİŞ</a:t>
            </a:r>
          </a:p>
        </p:txBody>
      </p:sp>
      <p:sp>
        <p:nvSpPr>
          <p:cNvPr id="3" name="İçerik Yer Tutucusu 2">
            <a:extLst>
              <a:ext uri="{FF2B5EF4-FFF2-40B4-BE49-F238E27FC236}">
                <a16:creationId xmlns:a16="http://schemas.microsoft.com/office/drawing/2014/main" id="{73DDBB15-0EE1-D78A-5B40-95AF4294633E}"/>
              </a:ext>
            </a:extLst>
          </p:cNvPr>
          <p:cNvSpPr>
            <a:spLocks noGrp="1"/>
          </p:cNvSpPr>
          <p:nvPr>
            <p:ph idx="1"/>
          </p:nvPr>
        </p:nvSpPr>
        <p:spPr/>
        <p:txBody>
          <a:bodyPr/>
          <a:lstStyle/>
          <a:p>
            <a:pPr>
              <a:lnSpc>
                <a:spcPct val="150000"/>
              </a:lnSpc>
            </a:pPr>
            <a:r>
              <a:rPr lang="tr-TR" dirty="0"/>
              <a:t>Görüntü işleme ve bilgisayarlı görme uygulamaları son yıllarda ciddi bir artış göstermektedir. </a:t>
            </a:r>
          </a:p>
          <a:p>
            <a:pPr>
              <a:lnSpc>
                <a:spcPct val="150000"/>
              </a:lnSpc>
            </a:pPr>
            <a:r>
              <a:rPr lang="tr-TR" dirty="0"/>
              <a:t>Görüntü işleme teknikleri kullanılarak yapılan çalışmalarda, ilk olarak kameradan görüntüler alınmaktadır. Alınan görüntüler üzerinde, görüntü ön işleme adımları uygulanmakta ve ilgilenilen nesnelere ait özellik çıkartımı gerçekleştirilmektedir.</a:t>
            </a:r>
          </a:p>
        </p:txBody>
      </p:sp>
    </p:spTree>
    <p:extLst>
      <p:ext uri="{BB962C8B-B14F-4D97-AF65-F5344CB8AC3E}">
        <p14:creationId xmlns:p14="http://schemas.microsoft.com/office/powerpoint/2010/main" val="2207298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456CA8-BA12-B9ED-7B3C-5FB85113A29A}"/>
              </a:ext>
            </a:extLst>
          </p:cNvPr>
          <p:cNvSpPr>
            <a:spLocks noGrp="1"/>
          </p:cNvSpPr>
          <p:nvPr>
            <p:ph type="title"/>
          </p:nvPr>
        </p:nvSpPr>
        <p:spPr/>
        <p:txBody>
          <a:bodyPr/>
          <a:lstStyle/>
          <a:p>
            <a:r>
              <a:rPr lang="tr-TR" dirty="0">
                <a:latin typeface="Arial Black" panose="020B0A04020102020204" pitchFamily="34" charset="0"/>
              </a:rPr>
              <a:t>ÖNERİLEN YÖNTEM</a:t>
            </a:r>
          </a:p>
        </p:txBody>
      </p:sp>
      <p:sp>
        <p:nvSpPr>
          <p:cNvPr id="3" name="İçerik Yer Tutucusu 2">
            <a:extLst>
              <a:ext uri="{FF2B5EF4-FFF2-40B4-BE49-F238E27FC236}">
                <a16:creationId xmlns:a16="http://schemas.microsoft.com/office/drawing/2014/main" id="{BC6C6ED9-5132-B701-5FE9-6950D1EC7187}"/>
              </a:ext>
            </a:extLst>
          </p:cNvPr>
          <p:cNvSpPr>
            <a:spLocks noGrp="1"/>
          </p:cNvSpPr>
          <p:nvPr>
            <p:ph idx="1"/>
          </p:nvPr>
        </p:nvSpPr>
        <p:spPr/>
        <p:txBody>
          <a:bodyPr>
            <a:normAutofit/>
          </a:bodyPr>
          <a:lstStyle/>
          <a:p>
            <a:pPr>
              <a:lnSpc>
                <a:spcPct val="200000"/>
              </a:lnSpc>
            </a:pPr>
            <a:r>
              <a:rPr lang="tr-TR" dirty="0"/>
              <a:t>Ortamda bulunan aynı nesnelerin tespit edilerek, sınıflandırılmasına yönelik yapılan çalışmada üç aşamalı bir yöntem önerilmektedir. Önerilen yönteme ait aşamalar Şekil 1’de sunulmaktadır.</a:t>
            </a:r>
          </a:p>
        </p:txBody>
      </p:sp>
    </p:spTree>
    <p:extLst>
      <p:ext uri="{BB962C8B-B14F-4D97-AF65-F5344CB8AC3E}">
        <p14:creationId xmlns:p14="http://schemas.microsoft.com/office/powerpoint/2010/main" val="798738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E91015EE-C10B-6C18-95AD-3373E3954F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015819" cy="6909060"/>
          </a:xfrm>
          <a:prstGeom prst="rect">
            <a:avLst/>
          </a:prstGeom>
        </p:spPr>
      </p:pic>
      <p:sp>
        <p:nvSpPr>
          <p:cNvPr id="4" name="Metin kutusu 3">
            <a:extLst>
              <a:ext uri="{FF2B5EF4-FFF2-40B4-BE49-F238E27FC236}">
                <a16:creationId xmlns:a16="http://schemas.microsoft.com/office/drawing/2014/main" id="{E772DE75-2943-9FDE-0776-5A607AD07B1F}"/>
              </a:ext>
            </a:extLst>
          </p:cNvPr>
          <p:cNvSpPr txBox="1"/>
          <p:nvPr/>
        </p:nvSpPr>
        <p:spPr>
          <a:xfrm>
            <a:off x="5590094" y="733047"/>
            <a:ext cx="3667027" cy="5442965"/>
          </a:xfrm>
          <a:prstGeom prst="rect">
            <a:avLst/>
          </a:prstGeom>
          <a:noFill/>
        </p:spPr>
        <p:txBody>
          <a:bodyPr wrap="square" rtlCol="0">
            <a:spAutoFit/>
          </a:bodyPr>
          <a:lstStyle/>
          <a:p>
            <a:pPr>
              <a:lnSpc>
                <a:spcPct val="150000"/>
              </a:lnSpc>
            </a:pPr>
            <a:r>
              <a:rPr lang="tr-TR" dirty="0"/>
              <a:t>Nesnelerin bulunduğu ortamdan alınan görüntü, aşama 1 adımında yer alan “Görüntü Ön İşleme” işlemine tabi tutulmaktadır. Aşama 2’de “Nesne Bulma ve Özellik Çıkarımı İşlemi” ile ortamdaki nesnelerin, boyut ve alan gibi özellikleri çıkartılmaktadır. Son aşamada ise, aşama 2’de elde edilen veriler kullanılarak her bir nesnenin sınıflandırılması gerçekleştirilmektedir.</a:t>
            </a:r>
          </a:p>
        </p:txBody>
      </p:sp>
    </p:spTree>
    <p:extLst>
      <p:ext uri="{BB962C8B-B14F-4D97-AF65-F5344CB8AC3E}">
        <p14:creationId xmlns:p14="http://schemas.microsoft.com/office/powerpoint/2010/main" val="502845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214054-9706-4837-0E33-432805C7C36D}"/>
              </a:ext>
            </a:extLst>
          </p:cNvPr>
          <p:cNvSpPr>
            <a:spLocks noGrp="1"/>
          </p:cNvSpPr>
          <p:nvPr>
            <p:ph type="title"/>
          </p:nvPr>
        </p:nvSpPr>
        <p:spPr/>
        <p:txBody>
          <a:bodyPr>
            <a:normAutofit/>
          </a:bodyPr>
          <a:lstStyle/>
          <a:p>
            <a:r>
              <a:rPr lang="tr-TR" sz="2800" dirty="0">
                <a:latin typeface="Arial Black" panose="020B0A04020102020204" pitchFamily="34" charset="0"/>
              </a:rPr>
              <a:t>Görüntü ön işleme aşaması</a:t>
            </a:r>
          </a:p>
        </p:txBody>
      </p:sp>
      <p:sp>
        <p:nvSpPr>
          <p:cNvPr id="3" name="İçerik Yer Tutucusu 2">
            <a:extLst>
              <a:ext uri="{FF2B5EF4-FFF2-40B4-BE49-F238E27FC236}">
                <a16:creationId xmlns:a16="http://schemas.microsoft.com/office/drawing/2014/main" id="{72BDDFC3-569C-A5D0-5187-04D2A17636E5}"/>
              </a:ext>
            </a:extLst>
          </p:cNvPr>
          <p:cNvSpPr>
            <a:spLocks noGrp="1"/>
          </p:cNvSpPr>
          <p:nvPr>
            <p:ph idx="1"/>
          </p:nvPr>
        </p:nvSpPr>
        <p:spPr/>
        <p:txBody>
          <a:bodyPr>
            <a:normAutofit/>
          </a:bodyPr>
          <a:lstStyle/>
          <a:p>
            <a:pPr>
              <a:lnSpc>
                <a:spcPct val="150000"/>
              </a:lnSpc>
            </a:pPr>
            <a:r>
              <a:rPr lang="tr-TR" sz="2000" dirty="0"/>
              <a:t>Görüntü ön işleme aşamasında, kameradan alınan görüntü üzerinde sırasıyla filtreleme, resmin grileştirilmesi ve ikili resme çevrilmesi işlemleri uygulanmaktadır. Bu işlemlerin gerçekleştirilmesinden sonra görüntü üzerinde yer alan ve ilgilenilen nesneler daha belirgin ve kolay işlenebilir hale getirilmektedir. Şekil 2’de görüntü ön işleme aşamasında uygulanan adımlar sunulmaktadır. </a:t>
            </a:r>
          </a:p>
        </p:txBody>
      </p:sp>
    </p:spTree>
    <p:extLst>
      <p:ext uri="{BB962C8B-B14F-4D97-AF65-F5344CB8AC3E}">
        <p14:creationId xmlns:p14="http://schemas.microsoft.com/office/powerpoint/2010/main" val="2312089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F38350D7-59BB-0720-5C9F-2829F9BE1C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411744" cy="6883740"/>
          </a:xfrm>
          <a:prstGeom prst="rect">
            <a:avLst/>
          </a:prstGeom>
        </p:spPr>
      </p:pic>
      <p:sp>
        <p:nvSpPr>
          <p:cNvPr id="4" name="Metin kutusu 3">
            <a:extLst>
              <a:ext uri="{FF2B5EF4-FFF2-40B4-BE49-F238E27FC236}">
                <a16:creationId xmlns:a16="http://schemas.microsoft.com/office/drawing/2014/main" id="{64C7D033-43AA-B3F6-975B-3D79122291CB}"/>
              </a:ext>
            </a:extLst>
          </p:cNvPr>
          <p:cNvSpPr txBox="1"/>
          <p:nvPr/>
        </p:nvSpPr>
        <p:spPr>
          <a:xfrm>
            <a:off x="6193410" y="527900"/>
            <a:ext cx="2846895" cy="3365473"/>
          </a:xfrm>
          <a:prstGeom prst="rect">
            <a:avLst/>
          </a:prstGeom>
          <a:noFill/>
        </p:spPr>
        <p:txBody>
          <a:bodyPr wrap="square" rtlCol="0">
            <a:spAutoFit/>
          </a:bodyPr>
          <a:lstStyle/>
          <a:p>
            <a:pPr>
              <a:lnSpc>
                <a:spcPct val="150000"/>
              </a:lnSpc>
            </a:pPr>
            <a:r>
              <a:rPr lang="tr-TR" dirty="0"/>
              <a:t>Filtre uygulama adımında, görüntü üzerinde yer alan tuz biber gürültülerinin giderilmesi ve resimde yer alan gereksiz ayrıntıların azaltılması sağlanmaktadır.</a:t>
            </a:r>
          </a:p>
        </p:txBody>
      </p:sp>
    </p:spTree>
    <p:extLst>
      <p:ext uri="{BB962C8B-B14F-4D97-AF65-F5344CB8AC3E}">
        <p14:creationId xmlns:p14="http://schemas.microsoft.com/office/powerpoint/2010/main" val="2437259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016B82A-D1C1-7FA8-7AE0-0DB85210F065}"/>
              </a:ext>
            </a:extLst>
          </p:cNvPr>
          <p:cNvSpPr>
            <a:spLocks noGrp="1"/>
          </p:cNvSpPr>
          <p:nvPr>
            <p:ph type="title"/>
          </p:nvPr>
        </p:nvSpPr>
        <p:spPr/>
        <p:txBody>
          <a:bodyPr>
            <a:normAutofit/>
          </a:bodyPr>
          <a:lstStyle/>
          <a:p>
            <a:r>
              <a:rPr lang="tr-TR" sz="2400" dirty="0">
                <a:latin typeface="Arial Black" panose="020B0A04020102020204" pitchFamily="34" charset="0"/>
              </a:rPr>
              <a:t>Nesne bulma ve özellik çıkarımı işlemi aşaması</a:t>
            </a:r>
          </a:p>
        </p:txBody>
      </p:sp>
      <p:sp>
        <p:nvSpPr>
          <p:cNvPr id="3" name="İçerik Yer Tutucusu 2">
            <a:extLst>
              <a:ext uri="{FF2B5EF4-FFF2-40B4-BE49-F238E27FC236}">
                <a16:creationId xmlns:a16="http://schemas.microsoft.com/office/drawing/2014/main" id="{B4DE96D6-0455-BEBD-F7D6-4F8D64C03EE5}"/>
              </a:ext>
            </a:extLst>
          </p:cNvPr>
          <p:cNvSpPr>
            <a:spLocks noGrp="1"/>
          </p:cNvSpPr>
          <p:nvPr>
            <p:ph idx="1"/>
          </p:nvPr>
        </p:nvSpPr>
        <p:spPr/>
        <p:txBody>
          <a:bodyPr/>
          <a:lstStyle/>
          <a:p>
            <a:pPr>
              <a:lnSpc>
                <a:spcPct val="150000"/>
              </a:lnSpc>
            </a:pPr>
            <a:r>
              <a:rPr lang="tr-TR" dirty="0"/>
              <a:t>Nesne bulma ve özellik çıkarımı işlemi aşamasında, görüntü ön işleme aşamasından geçirilerek elde edilen ikili görüntü üzerinde nesnelerin bulunması ve her bir nesneye ait özelliklerin çıkarımı işlemleri gerçekleştirilmektedir. Nesnelerin görüntü düzleminde kaplamış olduğu alan, nesne boyları ve nesne merkezine ait koordinatlar özellik çıkarım vektörlerinde bulunmaktadır. </a:t>
            </a:r>
          </a:p>
        </p:txBody>
      </p:sp>
    </p:spTree>
    <p:extLst>
      <p:ext uri="{BB962C8B-B14F-4D97-AF65-F5344CB8AC3E}">
        <p14:creationId xmlns:p14="http://schemas.microsoft.com/office/powerpoint/2010/main" val="1509934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FEB4F3-51E2-EEFF-277F-318DC363573C}"/>
              </a:ext>
            </a:extLst>
          </p:cNvPr>
          <p:cNvSpPr>
            <a:spLocks noGrp="1"/>
          </p:cNvSpPr>
          <p:nvPr>
            <p:ph type="title"/>
          </p:nvPr>
        </p:nvSpPr>
        <p:spPr/>
        <p:txBody>
          <a:bodyPr>
            <a:normAutofit/>
          </a:bodyPr>
          <a:lstStyle/>
          <a:p>
            <a:r>
              <a:rPr lang="tr-TR" sz="2400" dirty="0">
                <a:latin typeface="Arial Black" panose="020B0A04020102020204" pitchFamily="34" charset="0"/>
              </a:rPr>
              <a:t>Sınıflandırma işlemi aşamasına ait adımlar</a:t>
            </a:r>
          </a:p>
        </p:txBody>
      </p:sp>
      <p:sp>
        <p:nvSpPr>
          <p:cNvPr id="3" name="İçerik Yer Tutucusu 2">
            <a:extLst>
              <a:ext uri="{FF2B5EF4-FFF2-40B4-BE49-F238E27FC236}">
                <a16:creationId xmlns:a16="http://schemas.microsoft.com/office/drawing/2014/main" id="{5310681E-4D7F-C317-44ED-E1DE4CF97C2C}"/>
              </a:ext>
            </a:extLst>
          </p:cNvPr>
          <p:cNvSpPr>
            <a:spLocks noGrp="1"/>
          </p:cNvSpPr>
          <p:nvPr>
            <p:ph idx="1"/>
          </p:nvPr>
        </p:nvSpPr>
        <p:spPr/>
        <p:txBody>
          <a:bodyPr/>
          <a:lstStyle/>
          <a:p>
            <a:pPr>
              <a:lnSpc>
                <a:spcPct val="150000"/>
              </a:lnSpc>
            </a:pPr>
            <a:r>
              <a:rPr lang="tr-TR" dirty="0"/>
              <a:t>Kümeleme, fiziksel veya soyut nesneleri benzer nesne sınıfları içerisinde gruplama sürecidir </a:t>
            </a:r>
          </a:p>
          <a:p>
            <a:pPr>
              <a:lnSpc>
                <a:spcPct val="150000"/>
              </a:lnSpc>
              <a:buFont typeface="Wingdings" panose="05000000000000000000" pitchFamily="2" charset="2"/>
              <a:buChar char="Ø"/>
            </a:pPr>
            <a:r>
              <a:rPr lang="tr-TR" dirty="0"/>
              <a:t>   Ortalama tabanlı sınıflandırma </a:t>
            </a:r>
          </a:p>
          <a:p>
            <a:pPr>
              <a:lnSpc>
                <a:spcPct val="150000"/>
              </a:lnSpc>
              <a:buFont typeface="Wingdings" panose="05000000000000000000" pitchFamily="2" charset="2"/>
              <a:buChar char="Ø"/>
            </a:pPr>
            <a:r>
              <a:rPr lang="tr-TR" dirty="0"/>
              <a:t>   K-</a:t>
            </a:r>
            <a:r>
              <a:rPr lang="tr-TR" dirty="0" err="1"/>
              <a:t>means</a:t>
            </a:r>
            <a:r>
              <a:rPr lang="tr-TR" dirty="0"/>
              <a:t> kümeleme yöntemi </a:t>
            </a:r>
          </a:p>
          <a:p>
            <a:pPr marL="0" indent="0">
              <a:buNone/>
            </a:pPr>
            <a:r>
              <a:rPr lang="tr-TR" dirty="0"/>
              <a:t>   </a:t>
            </a:r>
          </a:p>
          <a:p>
            <a:pPr marL="0" indent="0">
              <a:buNone/>
            </a:pPr>
            <a:endParaRPr lang="tr-TR" dirty="0"/>
          </a:p>
        </p:txBody>
      </p:sp>
    </p:spTree>
    <p:extLst>
      <p:ext uri="{BB962C8B-B14F-4D97-AF65-F5344CB8AC3E}">
        <p14:creationId xmlns:p14="http://schemas.microsoft.com/office/powerpoint/2010/main" val="2313405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0E3434-81D0-3FD2-7F66-E6409D746C8D}"/>
              </a:ext>
            </a:extLst>
          </p:cNvPr>
          <p:cNvSpPr>
            <a:spLocks noGrp="1"/>
          </p:cNvSpPr>
          <p:nvPr>
            <p:ph type="title"/>
          </p:nvPr>
        </p:nvSpPr>
        <p:spPr/>
        <p:txBody>
          <a:bodyPr>
            <a:normAutofit/>
          </a:bodyPr>
          <a:lstStyle/>
          <a:p>
            <a:r>
              <a:rPr lang="tr-TR" sz="2400" dirty="0">
                <a:latin typeface="Arial Black" panose="020B0A04020102020204" pitchFamily="34" charset="0"/>
              </a:rPr>
              <a:t>K-</a:t>
            </a:r>
            <a:r>
              <a:rPr lang="tr-TR" sz="2400" dirty="0" err="1">
                <a:latin typeface="Arial Black" panose="020B0A04020102020204" pitchFamily="34" charset="0"/>
              </a:rPr>
              <a:t>means</a:t>
            </a:r>
            <a:r>
              <a:rPr lang="tr-TR" sz="2400" dirty="0">
                <a:latin typeface="Arial Black" panose="020B0A04020102020204" pitchFamily="34" charset="0"/>
              </a:rPr>
              <a:t> algoritmasının akış diyagramı</a:t>
            </a:r>
          </a:p>
        </p:txBody>
      </p:sp>
      <p:pic>
        <p:nvPicPr>
          <p:cNvPr id="5" name="İçerik Yer Tutucusu 4">
            <a:extLst>
              <a:ext uri="{FF2B5EF4-FFF2-40B4-BE49-F238E27FC236}">
                <a16:creationId xmlns:a16="http://schemas.microsoft.com/office/drawing/2014/main" id="{05189245-DB8C-C841-D528-C2C4F88EC8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2644" y="2174415"/>
            <a:ext cx="3091983" cy="3930357"/>
          </a:xfrm>
        </p:spPr>
      </p:pic>
    </p:spTree>
    <p:extLst>
      <p:ext uri="{BB962C8B-B14F-4D97-AF65-F5344CB8AC3E}">
        <p14:creationId xmlns:p14="http://schemas.microsoft.com/office/powerpoint/2010/main" val="319997302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20</TotalTime>
  <Words>414</Words>
  <Application>Microsoft Office PowerPoint</Application>
  <PresentationFormat>Geniş ekran</PresentationFormat>
  <Paragraphs>24</Paragraphs>
  <Slides>12</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12</vt:i4>
      </vt:variant>
    </vt:vector>
  </HeadingPairs>
  <TitlesOfParts>
    <vt:vector size="17" baseType="lpstr">
      <vt:lpstr>Arial</vt:lpstr>
      <vt:lpstr>Arial Black</vt:lpstr>
      <vt:lpstr>Trebuchet MS</vt:lpstr>
      <vt:lpstr>Wingdings</vt:lpstr>
      <vt:lpstr>Berlin</vt:lpstr>
      <vt:lpstr>Görüntü işleme teknikleri ve kümeleme yöntemleri kullanılarak fındık meyvesinin tespit ve sınıflandırılması</vt:lpstr>
      <vt:lpstr>GİRİŞ</vt:lpstr>
      <vt:lpstr>ÖNERİLEN YÖNTEM</vt:lpstr>
      <vt:lpstr>PowerPoint Sunusu</vt:lpstr>
      <vt:lpstr>Görüntü ön işleme aşaması</vt:lpstr>
      <vt:lpstr>PowerPoint Sunusu</vt:lpstr>
      <vt:lpstr>Nesne bulma ve özellik çıkarımı işlemi aşaması</vt:lpstr>
      <vt:lpstr>Sınıflandırma işlemi aşamasına ait adımlar</vt:lpstr>
      <vt:lpstr>K-means algoritmasının akış diyagramı</vt:lpstr>
      <vt:lpstr>DENEYSEL ÇALIŞMA</vt:lpstr>
      <vt:lpstr>PowerPoint Sunusu</vt:lpstr>
      <vt:lpstr>SONUÇLAR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teknikleri ve kümeleme yöntemleri kullanılarak fındık meyvesinin tespit ve sınıflandırılması</dc:title>
  <dc:creator>Furkan Yıldız</dc:creator>
  <cp:lastModifiedBy>Furkan Yıldız</cp:lastModifiedBy>
  <cp:revision>1</cp:revision>
  <dcterms:created xsi:type="dcterms:W3CDTF">2022-12-15T18:24:54Z</dcterms:created>
  <dcterms:modified xsi:type="dcterms:W3CDTF">2022-12-15T18:45:33Z</dcterms:modified>
</cp:coreProperties>
</file>