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DA2FEC0-0892-48B3-8B73-847EB103ABC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A63F7-92F1-4558-8663-F6B300FE1819}"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792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DA2FEC0-0892-48B3-8B73-847EB103ABC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A63F7-92F1-4558-8663-F6B300FE1819}" type="slidenum">
              <a:rPr lang="tr-TR" smtClean="0"/>
              <a:t>‹#›</a:t>
            </a:fld>
            <a:endParaRPr lang="tr-TR"/>
          </a:p>
        </p:txBody>
      </p:sp>
    </p:spTree>
    <p:extLst>
      <p:ext uri="{BB962C8B-B14F-4D97-AF65-F5344CB8AC3E}">
        <p14:creationId xmlns:p14="http://schemas.microsoft.com/office/powerpoint/2010/main" val="145451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DA2FEC0-0892-48B3-8B73-847EB103ABC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A63F7-92F1-4558-8663-F6B300FE1819}" type="slidenum">
              <a:rPr lang="tr-TR" smtClean="0"/>
              <a:t>‹#›</a:t>
            </a:fld>
            <a:endParaRPr lang="tr-TR"/>
          </a:p>
        </p:txBody>
      </p:sp>
    </p:spTree>
    <p:extLst>
      <p:ext uri="{BB962C8B-B14F-4D97-AF65-F5344CB8AC3E}">
        <p14:creationId xmlns:p14="http://schemas.microsoft.com/office/powerpoint/2010/main" val="112578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DA2FEC0-0892-48B3-8B73-847EB103ABC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A63F7-92F1-4558-8663-F6B300FE1819}" type="slidenum">
              <a:rPr lang="tr-TR" smtClean="0"/>
              <a:t>‹#›</a:t>
            </a:fld>
            <a:endParaRPr lang="tr-TR"/>
          </a:p>
        </p:txBody>
      </p:sp>
    </p:spTree>
    <p:extLst>
      <p:ext uri="{BB962C8B-B14F-4D97-AF65-F5344CB8AC3E}">
        <p14:creationId xmlns:p14="http://schemas.microsoft.com/office/powerpoint/2010/main" val="169730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DA2FEC0-0892-48B3-8B73-847EB103ABC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A63F7-92F1-4558-8663-F6B300FE1819}"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52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DA2FEC0-0892-48B3-8B73-847EB103ABC9}"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20A63F7-92F1-4558-8663-F6B300FE1819}" type="slidenum">
              <a:rPr lang="tr-TR" smtClean="0"/>
              <a:t>‹#›</a:t>
            </a:fld>
            <a:endParaRPr lang="tr-TR"/>
          </a:p>
        </p:txBody>
      </p:sp>
    </p:spTree>
    <p:extLst>
      <p:ext uri="{BB962C8B-B14F-4D97-AF65-F5344CB8AC3E}">
        <p14:creationId xmlns:p14="http://schemas.microsoft.com/office/powerpoint/2010/main" val="117408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DA2FEC0-0892-48B3-8B73-847EB103ABC9}"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20A63F7-92F1-4558-8663-F6B300FE1819}" type="slidenum">
              <a:rPr lang="tr-TR" smtClean="0"/>
              <a:t>‹#›</a:t>
            </a:fld>
            <a:endParaRPr lang="tr-TR"/>
          </a:p>
        </p:txBody>
      </p:sp>
    </p:spTree>
    <p:extLst>
      <p:ext uri="{BB962C8B-B14F-4D97-AF65-F5344CB8AC3E}">
        <p14:creationId xmlns:p14="http://schemas.microsoft.com/office/powerpoint/2010/main" val="4372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DA2FEC0-0892-48B3-8B73-847EB103ABC9}"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20A63F7-92F1-4558-8663-F6B300FE1819}" type="slidenum">
              <a:rPr lang="tr-TR" smtClean="0"/>
              <a:t>‹#›</a:t>
            </a:fld>
            <a:endParaRPr lang="tr-TR"/>
          </a:p>
        </p:txBody>
      </p:sp>
    </p:spTree>
    <p:extLst>
      <p:ext uri="{BB962C8B-B14F-4D97-AF65-F5344CB8AC3E}">
        <p14:creationId xmlns:p14="http://schemas.microsoft.com/office/powerpoint/2010/main" val="99499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DA2FEC0-0892-48B3-8B73-847EB103ABC9}" type="datetimeFigureOut">
              <a:rPr lang="tr-TR" smtClean="0"/>
              <a:t>15.12.2022</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020A63F7-92F1-4558-8663-F6B300FE1819}" type="slidenum">
              <a:rPr lang="tr-TR" smtClean="0"/>
              <a:t>‹#›</a:t>
            </a:fld>
            <a:endParaRPr lang="tr-TR"/>
          </a:p>
        </p:txBody>
      </p:sp>
    </p:spTree>
    <p:extLst>
      <p:ext uri="{BB962C8B-B14F-4D97-AF65-F5344CB8AC3E}">
        <p14:creationId xmlns:p14="http://schemas.microsoft.com/office/powerpoint/2010/main" val="158873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A2FEC0-0892-48B3-8B73-847EB103ABC9}" type="datetimeFigureOut">
              <a:rPr lang="tr-TR" smtClean="0"/>
              <a:t>15.12.2022</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20A63F7-92F1-4558-8663-F6B300FE1819}" type="slidenum">
              <a:rPr lang="tr-TR" smtClean="0"/>
              <a:t>‹#›</a:t>
            </a:fld>
            <a:endParaRPr lang="tr-TR"/>
          </a:p>
        </p:txBody>
      </p:sp>
    </p:spTree>
    <p:extLst>
      <p:ext uri="{BB962C8B-B14F-4D97-AF65-F5344CB8AC3E}">
        <p14:creationId xmlns:p14="http://schemas.microsoft.com/office/powerpoint/2010/main" val="2593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DA2FEC0-0892-48B3-8B73-847EB103ABC9}"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20A63F7-92F1-4558-8663-F6B300FE1819}" type="slidenum">
              <a:rPr lang="tr-TR" smtClean="0"/>
              <a:t>‹#›</a:t>
            </a:fld>
            <a:endParaRPr lang="tr-TR"/>
          </a:p>
        </p:txBody>
      </p:sp>
    </p:spTree>
    <p:extLst>
      <p:ext uri="{BB962C8B-B14F-4D97-AF65-F5344CB8AC3E}">
        <p14:creationId xmlns:p14="http://schemas.microsoft.com/office/powerpoint/2010/main" val="384234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A2FEC0-0892-48B3-8B73-847EB103ABC9}" type="datetimeFigureOut">
              <a:rPr lang="tr-TR" smtClean="0"/>
              <a:t>15.12.2022</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20A63F7-92F1-4558-8663-F6B300FE1819}"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706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C07300-5E5E-D6D0-9957-68782D37F3FB}"/>
              </a:ext>
            </a:extLst>
          </p:cNvPr>
          <p:cNvSpPr>
            <a:spLocks noGrp="1"/>
          </p:cNvSpPr>
          <p:nvPr>
            <p:ph type="title"/>
          </p:nvPr>
        </p:nvSpPr>
        <p:spPr/>
        <p:txBody>
          <a:bodyPr>
            <a:normAutofit/>
          </a:bodyPr>
          <a:lstStyle/>
          <a:p>
            <a:r>
              <a:rPr lang="tr-TR" sz="3600" dirty="0">
                <a:latin typeface="Arial Black" panose="020B0A04020102020204" pitchFamily="34" charset="0"/>
              </a:rPr>
              <a:t>Retina kan damarlarını çıkarmak için eşikleme temelli morfolojik bir yöntem</a:t>
            </a:r>
          </a:p>
        </p:txBody>
      </p:sp>
      <p:sp>
        <p:nvSpPr>
          <p:cNvPr id="3" name="İçerik Yer Tutucusu 2">
            <a:extLst>
              <a:ext uri="{FF2B5EF4-FFF2-40B4-BE49-F238E27FC236}">
                <a16:creationId xmlns:a16="http://schemas.microsoft.com/office/drawing/2014/main" id="{7B36B9CF-8876-55D8-C463-276D045FC32D}"/>
              </a:ext>
            </a:extLst>
          </p:cNvPr>
          <p:cNvSpPr>
            <a:spLocks noGrp="1"/>
          </p:cNvSpPr>
          <p:nvPr>
            <p:ph idx="1"/>
          </p:nvPr>
        </p:nvSpPr>
        <p:spPr>
          <a:xfrm>
            <a:off x="1097280" y="4418336"/>
            <a:ext cx="10058400" cy="1450757"/>
          </a:xfrm>
        </p:spPr>
        <p:txBody>
          <a:bodyPr/>
          <a:lstStyle/>
          <a:p>
            <a:r>
              <a:rPr lang="tr-TR" dirty="0">
                <a:latin typeface="Arial Black" panose="020B0A04020102020204" pitchFamily="34" charset="0"/>
              </a:rPr>
              <a:t>FURKAN YILDIZ-02200201046</a:t>
            </a:r>
          </a:p>
        </p:txBody>
      </p:sp>
    </p:spTree>
    <p:extLst>
      <p:ext uri="{BB962C8B-B14F-4D97-AF65-F5344CB8AC3E}">
        <p14:creationId xmlns:p14="http://schemas.microsoft.com/office/powerpoint/2010/main" val="308032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6C9A51-3A7F-28F7-353F-D791D8C1CCF5}"/>
              </a:ext>
            </a:extLst>
          </p:cNvPr>
          <p:cNvSpPr>
            <a:spLocks noGrp="1"/>
          </p:cNvSpPr>
          <p:nvPr>
            <p:ph type="title"/>
          </p:nvPr>
        </p:nvSpPr>
        <p:spPr>
          <a:xfrm>
            <a:off x="1097280" y="458192"/>
            <a:ext cx="10058400" cy="1061429"/>
          </a:xfrm>
        </p:spPr>
        <p:txBody>
          <a:bodyPr/>
          <a:lstStyle/>
          <a:p>
            <a:r>
              <a:rPr lang="tr-TR" dirty="0">
                <a:solidFill>
                  <a:srgbClr val="FF0000"/>
                </a:solidFill>
                <a:latin typeface="Arial Black" panose="020B0A04020102020204" pitchFamily="34" charset="0"/>
              </a:rPr>
              <a:t>SONUÇ</a:t>
            </a:r>
          </a:p>
        </p:txBody>
      </p:sp>
      <p:pic>
        <p:nvPicPr>
          <p:cNvPr id="5" name="İçerik Yer Tutucusu 4">
            <a:extLst>
              <a:ext uri="{FF2B5EF4-FFF2-40B4-BE49-F238E27FC236}">
                <a16:creationId xmlns:a16="http://schemas.microsoft.com/office/drawing/2014/main" id="{C86D29DB-687D-3615-50A5-DB4B071A2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1115" y="1762223"/>
            <a:ext cx="3338087" cy="4097338"/>
          </a:xfrm>
        </p:spPr>
      </p:pic>
      <p:pic>
        <p:nvPicPr>
          <p:cNvPr id="7" name="Resim 6">
            <a:extLst>
              <a:ext uri="{FF2B5EF4-FFF2-40B4-BE49-F238E27FC236}">
                <a16:creationId xmlns:a16="http://schemas.microsoft.com/office/drawing/2014/main" id="{0F06D899-6354-67A1-43D6-3424A78C2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762224"/>
            <a:ext cx="3948344" cy="4097338"/>
          </a:xfrm>
          <a:prstGeom prst="rect">
            <a:avLst/>
          </a:prstGeom>
        </p:spPr>
      </p:pic>
    </p:spTree>
    <p:extLst>
      <p:ext uri="{BB962C8B-B14F-4D97-AF65-F5344CB8AC3E}">
        <p14:creationId xmlns:p14="http://schemas.microsoft.com/office/powerpoint/2010/main" val="348019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586572-5709-C675-27B9-84AAC8C46BE8}"/>
              </a:ext>
            </a:extLst>
          </p:cNvPr>
          <p:cNvSpPr>
            <a:spLocks noGrp="1"/>
          </p:cNvSpPr>
          <p:nvPr>
            <p:ph type="title"/>
          </p:nvPr>
        </p:nvSpPr>
        <p:spPr/>
        <p:txBody>
          <a:bodyPr>
            <a:normAutofit/>
          </a:bodyPr>
          <a:lstStyle/>
          <a:p>
            <a:r>
              <a:rPr lang="tr-TR" sz="3600" dirty="0">
                <a:latin typeface="Arial Black" panose="020B0A04020102020204" pitchFamily="34" charset="0"/>
              </a:rPr>
              <a:t>ÖZET</a:t>
            </a:r>
          </a:p>
        </p:txBody>
      </p:sp>
      <p:sp>
        <p:nvSpPr>
          <p:cNvPr id="3" name="İçerik Yer Tutucusu 2">
            <a:extLst>
              <a:ext uri="{FF2B5EF4-FFF2-40B4-BE49-F238E27FC236}">
                <a16:creationId xmlns:a16="http://schemas.microsoft.com/office/drawing/2014/main" id="{A795C7ED-F897-D433-693C-8C80A62083B1}"/>
              </a:ext>
            </a:extLst>
          </p:cNvPr>
          <p:cNvSpPr>
            <a:spLocks noGrp="1"/>
          </p:cNvSpPr>
          <p:nvPr>
            <p:ph idx="1"/>
          </p:nvPr>
        </p:nvSpPr>
        <p:spPr/>
        <p:txBody>
          <a:bodyPr/>
          <a:lstStyle/>
          <a:p>
            <a:pPr>
              <a:lnSpc>
                <a:spcPct val="150000"/>
              </a:lnSpc>
            </a:pPr>
            <a:r>
              <a:rPr lang="tr-TR" dirty="0"/>
              <a:t>Son yıllarda, diyabete bağlı retina hastalığı körlüğün önde gelen nedenlerinden biri haline gelmiştir. Bu hastalığın önüne geçebilmek için retina ağ yapısının doğru bölütlenmesi gerekir. Retina ağ yapısının doğru ve hızlı bölütlenmesi için bilgisayar destekli tanı sistemlerine ihtiyaç duyulur.</a:t>
            </a:r>
          </a:p>
          <a:p>
            <a:pPr>
              <a:lnSpc>
                <a:spcPct val="150000"/>
              </a:lnSpc>
            </a:pPr>
            <a:r>
              <a:rPr lang="tr-TR" dirty="0"/>
              <a:t>Son yıllarda, diyabete bağlı retina hastalığı körlüğün önde gelen nedenlerinden biri haline gelmiştir. Bu hastalığın önüne geçebilmek için retina ağ yapısının doğru bölütlenmesi gerekir. Retina ağ yapısının doğru ve hızlı bölütlenmesi için bilgisayar destekli tanı sistemlerine ihtiyaç duyulur.</a:t>
            </a:r>
          </a:p>
        </p:txBody>
      </p:sp>
    </p:spTree>
    <p:extLst>
      <p:ext uri="{BB962C8B-B14F-4D97-AF65-F5344CB8AC3E}">
        <p14:creationId xmlns:p14="http://schemas.microsoft.com/office/powerpoint/2010/main" val="3811025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586572-5709-C675-27B9-84AAC8C46BE8}"/>
              </a:ext>
            </a:extLst>
          </p:cNvPr>
          <p:cNvSpPr>
            <a:spLocks noGrp="1"/>
          </p:cNvSpPr>
          <p:nvPr>
            <p:ph type="title"/>
          </p:nvPr>
        </p:nvSpPr>
        <p:spPr/>
        <p:txBody>
          <a:bodyPr/>
          <a:lstStyle/>
          <a:p>
            <a:r>
              <a:rPr lang="tr-TR" dirty="0">
                <a:latin typeface="Arial Black" panose="020B0A04020102020204" pitchFamily="34" charset="0"/>
              </a:rPr>
              <a:t>GİRİŞ</a:t>
            </a:r>
          </a:p>
        </p:txBody>
      </p:sp>
      <p:sp>
        <p:nvSpPr>
          <p:cNvPr id="3" name="İçerik Yer Tutucusu 2">
            <a:extLst>
              <a:ext uri="{FF2B5EF4-FFF2-40B4-BE49-F238E27FC236}">
                <a16:creationId xmlns:a16="http://schemas.microsoft.com/office/drawing/2014/main" id="{A795C7ED-F897-D433-693C-8C80A62083B1}"/>
              </a:ext>
            </a:extLst>
          </p:cNvPr>
          <p:cNvSpPr>
            <a:spLocks noGrp="1"/>
          </p:cNvSpPr>
          <p:nvPr>
            <p:ph idx="1"/>
          </p:nvPr>
        </p:nvSpPr>
        <p:spPr/>
        <p:txBody>
          <a:bodyPr/>
          <a:lstStyle/>
          <a:p>
            <a:pPr>
              <a:lnSpc>
                <a:spcPct val="150000"/>
              </a:lnSpc>
            </a:pPr>
            <a:r>
              <a:rPr lang="tr-TR" dirty="0"/>
              <a:t>Literatürde 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 </a:t>
            </a:r>
          </a:p>
          <a:p>
            <a:pPr>
              <a:lnSpc>
                <a:spcPct val="150000"/>
              </a:lnSpc>
            </a:pPr>
            <a:r>
              <a:rPr lang="tr-TR" dirty="0"/>
              <a:t>Ancak geleneksel yöntemler olarak adlandırılan denetimli/denetimsiz öğrenme yöntemleri, morfolojik yöntemler, uyum süzgeci gibi yöntemler daha hızlı ve daha anlaşılabilir yöntemlerdir.</a:t>
            </a:r>
          </a:p>
        </p:txBody>
      </p:sp>
    </p:spTree>
    <p:extLst>
      <p:ext uri="{BB962C8B-B14F-4D97-AF65-F5344CB8AC3E}">
        <p14:creationId xmlns:p14="http://schemas.microsoft.com/office/powerpoint/2010/main" val="838436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586572-5709-C675-27B9-84AAC8C46BE8}"/>
              </a:ext>
            </a:extLst>
          </p:cNvPr>
          <p:cNvSpPr>
            <a:spLocks noGrp="1"/>
          </p:cNvSpPr>
          <p:nvPr>
            <p:ph type="title"/>
          </p:nvPr>
        </p:nvSpPr>
        <p:spPr/>
        <p:txBody>
          <a:bodyPr/>
          <a:lstStyle/>
          <a:p>
            <a:r>
              <a:rPr lang="tr-TR" dirty="0">
                <a:latin typeface="Arial Black" panose="020B0A04020102020204" pitchFamily="34" charset="0"/>
              </a:rPr>
              <a:t>MATERYAL VE METOT</a:t>
            </a:r>
          </a:p>
        </p:txBody>
      </p:sp>
      <p:sp>
        <p:nvSpPr>
          <p:cNvPr id="3" name="İçerik Yer Tutucusu 2">
            <a:extLst>
              <a:ext uri="{FF2B5EF4-FFF2-40B4-BE49-F238E27FC236}">
                <a16:creationId xmlns:a16="http://schemas.microsoft.com/office/drawing/2014/main" id="{A795C7ED-F897-D433-693C-8C80A62083B1}"/>
              </a:ext>
            </a:extLst>
          </p:cNvPr>
          <p:cNvSpPr>
            <a:spLocks noGrp="1"/>
          </p:cNvSpPr>
          <p:nvPr>
            <p:ph idx="1"/>
          </p:nvPr>
        </p:nvSpPr>
        <p:spPr/>
        <p:txBody>
          <a:bodyPr>
            <a:normAutofit/>
          </a:bodyPr>
          <a:lstStyle/>
          <a:p>
            <a:r>
              <a:rPr lang="tr-TR" sz="2800" dirty="0">
                <a:solidFill>
                  <a:srgbClr val="FF0000"/>
                </a:solidFill>
                <a:latin typeface="Arial Black" panose="020B0A04020102020204" pitchFamily="34" charset="0"/>
              </a:rPr>
              <a:t>Morfolojik işlemler:</a:t>
            </a:r>
          </a:p>
          <a:p>
            <a:pPr>
              <a:lnSpc>
                <a:spcPct val="150000"/>
              </a:lnSpc>
            </a:pPr>
            <a:r>
              <a:rPr lang="tr-TR" dirty="0"/>
              <a:t>Morfolojik işlemlerin temel amacı, görüntünün temel özelliklerini korumak ve görüntüyü basitleştirmektir. Bu çalışmada, üst-şapka ve alt-şapka dönüşümleri kan damarlarına belirginlik kazandırmak için kullanılır. </a:t>
            </a:r>
          </a:p>
          <a:p>
            <a:pPr>
              <a:lnSpc>
                <a:spcPct val="150000"/>
              </a:lnSpc>
            </a:pPr>
            <a:endParaRPr lang="tr-TR" dirty="0"/>
          </a:p>
          <a:p>
            <a:pPr marL="0" indent="0">
              <a:lnSpc>
                <a:spcPct val="150000"/>
              </a:lnSpc>
              <a:buNone/>
            </a:pPr>
            <a:endParaRPr lang="tr-TR" sz="2800" dirty="0">
              <a:solidFill>
                <a:srgbClr val="FF0000"/>
              </a:solidFill>
            </a:endParaRPr>
          </a:p>
          <a:p>
            <a:endParaRPr lang="tr-TR" sz="2800" dirty="0">
              <a:solidFill>
                <a:srgbClr val="FF0000"/>
              </a:solidFill>
            </a:endParaRPr>
          </a:p>
          <a:p>
            <a:endParaRPr lang="tr-TR" sz="2800" dirty="0">
              <a:solidFill>
                <a:srgbClr val="FF0000"/>
              </a:solidFill>
            </a:endParaRPr>
          </a:p>
          <a:p>
            <a:endParaRPr lang="tr-TR" sz="2800" dirty="0"/>
          </a:p>
        </p:txBody>
      </p:sp>
      <p:pic>
        <p:nvPicPr>
          <p:cNvPr id="5" name="Resim 4">
            <a:extLst>
              <a:ext uri="{FF2B5EF4-FFF2-40B4-BE49-F238E27FC236}">
                <a16:creationId xmlns:a16="http://schemas.microsoft.com/office/drawing/2014/main" id="{AF35B117-F5A6-E4A2-1840-C02CAF623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8805" y="3983225"/>
            <a:ext cx="2524836" cy="1399480"/>
          </a:xfrm>
          <a:prstGeom prst="rect">
            <a:avLst/>
          </a:prstGeom>
        </p:spPr>
      </p:pic>
    </p:spTree>
    <p:extLst>
      <p:ext uri="{BB962C8B-B14F-4D97-AF65-F5344CB8AC3E}">
        <p14:creationId xmlns:p14="http://schemas.microsoft.com/office/powerpoint/2010/main" val="424654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586572-5709-C675-27B9-84AAC8C46BE8}"/>
              </a:ext>
            </a:extLst>
          </p:cNvPr>
          <p:cNvSpPr>
            <a:spLocks noGrp="1"/>
          </p:cNvSpPr>
          <p:nvPr>
            <p:ph type="title"/>
          </p:nvPr>
        </p:nvSpPr>
        <p:spPr/>
        <p:txBody>
          <a:bodyPr>
            <a:normAutofit/>
          </a:bodyPr>
          <a:lstStyle/>
          <a:p>
            <a:r>
              <a:rPr lang="tr-TR" sz="2800" dirty="0">
                <a:solidFill>
                  <a:srgbClr val="FF0000"/>
                </a:solidFill>
                <a:latin typeface="Arial Black" panose="020B0A04020102020204" pitchFamily="34" charset="0"/>
              </a:rPr>
              <a:t>Eşikleme yöntemleri:</a:t>
            </a:r>
          </a:p>
        </p:txBody>
      </p:sp>
      <p:sp>
        <p:nvSpPr>
          <p:cNvPr id="3" name="İçerik Yer Tutucusu 2">
            <a:extLst>
              <a:ext uri="{FF2B5EF4-FFF2-40B4-BE49-F238E27FC236}">
                <a16:creationId xmlns:a16="http://schemas.microsoft.com/office/drawing/2014/main" id="{A795C7ED-F897-D433-693C-8C80A62083B1}"/>
              </a:ext>
            </a:extLst>
          </p:cNvPr>
          <p:cNvSpPr>
            <a:spLocks noGrp="1"/>
          </p:cNvSpPr>
          <p:nvPr>
            <p:ph idx="1"/>
          </p:nvPr>
        </p:nvSpPr>
        <p:spPr/>
        <p:txBody>
          <a:bodyPr/>
          <a:lstStyle/>
          <a:p>
            <a:pPr>
              <a:lnSpc>
                <a:spcPct val="150000"/>
              </a:lnSpc>
            </a:pPr>
            <a:r>
              <a:rPr lang="tr-TR" dirty="0"/>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 </a:t>
            </a:r>
          </a:p>
          <a:p>
            <a:pPr>
              <a:lnSpc>
                <a:spcPct val="150000"/>
              </a:lnSpc>
              <a:buFont typeface="Wingdings" panose="05000000000000000000" pitchFamily="2" charset="2"/>
              <a:buChar char="§"/>
            </a:pPr>
            <a:r>
              <a:rPr lang="tr-TR" dirty="0"/>
              <a:t>Çok seviyeli eşikleme</a:t>
            </a:r>
          </a:p>
          <a:p>
            <a:pPr>
              <a:lnSpc>
                <a:spcPct val="150000"/>
              </a:lnSpc>
              <a:buFont typeface="Wingdings" panose="05000000000000000000" pitchFamily="2" charset="2"/>
              <a:buChar char="§"/>
            </a:pPr>
            <a:r>
              <a:rPr lang="tr-TR" dirty="0"/>
              <a:t>Maksimum entropi tabanlı eşikleme</a:t>
            </a:r>
          </a:p>
          <a:p>
            <a:pPr>
              <a:lnSpc>
                <a:spcPct val="150000"/>
              </a:lnSpc>
              <a:buFont typeface="Wingdings" panose="05000000000000000000" pitchFamily="2" charset="2"/>
              <a:buChar char="§"/>
            </a:pPr>
            <a:r>
              <a:rPr lang="tr-TR" dirty="0"/>
              <a:t>Bulanık mantık tabanlı eşikleme</a:t>
            </a:r>
          </a:p>
        </p:txBody>
      </p:sp>
    </p:spTree>
    <p:extLst>
      <p:ext uri="{BB962C8B-B14F-4D97-AF65-F5344CB8AC3E}">
        <p14:creationId xmlns:p14="http://schemas.microsoft.com/office/powerpoint/2010/main" val="234388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586572-5709-C675-27B9-84AAC8C46BE8}"/>
              </a:ext>
            </a:extLst>
          </p:cNvPr>
          <p:cNvSpPr>
            <a:spLocks noGrp="1"/>
          </p:cNvSpPr>
          <p:nvPr>
            <p:ph type="title"/>
          </p:nvPr>
        </p:nvSpPr>
        <p:spPr/>
        <p:txBody>
          <a:bodyPr>
            <a:normAutofit/>
          </a:bodyPr>
          <a:lstStyle/>
          <a:p>
            <a:r>
              <a:rPr lang="tr-TR" sz="4000" dirty="0">
                <a:latin typeface="Arial Black" panose="020B0A04020102020204" pitchFamily="34" charset="0"/>
              </a:rPr>
              <a:t>KULLANILAN YÖNTEM</a:t>
            </a:r>
          </a:p>
        </p:txBody>
      </p:sp>
      <p:sp>
        <p:nvSpPr>
          <p:cNvPr id="3" name="İçerik Yer Tutucusu 2">
            <a:extLst>
              <a:ext uri="{FF2B5EF4-FFF2-40B4-BE49-F238E27FC236}">
                <a16:creationId xmlns:a16="http://schemas.microsoft.com/office/drawing/2014/main" id="{A795C7ED-F897-D433-693C-8C80A62083B1}"/>
              </a:ext>
            </a:extLst>
          </p:cNvPr>
          <p:cNvSpPr>
            <a:spLocks noGrp="1"/>
          </p:cNvSpPr>
          <p:nvPr>
            <p:ph idx="1"/>
          </p:nvPr>
        </p:nvSpPr>
        <p:spPr/>
        <p:txBody>
          <a:bodyPr>
            <a:normAutofit/>
          </a:bodyPr>
          <a:lstStyle/>
          <a:p>
            <a:pPr>
              <a:lnSpc>
                <a:spcPct val="150000"/>
              </a:lnSpc>
            </a:pPr>
            <a:r>
              <a:rPr lang="tr-TR" dirty="0"/>
              <a:t>Önerilen yöntemde, veri setinde bulunan </a:t>
            </a:r>
            <a:r>
              <a:rPr lang="tr-TR" dirty="0" err="1"/>
              <a:t>fundus</a:t>
            </a:r>
            <a:r>
              <a:rPr lang="tr-TR" dirty="0"/>
              <a:t> görüntülerine ait damarların bölütlenmesi sağlanmıştır. Öncelikle, veri setinde bulunan görüntüler RGB renk uzayından gri ölçekli görüntülere dönüştürülür. Gri ölçekli görüntülerin tersi üzerinde önerilen sistem uygulanır.</a:t>
            </a:r>
          </a:p>
          <a:p>
            <a:pPr>
              <a:lnSpc>
                <a:spcPct val="150000"/>
              </a:lnSpc>
            </a:pPr>
            <a:endParaRPr lang="tr-TR" dirty="0"/>
          </a:p>
        </p:txBody>
      </p:sp>
      <p:pic>
        <p:nvPicPr>
          <p:cNvPr id="6" name="Resim 5">
            <a:extLst>
              <a:ext uri="{FF2B5EF4-FFF2-40B4-BE49-F238E27FC236}">
                <a16:creationId xmlns:a16="http://schemas.microsoft.com/office/drawing/2014/main" id="{25C85154-CA67-D786-5200-BFCDC751B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429000"/>
            <a:ext cx="3779848" cy="1844200"/>
          </a:xfrm>
          <a:prstGeom prst="rect">
            <a:avLst/>
          </a:prstGeom>
        </p:spPr>
      </p:pic>
      <p:pic>
        <p:nvPicPr>
          <p:cNvPr id="8" name="Resim 7">
            <a:extLst>
              <a:ext uri="{FF2B5EF4-FFF2-40B4-BE49-F238E27FC236}">
                <a16:creationId xmlns:a16="http://schemas.microsoft.com/office/drawing/2014/main" id="{737E8B5D-EE08-EE45-7302-4E1509ACE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348" y="3259318"/>
            <a:ext cx="3978111" cy="2809322"/>
          </a:xfrm>
          <a:prstGeom prst="rect">
            <a:avLst/>
          </a:prstGeom>
        </p:spPr>
      </p:pic>
    </p:spTree>
    <p:extLst>
      <p:ext uri="{BB962C8B-B14F-4D97-AF65-F5344CB8AC3E}">
        <p14:creationId xmlns:p14="http://schemas.microsoft.com/office/powerpoint/2010/main" val="21670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BC31E0-E05F-4120-6E63-51560AE8B7F5}"/>
              </a:ext>
            </a:extLst>
          </p:cNvPr>
          <p:cNvSpPr>
            <a:spLocks noGrp="1"/>
          </p:cNvSpPr>
          <p:nvPr>
            <p:ph type="title"/>
          </p:nvPr>
        </p:nvSpPr>
        <p:spPr/>
        <p:txBody>
          <a:bodyPr>
            <a:normAutofit/>
          </a:bodyPr>
          <a:lstStyle/>
          <a:p>
            <a:r>
              <a:rPr lang="tr-TR" sz="2400" dirty="0">
                <a:solidFill>
                  <a:srgbClr val="FF0000"/>
                </a:solidFill>
                <a:latin typeface="Arial Black" panose="020B0A04020102020204" pitchFamily="34" charset="0"/>
              </a:rPr>
              <a:t>VERİ SETİ</a:t>
            </a:r>
          </a:p>
        </p:txBody>
      </p:sp>
      <p:sp>
        <p:nvSpPr>
          <p:cNvPr id="3" name="İçerik Yer Tutucusu 2">
            <a:extLst>
              <a:ext uri="{FF2B5EF4-FFF2-40B4-BE49-F238E27FC236}">
                <a16:creationId xmlns:a16="http://schemas.microsoft.com/office/drawing/2014/main" id="{C82C97D6-E288-E9BD-7C00-3677E6FFB2C0}"/>
              </a:ext>
            </a:extLst>
          </p:cNvPr>
          <p:cNvSpPr>
            <a:spLocks noGrp="1"/>
          </p:cNvSpPr>
          <p:nvPr>
            <p:ph idx="1"/>
          </p:nvPr>
        </p:nvSpPr>
        <p:spPr/>
        <p:txBody>
          <a:bodyPr/>
          <a:lstStyle/>
          <a:p>
            <a:pPr>
              <a:lnSpc>
                <a:spcPct val="150000"/>
              </a:lnSpc>
            </a:pPr>
            <a:r>
              <a:rPr lang="tr-TR" dirty="0"/>
              <a:t>Önerilen yöntem diğer yöntemlerle kıyaslanabilir olması açısından halka açık olarak sunulan DRIVE veri seti üzerinde test edilmiştir. DRIVE veri setindeki görüntüler 45°görüş alanında Canon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a:t>
            </a:r>
            <a:r>
              <a:rPr lang="tr-TR" dirty="0" err="1"/>
              <a:t>bölütlendirilmiş</a:t>
            </a:r>
            <a:r>
              <a:rPr lang="tr-TR" dirty="0"/>
              <a:t> görüntülerden oluşur. </a:t>
            </a:r>
          </a:p>
        </p:txBody>
      </p:sp>
    </p:spTree>
    <p:extLst>
      <p:ext uri="{BB962C8B-B14F-4D97-AF65-F5344CB8AC3E}">
        <p14:creationId xmlns:p14="http://schemas.microsoft.com/office/powerpoint/2010/main" val="3753688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5EB8A5-0EC1-4939-D32F-338D6A4633CB}"/>
              </a:ext>
            </a:extLst>
          </p:cNvPr>
          <p:cNvSpPr>
            <a:spLocks noGrp="1"/>
          </p:cNvSpPr>
          <p:nvPr>
            <p:ph type="title"/>
          </p:nvPr>
        </p:nvSpPr>
        <p:spPr/>
        <p:txBody>
          <a:bodyPr>
            <a:normAutofit/>
          </a:bodyPr>
          <a:lstStyle/>
          <a:p>
            <a:r>
              <a:rPr lang="tr-TR" sz="2400" dirty="0">
                <a:solidFill>
                  <a:srgbClr val="FF0000"/>
                </a:solidFill>
                <a:latin typeface="Arial Black" panose="020B0A04020102020204" pitchFamily="34" charset="0"/>
              </a:rPr>
              <a:t>Morfolojik işlemler</a:t>
            </a:r>
          </a:p>
        </p:txBody>
      </p:sp>
      <p:sp>
        <p:nvSpPr>
          <p:cNvPr id="3" name="İçerik Yer Tutucusu 2">
            <a:extLst>
              <a:ext uri="{FF2B5EF4-FFF2-40B4-BE49-F238E27FC236}">
                <a16:creationId xmlns:a16="http://schemas.microsoft.com/office/drawing/2014/main" id="{C5455975-CD8A-5C1C-7289-FA036C81EEB9}"/>
              </a:ext>
            </a:extLst>
          </p:cNvPr>
          <p:cNvSpPr>
            <a:spLocks noGrp="1"/>
          </p:cNvSpPr>
          <p:nvPr>
            <p:ph idx="1"/>
          </p:nvPr>
        </p:nvSpPr>
        <p:spPr/>
        <p:txBody>
          <a:bodyPr/>
          <a:lstStyle/>
          <a:p>
            <a:pPr>
              <a:lnSpc>
                <a:spcPct val="150000"/>
              </a:lnSpc>
            </a:pPr>
            <a:r>
              <a:rPr lang="tr-TR"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a:t>
            </a:r>
          </a:p>
          <a:p>
            <a:pPr>
              <a:lnSpc>
                <a:spcPct val="150000"/>
              </a:lnSpc>
            </a:pPr>
            <a:endParaRPr lang="tr-TR" dirty="0"/>
          </a:p>
        </p:txBody>
      </p:sp>
      <p:pic>
        <p:nvPicPr>
          <p:cNvPr id="5" name="Resim 4">
            <a:extLst>
              <a:ext uri="{FF2B5EF4-FFF2-40B4-BE49-F238E27FC236}">
                <a16:creationId xmlns:a16="http://schemas.microsoft.com/office/drawing/2014/main" id="{E36072A8-1810-75FF-DBD4-92603B32A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128" y="3429000"/>
            <a:ext cx="4634460" cy="2196250"/>
          </a:xfrm>
          <a:prstGeom prst="rect">
            <a:avLst/>
          </a:prstGeom>
        </p:spPr>
      </p:pic>
    </p:spTree>
    <p:extLst>
      <p:ext uri="{BB962C8B-B14F-4D97-AF65-F5344CB8AC3E}">
        <p14:creationId xmlns:p14="http://schemas.microsoft.com/office/powerpoint/2010/main" val="170717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C6890376-4EE1-CC2E-1B7C-5530A20CE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379" y="1662892"/>
            <a:ext cx="5692621" cy="2588596"/>
          </a:xfrm>
          <a:prstGeom prst="rect">
            <a:avLst/>
          </a:prstGeom>
        </p:spPr>
      </p:pic>
      <p:pic>
        <p:nvPicPr>
          <p:cNvPr id="5" name="Resim 4">
            <a:extLst>
              <a:ext uri="{FF2B5EF4-FFF2-40B4-BE49-F238E27FC236}">
                <a16:creationId xmlns:a16="http://schemas.microsoft.com/office/drawing/2014/main" id="{EAC3A6F4-6D49-EF22-AF08-7D90D3792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1857" y="1662892"/>
            <a:ext cx="4896764" cy="2448382"/>
          </a:xfrm>
          <a:prstGeom prst="rect">
            <a:avLst/>
          </a:prstGeom>
        </p:spPr>
      </p:pic>
    </p:spTree>
    <p:extLst>
      <p:ext uri="{BB962C8B-B14F-4D97-AF65-F5344CB8AC3E}">
        <p14:creationId xmlns:p14="http://schemas.microsoft.com/office/powerpoint/2010/main" val="2221098564"/>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TotalTime>
  <Words>419</Words>
  <Application>Microsoft Office PowerPoint</Application>
  <PresentationFormat>Geniş ekran</PresentationFormat>
  <Paragraphs>26</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 Black</vt:lpstr>
      <vt:lpstr>Calibri</vt:lpstr>
      <vt:lpstr>Calibri Light</vt:lpstr>
      <vt:lpstr>Wingdings</vt:lpstr>
      <vt:lpstr>Geçmişe bakış</vt:lpstr>
      <vt:lpstr>Retina kan damarlarını çıkarmak için eşikleme temelli morfolojik bir yöntem</vt:lpstr>
      <vt:lpstr>ÖZET</vt:lpstr>
      <vt:lpstr>GİRİŞ</vt:lpstr>
      <vt:lpstr>MATERYAL VE METOT</vt:lpstr>
      <vt:lpstr>Eşikleme yöntemleri:</vt:lpstr>
      <vt:lpstr>KULLANILAN YÖNTEM</vt:lpstr>
      <vt:lpstr>VERİ SETİ</vt:lpstr>
      <vt:lpstr>Morfolojik işlemler</vt:lpstr>
      <vt:lpstr>PowerPoint Sunusu</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dc:title>
  <dc:creator>Furkan Yıldız</dc:creator>
  <cp:lastModifiedBy>Furkan Yıldız</cp:lastModifiedBy>
  <cp:revision>1</cp:revision>
  <dcterms:created xsi:type="dcterms:W3CDTF">2022-12-15T17:47:58Z</dcterms:created>
  <dcterms:modified xsi:type="dcterms:W3CDTF">2022-12-15T18:14:04Z</dcterms:modified>
</cp:coreProperties>
</file>