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4"/>
  </p:notesMasterIdLst>
  <p:sldIdLst>
    <p:sldId id="267" r:id="rId2"/>
    <p:sldId id="258" r:id="rId3"/>
    <p:sldId id="278" r:id="rId4"/>
    <p:sldId id="277" r:id="rId5"/>
    <p:sldId id="268" r:id="rId6"/>
    <p:sldId id="259" r:id="rId7"/>
    <p:sldId id="273" r:id="rId8"/>
    <p:sldId id="270" r:id="rId9"/>
    <p:sldId id="271" r:id="rId10"/>
    <p:sldId id="274" r:id="rId11"/>
    <p:sldId id="276" r:id="rId12"/>
    <p:sldId id="275" r:id="rId1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122"/>
  </p:normalViewPr>
  <p:slideViewPr>
    <p:cSldViewPr snapToGrid="0" snapToObjects="1">
      <p:cViewPr varScale="1">
        <p:scale>
          <a:sx n="109" d="100"/>
          <a:sy n="109" d="100"/>
        </p:scale>
        <p:origin x="1224"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DE407-7F7E-4C9D-A237-2702096D605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AE9A8CC-6EA4-4DEE-8A8D-A317FDF6155B}">
      <dgm:prSet/>
      <dgm:spPr>
        <a:solidFill>
          <a:schemeClr val="accent2">
            <a:lumMod val="60000"/>
            <a:lumOff val="40000"/>
          </a:schemeClr>
        </a:solidFill>
      </dgm:spPr>
      <dgm:t>
        <a:bodyPr/>
        <a:lstStyle/>
        <a:p>
          <a:r>
            <a:rPr lang="en-US" dirty="0"/>
            <a:t>Oracle Stock Options</a:t>
          </a:r>
        </a:p>
      </dgm:t>
    </dgm:pt>
    <dgm:pt modelId="{2E841815-4BC6-4F8B-93B8-4BD443BEF1A3}" type="parTrans" cxnId="{4617EB39-E455-494B-B2CF-94635D9A854B}">
      <dgm:prSet/>
      <dgm:spPr/>
      <dgm:t>
        <a:bodyPr/>
        <a:lstStyle/>
        <a:p>
          <a:endParaRPr lang="en-US"/>
        </a:p>
      </dgm:t>
    </dgm:pt>
    <dgm:pt modelId="{7D9265A9-D38D-4785-9F6C-0B25EB1FDD2F}" type="sibTrans" cxnId="{4617EB39-E455-494B-B2CF-94635D9A854B}">
      <dgm:prSet/>
      <dgm:spPr/>
      <dgm:t>
        <a:bodyPr/>
        <a:lstStyle/>
        <a:p>
          <a:endParaRPr lang="en-US"/>
        </a:p>
      </dgm:t>
    </dgm:pt>
    <dgm:pt modelId="{42150717-1ED3-44C1-B55F-338F48AA2382}">
      <dgm:prSet/>
      <dgm:spPr>
        <a:noFill/>
      </dgm:spPr>
      <dgm:t>
        <a:bodyPr/>
        <a:lstStyle/>
        <a:p>
          <a:r>
            <a:rPr lang="en-US" dirty="0"/>
            <a:t>Result: an interest in stocks </a:t>
          </a:r>
        </a:p>
      </dgm:t>
    </dgm:pt>
    <dgm:pt modelId="{50AE13F9-5AC3-4D6F-86F3-DD5E79F3C3E8}" type="parTrans" cxnId="{2F5467D5-781B-41B6-9482-2E6A30A6F479}">
      <dgm:prSet/>
      <dgm:spPr/>
      <dgm:t>
        <a:bodyPr/>
        <a:lstStyle/>
        <a:p>
          <a:endParaRPr lang="en-US"/>
        </a:p>
      </dgm:t>
    </dgm:pt>
    <dgm:pt modelId="{842C6D56-98BD-4746-A66A-F3144CBB4754}" type="sibTrans" cxnId="{2F5467D5-781B-41B6-9482-2E6A30A6F479}">
      <dgm:prSet/>
      <dgm:spPr/>
      <dgm:t>
        <a:bodyPr/>
        <a:lstStyle/>
        <a:p>
          <a:endParaRPr lang="en-US"/>
        </a:p>
      </dgm:t>
    </dgm:pt>
    <dgm:pt modelId="{955DF5A3-51E2-468E-89F8-0BFC85DA0382}">
      <dgm:prSet/>
      <dgm:spPr>
        <a:solidFill>
          <a:schemeClr val="accent2">
            <a:lumMod val="60000"/>
            <a:lumOff val="40000"/>
          </a:schemeClr>
        </a:solidFill>
      </dgm:spPr>
      <dgm:t>
        <a:bodyPr/>
        <a:lstStyle/>
        <a:p>
          <a:r>
            <a:rPr lang="en-US" dirty="0"/>
            <a:t>Reality: stock markets are inefficient</a:t>
          </a:r>
        </a:p>
      </dgm:t>
    </dgm:pt>
    <dgm:pt modelId="{C8EE553E-D00D-4B4B-AE28-4005575C0843}" type="parTrans" cxnId="{E4D875AB-E1FB-4170-9449-A90EF398DFF4}">
      <dgm:prSet/>
      <dgm:spPr/>
      <dgm:t>
        <a:bodyPr/>
        <a:lstStyle/>
        <a:p>
          <a:endParaRPr lang="en-US"/>
        </a:p>
      </dgm:t>
    </dgm:pt>
    <dgm:pt modelId="{F21D87E3-9EF5-43D6-8AEF-B029A2B4B081}" type="sibTrans" cxnId="{E4D875AB-E1FB-4170-9449-A90EF398DFF4}">
      <dgm:prSet/>
      <dgm:spPr/>
      <dgm:t>
        <a:bodyPr/>
        <a:lstStyle/>
        <a:p>
          <a:endParaRPr lang="en-US"/>
        </a:p>
      </dgm:t>
    </dgm:pt>
    <dgm:pt modelId="{A8792E16-59D4-4D7D-9052-B15DF817E89A}">
      <dgm:prSet/>
      <dgm:spPr>
        <a:solidFill>
          <a:schemeClr val="accent2">
            <a:lumMod val="60000"/>
            <a:lumOff val="40000"/>
          </a:schemeClr>
        </a:solidFill>
      </dgm:spPr>
      <dgm:t>
        <a:bodyPr/>
        <a:lstStyle/>
        <a:p>
          <a:r>
            <a:rPr lang="en-US" dirty="0"/>
            <a:t>Can we exploit these inefficiencies?</a:t>
          </a:r>
        </a:p>
      </dgm:t>
    </dgm:pt>
    <dgm:pt modelId="{A796D239-CA84-4608-9AC3-384245A6C19F}" type="parTrans" cxnId="{22ED9C26-17F0-4EC4-BFBF-9CEC867A2606}">
      <dgm:prSet/>
      <dgm:spPr/>
      <dgm:t>
        <a:bodyPr/>
        <a:lstStyle/>
        <a:p>
          <a:endParaRPr lang="en-US"/>
        </a:p>
      </dgm:t>
    </dgm:pt>
    <dgm:pt modelId="{4007142A-7089-42A9-979C-60B9DEFB9EED}" type="sibTrans" cxnId="{22ED9C26-17F0-4EC4-BFBF-9CEC867A2606}">
      <dgm:prSet/>
      <dgm:spPr/>
      <dgm:t>
        <a:bodyPr/>
        <a:lstStyle/>
        <a:p>
          <a:endParaRPr lang="en-US"/>
        </a:p>
      </dgm:t>
    </dgm:pt>
    <dgm:pt modelId="{2E4B6604-D8EC-41D1-96C7-976B45D7BC79}">
      <dgm:prSet/>
      <dgm:spPr>
        <a:solidFill>
          <a:schemeClr val="accent2">
            <a:lumMod val="60000"/>
            <a:lumOff val="40000"/>
          </a:schemeClr>
        </a:solidFill>
      </dgm:spPr>
      <dgm:t>
        <a:bodyPr/>
        <a:lstStyle/>
        <a:p>
          <a:r>
            <a:rPr lang="en-US" dirty="0"/>
            <a:t>Time Series Widely Applicable</a:t>
          </a:r>
        </a:p>
      </dgm:t>
    </dgm:pt>
    <dgm:pt modelId="{7A5A1953-EEBB-4611-9E02-73A45B7629DE}" type="parTrans" cxnId="{71787726-022E-423E-AAE1-8581C9230CF0}">
      <dgm:prSet/>
      <dgm:spPr/>
      <dgm:t>
        <a:bodyPr/>
        <a:lstStyle/>
        <a:p>
          <a:endParaRPr lang="en-US"/>
        </a:p>
      </dgm:t>
    </dgm:pt>
    <dgm:pt modelId="{F0C39725-4BB4-462A-B5E1-9F607B5D0576}" type="sibTrans" cxnId="{71787726-022E-423E-AAE1-8581C9230CF0}">
      <dgm:prSet/>
      <dgm:spPr/>
      <dgm:t>
        <a:bodyPr/>
        <a:lstStyle/>
        <a:p>
          <a:endParaRPr lang="en-US"/>
        </a:p>
      </dgm:t>
    </dgm:pt>
    <dgm:pt modelId="{4212245F-AE41-B744-BC0B-E3A5DC9CA70B}">
      <dgm:prSet/>
      <dgm:spPr>
        <a:solidFill>
          <a:schemeClr val="accent2">
            <a:lumMod val="60000"/>
            <a:lumOff val="40000"/>
          </a:schemeClr>
        </a:solidFill>
      </dgm:spPr>
      <dgm:t>
        <a:bodyPr/>
        <a:lstStyle/>
        <a:p>
          <a:r>
            <a:rPr lang="en-US" dirty="0"/>
            <a:t>MBA</a:t>
          </a:r>
        </a:p>
      </dgm:t>
    </dgm:pt>
    <dgm:pt modelId="{D01D440B-D05E-7B40-B789-FD2F0641183B}" type="parTrans" cxnId="{0E12429A-BC69-5E4C-B318-4D306C723ECD}">
      <dgm:prSet/>
      <dgm:spPr/>
      <dgm:t>
        <a:bodyPr/>
        <a:lstStyle/>
        <a:p>
          <a:endParaRPr lang="en-US"/>
        </a:p>
      </dgm:t>
    </dgm:pt>
    <dgm:pt modelId="{DB6C7858-BD21-ED43-A44C-91C50A062867}" type="sibTrans" cxnId="{0E12429A-BC69-5E4C-B318-4D306C723ECD}">
      <dgm:prSet/>
      <dgm:spPr/>
      <dgm:t>
        <a:bodyPr/>
        <a:lstStyle/>
        <a:p>
          <a:endParaRPr lang="en-US"/>
        </a:p>
      </dgm:t>
    </dgm:pt>
    <dgm:pt modelId="{A10EB787-9B55-EE4B-9E9F-1A8E2E1B3017}">
      <dgm:prSet/>
      <dgm:spPr>
        <a:noFill/>
      </dgm:spPr>
      <dgm:t>
        <a:bodyPr/>
        <a:lstStyle/>
        <a:p>
          <a:r>
            <a:rPr lang="en-US" dirty="0"/>
            <a:t>Pay part of my first house</a:t>
          </a:r>
        </a:p>
      </dgm:t>
    </dgm:pt>
    <dgm:pt modelId="{0F128404-B786-5248-8986-2DF08B9643EE}" type="parTrans" cxnId="{0256D0D8-2893-504F-B007-E62CC957225A}">
      <dgm:prSet/>
      <dgm:spPr/>
      <dgm:t>
        <a:bodyPr/>
        <a:lstStyle/>
        <a:p>
          <a:endParaRPr lang="en-US"/>
        </a:p>
      </dgm:t>
    </dgm:pt>
    <dgm:pt modelId="{353034DD-AFC2-724D-A3BC-44EE6FF4935D}" type="sibTrans" cxnId="{0256D0D8-2893-504F-B007-E62CC957225A}">
      <dgm:prSet/>
      <dgm:spPr/>
      <dgm:t>
        <a:bodyPr/>
        <a:lstStyle/>
        <a:p>
          <a:endParaRPr lang="en-US"/>
        </a:p>
      </dgm:t>
    </dgm:pt>
    <dgm:pt modelId="{14B772C7-3B9F-1A42-8639-1CCE3E08FD57}">
      <dgm:prSet/>
      <dgm:spPr/>
      <dgm:t>
        <a:bodyPr/>
        <a:lstStyle/>
        <a:p>
          <a:r>
            <a:rPr lang="en-US" dirty="0"/>
            <a:t>Capital Asset Pricing Model</a:t>
          </a:r>
        </a:p>
      </dgm:t>
    </dgm:pt>
    <dgm:pt modelId="{877024E5-0BE1-6041-ABB3-E24ACBB5F1B7}" type="parTrans" cxnId="{F96B1390-DADB-DB48-9F57-633D7FB82FB5}">
      <dgm:prSet/>
      <dgm:spPr/>
      <dgm:t>
        <a:bodyPr/>
        <a:lstStyle/>
        <a:p>
          <a:endParaRPr lang="en-US"/>
        </a:p>
      </dgm:t>
    </dgm:pt>
    <dgm:pt modelId="{E4A475BF-64F5-F14B-B873-63555912E6FB}" type="sibTrans" cxnId="{F96B1390-DADB-DB48-9F57-633D7FB82FB5}">
      <dgm:prSet/>
      <dgm:spPr/>
      <dgm:t>
        <a:bodyPr/>
        <a:lstStyle/>
        <a:p>
          <a:endParaRPr lang="en-US"/>
        </a:p>
      </dgm:t>
    </dgm:pt>
    <dgm:pt modelId="{A896CC5E-9E02-2D4D-9C8B-66C2E1796390}" type="pres">
      <dgm:prSet presAssocID="{BA7DE407-7F7E-4C9D-A237-2702096D6059}" presName="linear" presStyleCnt="0">
        <dgm:presLayoutVars>
          <dgm:animLvl val="lvl"/>
          <dgm:resizeHandles val="exact"/>
        </dgm:presLayoutVars>
      </dgm:prSet>
      <dgm:spPr/>
    </dgm:pt>
    <dgm:pt modelId="{5C96693C-EE61-6E4C-B3E2-1C26DD0587DB}" type="pres">
      <dgm:prSet presAssocID="{0AE9A8CC-6EA4-4DEE-8A8D-A317FDF6155B}" presName="parentText" presStyleLbl="node1" presStyleIdx="0" presStyleCnt="3">
        <dgm:presLayoutVars>
          <dgm:chMax val="0"/>
          <dgm:bulletEnabled val="1"/>
        </dgm:presLayoutVars>
      </dgm:prSet>
      <dgm:spPr/>
    </dgm:pt>
    <dgm:pt modelId="{F556B798-8F33-EB48-A42A-E0DE3E58F414}" type="pres">
      <dgm:prSet presAssocID="{0AE9A8CC-6EA4-4DEE-8A8D-A317FDF6155B}" presName="childText" presStyleLbl="revTx" presStyleIdx="0" presStyleCnt="2">
        <dgm:presLayoutVars>
          <dgm:bulletEnabled val="1"/>
        </dgm:presLayoutVars>
      </dgm:prSet>
      <dgm:spPr/>
    </dgm:pt>
    <dgm:pt modelId="{BDD301AC-82CA-124D-8B76-09A9008487A2}" type="pres">
      <dgm:prSet presAssocID="{4212245F-AE41-B744-BC0B-E3A5DC9CA70B}" presName="parentText" presStyleLbl="node1" presStyleIdx="1" presStyleCnt="3">
        <dgm:presLayoutVars>
          <dgm:chMax val="0"/>
          <dgm:bulletEnabled val="1"/>
        </dgm:presLayoutVars>
      </dgm:prSet>
      <dgm:spPr/>
    </dgm:pt>
    <dgm:pt modelId="{9CE66FCD-8F0A-3544-8732-831069DA8CF5}" type="pres">
      <dgm:prSet presAssocID="{4212245F-AE41-B744-BC0B-E3A5DC9CA70B}" presName="childText" presStyleLbl="revTx" presStyleIdx="1" presStyleCnt="2">
        <dgm:presLayoutVars>
          <dgm:bulletEnabled val="1"/>
        </dgm:presLayoutVars>
      </dgm:prSet>
      <dgm:spPr/>
    </dgm:pt>
    <dgm:pt modelId="{307250E0-18E0-DF4F-BCB9-DA54859EF626}" type="pres">
      <dgm:prSet presAssocID="{2E4B6604-D8EC-41D1-96C7-976B45D7BC79}" presName="parentText" presStyleLbl="node1" presStyleIdx="2" presStyleCnt="3">
        <dgm:presLayoutVars>
          <dgm:chMax val="0"/>
          <dgm:bulletEnabled val="1"/>
        </dgm:presLayoutVars>
      </dgm:prSet>
      <dgm:spPr/>
    </dgm:pt>
  </dgm:ptLst>
  <dgm:cxnLst>
    <dgm:cxn modelId="{7CFFF607-6EB4-9149-AD3A-4EFBF1AD3C76}" type="presOf" srcId="{A10EB787-9B55-EE4B-9E9F-1A8E2E1B3017}" destId="{F556B798-8F33-EB48-A42A-E0DE3E58F414}" srcOrd="0" destOrd="0" presId="urn:microsoft.com/office/officeart/2005/8/layout/vList2"/>
    <dgm:cxn modelId="{71787726-022E-423E-AAE1-8581C9230CF0}" srcId="{BA7DE407-7F7E-4C9D-A237-2702096D6059}" destId="{2E4B6604-D8EC-41D1-96C7-976B45D7BC79}" srcOrd="2" destOrd="0" parTransId="{7A5A1953-EEBB-4611-9E02-73A45B7629DE}" sibTransId="{F0C39725-4BB4-462A-B5E1-9F607B5D0576}"/>
    <dgm:cxn modelId="{22ED9C26-17F0-4EC4-BFBF-9CEC867A2606}" srcId="{4212245F-AE41-B744-BC0B-E3A5DC9CA70B}" destId="{A8792E16-59D4-4D7D-9052-B15DF817E89A}" srcOrd="2" destOrd="0" parTransId="{A796D239-CA84-4608-9AC3-384245A6C19F}" sibTransId="{4007142A-7089-42A9-979C-60B9DEFB9EED}"/>
    <dgm:cxn modelId="{4617EB39-E455-494B-B2CF-94635D9A854B}" srcId="{BA7DE407-7F7E-4C9D-A237-2702096D6059}" destId="{0AE9A8CC-6EA4-4DEE-8A8D-A317FDF6155B}" srcOrd="0" destOrd="0" parTransId="{2E841815-4BC6-4F8B-93B8-4BD443BEF1A3}" sibTransId="{7D9265A9-D38D-4785-9F6C-0B25EB1FDD2F}"/>
    <dgm:cxn modelId="{0BBA4845-FF2D-9A4E-8C8C-FCC5837DF380}" type="presOf" srcId="{2E4B6604-D8EC-41D1-96C7-976B45D7BC79}" destId="{307250E0-18E0-DF4F-BCB9-DA54859EF626}" srcOrd="0" destOrd="0" presId="urn:microsoft.com/office/officeart/2005/8/layout/vList2"/>
    <dgm:cxn modelId="{03E68D89-2D6B-AB46-8BEA-6D5241A35270}" type="presOf" srcId="{0AE9A8CC-6EA4-4DEE-8A8D-A317FDF6155B}" destId="{5C96693C-EE61-6E4C-B3E2-1C26DD0587DB}" srcOrd="0" destOrd="0" presId="urn:microsoft.com/office/officeart/2005/8/layout/vList2"/>
    <dgm:cxn modelId="{0AEFFE8E-8AB5-9542-A46C-ACBCD3CC606E}" type="presOf" srcId="{955DF5A3-51E2-468E-89F8-0BFC85DA0382}" destId="{9CE66FCD-8F0A-3544-8732-831069DA8CF5}" srcOrd="0" destOrd="1" presId="urn:microsoft.com/office/officeart/2005/8/layout/vList2"/>
    <dgm:cxn modelId="{F96B1390-DADB-DB48-9F57-633D7FB82FB5}" srcId="{4212245F-AE41-B744-BC0B-E3A5DC9CA70B}" destId="{14B772C7-3B9F-1A42-8639-1CCE3E08FD57}" srcOrd="0" destOrd="0" parTransId="{877024E5-0BE1-6041-ABB3-E24ACBB5F1B7}" sibTransId="{E4A475BF-64F5-F14B-B873-63555912E6FB}"/>
    <dgm:cxn modelId="{0E12429A-BC69-5E4C-B318-4D306C723ECD}" srcId="{BA7DE407-7F7E-4C9D-A237-2702096D6059}" destId="{4212245F-AE41-B744-BC0B-E3A5DC9CA70B}" srcOrd="1" destOrd="0" parTransId="{D01D440B-D05E-7B40-B789-FD2F0641183B}" sibTransId="{DB6C7858-BD21-ED43-A44C-91C50A062867}"/>
    <dgm:cxn modelId="{BABB6D9B-E090-EF43-83E0-B731C9761873}" type="presOf" srcId="{A8792E16-59D4-4D7D-9052-B15DF817E89A}" destId="{9CE66FCD-8F0A-3544-8732-831069DA8CF5}" srcOrd="0" destOrd="2" presId="urn:microsoft.com/office/officeart/2005/8/layout/vList2"/>
    <dgm:cxn modelId="{E4D875AB-E1FB-4170-9449-A90EF398DFF4}" srcId="{4212245F-AE41-B744-BC0B-E3A5DC9CA70B}" destId="{955DF5A3-51E2-468E-89F8-0BFC85DA0382}" srcOrd="1" destOrd="0" parTransId="{C8EE553E-D00D-4B4B-AE28-4005575C0843}" sibTransId="{F21D87E3-9EF5-43D6-8AEF-B029A2B4B081}"/>
    <dgm:cxn modelId="{873158C8-88B6-1341-9F23-386F4879EAA2}" type="presOf" srcId="{4212245F-AE41-B744-BC0B-E3A5DC9CA70B}" destId="{BDD301AC-82CA-124D-8B76-09A9008487A2}" srcOrd="0" destOrd="0" presId="urn:microsoft.com/office/officeart/2005/8/layout/vList2"/>
    <dgm:cxn modelId="{2F5467D5-781B-41B6-9482-2E6A30A6F479}" srcId="{0AE9A8CC-6EA4-4DEE-8A8D-A317FDF6155B}" destId="{42150717-1ED3-44C1-B55F-338F48AA2382}" srcOrd="1" destOrd="0" parTransId="{50AE13F9-5AC3-4D6F-86F3-DD5E79F3C3E8}" sibTransId="{842C6D56-98BD-4746-A66A-F3144CBB4754}"/>
    <dgm:cxn modelId="{0256D0D8-2893-504F-B007-E62CC957225A}" srcId="{0AE9A8CC-6EA4-4DEE-8A8D-A317FDF6155B}" destId="{A10EB787-9B55-EE4B-9E9F-1A8E2E1B3017}" srcOrd="0" destOrd="0" parTransId="{0F128404-B786-5248-8986-2DF08B9643EE}" sibTransId="{353034DD-AFC2-724D-A3BC-44EE6FF4935D}"/>
    <dgm:cxn modelId="{09CB61F6-FDA0-C849-8940-0D63BE4D6BAC}" type="presOf" srcId="{14B772C7-3B9F-1A42-8639-1CCE3E08FD57}" destId="{9CE66FCD-8F0A-3544-8732-831069DA8CF5}" srcOrd="0" destOrd="0" presId="urn:microsoft.com/office/officeart/2005/8/layout/vList2"/>
    <dgm:cxn modelId="{0A3C5AF8-F41F-D44D-9BFE-CC2E3D9158F1}" type="presOf" srcId="{BA7DE407-7F7E-4C9D-A237-2702096D6059}" destId="{A896CC5E-9E02-2D4D-9C8B-66C2E1796390}" srcOrd="0" destOrd="0" presId="urn:microsoft.com/office/officeart/2005/8/layout/vList2"/>
    <dgm:cxn modelId="{28EBD4FB-387D-7645-8317-32D5C43E457E}" type="presOf" srcId="{42150717-1ED3-44C1-B55F-338F48AA2382}" destId="{F556B798-8F33-EB48-A42A-E0DE3E58F414}" srcOrd="0" destOrd="1" presId="urn:microsoft.com/office/officeart/2005/8/layout/vList2"/>
    <dgm:cxn modelId="{85125D95-74ED-EC4E-A222-53F31601878A}" type="presParOf" srcId="{A896CC5E-9E02-2D4D-9C8B-66C2E1796390}" destId="{5C96693C-EE61-6E4C-B3E2-1C26DD0587DB}" srcOrd="0" destOrd="0" presId="urn:microsoft.com/office/officeart/2005/8/layout/vList2"/>
    <dgm:cxn modelId="{A2F63D4B-83C7-5C4E-8504-E81809395ADC}" type="presParOf" srcId="{A896CC5E-9E02-2D4D-9C8B-66C2E1796390}" destId="{F556B798-8F33-EB48-A42A-E0DE3E58F414}" srcOrd="1" destOrd="0" presId="urn:microsoft.com/office/officeart/2005/8/layout/vList2"/>
    <dgm:cxn modelId="{3E3B98ED-51CA-BD4E-A4E8-B78EE0FB1792}" type="presParOf" srcId="{A896CC5E-9E02-2D4D-9C8B-66C2E1796390}" destId="{BDD301AC-82CA-124D-8B76-09A9008487A2}" srcOrd="2" destOrd="0" presId="urn:microsoft.com/office/officeart/2005/8/layout/vList2"/>
    <dgm:cxn modelId="{8EA2E32A-1725-7043-8EBA-1DB3973F378B}" type="presParOf" srcId="{A896CC5E-9E02-2D4D-9C8B-66C2E1796390}" destId="{9CE66FCD-8F0A-3544-8732-831069DA8CF5}" srcOrd="3" destOrd="0" presId="urn:microsoft.com/office/officeart/2005/8/layout/vList2"/>
    <dgm:cxn modelId="{1AEEB197-E814-F846-A403-0249752084C2}" type="presParOf" srcId="{A896CC5E-9E02-2D4D-9C8B-66C2E1796390}" destId="{307250E0-18E0-DF4F-BCB9-DA54859EF62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BC859-411C-4AA4-8BAD-1C09C636CB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06C62-AA4B-49AD-8953-57CC1B74F9F1}">
      <dgm:prSet/>
      <dgm:spPr/>
      <dgm:t>
        <a:bodyPr/>
        <a:lstStyle/>
        <a:p>
          <a:pPr>
            <a:defRPr cap="all"/>
          </a:pPr>
          <a:r>
            <a:rPr lang="en-US"/>
            <a:t>Performance gets better as more stocks are added</a:t>
          </a:r>
        </a:p>
      </dgm:t>
    </dgm:pt>
    <dgm:pt modelId="{D9C2719A-C14C-4840-BF95-354586FA3C7D}" type="parTrans" cxnId="{4B5BDF43-F850-4FFC-8254-194AA7CC095B}">
      <dgm:prSet/>
      <dgm:spPr/>
      <dgm:t>
        <a:bodyPr/>
        <a:lstStyle/>
        <a:p>
          <a:endParaRPr lang="en-US"/>
        </a:p>
      </dgm:t>
    </dgm:pt>
    <dgm:pt modelId="{6B015E05-567C-40B1-BFEF-0A24D74BF014}" type="sibTrans" cxnId="{4B5BDF43-F850-4FFC-8254-194AA7CC095B}">
      <dgm:prSet/>
      <dgm:spPr/>
      <dgm:t>
        <a:bodyPr/>
        <a:lstStyle/>
        <a:p>
          <a:endParaRPr lang="en-US"/>
        </a:p>
      </dgm:t>
    </dgm:pt>
    <dgm:pt modelId="{5C117022-A16E-4136-85F6-32CEC522C426}">
      <dgm:prSet/>
      <dgm:spPr/>
      <dgm:t>
        <a:bodyPr/>
        <a:lstStyle/>
        <a:p>
          <a:pPr>
            <a:defRPr cap="all"/>
          </a:pPr>
          <a:r>
            <a:rPr lang="en-US" dirty="0"/>
            <a:t>ARX/GARCH forecasting capability is weak and hence excluded</a:t>
          </a:r>
        </a:p>
      </dgm:t>
    </dgm:pt>
    <dgm:pt modelId="{30C057D8-0DF8-4149-9611-D07A4B8E6F8F}" type="parTrans" cxnId="{D6409D2A-BB7B-498C-BF47-5DDBF3A39540}">
      <dgm:prSet/>
      <dgm:spPr/>
      <dgm:t>
        <a:bodyPr/>
        <a:lstStyle/>
        <a:p>
          <a:endParaRPr lang="en-US"/>
        </a:p>
      </dgm:t>
    </dgm:pt>
    <dgm:pt modelId="{4502C896-7C92-4516-8030-FC6502581EA3}" type="sibTrans" cxnId="{D6409D2A-BB7B-498C-BF47-5DDBF3A39540}">
      <dgm:prSet/>
      <dgm:spPr/>
      <dgm:t>
        <a:bodyPr/>
        <a:lstStyle/>
        <a:p>
          <a:endParaRPr lang="en-US"/>
        </a:p>
      </dgm:t>
    </dgm:pt>
    <dgm:pt modelId="{441254DA-C516-4C98-8D7F-C76B96782E7E}">
      <dgm:prSet/>
      <dgm:spPr/>
      <dgm:t>
        <a:bodyPr/>
        <a:lstStyle/>
        <a:p>
          <a:pPr>
            <a:defRPr cap="all"/>
          </a:pPr>
          <a:r>
            <a:rPr lang="en-US"/>
            <a:t>Local minima and maxima model turns out to be great</a:t>
          </a:r>
        </a:p>
      </dgm:t>
    </dgm:pt>
    <dgm:pt modelId="{F26B4433-F4C7-41FC-A2E6-F850DA4B944B}" type="parTrans" cxnId="{C3CE6BF8-9BD4-4FBE-B05D-C26F1A78282D}">
      <dgm:prSet/>
      <dgm:spPr/>
      <dgm:t>
        <a:bodyPr/>
        <a:lstStyle/>
        <a:p>
          <a:endParaRPr lang="en-US"/>
        </a:p>
      </dgm:t>
    </dgm:pt>
    <dgm:pt modelId="{4B54E633-AECE-494F-A9ED-87E2B62AC1FC}" type="sibTrans" cxnId="{C3CE6BF8-9BD4-4FBE-B05D-C26F1A78282D}">
      <dgm:prSet/>
      <dgm:spPr/>
      <dgm:t>
        <a:bodyPr/>
        <a:lstStyle/>
        <a:p>
          <a:endParaRPr lang="en-US"/>
        </a:p>
      </dgm:t>
    </dgm:pt>
    <dgm:pt modelId="{87A1FA47-5FA9-465C-A319-B674C59929CE}">
      <dgm:prSet/>
      <dgm:spPr/>
      <dgm:t>
        <a:bodyPr/>
        <a:lstStyle/>
        <a:p>
          <a:pPr>
            <a:defRPr cap="all"/>
          </a:pPr>
          <a:r>
            <a:rPr lang="en-US"/>
            <a:t>The buy recommendation functionality simplified as a result</a:t>
          </a:r>
        </a:p>
      </dgm:t>
    </dgm:pt>
    <dgm:pt modelId="{90729348-AB0A-4156-9782-9FD1B27D0539}" type="parTrans" cxnId="{E543240F-7FB5-4087-94D6-4C6B821666A8}">
      <dgm:prSet/>
      <dgm:spPr/>
      <dgm:t>
        <a:bodyPr/>
        <a:lstStyle/>
        <a:p>
          <a:endParaRPr lang="en-US"/>
        </a:p>
      </dgm:t>
    </dgm:pt>
    <dgm:pt modelId="{8B083755-0A28-4019-ADE3-7BEF33030604}" type="sibTrans" cxnId="{E543240F-7FB5-4087-94D6-4C6B821666A8}">
      <dgm:prSet/>
      <dgm:spPr/>
      <dgm:t>
        <a:bodyPr/>
        <a:lstStyle/>
        <a:p>
          <a:endParaRPr lang="en-US"/>
        </a:p>
      </dgm:t>
    </dgm:pt>
    <dgm:pt modelId="{0B89F108-4ACA-4CF7-81E7-A6060ECE9B88}">
      <dgm:prSet/>
      <dgm:spPr/>
      <dgm:t>
        <a:bodyPr/>
        <a:lstStyle/>
        <a:p>
          <a:pPr>
            <a:defRPr cap="all"/>
          </a:pPr>
          <a:r>
            <a:rPr lang="en-US"/>
            <a:t>Stop-loss used to manage downside risk</a:t>
          </a:r>
        </a:p>
      </dgm:t>
    </dgm:pt>
    <dgm:pt modelId="{C40334F6-FA58-4704-B530-ACD5AAD6C4D3}" type="parTrans" cxnId="{ED32DC6E-04C4-4E95-8F44-B685AA5C78D2}">
      <dgm:prSet/>
      <dgm:spPr/>
      <dgm:t>
        <a:bodyPr/>
        <a:lstStyle/>
        <a:p>
          <a:endParaRPr lang="en-US"/>
        </a:p>
      </dgm:t>
    </dgm:pt>
    <dgm:pt modelId="{7E1A8AA0-40CC-432F-B467-A206FD4F0C98}" type="sibTrans" cxnId="{ED32DC6E-04C4-4E95-8F44-B685AA5C78D2}">
      <dgm:prSet/>
      <dgm:spPr/>
      <dgm:t>
        <a:bodyPr/>
        <a:lstStyle/>
        <a:p>
          <a:endParaRPr lang="en-US"/>
        </a:p>
      </dgm:t>
    </dgm:pt>
    <dgm:pt modelId="{6573B02E-3D77-4A87-9724-4111D4EE58D1}">
      <dgm:prSet/>
      <dgm:spPr/>
      <dgm:t>
        <a:bodyPr/>
        <a:lstStyle/>
        <a:p>
          <a:pPr>
            <a:defRPr cap="all"/>
          </a:pPr>
          <a:r>
            <a:rPr lang="en-US"/>
            <a:t>Heuristics used to differentiate between good and bad stocks</a:t>
          </a:r>
        </a:p>
      </dgm:t>
    </dgm:pt>
    <dgm:pt modelId="{FE049B8E-7322-4801-94E8-00160578FF09}" type="parTrans" cxnId="{044E9914-A759-4AA8-A0F0-BCC76E5B4C38}">
      <dgm:prSet/>
      <dgm:spPr/>
      <dgm:t>
        <a:bodyPr/>
        <a:lstStyle/>
        <a:p>
          <a:endParaRPr lang="en-US"/>
        </a:p>
      </dgm:t>
    </dgm:pt>
    <dgm:pt modelId="{0775696E-BADF-47A0-9BBC-F3857B21978B}" type="sibTrans" cxnId="{044E9914-A759-4AA8-A0F0-BCC76E5B4C38}">
      <dgm:prSet/>
      <dgm:spPr/>
      <dgm:t>
        <a:bodyPr/>
        <a:lstStyle/>
        <a:p>
          <a:endParaRPr lang="en-US"/>
        </a:p>
      </dgm:t>
    </dgm:pt>
    <dgm:pt modelId="{000D9F64-33D9-4A12-9770-8356C3AE1A70}">
      <dgm:prSet/>
      <dgm:spPr/>
      <dgm:t>
        <a:bodyPr/>
        <a:lstStyle/>
        <a:p>
          <a:pPr>
            <a:defRPr cap="all"/>
          </a:pPr>
          <a:r>
            <a:rPr lang="en-US"/>
            <a:t>Ranking stocks using mean daily compounded returns of gains</a:t>
          </a:r>
        </a:p>
      </dgm:t>
    </dgm:pt>
    <dgm:pt modelId="{24E7E1BE-070A-4F9D-A19E-74F4B0136C05}" type="parTrans" cxnId="{13DFBCB8-CEF9-4825-880F-32CEFCF9E973}">
      <dgm:prSet/>
      <dgm:spPr/>
      <dgm:t>
        <a:bodyPr/>
        <a:lstStyle/>
        <a:p>
          <a:endParaRPr lang="en-US"/>
        </a:p>
      </dgm:t>
    </dgm:pt>
    <dgm:pt modelId="{74EA90E3-E655-4CA5-B97F-164DEB4961D4}" type="sibTrans" cxnId="{13DFBCB8-CEF9-4825-880F-32CEFCF9E973}">
      <dgm:prSet/>
      <dgm:spPr/>
      <dgm:t>
        <a:bodyPr/>
        <a:lstStyle/>
        <a:p>
          <a:endParaRPr lang="en-US"/>
        </a:p>
      </dgm:t>
    </dgm:pt>
    <dgm:pt modelId="{C8AE9C6E-E3D3-4A28-9245-B45624B99389}" type="pres">
      <dgm:prSet presAssocID="{8F1BC859-411C-4AA4-8BAD-1C09C636CB57}" presName="root" presStyleCnt="0">
        <dgm:presLayoutVars>
          <dgm:dir/>
          <dgm:resizeHandles val="exact"/>
        </dgm:presLayoutVars>
      </dgm:prSet>
      <dgm:spPr/>
    </dgm:pt>
    <dgm:pt modelId="{ADC96868-984F-4AA3-8176-8DA58F99F8A5}" type="pres">
      <dgm:prSet presAssocID="{DC106C62-AA4B-49AD-8953-57CC1B74F9F1}" presName="compNode" presStyleCnt="0"/>
      <dgm:spPr/>
    </dgm:pt>
    <dgm:pt modelId="{48E90DC9-C63E-4E18-B85E-E982A99243E8}" type="pres">
      <dgm:prSet presAssocID="{DC106C62-AA4B-49AD-8953-57CC1B74F9F1}" presName="iconBgRect" presStyleLbl="bgShp" presStyleIdx="0" presStyleCnt="7"/>
      <dgm:spPr/>
    </dgm:pt>
    <dgm:pt modelId="{03A7EA12-5F50-4654-9732-CF4C3B2723BD}" type="pres">
      <dgm:prSet presAssocID="{DC106C62-AA4B-49AD-8953-57CC1B74F9F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9E47B8AD-0FA4-47EC-9C97-B29E0B88EB68}" type="pres">
      <dgm:prSet presAssocID="{DC106C62-AA4B-49AD-8953-57CC1B74F9F1}" presName="spaceRect" presStyleCnt="0"/>
      <dgm:spPr/>
    </dgm:pt>
    <dgm:pt modelId="{74C4BBA6-FC95-4811-85AC-56B3DA8E1EA0}" type="pres">
      <dgm:prSet presAssocID="{DC106C62-AA4B-49AD-8953-57CC1B74F9F1}" presName="textRect" presStyleLbl="revTx" presStyleIdx="0" presStyleCnt="7">
        <dgm:presLayoutVars>
          <dgm:chMax val="1"/>
          <dgm:chPref val="1"/>
        </dgm:presLayoutVars>
      </dgm:prSet>
      <dgm:spPr/>
    </dgm:pt>
    <dgm:pt modelId="{224D964D-7A8A-4C8F-A77B-95369475EC79}" type="pres">
      <dgm:prSet presAssocID="{6B015E05-567C-40B1-BFEF-0A24D74BF014}" presName="sibTrans" presStyleCnt="0"/>
      <dgm:spPr/>
    </dgm:pt>
    <dgm:pt modelId="{E88A978B-5826-4677-AD7F-6A61B5BC04E3}" type="pres">
      <dgm:prSet presAssocID="{5C117022-A16E-4136-85F6-32CEC522C426}" presName="compNode" presStyleCnt="0"/>
      <dgm:spPr/>
    </dgm:pt>
    <dgm:pt modelId="{2B279522-B66A-4088-8789-E66701993ADA}" type="pres">
      <dgm:prSet presAssocID="{5C117022-A16E-4136-85F6-32CEC522C426}" presName="iconBgRect" presStyleLbl="bgShp" presStyleIdx="1" presStyleCnt="7"/>
      <dgm:spPr/>
    </dgm:pt>
    <dgm:pt modelId="{E0AA9026-9BD1-41BA-9CCB-F2EABD807F5B}" type="pres">
      <dgm:prSet presAssocID="{5C117022-A16E-4136-85F6-32CEC522C42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70E18AF-7DD8-4ECB-A22B-B091B9A61F7D}" type="pres">
      <dgm:prSet presAssocID="{5C117022-A16E-4136-85F6-32CEC522C426}" presName="spaceRect" presStyleCnt="0"/>
      <dgm:spPr/>
    </dgm:pt>
    <dgm:pt modelId="{0D4E6EA6-A53C-4AF0-8830-D410F7FE1299}" type="pres">
      <dgm:prSet presAssocID="{5C117022-A16E-4136-85F6-32CEC522C426}" presName="textRect" presStyleLbl="revTx" presStyleIdx="1" presStyleCnt="7">
        <dgm:presLayoutVars>
          <dgm:chMax val="1"/>
          <dgm:chPref val="1"/>
        </dgm:presLayoutVars>
      </dgm:prSet>
      <dgm:spPr/>
    </dgm:pt>
    <dgm:pt modelId="{A3B0A6DA-CFE1-466A-8A7A-DBE2464DDBF4}" type="pres">
      <dgm:prSet presAssocID="{4502C896-7C92-4516-8030-FC6502581EA3}" presName="sibTrans" presStyleCnt="0"/>
      <dgm:spPr/>
    </dgm:pt>
    <dgm:pt modelId="{0BD47FE4-B851-4206-8000-7A67DBC0680C}" type="pres">
      <dgm:prSet presAssocID="{441254DA-C516-4C98-8D7F-C76B96782E7E}" presName="compNode" presStyleCnt="0"/>
      <dgm:spPr/>
    </dgm:pt>
    <dgm:pt modelId="{FE450DA1-C421-4AC0-9531-B09BC0A9C930}" type="pres">
      <dgm:prSet presAssocID="{441254DA-C516-4C98-8D7F-C76B96782E7E}" presName="iconBgRect" presStyleLbl="bgShp" presStyleIdx="2" presStyleCnt="7"/>
      <dgm:spPr/>
    </dgm:pt>
    <dgm:pt modelId="{6BBD265C-B7A9-42F5-8492-4EB3E5C61E23}" type="pres">
      <dgm:prSet presAssocID="{441254DA-C516-4C98-8D7F-C76B96782E7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ne Decoration"/>
        </a:ext>
      </dgm:extLst>
    </dgm:pt>
    <dgm:pt modelId="{AB5C2289-E8E6-4062-B6E0-A2C7F857A540}" type="pres">
      <dgm:prSet presAssocID="{441254DA-C516-4C98-8D7F-C76B96782E7E}" presName="spaceRect" presStyleCnt="0"/>
      <dgm:spPr/>
    </dgm:pt>
    <dgm:pt modelId="{0E31F50A-FDF8-41B1-9DF7-A30A778401BC}" type="pres">
      <dgm:prSet presAssocID="{441254DA-C516-4C98-8D7F-C76B96782E7E}" presName="textRect" presStyleLbl="revTx" presStyleIdx="2" presStyleCnt="7">
        <dgm:presLayoutVars>
          <dgm:chMax val="1"/>
          <dgm:chPref val="1"/>
        </dgm:presLayoutVars>
      </dgm:prSet>
      <dgm:spPr/>
    </dgm:pt>
    <dgm:pt modelId="{36F7FDC6-22B4-4803-87F9-D74C4E38E1B7}" type="pres">
      <dgm:prSet presAssocID="{4B54E633-AECE-494F-A9ED-87E2B62AC1FC}" presName="sibTrans" presStyleCnt="0"/>
      <dgm:spPr/>
    </dgm:pt>
    <dgm:pt modelId="{431CEF03-26D5-4777-B06E-967783987CC3}" type="pres">
      <dgm:prSet presAssocID="{87A1FA47-5FA9-465C-A319-B674C59929CE}" presName="compNode" presStyleCnt="0"/>
      <dgm:spPr/>
    </dgm:pt>
    <dgm:pt modelId="{67224AB3-CA4C-4FFE-80A8-8E30E5D3AE4B}" type="pres">
      <dgm:prSet presAssocID="{87A1FA47-5FA9-465C-A319-B674C59929CE}" presName="iconBgRect" presStyleLbl="bgShp" presStyleIdx="3" presStyleCnt="7"/>
      <dgm:spPr/>
    </dgm:pt>
    <dgm:pt modelId="{52B93778-88EC-4763-812F-30F4138779AA}" type="pres">
      <dgm:prSet presAssocID="{87A1FA47-5FA9-465C-A319-B674C59929C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FA88AB1-A7B3-488E-86F2-A932E0DA51A8}" type="pres">
      <dgm:prSet presAssocID="{87A1FA47-5FA9-465C-A319-B674C59929CE}" presName="spaceRect" presStyleCnt="0"/>
      <dgm:spPr/>
    </dgm:pt>
    <dgm:pt modelId="{0AFB2377-DDB1-4B37-B195-43893B92658E}" type="pres">
      <dgm:prSet presAssocID="{87A1FA47-5FA9-465C-A319-B674C59929CE}" presName="textRect" presStyleLbl="revTx" presStyleIdx="3" presStyleCnt="7">
        <dgm:presLayoutVars>
          <dgm:chMax val="1"/>
          <dgm:chPref val="1"/>
        </dgm:presLayoutVars>
      </dgm:prSet>
      <dgm:spPr/>
    </dgm:pt>
    <dgm:pt modelId="{516B8BF1-F88D-4921-940B-955965FD353F}" type="pres">
      <dgm:prSet presAssocID="{8B083755-0A28-4019-ADE3-7BEF33030604}" presName="sibTrans" presStyleCnt="0"/>
      <dgm:spPr/>
    </dgm:pt>
    <dgm:pt modelId="{00F7CC17-A65E-4A19-9310-2F49EEC0C1BC}" type="pres">
      <dgm:prSet presAssocID="{0B89F108-4ACA-4CF7-81E7-A6060ECE9B88}" presName="compNode" presStyleCnt="0"/>
      <dgm:spPr/>
    </dgm:pt>
    <dgm:pt modelId="{9E3D3880-3EF0-4321-9C30-6ADF6FA581A8}" type="pres">
      <dgm:prSet presAssocID="{0B89F108-4ACA-4CF7-81E7-A6060ECE9B88}" presName="iconBgRect" presStyleLbl="bgShp" presStyleIdx="4" presStyleCnt="7"/>
      <dgm:spPr/>
    </dgm:pt>
    <dgm:pt modelId="{638C7CA9-3103-4220-8C30-2C7879A400B5}" type="pres">
      <dgm:prSet presAssocID="{0B89F108-4ACA-4CF7-81E7-A6060ECE9B8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4647636A-7F34-4671-8EE2-0101A7A78005}" type="pres">
      <dgm:prSet presAssocID="{0B89F108-4ACA-4CF7-81E7-A6060ECE9B88}" presName="spaceRect" presStyleCnt="0"/>
      <dgm:spPr/>
    </dgm:pt>
    <dgm:pt modelId="{61CA79BC-B1E1-43F4-9AC3-6E66DBB0424C}" type="pres">
      <dgm:prSet presAssocID="{0B89F108-4ACA-4CF7-81E7-A6060ECE9B88}" presName="textRect" presStyleLbl="revTx" presStyleIdx="4" presStyleCnt="7">
        <dgm:presLayoutVars>
          <dgm:chMax val="1"/>
          <dgm:chPref val="1"/>
        </dgm:presLayoutVars>
      </dgm:prSet>
      <dgm:spPr/>
    </dgm:pt>
    <dgm:pt modelId="{A99369B9-E0C8-4A57-9881-1FA2552A9A63}" type="pres">
      <dgm:prSet presAssocID="{7E1A8AA0-40CC-432F-B467-A206FD4F0C98}" presName="sibTrans" presStyleCnt="0"/>
      <dgm:spPr/>
    </dgm:pt>
    <dgm:pt modelId="{E6445831-188E-4223-9793-4E5FF4C4D06C}" type="pres">
      <dgm:prSet presAssocID="{6573B02E-3D77-4A87-9724-4111D4EE58D1}" presName="compNode" presStyleCnt="0"/>
      <dgm:spPr/>
    </dgm:pt>
    <dgm:pt modelId="{A332ED5F-83BF-4BEA-A9A6-72E4B907F6A1}" type="pres">
      <dgm:prSet presAssocID="{6573B02E-3D77-4A87-9724-4111D4EE58D1}" presName="iconBgRect" presStyleLbl="bgShp" presStyleIdx="5" presStyleCnt="7"/>
      <dgm:spPr/>
    </dgm:pt>
    <dgm:pt modelId="{E8B4EAE5-A925-450E-BA82-9ACCB3E6C5E3}" type="pres">
      <dgm:prSet presAssocID="{6573B02E-3D77-4A87-9724-4111D4EE58D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B4A369CB-33CE-4A87-B99A-FDE7DBBDFD73}" type="pres">
      <dgm:prSet presAssocID="{6573B02E-3D77-4A87-9724-4111D4EE58D1}" presName="spaceRect" presStyleCnt="0"/>
      <dgm:spPr/>
    </dgm:pt>
    <dgm:pt modelId="{1C60568E-D9D3-44F1-BE39-51BD31236976}" type="pres">
      <dgm:prSet presAssocID="{6573B02E-3D77-4A87-9724-4111D4EE58D1}" presName="textRect" presStyleLbl="revTx" presStyleIdx="5" presStyleCnt="7">
        <dgm:presLayoutVars>
          <dgm:chMax val="1"/>
          <dgm:chPref val="1"/>
        </dgm:presLayoutVars>
      </dgm:prSet>
      <dgm:spPr/>
    </dgm:pt>
    <dgm:pt modelId="{476F0D74-69B5-404F-8185-CA540433CF79}" type="pres">
      <dgm:prSet presAssocID="{0775696E-BADF-47A0-9BBC-F3857B21978B}" presName="sibTrans" presStyleCnt="0"/>
      <dgm:spPr/>
    </dgm:pt>
    <dgm:pt modelId="{28EA14A9-034C-46B0-B02F-1DA7EDD612F5}" type="pres">
      <dgm:prSet presAssocID="{000D9F64-33D9-4A12-9770-8356C3AE1A70}" presName="compNode" presStyleCnt="0"/>
      <dgm:spPr/>
    </dgm:pt>
    <dgm:pt modelId="{BBD6879E-8520-4235-8D60-159C6F3BC83B}" type="pres">
      <dgm:prSet presAssocID="{000D9F64-33D9-4A12-9770-8356C3AE1A70}" presName="iconBgRect" presStyleLbl="bgShp" presStyleIdx="6" presStyleCnt="7"/>
      <dgm:spPr/>
    </dgm:pt>
    <dgm:pt modelId="{78060496-4E33-405E-AA2D-1EE872443FD4}" type="pres">
      <dgm:prSet presAssocID="{000D9F64-33D9-4A12-9770-8356C3AE1A7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DD170360-3808-4486-9E1A-7C20F917EA47}" type="pres">
      <dgm:prSet presAssocID="{000D9F64-33D9-4A12-9770-8356C3AE1A70}" presName="spaceRect" presStyleCnt="0"/>
      <dgm:spPr/>
    </dgm:pt>
    <dgm:pt modelId="{93EFE351-E59B-4357-8B38-38800647F082}" type="pres">
      <dgm:prSet presAssocID="{000D9F64-33D9-4A12-9770-8356C3AE1A70}" presName="textRect" presStyleLbl="revTx" presStyleIdx="6" presStyleCnt="7">
        <dgm:presLayoutVars>
          <dgm:chMax val="1"/>
          <dgm:chPref val="1"/>
        </dgm:presLayoutVars>
      </dgm:prSet>
      <dgm:spPr/>
    </dgm:pt>
  </dgm:ptLst>
  <dgm:cxnLst>
    <dgm:cxn modelId="{E543240F-7FB5-4087-94D6-4C6B821666A8}" srcId="{8F1BC859-411C-4AA4-8BAD-1C09C636CB57}" destId="{87A1FA47-5FA9-465C-A319-B674C59929CE}" srcOrd="3" destOrd="0" parTransId="{90729348-AB0A-4156-9782-9FD1B27D0539}" sibTransId="{8B083755-0A28-4019-ADE3-7BEF33030604}"/>
    <dgm:cxn modelId="{044E9914-A759-4AA8-A0F0-BCC76E5B4C38}" srcId="{8F1BC859-411C-4AA4-8BAD-1C09C636CB57}" destId="{6573B02E-3D77-4A87-9724-4111D4EE58D1}" srcOrd="5" destOrd="0" parTransId="{FE049B8E-7322-4801-94E8-00160578FF09}" sibTransId="{0775696E-BADF-47A0-9BBC-F3857B21978B}"/>
    <dgm:cxn modelId="{37B93F1C-892F-49C5-948D-B4B85F535E25}" type="presOf" srcId="{87A1FA47-5FA9-465C-A319-B674C59929CE}" destId="{0AFB2377-DDB1-4B37-B195-43893B92658E}" srcOrd="0" destOrd="0" presId="urn:microsoft.com/office/officeart/2018/5/layout/IconCircleLabelList"/>
    <dgm:cxn modelId="{22100527-C9F8-4378-8E8E-96D41CB65C39}" type="presOf" srcId="{5C117022-A16E-4136-85F6-32CEC522C426}" destId="{0D4E6EA6-A53C-4AF0-8830-D410F7FE1299}" srcOrd="0" destOrd="0" presId="urn:microsoft.com/office/officeart/2018/5/layout/IconCircleLabelList"/>
    <dgm:cxn modelId="{D6409D2A-BB7B-498C-BF47-5DDBF3A39540}" srcId="{8F1BC859-411C-4AA4-8BAD-1C09C636CB57}" destId="{5C117022-A16E-4136-85F6-32CEC522C426}" srcOrd="1" destOrd="0" parTransId="{30C057D8-0DF8-4149-9611-D07A4B8E6F8F}" sibTransId="{4502C896-7C92-4516-8030-FC6502581EA3}"/>
    <dgm:cxn modelId="{2B43812E-3188-480B-8462-564569913AC9}" type="presOf" srcId="{441254DA-C516-4C98-8D7F-C76B96782E7E}" destId="{0E31F50A-FDF8-41B1-9DF7-A30A778401BC}" srcOrd="0" destOrd="0" presId="urn:microsoft.com/office/officeart/2018/5/layout/IconCircleLabelList"/>
    <dgm:cxn modelId="{2C729734-253B-49D8-9A31-0CB2B7658B51}" type="presOf" srcId="{0B89F108-4ACA-4CF7-81E7-A6060ECE9B88}" destId="{61CA79BC-B1E1-43F4-9AC3-6E66DBB0424C}" srcOrd="0" destOrd="0" presId="urn:microsoft.com/office/officeart/2018/5/layout/IconCircleLabelList"/>
    <dgm:cxn modelId="{4B5BDF43-F850-4FFC-8254-194AA7CC095B}" srcId="{8F1BC859-411C-4AA4-8BAD-1C09C636CB57}" destId="{DC106C62-AA4B-49AD-8953-57CC1B74F9F1}" srcOrd="0" destOrd="0" parTransId="{D9C2719A-C14C-4840-BF95-354586FA3C7D}" sibTransId="{6B015E05-567C-40B1-BFEF-0A24D74BF014}"/>
    <dgm:cxn modelId="{ED32DC6E-04C4-4E95-8F44-B685AA5C78D2}" srcId="{8F1BC859-411C-4AA4-8BAD-1C09C636CB57}" destId="{0B89F108-4ACA-4CF7-81E7-A6060ECE9B88}" srcOrd="4" destOrd="0" parTransId="{C40334F6-FA58-4704-B530-ACD5AAD6C4D3}" sibTransId="{7E1A8AA0-40CC-432F-B467-A206FD4F0C98}"/>
    <dgm:cxn modelId="{97B53B78-CCEE-49F0-810D-53163E27C14E}" type="presOf" srcId="{8F1BC859-411C-4AA4-8BAD-1C09C636CB57}" destId="{C8AE9C6E-E3D3-4A28-9245-B45624B99389}" srcOrd="0" destOrd="0" presId="urn:microsoft.com/office/officeart/2018/5/layout/IconCircleLabelList"/>
    <dgm:cxn modelId="{13DFBCB8-CEF9-4825-880F-32CEFCF9E973}" srcId="{8F1BC859-411C-4AA4-8BAD-1C09C636CB57}" destId="{000D9F64-33D9-4A12-9770-8356C3AE1A70}" srcOrd="6" destOrd="0" parTransId="{24E7E1BE-070A-4F9D-A19E-74F4B0136C05}" sibTransId="{74EA90E3-E655-4CA5-B97F-164DEB4961D4}"/>
    <dgm:cxn modelId="{6F232AC1-9F09-49DC-B979-55821DB02FA4}" type="presOf" srcId="{DC106C62-AA4B-49AD-8953-57CC1B74F9F1}" destId="{74C4BBA6-FC95-4811-85AC-56B3DA8E1EA0}" srcOrd="0" destOrd="0" presId="urn:microsoft.com/office/officeart/2018/5/layout/IconCircleLabelList"/>
    <dgm:cxn modelId="{5C4E1ADC-FFC0-4C89-B279-F1C87C5A9109}" type="presOf" srcId="{6573B02E-3D77-4A87-9724-4111D4EE58D1}" destId="{1C60568E-D9D3-44F1-BE39-51BD31236976}" srcOrd="0" destOrd="0" presId="urn:microsoft.com/office/officeart/2018/5/layout/IconCircleLabelList"/>
    <dgm:cxn modelId="{C3CE6BF8-9BD4-4FBE-B05D-C26F1A78282D}" srcId="{8F1BC859-411C-4AA4-8BAD-1C09C636CB57}" destId="{441254DA-C516-4C98-8D7F-C76B96782E7E}" srcOrd="2" destOrd="0" parTransId="{F26B4433-F4C7-41FC-A2E6-F850DA4B944B}" sibTransId="{4B54E633-AECE-494F-A9ED-87E2B62AC1FC}"/>
    <dgm:cxn modelId="{E24C93FD-F011-48C5-9B00-9510F01D2E1D}" type="presOf" srcId="{000D9F64-33D9-4A12-9770-8356C3AE1A70}" destId="{93EFE351-E59B-4357-8B38-38800647F082}" srcOrd="0" destOrd="0" presId="urn:microsoft.com/office/officeart/2018/5/layout/IconCircleLabelList"/>
    <dgm:cxn modelId="{70383E63-D77F-4301-9A60-0DF771FC0097}" type="presParOf" srcId="{C8AE9C6E-E3D3-4A28-9245-B45624B99389}" destId="{ADC96868-984F-4AA3-8176-8DA58F99F8A5}" srcOrd="0" destOrd="0" presId="urn:microsoft.com/office/officeart/2018/5/layout/IconCircleLabelList"/>
    <dgm:cxn modelId="{25D2F339-9D09-4229-8C42-EBD0E7ACC9E5}" type="presParOf" srcId="{ADC96868-984F-4AA3-8176-8DA58F99F8A5}" destId="{48E90DC9-C63E-4E18-B85E-E982A99243E8}" srcOrd="0" destOrd="0" presId="urn:microsoft.com/office/officeart/2018/5/layout/IconCircleLabelList"/>
    <dgm:cxn modelId="{3E53704A-4338-4109-8F8A-ABF751CDFBDD}" type="presParOf" srcId="{ADC96868-984F-4AA3-8176-8DA58F99F8A5}" destId="{03A7EA12-5F50-4654-9732-CF4C3B2723BD}" srcOrd="1" destOrd="0" presId="urn:microsoft.com/office/officeart/2018/5/layout/IconCircleLabelList"/>
    <dgm:cxn modelId="{40071E9A-AAF9-4B2E-B95D-194580211C4C}" type="presParOf" srcId="{ADC96868-984F-4AA3-8176-8DA58F99F8A5}" destId="{9E47B8AD-0FA4-47EC-9C97-B29E0B88EB68}" srcOrd="2" destOrd="0" presId="urn:microsoft.com/office/officeart/2018/5/layout/IconCircleLabelList"/>
    <dgm:cxn modelId="{CBEA689B-4166-4E8E-BC40-63F3E00B005D}" type="presParOf" srcId="{ADC96868-984F-4AA3-8176-8DA58F99F8A5}" destId="{74C4BBA6-FC95-4811-85AC-56B3DA8E1EA0}" srcOrd="3" destOrd="0" presId="urn:microsoft.com/office/officeart/2018/5/layout/IconCircleLabelList"/>
    <dgm:cxn modelId="{2249C9C6-627A-4B30-AE22-232D44A960C0}" type="presParOf" srcId="{C8AE9C6E-E3D3-4A28-9245-B45624B99389}" destId="{224D964D-7A8A-4C8F-A77B-95369475EC79}" srcOrd="1" destOrd="0" presId="urn:microsoft.com/office/officeart/2018/5/layout/IconCircleLabelList"/>
    <dgm:cxn modelId="{E533F198-F4C9-4DDA-B7B1-A209819FC4A8}" type="presParOf" srcId="{C8AE9C6E-E3D3-4A28-9245-B45624B99389}" destId="{E88A978B-5826-4677-AD7F-6A61B5BC04E3}" srcOrd="2" destOrd="0" presId="urn:microsoft.com/office/officeart/2018/5/layout/IconCircleLabelList"/>
    <dgm:cxn modelId="{D250E5FF-10F1-4E37-8CBE-C31ABD4B6962}" type="presParOf" srcId="{E88A978B-5826-4677-AD7F-6A61B5BC04E3}" destId="{2B279522-B66A-4088-8789-E66701993ADA}" srcOrd="0" destOrd="0" presId="urn:microsoft.com/office/officeart/2018/5/layout/IconCircleLabelList"/>
    <dgm:cxn modelId="{B200C2BB-529E-44CB-929A-D89BC6BDB3C5}" type="presParOf" srcId="{E88A978B-5826-4677-AD7F-6A61B5BC04E3}" destId="{E0AA9026-9BD1-41BA-9CCB-F2EABD807F5B}" srcOrd="1" destOrd="0" presId="urn:microsoft.com/office/officeart/2018/5/layout/IconCircleLabelList"/>
    <dgm:cxn modelId="{23955861-8C44-477D-84B1-DFC12CB41AF9}" type="presParOf" srcId="{E88A978B-5826-4677-AD7F-6A61B5BC04E3}" destId="{A70E18AF-7DD8-4ECB-A22B-B091B9A61F7D}" srcOrd="2" destOrd="0" presId="urn:microsoft.com/office/officeart/2018/5/layout/IconCircleLabelList"/>
    <dgm:cxn modelId="{7E648DFC-ADEA-4AB7-9BC8-8E435CB4B4DE}" type="presParOf" srcId="{E88A978B-5826-4677-AD7F-6A61B5BC04E3}" destId="{0D4E6EA6-A53C-4AF0-8830-D410F7FE1299}" srcOrd="3" destOrd="0" presId="urn:microsoft.com/office/officeart/2018/5/layout/IconCircleLabelList"/>
    <dgm:cxn modelId="{C21477B7-70B5-447C-A4B9-079A7535E4D2}" type="presParOf" srcId="{C8AE9C6E-E3D3-4A28-9245-B45624B99389}" destId="{A3B0A6DA-CFE1-466A-8A7A-DBE2464DDBF4}" srcOrd="3" destOrd="0" presId="urn:microsoft.com/office/officeart/2018/5/layout/IconCircleLabelList"/>
    <dgm:cxn modelId="{1C42E980-5D79-4F3B-871A-9BCAA74DB6FE}" type="presParOf" srcId="{C8AE9C6E-E3D3-4A28-9245-B45624B99389}" destId="{0BD47FE4-B851-4206-8000-7A67DBC0680C}" srcOrd="4" destOrd="0" presId="urn:microsoft.com/office/officeart/2018/5/layout/IconCircleLabelList"/>
    <dgm:cxn modelId="{6366FAA8-FCC9-4FDF-8868-6A39922F58F8}" type="presParOf" srcId="{0BD47FE4-B851-4206-8000-7A67DBC0680C}" destId="{FE450DA1-C421-4AC0-9531-B09BC0A9C930}" srcOrd="0" destOrd="0" presId="urn:microsoft.com/office/officeart/2018/5/layout/IconCircleLabelList"/>
    <dgm:cxn modelId="{8DD8BD16-50A0-4CC7-AB7F-1640DCC1F609}" type="presParOf" srcId="{0BD47FE4-B851-4206-8000-7A67DBC0680C}" destId="{6BBD265C-B7A9-42F5-8492-4EB3E5C61E23}" srcOrd="1" destOrd="0" presId="urn:microsoft.com/office/officeart/2018/5/layout/IconCircleLabelList"/>
    <dgm:cxn modelId="{18451E98-A712-407B-A4FB-11B7691C680A}" type="presParOf" srcId="{0BD47FE4-B851-4206-8000-7A67DBC0680C}" destId="{AB5C2289-E8E6-4062-B6E0-A2C7F857A540}" srcOrd="2" destOrd="0" presId="urn:microsoft.com/office/officeart/2018/5/layout/IconCircleLabelList"/>
    <dgm:cxn modelId="{BFFA8A94-79D8-4813-940D-AF82EAE9B575}" type="presParOf" srcId="{0BD47FE4-B851-4206-8000-7A67DBC0680C}" destId="{0E31F50A-FDF8-41B1-9DF7-A30A778401BC}" srcOrd="3" destOrd="0" presId="urn:microsoft.com/office/officeart/2018/5/layout/IconCircleLabelList"/>
    <dgm:cxn modelId="{AF66ED53-6E0B-4E02-8E00-F4D3ADD6AA60}" type="presParOf" srcId="{C8AE9C6E-E3D3-4A28-9245-B45624B99389}" destId="{36F7FDC6-22B4-4803-87F9-D74C4E38E1B7}" srcOrd="5" destOrd="0" presId="urn:microsoft.com/office/officeart/2018/5/layout/IconCircleLabelList"/>
    <dgm:cxn modelId="{80AE1F06-A32D-470B-AF90-3A8573162FC9}" type="presParOf" srcId="{C8AE9C6E-E3D3-4A28-9245-B45624B99389}" destId="{431CEF03-26D5-4777-B06E-967783987CC3}" srcOrd="6" destOrd="0" presId="urn:microsoft.com/office/officeart/2018/5/layout/IconCircleLabelList"/>
    <dgm:cxn modelId="{9E32AD9C-E9F6-4985-A8ED-32A8665C8E10}" type="presParOf" srcId="{431CEF03-26D5-4777-B06E-967783987CC3}" destId="{67224AB3-CA4C-4FFE-80A8-8E30E5D3AE4B}" srcOrd="0" destOrd="0" presId="urn:microsoft.com/office/officeart/2018/5/layout/IconCircleLabelList"/>
    <dgm:cxn modelId="{5B37D277-E8C5-4406-8A83-45F62A74FFB9}" type="presParOf" srcId="{431CEF03-26D5-4777-B06E-967783987CC3}" destId="{52B93778-88EC-4763-812F-30F4138779AA}" srcOrd="1" destOrd="0" presId="urn:microsoft.com/office/officeart/2018/5/layout/IconCircleLabelList"/>
    <dgm:cxn modelId="{72EF3DB3-370D-4CB9-8523-2DF44EA11328}" type="presParOf" srcId="{431CEF03-26D5-4777-B06E-967783987CC3}" destId="{FFA88AB1-A7B3-488E-86F2-A932E0DA51A8}" srcOrd="2" destOrd="0" presId="urn:microsoft.com/office/officeart/2018/5/layout/IconCircleLabelList"/>
    <dgm:cxn modelId="{4F2CF69C-56BA-4F0D-8ECE-7B615CEB1C4F}" type="presParOf" srcId="{431CEF03-26D5-4777-B06E-967783987CC3}" destId="{0AFB2377-DDB1-4B37-B195-43893B92658E}" srcOrd="3" destOrd="0" presId="urn:microsoft.com/office/officeart/2018/5/layout/IconCircleLabelList"/>
    <dgm:cxn modelId="{4BCCD1E6-06C8-4AE7-9C9B-4DFDBD65345B}" type="presParOf" srcId="{C8AE9C6E-E3D3-4A28-9245-B45624B99389}" destId="{516B8BF1-F88D-4921-940B-955965FD353F}" srcOrd="7" destOrd="0" presId="urn:microsoft.com/office/officeart/2018/5/layout/IconCircleLabelList"/>
    <dgm:cxn modelId="{D67B9668-A1DD-46CC-8F32-7032B3E1B26C}" type="presParOf" srcId="{C8AE9C6E-E3D3-4A28-9245-B45624B99389}" destId="{00F7CC17-A65E-4A19-9310-2F49EEC0C1BC}" srcOrd="8" destOrd="0" presId="urn:microsoft.com/office/officeart/2018/5/layout/IconCircleLabelList"/>
    <dgm:cxn modelId="{AC3B7418-F506-4FAB-B5A7-874E0E486046}" type="presParOf" srcId="{00F7CC17-A65E-4A19-9310-2F49EEC0C1BC}" destId="{9E3D3880-3EF0-4321-9C30-6ADF6FA581A8}" srcOrd="0" destOrd="0" presId="urn:microsoft.com/office/officeart/2018/5/layout/IconCircleLabelList"/>
    <dgm:cxn modelId="{B6EDF957-7296-4F6D-B612-177552A7EA03}" type="presParOf" srcId="{00F7CC17-A65E-4A19-9310-2F49EEC0C1BC}" destId="{638C7CA9-3103-4220-8C30-2C7879A400B5}" srcOrd="1" destOrd="0" presId="urn:microsoft.com/office/officeart/2018/5/layout/IconCircleLabelList"/>
    <dgm:cxn modelId="{583C297A-0E3D-46B6-9545-8DEE17026E29}" type="presParOf" srcId="{00F7CC17-A65E-4A19-9310-2F49EEC0C1BC}" destId="{4647636A-7F34-4671-8EE2-0101A7A78005}" srcOrd="2" destOrd="0" presId="urn:microsoft.com/office/officeart/2018/5/layout/IconCircleLabelList"/>
    <dgm:cxn modelId="{1F31D776-F707-49B7-B4CF-FAD0A711E9BF}" type="presParOf" srcId="{00F7CC17-A65E-4A19-9310-2F49EEC0C1BC}" destId="{61CA79BC-B1E1-43F4-9AC3-6E66DBB0424C}" srcOrd="3" destOrd="0" presId="urn:microsoft.com/office/officeart/2018/5/layout/IconCircleLabelList"/>
    <dgm:cxn modelId="{D19E18CA-3E66-4E45-87C1-08B213424B05}" type="presParOf" srcId="{C8AE9C6E-E3D3-4A28-9245-B45624B99389}" destId="{A99369B9-E0C8-4A57-9881-1FA2552A9A63}" srcOrd="9" destOrd="0" presId="urn:microsoft.com/office/officeart/2018/5/layout/IconCircleLabelList"/>
    <dgm:cxn modelId="{0CE69B8B-3EFF-4467-B2E6-77A43962E6D6}" type="presParOf" srcId="{C8AE9C6E-E3D3-4A28-9245-B45624B99389}" destId="{E6445831-188E-4223-9793-4E5FF4C4D06C}" srcOrd="10" destOrd="0" presId="urn:microsoft.com/office/officeart/2018/5/layout/IconCircleLabelList"/>
    <dgm:cxn modelId="{E4CF9612-70F4-4174-AB84-62C3D486B485}" type="presParOf" srcId="{E6445831-188E-4223-9793-4E5FF4C4D06C}" destId="{A332ED5F-83BF-4BEA-A9A6-72E4B907F6A1}" srcOrd="0" destOrd="0" presId="urn:microsoft.com/office/officeart/2018/5/layout/IconCircleLabelList"/>
    <dgm:cxn modelId="{336E0114-A121-4E19-A830-7E445D8F1C0C}" type="presParOf" srcId="{E6445831-188E-4223-9793-4E5FF4C4D06C}" destId="{E8B4EAE5-A925-450E-BA82-9ACCB3E6C5E3}" srcOrd="1" destOrd="0" presId="urn:microsoft.com/office/officeart/2018/5/layout/IconCircleLabelList"/>
    <dgm:cxn modelId="{2D892BFC-27DB-4C23-B8D5-3C8A1F0A13D8}" type="presParOf" srcId="{E6445831-188E-4223-9793-4E5FF4C4D06C}" destId="{B4A369CB-33CE-4A87-B99A-FDE7DBBDFD73}" srcOrd="2" destOrd="0" presId="urn:microsoft.com/office/officeart/2018/5/layout/IconCircleLabelList"/>
    <dgm:cxn modelId="{0543A6F2-1BEF-4E31-9B09-9BF56D5FAB48}" type="presParOf" srcId="{E6445831-188E-4223-9793-4E5FF4C4D06C}" destId="{1C60568E-D9D3-44F1-BE39-51BD31236976}" srcOrd="3" destOrd="0" presId="urn:microsoft.com/office/officeart/2018/5/layout/IconCircleLabelList"/>
    <dgm:cxn modelId="{EB86DE71-E67D-474F-A665-3AE8A5BE07F9}" type="presParOf" srcId="{C8AE9C6E-E3D3-4A28-9245-B45624B99389}" destId="{476F0D74-69B5-404F-8185-CA540433CF79}" srcOrd="11" destOrd="0" presId="urn:microsoft.com/office/officeart/2018/5/layout/IconCircleLabelList"/>
    <dgm:cxn modelId="{EE356AE7-0CD0-4146-984D-248A9E4FC348}" type="presParOf" srcId="{C8AE9C6E-E3D3-4A28-9245-B45624B99389}" destId="{28EA14A9-034C-46B0-B02F-1DA7EDD612F5}" srcOrd="12" destOrd="0" presId="urn:microsoft.com/office/officeart/2018/5/layout/IconCircleLabelList"/>
    <dgm:cxn modelId="{1C5E36A0-7E41-40FC-972B-14FB0BA49371}" type="presParOf" srcId="{28EA14A9-034C-46B0-B02F-1DA7EDD612F5}" destId="{BBD6879E-8520-4235-8D60-159C6F3BC83B}" srcOrd="0" destOrd="0" presId="urn:microsoft.com/office/officeart/2018/5/layout/IconCircleLabelList"/>
    <dgm:cxn modelId="{7246E692-67F0-43C8-A13F-F50954B9CD52}" type="presParOf" srcId="{28EA14A9-034C-46B0-B02F-1DA7EDD612F5}" destId="{78060496-4E33-405E-AA2D-1EE872443FD4}" srcOrd="1" destOrd="0" presId="urn:microsoft.com/office/officeart/2018/5/layout/IconCircleLabelList"/>
    <dgm:cxn modelId="{70D6C6AA-EE10-489D-941A-5740AE786257}" type="presParOf" srcId="{28EA14A9-034C-46B0-B02F-1DA7EDD612F5}" destId="{DD170360-3808-4486-9E1A-7C20F917EA47}" srcOrd="2" destOrd="0" presId="urn:microsoft.com/office/officeart/2018/5/layout/IconCircleLabelList"/>
    <dgm:cxn modelId="{6EC079C1-AE55-496D-B62A-43DC1829CB49}" type="presParOf" srcId="{28EA14A9-034C-46B0-B02F-1DA7EDD612F5}" destId="{93EFE351-E59B-4357-8B38-38800647F08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6693C-EE61-6E4C-B3E2-1C26DD0587DB}">
      <dsp:nvSpPr>
        <dsp:cNvPr id="0" name=""/>
        <dsp:cNvSpPr/>
      </dsp:nvSpPr>
      <dsp:spPr>
        <a:xfrm>
          <a:off x="0" y="332589"/>
          <a:ext cx="6513603" cy="9126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Oracle Stock Options</a:t>
          </a:r>
        </a:p>
      </dsp:txBody>
      <dsp:txXfrm>
        <a:off x="44549" y="377138"/>
        <a:ext cx="6424505" cy="823502"/>
      </dsp:txXfrm>
    </dsp:sp>
    <dsp:sp modelId="{F556B798-8F33-EB48-A42A-E0DE3E58F414}">
      <dsp:nvSpPr>
        <dsp:cNvPr id="0" name=""/>
        <dsp:cNvSpPr/>
      </dsp:nvSpPr>
      <dsp:spPr>
        <a:xfrm>
          <a:off x="0" y="1245189"/>
          <a:ext cx="6513603" cy="98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Pay part of my first house</a:t>
          </a:r>
        </a:p>
        <a:p>
          <a:pPr marL="285750" lvl="1" indent="-285750" algn="l" defTabSz="1333500">
            <a:lnSpc>
              <a:spcPct val="90000"/>
            </a:lnSpc>
            <a:spcBef>
              <a:spcPct val="0"/>
            </a:spcBef>
            <a:spcAft>
              <a:spcPct val="20000"/>
            </a:spcAft>
            <a:buChar char="•"/>
          </a:pPr>
          <a:r>
            <a:rPr lang="en-US" sz="3000" kern="1200" dirty="0"/>
            <a:t>Result: an interest in stocks </a:t>
          </a:r>
        </a:p>
      </dsp:txBody>
      <dsp:txXfrm>
        <a:off x="0" y="1245189"/>
        <a:ext cx="6513603" cy="988942"/>
      </dsp:txXfrm>
    </dsp:sp>
    <dsp:sp modelId="{BDD301AC-82CA-124D-8B76-09A9008487A2}">
      <dsp:nvSpPr>
        <dsp:cNvPr id="0" name=""/>
        <dsp:cNvSpPr/>
      </dsp:nvSpPr>
      <dsp:spPr>
        <a:xfrm>
          <a:off x="0" y="2234131"/>
          <a:ext cx="6513603" cy="9126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MBA</a:t>
          </a:r>
        </a:p>
      </dsp:txBody>
      <dsp:txXfrm>
        <a:off x="44549" y="2278680"/>
        <a:ext cx="6424505" cy="823502"/>
      </dsp:txXfrm>
    </dsp:sp>
    <dsp:sp modelId="{9CE66FCD-8F0A-3544-8732-831069DA8CF5}">
      <dsp:nvSpPr>
        <dsp:cNvPr id="0" name=""/>
        <dsp:cNvSpPr/>
      </dsp:nvSpPr>
      <dsp:spPr>
        <a:xfrm>
          <a:off x="0" y="3146731"/>
          <a:ext cx="6513603" cy="149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Capital Asset Pricing Model</a:t>
          </a:r>
        </a:p>
        <a:p>
          <a:pPr marL="285750" lvl="1" indent="-285750" algn="l" defTabSz="1333500">
            <a:lnSpc>
              <a:spcPct val="90000"/>
            </a:lnSpc>
            <a:spcBef>
              <a:spcPct val="0"/>
            </a:spcBef>
            <a:spcAft>
              <a:spcPct val="20000"/>
            </a:spcAft>
            <a:buChar char="•"/>
          </a:pPr>
          <a:r>
            <a:rPr lang="en-US" sz="3000" kern="1200" dirty="0"/>
            <a:t>Reality: stock markets are inefficient</a:t>
          </a:r>
        </a:p>
        <a:p>
          <a:pPr marL="285750" lvl="1" indent="-285750" algn="l" defTabSz="1333500">
            <a:lnSpc>
              <a:spcPct val="90000"/>
            </a:lnSpc>
            <a:spcBef>
              <a:spcPct val="0"/>
            </a:spcBef>
            <a:spcAft>
              <a:spcPct val="20000"/>
            </a:spcAft>
            <a:buChar char="•"/>
          </a:pPr>
          <a:r>
            <a:rPr lang="en-US" sz="3000" kern="1200" dirty="0"/>
            <a:t>Can we exploit these inefficiencies?</a:t>
          </a:r>
        </a:p>
      </dsp:txBody>
      <dsp:txXfrm>
        <a:off x="0" y="3146731"/>
        <a:ext cx="6513603" cy="1493505"/>
      </dsp:txXfrm>
    </dsp:sp>
    <dsp:sp modelId="{307250E0-18E0-DF4F-BCB9-DA54859EF626}">
      <dsp:nvSpPr>
        <dsp:cNvPr id="0" name=""/>
        <dsp:cNvSpPr/>
      </dsp:nvSpPr>
      <dsp:spPr>
        <a:xfrm>
          <a:off x="0" y="4640236"/>
          <a:ext cx="6513603" cy="9126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Time Series Widely Applicable</a:t>
          </a:r>
        </a:p>
      </dsp:txBody>
      <dsp:txXfrm>
        <a:off x="44549" y="4684785"/>
        <a:ext cx="6424505"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0DC9-C63E-4E18-B85E-E982A99243E8}">
      <dsp:nvSpPr>
        <dsp:cNvPr id="0" name=""/>
        <dsp:cNvSpPr/>
      </dsp:nvSpPr>
      <dsp:spPr>
        <a:xfrm>
          <a:off x="298309" y="179989"/>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7EA12-5F50-4654-9732-CF4C3B2723BD}">
      <dsp:nvSpPr>
        <dsp:cNvPr id="0" name=""/>
        <dsp:cNvSpPr/>
      </dsp:nvSpPr>
      <dsp:spPr>
        <a:xfrm>
          <a:off x="496203" y="377883"/>
          <a:ext cx="532792" cy="532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C4BBA6-FC95-4811-85AC-56B3DA8E1EA0}">
      <dsp:nvSpPr>
        <dsp:cNvPr id="0" name=""/>
        <dsp:cNvSpPr/>
      </dsp:nvSpPr>
      <dsp:spPr>
        <a:xfrm>
          <a:off x="1467"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Performance gets better as more stocks are added</a:t>
          </a:r>
        </a:p>
      </dsp:txBody>
      <dsp:txXfrm>
        <a:off x="1467" y="1397801"/>
        <a:ext cx="1522265" cy="608906"/>
      </dsp:txXfrm>
    </dsp:sp>
    <dsp:sp modelId="{2B279522-B66A-4088-8789-E66701993ADA}">
      <dsp:nvSpPr>
        <dsp:cNvPr id="0" name=""/>
        <dsp:cNvSpPr/>
      </dsp:nvSpPr>
      <dsp:spPr>
        <a:xfrm>
          <a:off x="2086971" y="179989"/>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A9026-9BD1-41BA-9CCB-F2EABD807F5B}">
      <dsp:nvSpPr>
        <dsp:cNvPr id="0" name=""/>
        <dsp:cNvSpPr/>
      </dsp:nvSpPr>
      <dsp:spPr>
        <a:xfrm>
          <a:off x="2284865" y="377883"/>
          <a:ext cx="532792" cy="532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4E6EA6-A53C-4AF0-8830-D410F7FE1299}">
      <dsp:nvSpPr>
        <dsp:cNvPr id="0" name=""/>
        <dsp:cNvSpPr/>
      </dsp:nvSpPr>
      <dsp:spPr>
        <a:xfrm>
          <a:off x="1790129"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ARX/GARCH forecasting capability is weak and hence excluded</a:t>
          </a:r>
        </a:p>
      </dsp:txBody>
      <dsp:txXfrm>
        <a:off x="1790129" y="1397801"/>
        <a:ext cx="1522265" cy="608906"/>
      </dsp:txXfrm>
    </dsp:sp>
    <dsp:sp modelId="{FE450DA1-C421-4AC0-9531-B09BC0A9C930}">
      <dsp:nvSpPr>
        <dsp:cNvPr id="0" name=""/>
        <dsp:cNvSpPr/>
      </dsp:nvSpPr>
      <dsp:spPr>
        <a:xfrm>
          <a:off x="3875633" y="179989"/>
          <a:ext cx="928582" cy="9285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D265C-B7A9-42F5-8492-4EB3E5C61E23}">
      <dsp:nvSpPr>
        <dsp:cNvPr id="0" name=""/>
        <dsp:cNvSpPr/>
      </dsp:nvSpPr>
      <dsp:spPr>
        <a:xfrm>
          <a:off x="4073528" y="377883"/>
          <a:ext cx="532792" cy="532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1F50A-FDF8-41B1-9DF7-A30A778401BC}">
      <dsp:nvSpPr>
        <dsp:cNvPr id="0" name=""/>
        <dsp:cNvSpPr/>
      </dsp:nvSpPr>
      <dsp:spPr>
        <a:xfrm>
          <a:off x="3578791"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Local minima and maxima model turns out to be great</a:t>
          </a:r>
        </a:p>
      </dsp:txBody>
      <dsp:txXfrm>
        <a:off x="3578791" y="1397801"/>
        <a:ext cx="1522265" cy="608906"/>
      </dsp:txXfrm>
    </dsp:sp>
    <dsp:sp modelId="{67224AB3-CA4C-4FFE-80A8-8E30E5D3AE4B}">
      <dsp:nvSpPr>
        <dsp:cNvPr id="0" name=""/>
        <dsp:cNvSpPr/>
      </dsp:nvSpPr>
      <dsp:spPr>
        <a:xfrm>
          <a:off x="5664295" y="179989"/>
          <a:ext cx="928582" cy="9285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93778-88EC-4763-812F-30F4138779AA}">
      <dsp:nvSpPr>
        <dsp:cNvPr id="0" name=""/>
        <dsp:cNvSpPr/>
      </dsp:nvSpPr>
      <dsp:spPr>
        <a:xfrm>
          <a:off x="5862190" y="377883"/>
          <a:ext cx="532792" cy="5327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FB2377-DDB1-4B37-B195-43893B92658E}">
      <dsp:nvSpPr>
        <dsp:cNvPr id="0" name=""/>
        <dsp:cNvSpPr/>
      </dsp:nvSpPr>
      <dsp:spPr>
        <a:xfrm>
          <a:off x="5367453"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buy recommendation functionality simplified as a result</a:t>
          </a:r>
        </a:p>
      </dsp:txBody>
      <dsp:txXfrm>
        <a:off x="5367453" y="1397801"/>
        <a:ext cx="1522265" cy="608906"/>
      </dsp:txXfrm>
    </dsp:sp>
    <dsp:sp modelId="{9E3D3880-3EF0-4321-9C30-6ADF6FA581A8}">
      <dsp:nvSpPr>
        <dsp:cNvPr id="0" name=""/>
        <dsp:cNvSpPr/>
      </dsp:nvSpPr>
      <dsp:spPr>
        <a:xfrm>
          <a:off x="1192640" y="2387274"/>
          <a:ext cx="928582" cy="9285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C7CA9-3103-4220-8C30-2C7879A400B5}">
      <dsp:nvSpPr>
        <dsp:cNvPr id="0" name=""/>
        <dsp:cNvSpPr/>
      </dsp:nvSpPr>
      <dsp:spPr>
        <a:xfrm>
          <a:off x="1390534" y="2585168"/>
          <a:ext cx="532792" cy="532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CA79BC-B1E1-43F4-9AC3-6E66DBB0424C}">
      <dsp:nvSpPr>
        <dsp:cNvPr id="0" name=""/>
        <dsp:cNvSpPr/>
      </dsp:nvSpPr>
      <dsp:spPr>
        <a:xfrm>
          <a:off x="895798"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Stop-loss used to manage downside risk</a:t>
          </a:r>
        </a:p>
      </dsp:txBody>
      <dsp:txXfrm>
        <a:off x="895798" y="3605086"/>
        <a:ext cx="1522265" cy="608906"/>
      </dsp:txXfrm>
    </dsp:sp>
    <dsp:sp modelId="{A332ED5F-83BF-4BEA-A9A6-72E4B907F6A1}">
      <dsp:nvSpPr>
        <dsp:cNvPr id="0" name=""/>
        <dsp:cNvSpPr/>
      </dsp:nvSpPr>
      <dsp:spPr>
        <a:xfrm>
          <a:off x="2981302" y="2387274"/>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4EAE5-A925-450E-BA82-9ACCB3E6C5E3}">
      <dsp:nvSpPr>
        <dsp:cNvPr id="0" name=""/>
        <dsp:cNvSpPr/>
      </dsp:nvSpPr>
      <dsp:spPr>
        <a:xfrm>
          <a:off x="3179197" y="2585168"/>
          <a:ext cx="532792" cy="5327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60568E-D9D3-44F1-BE39-51BD31236976}">
      <dsp:nvSpPr>
        <dsp:cNvPr id="0" name=""/>
        <dsp:cNvSpPr/>
      </dsp:nvSpPr>
      <dsp:spPr>
        <a:xfrm>
          <a:off x="2684460"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Heuristics used to differentiate between good and bad stocks</a:t>
          </a:r>
        </a:p>
      </dsp:txBody>
      <dsp:txXfrm>
        <a:off x="2684460" y="3605086"/>
        <a:ext cx="1522265" cy="608906"/>
      </dsp:txXfrm>
    </dsp:sp>
    <dsp:sp modelId="{BBD6879E-8520-4235-8D60-159C6F3BC83B}">
      <dsp:nvSpPr>
        <dsp:cNvPr id="0" name=""/>
        <dsp:cNvSpPr/>
      </dsp:nvSpPr>
      <dsp:spPr>
        <a:xfrm>
          <a:off x="4769964" y="2387274"/>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60496-4E33-405E-AA2D-1EE872443FD4}">
      <dsp:nvSpPr>
        <dsp:cNvPr id="0" name=""/>
        <dsp:cNvSpPr/>
      </dsp:nvSpPr>
      <dsp:spPr>
        <a:xfrm>
          <a:off x="4967859" y="2585168"/>
          <a:ext cx="532792" cy="5327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EFE351-E59B-4357-8B38-38800647F082}">
      <dsp:nvSpPr>
        <dsp:cNvPr id="0" name=""/>
        <dsp:cNvSpPr/>
      </dsp:nvSpPr>
      <dsp:spPr>
        <a:xfrm>
          <a:off x="4473122"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Ranking stocks using mean daily compounded returns of gains</a:t>
          </a:r>
        </a:p>
      </dsp:txBody>
      <dsp:txXfrm>
        <a:off x="4473122" y="3605086"/>
        <a:ext cx="1522265" cy="608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F6DBDCB-493B-C044-BCCD-0B525FB6A430}" type="datetimeFigureOut">
              <a:rPr lang="en-US" smtClean="0"/>
              <a:t>6/8/20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973B00-18CC-A14A-AFB9-3764EA84F89B}" type="slidenum">
              <a:rPr lang="en-US" smtClean="0"/>
              <a:t>‹#›</a:t>
            </a:fld>
            <a:endParaRPr lang="en-US"/>
          </a:p>
        </p:txBody>
      </p:sp>
    </p:spTree>
    <p:extLst>
      <p:ext uri="{BB962C8B-B14F-4D97-AF65-F5344CB8AC3E}">
        <p14:creationId xmlns:p14="http://schemas.microsoft.com/office/powerpoint/2010/main" val="213934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ypi.org/project/yfinan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quotes.fidelity.com/mmnet/SymLookup.phtml?QUOTE_TYPE=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enjoy watching science fiction movies. One of the movies that I took inspiration from is called </a:t>
            </a:r>
            <a:r>
              <a:rPr lang="en-US" sz="1200" kern="1200" dirty="0" err="1">
                <a:solidFill>
                  <a:schemeClr val="tx1"/>
                </a:solidFill>
                <a:effectLst/>
                <a:latin typeface="+mn-lt"/>
                <a:ea typeface="+mn-ea"/>
                <a:cs typeface="+mn-cs"/>
              </a:rPr>
              <a:t>Chappie</a:t>
            </a:r>
            <a:r>
              <a:rPr lang="en-US" sz="1200" kern="1200" dirty="0">
                <a:solidFill>
                  <a:schemeClr val="tx1"/>
                </a:solidFill>
                <a:effectLst/>
                <a:latin typeface="+mn-lt"/>
                <a:ea typeface="+mn-ea"/>
                <a:cs typeface="+mn-cs"/>
              </a:rPr>
              <a:t> by Neil Blomkamp (2015, South Africa).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Dutch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is typically used to make something small and cute, e.g. “</a:t>
            </a:r>
            <a:r>
              <a:rPr lang="en-US" sz="1200" kern="1200" dirty="0" err="1">
                <a:solidFill>
                  <a:schemeClr val="tx1"/>
                </a:solidFill>
                <a:effectLst/>
                <a:latin typeface="+mn-lt"/>
                <a:ea typeface="+mn-ea"/>
                <a:cs typeface="+mn-cs"/>
              </a:rPr>
              <a:t>jochie</a:t>
            </a:r>
            <a:r>
              <a:rPr lang="en-US" sz="1200" kern="1200" dirty="0">
                <a:solidFill>
                  <a:schemeClr val="tx1"/>
                </a:solidFill>
                <a:effectLst/>
                <a:latin typeface="+mn-lt"/>
                <a:ea typeface="+mn-ea"/>
                <a:cs typeface="+mn-cs"/>
              </a:rPr>
              <a:t>” stands for little (and cute) boy.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honor of this movie, I am calling my trading system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The picture on the front slide shows </a:t>
            </a:r>
            <a:r>
              <a:rPr lang="en-US" sz="1200" kern="1200" dirty="0" err="1">
                <a:solidFill>
                  <a:schemeClr val="tx1"/>
                </a:solidFill>
                <a:effectLst/>
                <a:latin typeface="+mn-lt"/>
                <a:ea typeface="+mn-ea"/>
                <a:cs typeface="+mn-cs"/>
              </a:rPr>
              <a:t>Chappie</a:t>
            </a:r>
            <a:r>
              <a:rPr lang="en-US" sz="1200" kern="1200" dirty="0">
                <a:solidFill>
                  <a:schemeClr val="tx1"/>
                </a:solidFill>
                <a:effectLst/>
                <a:latin typeface="+mn-lt"/>
                <a:ea typeface="+mn-ea"/>
                <a:cs typeface="+mn-cs"/>
              </a:rPr>
              <a:t> with the name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on top of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also like the name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as it acknowledges that this is a small system compared to trading systems operated by large stock market players.</a:t>
            </a:r>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a:t>
            </a:fld>
            <a:endParaRPr lang="en-US"/>
          </a:p>
        </p:txBody>
      </p:sp>
    </p:spTree>
    <p:extLst>
      <p:ext uri="{BB962C8B-B14F-4D97-AF65-F5344CB8AC3E}">
        <p14:creationId xmlns:p14="http://schemas.microsoft.com/office/powerpoint/2010/main" val="40759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sz="1200" b="1" u="sng" dirty="0"/>
              <a:t>Enhancements:</a:t>
            </a:r>
          </a:p>
          <a:p>
            <a:pPr marL="0" indent="0">
              <a:buNone/>
            </a:pPr>
            <a:endParaRPr lang="en-US" sz="1200" dirty="0"/>
          </a:p>
          <a:p>
            <a:r>
              <a:rPr lang="en-US" sz="1200" dirty="0"/>
              <a:t>- Break up the code &amp; simplify </a:t>
            </a:r>
            <a:r>
              <a:rPr lang="en-US" sz="1200" dirty="0" err="1"/>
              <a:t>backtester</a:t>
            </a:r>
            <a:endParaRPr lang="en-US" sz="1200" dirty="0"/>
          </a:p>
          <a:p>
            <a:r>
              <a:rPr lang="en-US" sz="1200" dirty="0"/>
              <a:t>- Implement sell recommendations, rebalancing, capping holding period, and limiting trading days</a:t>
            </a:r>
          </a:p>
          <a:p>
            <a:r>
              <a:rPr lang="en-US" sz="1200" dirty="0"/>
              <a:t>- Running jobs in background</a:t>
            </a:r>
          </a:p>
          <a:p>
            <a:r>
              <a:rPr lang="en-US" sz="1200" dirty="0"/>
              <a:t>- Add BlackRock stocks from F-13 filings</a:t>
            </a:r>
          </a:p>
          <a:p>
            <a:endParaRPr lang="en-US" sz="1200" dirty="0"/>
          </a:p>
          <a:p>
            <a:pPr marL="0" indent="0">
              <a:buNone/>
            </a:pPr>
            <a:r>
              <a:rPr lang="en-US" sz="1200" b="1" u="sng" dirty="0"/>
              <a:t>Estimated Effort &amp; Timeline:</a:t>
            </a:r>
          </a:p>
          <a:p>
            <a:pPr marL="0" indent="0">
              <a:buNone/>
            </a:pPr>
            <a:endParaRPr lang="en-US" sz="1200" dirty="0"/>
          </a:p>
          <a:p>
            <a:pPr marL="0" indent="0">
              <a:buNone/>
            </a:pPr>
            <a:r>
              <a:rPr lang="en-US" sz="1200" dirty="0"/>
              <a:t>Takes 2 – 3 weeks to implement. After that we can start testing how well </a:t>
            </a:r>
            <a:r>
              <a:rPr lang="en-US" sz="1200" dirty="0" err="1"/>
              <a:t>Stockie</a:t>
            </a:r>
            <a:r>
              <a:rPr lang="en-US" sz="1200" dirty="0"/>
              <a:t> does in predicting future stock movements.</a:t>
            </a:r>
          </a:p>
          <a:p>
            <a:pPr marL="0" indent="0">
              <a:buNone/>
            </a:pPr>
            <a:endParaRPr lang="en-US" sz="1200" dirty="0"/>
          </a:p>
          <a:p>
            <a:pPr marL="0" indent="0">
              <a:buNone/>
            </a:pPr>
            <a:r>
              <a:rPr lang="en-US" sz="1200" dirty="0"/>
              <a:t>Not included: ARX/GARCH, NN, and portfolio management</a:t>
            </a:r>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11</a:t>
            </a:fld>
            <a:endParaRPr lang="en-US"/>
          </a:p>
        </p:txBody>
      </p:sp>
    </p:spTree>
    <p:extLst>
      <p:ext uri="{BB962C8B-B14F-4D97-AF65-F5344CB8AC3E}">
        <p14:creationId xmlns:p14="http://schemas.microsoft.com/office/powerpoint/2010/main" val="133366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12</a:t>
            </a:fld>
            <a:endParaRPr lang="en-US"/>
          </a:p>
        </p:txBody>
      </p:sp>
    </p:spTree>
    <p:extLst>
      <p:ext uri="{BB962C8B-B14F-4D97-AF65-F5344CB8AC3E}">
        <p14:creationId xmlns:p14="http://schemas.microsoft.com/office/powerpoint/2010/main" val="576779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2</a:t>
            </a:fld>
            <a:endParaRPr lang="en-US"/>
          </a:p>
        </p:txBody>
      </p:sp>
    </p:spTree>
    <p:extLst>
      <p:ext uri="{BB962C8B-B14F-4D97-AF65-F5344CB8AC3E}">
        <p14:creationId xmlns:p14="http://schemas.microsoft.com/office/powerpoint/2010/main" val="118411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3</a:t>
            </a:fld>
            <a:endParaRPr lang="en-US"/>
          </a:p>
        </p:txBody>
      </p:sp>
    </p:spTree>
    <p:extLst>
      <p:ext uri="{BB962C8B-B14F-4D97-AF65-F5344CB8AC3E}">
        <p14:creationId xmlns:p14="http://schemas.microsoft.com/office/powerpoint/2010/main" val="37037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4</a:t>
            </a:fld>
            <a:endParaRPr lang="en-US"/>
          </a:p>
        </p:txBody>
      </p:sp>
    </p:spTree>
    <p:extLst>
      <p:ext uri="{BB962C8B-B14F-4D97-AF65-F5344CB8AC3E}">
        <p14:creationId xmlns:p14="http://schemas.microsoft.com/office/powerpoint/2010/main" val="218398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started investing in stocks in my twenties as a result of Oracle stock options. It was a world that I did not learn until then. I was surprised how valuable options and stocks could be.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CAPM implies markets are efficient and developing a trading strategy to beat the market is futile since the market is a random walk.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Stock markets are efficient to a large degree, but at the same time they are inefficient to a higher degree than most recognize.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series are applicable in : sales forecasts, well logs, medical records,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5</a:t>
            </a:fld>
            <a:endParaRPr lang="en-US"/>
          </a:p>
        </p:txBody>
      </p:sp>
    </p:spTree>
    <p:extLst>
      <p:ext uri="{BB962C8B-B14F-4D97-AF65-F5344CB8AC3E}">
        <p14:creationId xmlns:p14="http://schemas.microsoft.com/office/powerpoint/2010/main" val="165109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Components:</a:t>
            </a:r>
          </a:p>
          <a:p>
            <a:pPr marL="0" indent="0">
              <a:buNone/>
            </a:pPr>
            <a:endParaRPr lang="en-US" sz="1200" dirty="0"/>
          </a:p>
          <a:p>
            <a:r>
              <a:rPr lang="en-US" sz="1200" dirty="0"/>
              <a:t>- The blue parts were developed as part of Module 4 project, giving final project a head start</a:t>
            </a:r>
          </a:p>
          <a:p>
            <a:r>
              <a:rPr lang="en-US" sz="1200" dirty="0"/>
              <a:t>- Two types of models envisaged to predict whether stocks are going up or not</a:t>
            </a:r>
          </a:p>
          <a:p>
            <a:r>
              <a:rPr lang="en-US" sz="1200" dirty="0"/>
              <a:t>- The middle part integrates both recommendations to identify buy opportunities</a:t>
            </a:r>
          </a:p>
          <a:p>
            <a:r>
              <a:rPr lang="en-US" sz="1200" dirty="0"/>
              <a:t>- The top part shows that buy decisions are verified by a human and then added to ledger after buying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trading system reads the stock prices from Yahoo Finance. The system uses the python </a:t>
            </a:r>
            <a:r>
              <a:rPr lang="en-US" sz="1200" kern="1200" dirty="0" err="1">
                <a:solidFill>
                  <a:schemeClr val="tx1"/>
                </a:solidFill>
                <a:effectLst/>
                <a:latin typeface="+mn-lt"/>
                <a:ea typeface="+mn-ea"/>
                <a:cs typeface="+mn-cs"/>
              </a:rPr>
              <a:t>yfinance</a:t>
            </a:r>
            <a:r>
              <a:rPr lang="en-US" sz="1200" kern="1200" dirty="0">
                <a:solidFill>
                  <a:schemeClr val="tx1"/>
                </a:solidFill>
                <a:effectLst/>
                <a:latin typeface="+mn-lt"/>
                <a:ea typeface="+mn-ea"/>
                <a:cs typeface="+mn-cs"/>
              </a:rPr>
              <a:t> library as a wrapper for accessing Yahoo Finance. More details can be found at </a:t>
            </a:r>
            <a:r>
              <a:rPr lang="en-US" sz="1200" u="sng" kern="1200" dirty="0">
                <a:solidFill>
                  <a:schemeClr val="tx1"/>
                </a:solidFill>
                <a:effectLst/>
                <a:latin typeface="+mn-lt"/>
                <a:ea typeface="+mn-ea"/>
                <a:cs typeface="+mn-cs"/>
                <a:hlinkClick r:id="rId3"/>
              </a:rPr>
              <a:t>https://pypi.org/project/yfinance/</a:t>
            </a:r>
            <a:r>
              <a:rPr lang="en-US" sz="1200" kern="1200" dirty="0">
                <a:solidFill>
                  <a:schemeClr val="tx1"/>
                </a:solidFill>
                <a:effectLst/>
                <a:latin typeface="+mn-lt"/>
                <a:ea typeface="+mn-ea"/>
                <a:cs typeface="+mn-cs"/>
              </a:rPr>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list of tickers was derived from Renaissance Technologies’ F-13 Filing. This is a quarterly filing that is open to the public and documents all the stocks owned by Renaissance Technologies. All large players have to file this to the SEC and are publicly accessible through the Edgar database.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F13 filings use CUSIP numbers instead of stock tickers. Yahoo Finance uses stock tickers instead of CUSIP numbers. As a result, I had to convert CUSIP numbers to stock tickers.  The following website (</a:t>
            </a:r>
            <a:r>
              <a:rPr lang="en-US" sz="1200" u="sng" kern="1200" dirty="0">
                <a:solidFill>
                  <a:schemeClr val="tx1"/>
                </a:solidFill>
                <a:effectLst/>
                <a:latin typeface="+mn-lt"/>
                <a:ea typeface="+mn-ea"/>
                <a:cs typeface="+mn-cs"/>
                <a:hlinkClick r:id="rId4"/>
              </a:rPr>
              <a:t>https://quotes.fidelity.com/mmnet/SymLookup.phtml?QUOTE_TYPE=D</a:t>
            </a:r>
            <a:r>
              <a:rPr lang="en-US" sz="1200" kern="1200" dirty="0">
                <a:solidFill>
                  <a:schemeClr val="tx1"/>
                </a:solidFill>
                <a:effectLst/>
                <a:latin typeface="+mn-lt"/>
                <a:ea typeface="+mn-ea"/>
                <a:cs typeface="+mn-cs"/>
              </a:rPr>
              <a:t>)  can be used to convert CUSIP numbers to stock ticker symbols. To automate that, a web scraper has been developed.</a:t>
            </a:r>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6</a:t>
            </a:fld>
            <a:endParaRPr lang="en-US"/>
          </a:p>
        </p:txBody>
      </p:sp>
    </p:spTree>
    <p:extLst>
      <p:ext uri="{BB962C8B-B14F-4D97-AF65-F5344CB8AC3E}">
        <p14:creationId xmlns:p14="http://schemas.microsoft.com/office/powerpoint/2010/main" val="294977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Components:</a:t>
            </a:r>
          </a:p>
          <a:p>
            <a:pPr marL="0" indent="0">
              <a:buNone/>
            </a:pPr>
            <a:endParaRPr lang="en-US" sz="1200" dirty="0"/>
          </a:p>
          <a:p>
            <a:r>
              <a:rPr lang="en-US" sz="1200" dirty="0"/>
              <a:t>- 2,000 stocks instead of 100</a:t>
            </a:r>
          </a:p>
          <a:p>
            <a:r>
              <a:rPr lang="en-US" sz="1200" dirty="0"/>
              <a:t>- </a:t>
            </a:r>
            <a:r>
              <a:rPr lang="en-US" sz="1200" dirty="0" err="1"/>
              <a:t>Backtesting</a:t>
            </a:r>
            <a:r>
              <a:rPr lang="en-US" sz="1200" dirty="0"/>
              <a:t> engine</a:t>
            </a:r>
          </a:p>
          <a:p>
            <a:r>
              <a:rPr lang="en-US" sz="1200" dirty="0"/>
              <a:t>- Forecasting with ARX/GARCH model</a:t>
            </a:r>
          </a:p>
          <a:p>
            <a:r>
              <a:rPr lang="en-US" sz="1200" dirty="0"/>
              <a:t>- Local minima and maxima models</a:t>
            </a:r>
          </a:p>
          <a:p>
            <a:r>
              <a:rPr lang="en-US" sz="1200" dirty="0"/>
              <a:t>- P&amp;L functionality to track performance</a:t>
            </a:r>
          </a:p>
          <a:p>
            <a:r>
              <a:rPr lang="en-US" sz="1200" dirty="0"/>
              <a:t>- Buy recommendations (but not sell)</a:t>
            </a:r>
          </a:p>
          <a:p>
            <a:r>
              <a:rPr lang="en-US" sz="1200" dirty="0"/>
              <a:t>- Hourly updates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7</a:t>
            </a:fld>
            <a:endParaRPr lang="en-US"/>
          </a:p>
        </p:txBody>
      </p:sp>
    </p:spTree>
    <p:extLst>
      <p:ext uri="{BB962C8B-B14F-4D97-AF65-F5344CB8AC3E}">
        <p14:creationId xmlns:p14="http://schemas.microsoft.com/office/powerpoint/2010/main" val="45781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chart is only showing (buy and sell pairs). This is why you see the in use line dropping at the end of the chart.</a:t>
            </a:r>
          </a:p>
          <a:p>
            <a:endParaRPr lang="en-US" dirty="0"/>
          </a:p>
          <a:p>
            <a:r>
              <a:rPr lang="en-US" dirty="0"/>
              <a:t>253 trading days per year. </a:t>
            </a:r>
          </a:p>
          <a:p>
            <a:r>
              <a:rPr lang="en-US" dirty="0"/>
              <a:t>0.4 % daily compounded return =  175 % p.a. (excluding initial capital)</a:t>
            </a:r>
          </a:p>
          <a:p>
            <a:r>
              <a:rPr lang="en-US" dirty="0"/>
              <a:t>0.5 % daily compounded return =  253 % p.a. (excluding initial capital)</a:t>
            </a:r>
          </a:p>
        </p:txBody>
      </p:sp>
      <p:sp>
        <p:nvSpPr>
          <p:cNvPr id="4" name="Slide Number Placeholder 3"/>
          <p:cNvSpPr>
            <a:spLocks noGrp="1"/>
          </p:cNvSpPr>
          <p:nvPr>
            <p:ph type="sldNum" sz="quarter" idx="5"/>
          </p:nvPr>
        </p:nvSpPr>
        <p:spPr/>
        <p:txBody>
          <a:bodyPr/>
          <a:lstStyle/>
          <a:p>
            <a:fld id="{53973B00-18CC-A14A-AFB9-3764EA84F89B}" type="slidenum">
              <a:rPr lang="en-US" smtClean="0"/>
              <a:t>9</a:t>
            </a:fld>
            <a:endParaRPr lang="en-US"/>
          </a:p>
        </p:txBody>
      </p:sp>
    </p:spTree>
    <p:extLst>
      <p:ext uri="{BB962C8B-B14F-4D97-AF65-F5344CB8AC3E}">
        <p14:creationId xmlns:p14="http://schemas.microsoft.com/office/powerpoint/2010/main" val="424889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Literature claims NN are better at predicting stock market prices.  That may be true, but they are also more complex (what features they are precisely using...?)</a:t>
            </a:r>
          </a:p>
          <a:p>
            <a:endParaRPr lang="en-US" dirty="0"/>
          </a:p>
          <a:p>
            <a:r>
              <a:rPr lang="en-US" dirty="0"/>
              <a:t>NB: not shown and covered, but I developed a Markov Chain model to predict stock market prices prior to Module 4. When considering ARX/GARCH and NN models, we also need to revisit this part. Perhaps a mixture of models works best?</a:t>
            </a:r>
          </a:p>
        </p:txBody>
      </p:sp>
      <p:sp>
        <p:nvSpPr>
          <p:cNvPr id="4" name="Slide Number Placeholder 3"/>
          <p:cNvSpPr>
            <a:spLocks noGrp="1"/>
          </p:cNvSpPr>
          <p:nvPr>
            <p:ph type="sldNum" sz="quarter" idx="5"/>
          </p:nvPr>
        </p:nvSpPr>
        <p:spPr/>
        <p:txBody>
          <a:bodyPr/>
          <a:lstStyle/>
          <a:p>
            <a:fld id="{53973B00-18CC-A14A-AFB9-3764EA84F89B}" type="slidenum">
              <a:rPr lang="en-US" smtClean="0"/>
              <a:t>10</a:t>
            </a:fld>
            <a:endParaRPr lang="en-US"/>
          </a:p>
        </p:txBody>
      </p:sp>
    </p:spTree>
    <p:extLst>
      <p:ext uri="{BB962C8B-B14F-4D97-AF65-F5344CB8AC3E}">
        <p14:creationId xmlns:p14="http://schemas.microsoft.com/office/powerpoint/2010/main" val="34041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49548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6/8/20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32495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6/8/20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06492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72561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4118166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E262770-FD19-A84E-AF74-4CFB89940B3B}" type="datetimeFigureOut">
              <a:rPr lang="en-US" smtClean="0"/>
              <a:t>6/8/20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16770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2526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62770-FD19-A84E-AF74-4CFB89940B3B}" type="datetimeFigureOut">
              <a:rPr lang="en-US" smtClean="0"/>
              <a:t>6/8/20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053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2770-FD19-A84E-AF74-4CFB89940B3B}" type="datetimeFigureOut">
              <a:rPr lang="en-US" smtClean="0"/>
              <a:t>6/8/20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28689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E262770-FD19-A84E-AF74-4CFB89940B3B}" type="datetimeFigureOut">
              <a:rPr lang="en-US" smtClean="0"/>
              <a:t>6/8/20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18180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E262770-FD19-A84E-AF74-4CFB89940B3B}" type="datetimeFigureOut">
              <a:rPr lang="en-US" smtClean="0"/>
              <a:t>6/8/20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8769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E262770-FD19-A84E-AF74-4CFB89940B3B}" type="datetimeFigureOut">
              <a:rPr lang="en-US" smtClean="0"/>
              <a:t>6/8/20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EE9011A-25D1-0C4A-995D-82F1D5FD9CAB}" type="slidenum">
              <a:rPr lang="en-US" smtClean="0"/>
              <a:t>‹#›</a:t>
            </a:fld>
            <a:endParaRPr lang="en-US"/>
          </a:p>
        </p:txBody>
      </p:sp>
    </p:spTree>
    <p:extLst>
      <p:ext uri="{BB962C8B-B14F-4D97-AF65-F5344CB8AC3E}">
        <p14:creationId xmlns:p14="http://schemas.microsoft.com/office/powerpoint/2010/main" val="11901016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Layout" Target="../diagrams/layout2.xml"/><Relationship Id="rId7" Type="http://schemas.openxmlformats.org/officeDocument/2006/relationships/image" Target="../media/image2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D556-930A-B046-9D83-23F674BA25F1}"/>
              </a:ext>
            </a:extLst>
          </p:cNvPr>
          <p:cNvSpPr>
            <a:spLocks noGrp="1"/>
          </p:cNvSpPr>
          <p:nvPr>
            <p:ph type="ctrTitle"/>
          </p:nvPr>
        </p:nvSpPr>
        <p:spPr>
          <a:xfrm>
            <a:off x="4391898" y="548885"/>
            <a:ext cx="7547430" cy="2387600"/>
          </a:xfrm>
          <a:solidFill>
            <a:schemeClr val="tx1"/>
          </a:solidFill>
        </p:spPr>
        <p:txBody>
          <a:bodyPr>
            <a:normAutofit/>
          </a:bodyPr>
          <a:lstStyle/>
          <a:p>
            <a:r>
              <a:rPr lang="en-US" dirty="0" err="1"/>
              <a:t>Stockie</a:t>
            </a:r>
            <a:r>
              <a:rPr lang="en-US" dirty="0"/>
              <a:t>:</a:t>
            </a:r>
            <a:br>
              <a:rPr lang="en-US" dirty="0"/>
            </a:br>
            <a:r>
              <a:rPr lang="en-US" dirty="0"/>
              <a:t> Stock Trading System</a:t>
            </a:r>
          </a:p>
        </p:txBody>
      </p:sp>
      <p:sp>
        <p:nvSpPr>
          <p:cNvPr id="3" name="Subtitle 2">
            <a:extLst>
              <a:ext uri="{FF2B5EF4-FFF2-40B4-BE49-F238E27FC236}">
                <a16:creationId xmlns:a16="http://schemas.microsoft.com/office/drawing/2014/main" id="{99E8A2D8-7FE1-A04D-A20D-1D0B92B9AF3C}"/>
              </a:ext>
            </a:extLst>
          </p:cNvPr>
          <p:cNvSpPr>
            <a:spLocks noGrp="1"/>
          </p:cNvSpPr>
          <p:nvPr>
            <p:ph type="subTitle" idx="1"/>
          </p:nvPr>
        </p:nvSpPr>
        <p:spPr>
          <a:xfrm>
            <a:off x="3155091" y="3531573"/>
            <a:ext cx="9144000" cy="2156996"/>
          </a:xfrm>
        </p:spPr>
        <p:txBody>
          <a:bodyPr>
            <a:normAutofit lnSpcReduction="10000"/>
          </a:bodyPr>
          <a:lstStyle/>
          <a:p>
            <a:r>
              <a:rPr lang="en-US" dirty="0"/>
              <a:t>Flatiron Final Project</a:t>
            </a:r>
          </a:p>
          <a:p>
            <a:r>
              <a:rPr lang="en-US" dirty="0"/>
              <a:t>By</a:t>
            </a:r>
          </a:p>
          <a:p>
            <a:r>
              <a:rPr lang="en-US" dirty="0"/>
              <a:t>Frank </a:t>
            </a:r>
            <a:r>
              <a:rPr lang="en-US" dirty="0" err="1"/>
              <a:t>Kornet</a:t>
            </a:r>
            <a:endParaRPr lang="en-US" dirty="0"/>
          </a:p>
          <a:p>
            <a:r>
              <a:rPr lang="en-US" dirty="0" err="1"/>
              <a:t>frkornet@gmail.com</a:t>
            </a:r>
            <a:endParaRPr lang="en-US" dirty="0"/>
          </a:p>
          <a:p>
            <a:r>
              <a:rPr lang="en-US" dirty="0"/>
              <a:t>https://</a:t>
            </a:r>
            <a:r>
              <a:rPr lang="en-US" dirty="0" err="1"/>
              <a:t>www.linkedin.com</a:t>
            </a:r>
            <a:r>
              <a:rPr lang="en-US" dirty="0"/>
              <a:t>/in/frank-kornet-7a152221/</a:t>
            </a:r>
          </a:p>
        </p:txBody>
      </p:sp>
      <p:grpSp>
        <p:nvGrpSpPr>
          <p:cNvPr id="4" name="Group 3">
            <a:extLst>
              <a:ext uri="{FF2B5EF4-FFF2-40B4-BE49-F238E27FC236}">
                <a16:creationId xmlns:a16="http://schemas.microsoft.com/office/drawing/2014/main" id="{543B0241-E70A-E240-A1E9-0625B676E115}"/>
              </a:ext>
            </a:extLst>
          </p:cNvPr>
          <p:cNvGrpSpPr/>
          <p:nvPr/>
        </p:nvGrpSpPr>
        <p:grpSpPr>
          <a:xfrm>
            <a:off x="381489" y="484619"/>
            <a:ext cx="3644900" cy="5060883"/>
            <a:chOff x="3705140" y="586154"/>
            <a:chExt cx="3644900" cy="4994072"/>
          </a:xfrm>
        </p:grpSpPr>
        <p:pic>
          <p:nvPicPr>
            <p:cNvPr id="5" name="Picture 4" descr="A picture containing motorcycle, bicycle, man, display&#10;&#10;Description automatically generated">
              <a:extLst>
                <a:ext uri="{FF2B5EF4-FFF2-40B4-BE49-F238E27FC236}">
                  <a16:creationId xmlns:a16="http://schemas.microsoft.com/office/drawing/2014/main" id="{733775CC-11A0-8C4A-B69D-ABEBC3FF0D32}"/>
                </a:ext>
              </a:extLst>
            </p:cNvPr>
            <p:cNvPicPr>
              <a:picLocks noChangeAspect="1"/>
            </p:cNvPicPr>
            <p:nvPr/>
          </p:nvPicPr>
          <p:blipFill rotWithShape="1">
            <a:blip r:embed="rId3"/>
            <a:srcRect/>
            <a:stretch/>
          </p:blipFill>
          <p:spPr>
            <a:xfrm>
              <a:off x="3705140" y="727332"/>
              <a:ext cx="3644900" cy="4852894"/>
            </a:xfrm>
            <a:prstGeom prst="rect">
              <a:avLst/>
            </a:prstGeom>
          </p:spPr>
        </p:pic>
        <p:sp>
          <p:nvSpPr>
            <p:cNvPr id="6" name="Rectangle 5">
              <a:extLst>
                <a:ext uri="{FF2B5EF4-FFF2-40B4-BE49-F238E27FC236}">
                  <a16:creationId xmlns:a16="http://schemas.microsoft.com/office/drawing/2014/main" id="{64036652-469D-384B-B263-AC96D37321C5}"/>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614160587"/>
      </p:ext>
    </p:extLst>
  </p:cSld>
  <p:clrMapOvr>
    <a:masterClrMapping/>
  </p:clrMapOvr>
  <mc:AlternateContent xmlns:mc="http://schemas.openxmlformats.org/markup-compatibility/2006" xmlns:p14="http://schemas.microsoft.com/office/powerpoint/2010/main">
    <mc:Choice Requires="p14">
      <p:transition spd="slow" p14:dur="2000" advTm="31467"/>
    </mc:Choice>
    <mc:Fallback xmlns="">
      <p:transition spd="slow" advTm="3146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15B4-990D-5D40-827F-91DB326BDC98}"/>
              </a:ext>
            </a:extLst>
          </p:cNvPr>
          <p:cNvSpPr>
            <a:spLocks noGrp="1"/>
          </p:cNvSpPr>
          <p:nvPr>
            <p:ph type="title"/>
          </p:nvPr>
        </p:nvSpPr>
        <p:spPr>
          <a:xfrm>
            <a:off x="776418" y="157611"/>
            <a:ext cx="10515600" cy="696420"/>
          </a:xfrm>
        </p:spPr>
        <p:txBody>
          <a:bodyPr>
            <a:normAutofit fontScale="90000"/>
          </a:bodyPr>
          <a:lstStyle/>
          <a:p>
            <a:r>
              <a:rPr lang="en-US" dirty="0"/>
              <a:t>Limitations and Issues</a:t>
            </a:r>
          </a:p>
        </p:txBody>
      </p:sp>
      <p:sp>
        <p:nvSpPr>
          <p:cNvPr id="3" name="Content Placeholder 2">
            <a:extLst>
              <a:ext uri="{FF2B5EF4-FFF2-40B4-BE49-F238E27FC236}">
                <a16:creationId xmlns:a16="http://schemas.microsoft.com/office/drawing/2014/main" id="{C13CB89A-FAB8-934D-8A1D-84225F6E97D5}"/>
              </a:ext>
            </a:extLst>
          </p:cNvPr>
          <p:cNvSpPr>
            <a:spLocks noGrp="1"/>
          </p:cNvSpPr>
          <p:nvPr>
            <p:ph idx="1"/>
          </p:nvPr>
        </p:nvSpPr>
        <p:spPr>
          <a:xfrm>
            <a:off x="838200" y="1114097"/>
            <a:ext cx="10515600" cy="5062866"/>
          </a:xfrm>
        </p:spPr>
        <p:txBody>
          <a:bodyPr>
            <a:normAutofit/>
          </a:bodyPr>
          <a:lstStyle/>
          <a:p>
            <a:r>
              <a:rPr lang="en-US" sz="2800" dirty="0" err="1"/>
              <a:t>Backtester</a:t>
            </a:r>
            <a:r>
              <a:rPr lang="en-US" sz="2800" dirty="0"/>
              <a:t> function complex and large</a:t>
            </a:r>
          </a:p>
          <a:p>
            <a:r>
              <a:rPr lang="en-US" sz="2800" dirty="0" err="1"/>
              <a:t>Stockie</a:t>
            </a:r>
            <a:r>
              <a:rPr lang="en-US" sz="2800" dirty="0"/>
              <a:t> has proven itself in </a:t>
            </a:r>
            <a:r>
              <a:rPr lang="en-US" sz="2800" dirty="0" err="1"/>
              <a:t>backtesting</a:t>
            </a:r>
            <a:endParaRPr lang="en-US" sz="2800" dirty="0"/>
          </a:p>
          <a:p>
            <a:r>
              <a:rPr lang="en-US" sz="2800" dirty="0"/>
              <a:t>Still to implement:</a:t>
            </a:r>
          </a:p>
          <a:p>
            <a:pPr lvl="1"/>
            <a:r>
              <a:rPr lang="en-US" sz="2600" dirty="0"/>
              <a:t>sell recommendations, rebalancing, capping holding period if a certain gain has been achieved, limiting number of trading days, and portfolio management</a:t>
            </a:r>
          </a:p>
          <a:p>
            <a:r>
              <a:rPr lang="en-US" sz="3000" dirty="0"/>
              <a:t>Literature claims ARX/GARCH models are good at predicting stock prices.  Neural networks claimed to be even better.</a:t>
            </a:r>
          </a:p>
          <a:p>
            <a:r>
              <a:rPr lang="en-US" sz="2800" dirty="0"/>
              <a:t>The heuristics restrict the 2,000 stocks to 436 good stocks</a:t>
            </a:r>
          </a:p>
        </p:txBody>
      </p:sp>
    </p:spTree>
    <p:extLst>
      <p:ext uri="{BB962C8B-B14F-4D97-AF65-F5344CB8AC3E}">
        <p14:creationId xmlns:p14="http://schemas.microsoft.com/office/powerpoint/2010/main" val="40429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78588"/>
            <a:ext cx="10515600" cy="728547"/>
          </a:xfrm>
        </p:spPr>
        <p:txBody>
          <a:bodyPr>
            <a:normAutofit fontScale="90000"/>
          </a:bodyPr>
          <a:lstStyle/>
          <a:p>
            <a:r>
              <a:rPr lang="en-US" dirty="0"/>
              <a:t>Version 2 Blueprint</a:t>
            </a:r>
          </a:p>
        </p:txBody>
      </p:sp>
      <p:grpSp>
        <p:nvGrpSpPr>
          <p:cNvPr id="33" name="Group 32">
            <a:extLst>
              <a:ext uri="{FF2B5EF4-FFF2-40B4-BE49-F238E27FC236}">
                <a16:creationId xmlns:a16="http://schemas.microsoft.com/office/drawing/2014/main" id="{A64005D1-2616-8C42-A8AE-426A37EA6BE5}"/>
              </a:ext>
            </a:extLst>
          </p:cNvPr>
          <p:cNvGrpSpPr/>
          <p:nvPr/>
        </p:nvGrpSpPr>
        <p:grpSpPr>
          <a:xfrm>
            <a:off x="2742718" y="1560194"/>
            <a:ext cx="6239896" cy="4171769"/>
            <a:chOff x="1778684" y="770758"/>
            <a:chExt cx="6239896" cy="3717744"/>
          </a:xfrm>
        </p:grpSpPr>
        <p:sp>
          <p:nvSpPr>
            <p:cNvPr id="34" name="Can 33">
              <a:extLst>
                <a:ext uri="{FF2B5EF4-FFF2-40B4-BE49-F238E27FC236}">
                  <a16:creationId xmlns:a16="http://schemas.microsoft.com/office/drawing/2014/main" id="{4E240113-9823-1241-A52B-4494E50395C8}"/>
                </a:ext>
              </a:extLst>
            </p:cNvPr>
            <p:cNvSpPr/>
            <p:nvPr/>
          </p:nvSpPr>
          <p:spPr>
            <a:xfrm>
              <a:off x="7274165" y="2162874"/>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a:extLst>
                <a:ext uri="{FF2B5EF4-FFF2-40B4-BE49-F238E27FC236}">
                  <a16:creationId xmlns:a16="http://schemas.microsoft.com/office/drawing/2014/main" id="{23A62BAA-7908-194D-8DA8-5B174BC717EB}"/>
                </a:ext>
              </a:extLst>
            </p:cNvPr>
            <p:cNvSpPr/>
            <p:nvPr/>
          </p:nvSpPr>
          <p:spPr>
            <a:xfrm>
              <a:off x="7233139" y="829373"/>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n 35">
              <a:extLst>
                <a:ext uri="{FF2B5EF4-FFF2-40B4-BE49-F238E27FC236}">
                  <a16:creationId xmlns:a16="http://schemas.microsoft.com/office/drawing/2014/main" id="{73C1BE53-3489-8D43-A93C-A87F7C1E5DE0}"/>
                </a:ext>
              </a:extLst>
            </p:cNvPr>
            <p:cNvSpPr/>
            <p:nvPr/>
          </p:nvSpPr>
          <p:spPr>
            <a:xfrm>
              <a:off x="1881552" y="2894139"/>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3E3AD36-EB83-DB4F-8182-9593FF0113A5}"/>
                </a:ext>
              </a:extLst>
            </p:cNvPr>
            <p:cNvCxnSpPr>
              <a:cxnSpLocks/>
            </p:cNvCxnSpPr>
            <p:nvPr/>
          </p:nvCxnSpPr>
          <p:spPr>
            <a:xfrm flipH="1">
              <a:off x="3774826" y="3055394"/>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BE71A38-7936-244A-B9EF-1A6EEE89F6C8}"/>
                </a:ext>
              </a:extLst>
            </p:cNvPr>
            <p:cNvSpPr txBox="1"/>
            <p:nvPr/>
          </p:nvSpPr>
          <p:spPr>
            <a:xfrm flipH="1">
              <a:off x="7162795" y="2674179"/>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39" name="TextBox 38">
              <a:extLst>
                <a:ext uri="{FF2B5EF4-FFF2-40B4-BE49-F238E27FC236}">
                  <a16:creationId xmlns:a16="http://schemas.microsoft.com/office/drawing/2014/main" id="{585A433E-786C-9B47-A3F2-220554737088}"/>
                </a:ext>
              </a:extLst>
            </p:cNvPr>
            <p:cNvSpPr txBox="1"/>
            <p:nvPr/>
          </p:nvSpPr>
          <p:spPr>
            <a:xfrm flipH="1">
              <a:off x="6758361" y="1337832"/>
              <a:ext cx="1154722" cy="307777"/>
            </a:xfrm>
            <a:prstGeom prst="rect">
              <a:avLst/>
            </a:prstGeom>
            <a:noFill/>
          </p:spPr>
          <p:txBody>
            <a:bodyPr wrap="square" rtlCol="0">
              <a:spAutoFit/>
            </a:bodyPr>
            <a:lstStyle/>
            <a:p>
              <a:r>
                <a:rPr lang="en-US" sz="1400" dirty="0" err="1"/>
                <a:t>PnL</a:t>
              </a:r>
              <a:r>
                <a:rPr lang="en-US" sz="1400" dirty="0"/>
                <a:t> + capital</a:t>
              </a:r>
            </a:p>
          </p:txBody>
        </p:sp>
        <p:sp>
          <p:nvSpPr>
            <p:cNvPr id="40" name="Rectangle 39">
              <a:extLst>
                <a:ext uri="{FF2B5EF4-FFF2-40B4-BE49-F238E27FC236}">
                  <a16:creationId xmlns:a16="http://schemas.microsoft.com/office/drawing/2014/main" id="{421F644B-7542-414F-8991-ABE72E14D6F7}"/>
                </a:ext>
              </a:extLst>
            </p:cNvPr>
            <p:cNvSpPr/>
            <p:nvPr/>
          </p:nvSpPr>
          <p:spPr>
            <a:xfrm>
              <a:off x="1781908" y="1840522"/>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Strategy</a:t>
              </a:r>
            </a:p>
          </p:txBody>
        </p:sp>
        <p:sp>
          <p:nvSpPr>
            <p:cNvPr id="41" name="Can 40">
              <a:extLst>
                <a:ext uri="{FF2B5EF4-FFF2-40B4-BE49-F238E27FC236}">
                  <a16:creationId xmlns:a16="http://schemas.microsoft.com/office/drawing/2014/main" id="{11C59D31-F360-6444-AF73-AF3B601E02E4}"/>
                </a:ext>
              </a:extLst>
            </p:cNvPr>
            <p:cNvSpPr/>
            <p:nvPr/>
          </p:nvSpPr>
          <p:spPr>
            <a:xfrm>
              <a:off x="3317338" y="2872901"/>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463A62-64F3-DC4B-A098-5CC927B89B20}"/>
                </a:ext>
              </a:extLst>
            </p:cNvPr>
            <p:cNvSpPr/>
            <p:nvPr/>
          </p:nvSpPr>
          <p:spPr>
            <a:xfrm>
              <a:off x="4624752" y="770758"/>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PnL</a:t>
              </a:r>
              <a:endParaRPr lang="en-US" dirty="0"/>
            </a:p>
          </p:txBody>
        </p:sp>
        <p:sp>
          <p:nvSpPr>
            <p:cNvPr id="43" name="TextBox 42">
              <a:extLst>
                <a:ext uri="{FF2B5EF4-FFF2-40B4-BE49-F238E27FC236}">
                  <a16:creationId xmlns:a16="http://schemas.microsoft.com/office/drawing/2014/main" id="{B1F43337-3C83-814D-99A4-7EAB4A8C8BFD}"/>
                </a:ext>
              </a:extLst>
            </p:cNvPr>
            <p:cNvSpPr txBox="1"/>
            <p:nvPr/>
          </p:nvSpPr>
          <p:spPr>
            <a:xfrm flipH="1">
              <a:off x="3035198" y="3385804"/>
              <a:ext cx="1012477" cy="307777"/>
            </a:xfrm>
            <a:prstGeom prst="rect">
              <a:avLst/>
            </a:prstGeom>
            <a:noFill/>
          </p:spPr>
          <p:txBody>
            <a:bodyPr wrap="square" rtlCol="0">
              <a:spAutoFit/>
            </a:bodyPr>
            <a:lstStyle/>
            <a:p>
              <a:r>
                <a:rPr lang="en-US" sz="1400" dirty="0"/>
                <a:t>ticker stats</a:t>
              </a:r>
            </a:p>
          </p:txBody>
        </p:sp>
        <p:sp>
          <p:nvSpPr>
            <p:cNvPr id="44" name="TextBox 43">
              <a:extLst>
                <a:ext uri="{FF2B5EF4-FFF2-40B4-BE49-F238E27FC236}">
                  <a16:creationId xmlns:a16="http://schemas.microsoft.com/office/drawing/2014/main" id="{BB14CB8C-938B-2A44-8B93-7E87706692E5}"/>
                </a:ext>
              </a:extLst>
            </p:cNvPr>
            <p:cNvSpPr txBox="1"/>
            <p:nvPr/>
          </p:nvSpPr>
          <p:spPr>
            <a:xfrm flipH="1">
              <a:off x="2238275" y="3004020"/>
              <a:ext cx="855785" cy="307777"/>
            </a:xfrm>
            <a:prstGeom prst="rect">
              <a:avLst/>
            </a:prstGeom>
            <a:noFill/>
          </p:spPr>
          <p:txBody>
            <a:bodyPr wrap="square" rtlCol="0">
              <a:spAutoFit/>
            </a:bodyPr>
            <a:lstStyle/>
            <a:p>
              <a:r>
                <a:rPr lang="en-US" sz="1400" dirty="0"/>
                <a:t>exclude</a:t>
              </a:r>
            </a:p>
          </p:txBody>
        </p:sp>
        <p:sp>
          <p:nvSpPr>
            <p:cNvPr id="74" name="Rectangle 73">
              <a:extLst>
                <a:ext uri="{FF2B5EF4-FFF2-40B4-BE49-F238E27FC236}">
                  <a16:creationId xmlns:a16="http://schemas.microsoft.com/office/drawing/2014/main" id="{8E435C89-51FA-344C-A3B7-DC36C323F17A}"/>
                </a:ext>
              </a:extLst>
            </p:cNvPr>
            <p:cNvSpPr/>
            <p:nvPr/>
          </p:nvSpPr>
          <p:spPr>
            <a:xfrm>
              <a:off x="1778684" y="3802678"/>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Quality</a:t>
              </a:r>
            </a:p>
          </p:txBody>
        </p:sp>
        <p:cxnSp>
          <p:nvCxnSpPr>
            <p:cNvPr id="75" name="Straight Arrow Connector 74">
              <a:extLst>
                <a:ext uri="{FF2B5EF4-FFF2-40B4-BE49-F238E27FC236}">
                  <a16:creationId xmlns:a16="http://schemas.microsoft.com/office/drawing/2014/main" id="{0A7312B1-6830-0F47-8007-8F92F8B6C4BD}"/>
                </a:ext>
              </a:extLst>
            </p:cNvPr>
            <p:cNvCxnSpPr>
              <a:cxnSpLocks/>
            </p:cNvCxnSpPr>
            <p:nvPr/>
          </p:nvCxnSpPr>
          <p:spPr>
            <a:xfrm flipV="1">
              <a:off x="2042745" y="3429000"/>
              <a:ext cx="0" cy="3736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962986D-67B7-594D-A67A-6535BC826CFE}"/>
                </a:ext>
              </a:extLst>
            </p:cNvPr>
            <p:cNvSpPr/>
            <p:nvPr/>
          </p:nvSpPr>
          <p:spPr>
            <a:xfrm>
              <a:off x="4384141" y="3849669"/>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1762288-71F8-1641-AC1F-8D466070E5A0}"/>
                </a:ext>
              </a:extLst>
            </p:cNvPr>
            <p:cNvSpPr txBox="1"/>
            <p:nvPr/>
          </p:nvSpPr>
          <p:spPr>
            <a:xfrm>
              <a:off x="4609810" y="3788147"/>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8" name="Rectangle 77">
              <a:extLst>
                <a:ext uri="{FF2B5EF4-FFF2-40B4-BE49-F238E27FC236}">
                  <a16:creationId xmlns:a16="http://schemas.microsoft.com/office/drawing/2014/main" id="{687806AB-3C7F-A144-8420-DA7533C5572C}"/>
                </a:ext>
              </a:extLst>
            </p:cNvPr>
            <p:cNvSpPr/>
            <p:nvPr/>
          </p:nvSpPr>
          <p:spPr>
            <a:xfrm>
              <a:off x="4384141" y="4242247"/>
              <a:ext cx="140677" cy="18175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82E2FC3-FEDC-F242-A298-0D510FCB524A}"/>
                </a:ext>
              </a:extLst>
            </p:cNvPr>
            <p:cNvSpPr txBox="1"/>
            <p:nvPr/>
          </p:nvSpPr>
          <p:spPr>
            <a:xfrm>
              <a:off x="4610092" y="4180725"/>
              <a:ext cx="705962" cy="307777"/>
            </a:xfrm>
            <a:prstGeom prst="rect">
              <a:avLst/>
            </a:prstGeom>
            <a:noFill/>
          </p:spPr>
          <p:txBody>
            <a:bodyPr wrap="none" rtlCol="0">
              <a:spAutoFit/>
            </a:bodyPr>
            <a:lstStyle/>
            <a:p>
              <a:r>
                <a:rPr lang="en-US" sz="1400" dirty="0"/>
                <a:t>Python</a:t>
              </a:r>
            </a:p>
          </p:txBody>
        </p:sp>
        <p:sp>
          <p:nvSpPr>
            <p:cNvPr id="80" name="Rectangle 79">
              <a:extLst>
                <a:ext uri="{FF2B5EF4-FFF2-40B4-BE49-F238E27FC236}">
                  <a16:creationId xmlns:a16="http://schemas.microsoft.com/office/drawing/2014/main" id="{E21E859B-1AB9-5541-A1E7-C6F3A7274A1E}"/>
                </a:ext>
              </a:extLst>
            </p:cNvPr>
            <p:cNvSpPr/>
            <p:nvPr/>
          </p:nvSpPr>
          <p:spPr>
            <a:xfrm>
              <a:off x="6264286" y="4225969"/>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C2B2A80-3C91-5A41-B316-875089780DC7}"/>
                </a:ext>
              </a:extLst>
            </p:cNvPr>
            <p:cNvSpPr txBox="1"/>
            <p:nvPr/>
          </p:nvSpPr>
          <p:spPr>
            <a:xfrm>
              <a:off x="6454572" y="4164448"/>
              <a:ext cx="731675" cy="307777"/>
            </a:xfrm>
            <a:prstGeom prst="rect">
              <a:avLst/>
            </a:prstGeom>
            <a:noFill/>
          </p:spPr>
          <p:txBody>
            <a:bodyPr wrap="none" rtlCol="0">
              <a:spAutoFit/>
            </a:bodyPr>
            <a:lstStyle/>
            <a:p>
              <a:r>
                <a:rPr lang="en-US" sz="1400" dirty="0"/>
                <a:t>CSV file</a:t>
              </a:r>
            </a:p>
          </p:txBody>
        </p:sp>
        <p:sp>
          <p:nvSpPr>
            <p:cNvPr id="82" name="Rectangle 81">
              <a:extLst>
                <a:ext uri="{FF2B5EF4-FFF2-40B4-BE49-F238E27FC236}">
                  <a16:creationId xmlns:a16="http://schemas.microsoft.com/office/drawing/2014/main" id="{5401A6DD-0A18-B147-92FC-A839DA5A3032}"/>
                </a:ext>
              </a:extLst>
            </p:cNvPr>
            <p:cNvSpPr/>
            <p:nvPr/>
          </p:nvSpPr>
          <p:spPr>
            <a:xfrm>
              <a:off x="4624752" y="1828800"/>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Trade</a:t>
              </a:r>
            </a:p>
          </p:txBody>
        </p:sp>
        <p:cxnSp>
          <p:nvCxnSpPr>
            <p:cNvPr id="83" name="Straight Arrow Connector 82">
              <a:extLst>
                <a:ext uri="{FF2B5EF4-FFF2-40B4-BE49-F238E27FC236}">
                  <a16:creationId xmlns:a16="http://schemas.microsoft.com/office/drawing/2014/main" id="{C2DB139D-EBA9-6B43-B257-0B6A3876BB67}"/>
                </a:ext>
              </a:extLst>
            </p:cNvPr>
            <p:cNvCxnSpPr>
              <a:cxnSpLocks/>
            </p:cNvCxnSpPr>
            <p:nvPr/>
          </p:nvCxnSpPr>
          <p:spPr>
            <a:xfrm flipH="1">
              <a:off x="6617674" y="2244933"/>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38CE1899-C540-3F43-A9BE-7E5B393BD9F0}"/>
                </a:ext>
              </a:extLst>
            </p:cNvPr>
            <p:cNvSpPr/>
            <p:nvPr/>
          </p:nvSpPr>
          <p:spPr>
            <a:xfrm>
              <a:off x="4624752" y="2696309"/>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Heuristic</a:t>
              </a:r>
            </a:p>
          </p:txBody>
        </p:sp>
        <p:cxnSp>
          <p:nvCxnSpPr>
            <p:cNvPr id="85" name="Straight Arrow Connector 84">
              <a:extLst>
                <a:ext uri="{FF2B5EF4-FFF2-40B4-BE49-F238E27FC236}">
                  <a16:creationId xmlns:a16="http://schemas.microsoft.com/office/drawing/2014/main" id="{765A6B7A-B06F-894B-A285-3ACA3F2F353A}"/>
                </a:ext>
              </a:extLst>
            </p:cNvPr>
            <p:cNvCxnSpPr>
              <a:cxnSpLocks/>
            </p:cNvCxnSpPr>
            <p:nvPr/>
          </p:nvCxnSpPr>
          <p:spPr>
            <a:xfrm flipH="1">
              <a:off x="6617674" y="3006970"/>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CCA2AE9-B9F8-D64F-96F9-573735DF5E89}"/>
                </a:ext>
              </a:extLst>
            </p:cNvPr>
            <p:cNvCxnSpPr>
              <a:cxnSpLocks/>
            </p:cNvCxnSpPr>
            <p:nvPr/>
          </p:nvCxnSpPr>
          <p:spPr>
            <a:xfrm flipH="1">
              <a:off x="6617674" y="1087244"/>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70E42565-18B9-4341-B684-108391C05E97}"/>
                </a:ext>
              </a:extLst>
            </p:cNvPr>
            <p:cNvSpPr/>
            <p:nvPr/>
          </p:nvSpPr>
          <p:spPr>
            <a:xfrm>
              <a:off x="1781908" y="788331"/>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Util</a:t>
              </a:r>
              <a:endParaRPr lang="en-US" dirty="0"/>
            </a:p>
          </p:txBody>
        </p:sp>
        <p:cxnSp>
          <p:nvCxnSpPr>
            <p:cNvPr id="88" name="Straight Arrow Connector 87">
              <a:extLst>
                <a:ext uri="{FF2B5EF4-FFF2-40B4-BE49-F238E27FC236}">
                  <a16:creationId xmlns:a16="http://schemas.microsoft.com/office/drawing/2014/main" id="{44058009-554D-244C-A3DC-99616E6FD1B4}"/>
                </a:ext>
              </a:extLst>
            </p:cNvPr>
            <p:cNvCxnSpPr>
              <a:cxnSpLocks/>
            </p:cNvCxnSpPr>
            <p:nvPr/>
          </p:nvCxnSpPr>
          <p:spPr>
            <a:xfrm flipH="1" flipV="1">
              <a:off x="3531284" y="2493363"/>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F6FA8A6-5464-664C-8B9C-2BECE96DF763}"/>
                </a:ext>
              </a:extLst>
            </p:cNvPr>
            <p:cNvCxnSpPr>
              <a:cxnSpLocks/>
            </p:cNvCxnSpPr>
            <p:nvPr/>
          </p:nvCxnSpPr>
          <p:spPr>
            <a:xfrm flipH="1" flipV="1">
              <a:off x="2042451" y="2538946"/>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142FA36-338A-474B-B42E-37601D04F9F6}"/>
                </a:ext>
              </a:extLst>
            </p:cNvPr>
            <p:cNvCxnSpPr>
              <a:cxnSpLocks/>
            </p:cNvCxnSpPr>
            <p:nvPr/>
          </p:nvCxnSpPr>
          <p:spPr>
            <a:xfrm flipH="1">
              <a:off x="3745809" y="2171596"/>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4EAA9C9-AE34-7D4C-87A7-47A2DCA1EEE9}"/>
                </a:ext>
              </a:extLst>
            </p:cNvPr>
            <p:cNvCxnSpPr>
              <a:cxnSpLocks/>
              <a:stCxn id="42" idx="1"/>
            </p:cNvCxnSpPr>
            <p:nvPr/>
          </p:nvCxnSpPr>
          <p:spPr>
            <a:xfrm flipH="1">
              <a:off x="3724714" y="1081420"/>
              <a:ext cx="900038" cy="699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C3C3CD0-7F58-4049-BF95-AB707040271B}"/>
                </a:ext>
              </a:extLst>
            </p:cNvPr>
            <p:cNvCxnSpPr>
              <a:cxnSpLocks/>
            </p:cNvCxnSpPr>
            <p:nvPr/>
          </p:nvCxnSpPr>
          <p:spPr>
            <a:xfrm flipH="1">
              <a:off x="2719460" y="1459952"/>
              <a:ext cx="1" cy="326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DBC138FD-E4BE-C049-B5F3-DEBBE875A112}"/>
              </a:ext>
            </a:extLst>
          </p:cNvPr>
          <p:cNvSpPr txBox="1"/>
          <p:nvPr/>
        </p:nvSpPr>
        <p:spPr>
          <a:xfrm>
            <a:off x="3136991" y="6211956"/>
            <a:ext cx="4563044" cy="307777"/>
          </a:xfrm>
          <a:prstGeom prst="rect">
            <a:avLst/>
          </a:prstGeom>
          <a:noFill/>
        </p:spPr>
        <p:txBody>
          <a:bodyPr wrap="none" rtlCol="0">
            <a:spAutoFit/>
          </a:bodyPr>
          <a:lstStyle/>
          <a:p>
            <a:r>
              <a:rPr lang="en-US" sz="1400" dirty="0"/>
              <a:t>Not included: ARX/GARCH, NN, and portfolio management</a:t>
            </a:r>
          </a:p>
        </p:txBody>
      </p:sp>
    </p:spTree>
    <p:extLst>
      <p:ext uri="{BB962C8B-B14F-4D97-AF65-F5344CB8AC3E}">
        <p14:creationId xmlns:p14="http://schemas.microsoft.com/office/powerpoint/2010/main" val="345763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47E2E-564C-6E43-B090-6A4E40F141EE}"/>
              </a:ext>
            </a:extLst>
          </p:cNvPr>
          <p:cNvSpPr>
            <a:spLocks noGrp="1"/>
          </p:cNvSpPr>
          <p:nvPr>
            <p:ph idx="1"/>
          </p:nvPr>
        </p:nvSpPr>
        <p:spPr>
          <a:xfrm>
            <a:off x="1169114" y="1686574"/>
            <a:ext cx="9853772" cy="3101983"/>
          </a:xfrm>
        </p:spPr>
        <p:txBody>
          <a:bodyPr>
            <a:normAutofit/>
          </a:bodyPr>
          <a:lstStyle/>
          <a:p>
            <a:pPr marL="0" indent="0">
              <a:buNone/>
            </a:pPr>
            <a:r>
              <a:rPr lang="en-US" sz="3600" b="1" u="sng" dirty="0"/>
              <a:t>Acknowledgements</a:t>
            </a:r>
            <a:endParaRPr lang="en-US" sz="2400" b="1" u="sng" dirty="0"/>
          </a:p>
          <a:p>
            <a:endParaRPr lang="en-US" sz="2400" dirty="0"/>
          </a:p>
          <a:p>
            <a:r>
              <a:rPr lang="en-US" sz="2400" dirty="0"/>
              <a:t>Bryan Arnold for his help and ideas. They were instrumental in developing </a:t>
            </a:r>
            <a:r>
              <a:rPr lang="en-US" sz="2400" dirty="0" err="1"/>
              <a:t>Stockie</a:t>
            </a:r>
            <a:r>
              <a:rPr lang="en-US" sz="2400" dirty="0"/>
              <a:t>.</a:t>
            </a:r>
          </a:p>
          <a:p>
            <a:r>
              <a:rPr lang="en-US" sz="2400" dirty="0"/>
              <a:t>Carson Lloyd for developing a web scraping template for converting CUSIP numbers to stock tickers. They saved me a ton of time.</a:t>
            </a:r>
          </a:p>
        </p:txBody>
      </p:sp>
    </p:spTree>
    <p:extLst>
      <p:ext uri="{BB962C8B-B14F-4D97-AF65-F5344CB8AC3E}">
        <p14:creationId xmlns:p14="http://schemas.microsoft.com/office/powerpoint/2010/main" val="36142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Trading Strategy</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7070703" y="4247548"/>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917553" y="4247548"/>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7022122" y="822352"/>
            <a:ext cx="2924419" cy="2606648"/>
          </a:xfrm>
          <a:prstGeom prst="rect">
            <a:avLst/>
          </a:prstGeom>
        </p:spPr>
      </p:pic>
    </p:spTree>
    <p:extLst>
      <p:ext uri="{BB962C8B-B14F-4D97-AF65-F5344CB8AC3E}">
        <p14:creationId xmlns:p14="http://schemas.microsoft.com/office/powerpoint/2010/main" val="361728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Why a Stock Trading System?</a:t>
            </a:r>
          </a:p>
          <a:p>
            <a:r>
              <a:rPr lang="en-US" dirty="0" err="1"/>
              <a:t>Stockie’s</a:t>
            </a:r>
            <a:r>
              <a:rPr lang="en-US" dirty="0"/>
              <a:t> Trading Performance</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8243011" y="4247549"/>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3930384" y="4247549"/>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8194430" y="926241"/>
            <a:ext cx="2924419" cy="2606648"/>
          </a:xfrm>
          <a:prstGeom prst="rect">
            <a:avLst/>
          </a:prstGeom>
        </p:spPr>
      </p:pic>
    </p:spTree>
    <p:extLst>
      <p:ext uri="{BB962C8B-B14F-4D97-AF65-F5344CB8AC3E}">
        <p14:creationId xmlns:p14="http://schemas.microsoft.com/office/powerpoint/2010/main" val="356484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Why a Stock Trading System?</a:t>
            </a:r>
          </a:p>
          <a:p>
            <a:r>
              <a:rPr lang="en-US" dirty="0"/>
              <a:t>Envisaged =&gt; Implemented Trading System</a:t>
            </a:r>
          </a:p>
          <a:p>
            <a:r>
              <a:rPr lang="en-US" dirty="0"/>
              <a:t>Learnings and Findings</a:t>
            </a:r>
          </a:p>
          <a:p>
            <a:r>
              <a:rPr lang="en-US" dirty="0" err="1"/>
              <a:t>Stockie’s</a:t>
            </a:r>
            <a:r>
              <a:rPr lang="en-US" dirty="0"/>
              <a:t> Trading Performance</a:t>
            </a:r>
          </a:p>
          <a:p>
            <a:r>
              <a:rPr lang="en-US" dirty="0"/>
              <a:t>Limitations &amp; Issues </a:t>
            </a:r>
          </a:p>
          <a:p>
            <a:r>
              <a:rPr lang="en-US" dirty="0"/>
              <a:t>Version 2 Blueprint</a:t>
            </a:r>
          </a:p>
          <a:p>
            <a:r>
              <a:rPr lang="en-US" dirty="0"/>
              <a:t>Acknowledgements</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8243011" y="4247549"/>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3930384" y="4247549"/>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8194430" y="926241"/>
            <a:ext cx="2924419" cy="2606648"/>
          </a:xfrm>
          <a:prstGeom prst="rect">
            <a:avLst/>
          </a:prstGeom>
        </p:spPr>
      </p:pic>
    </p:spTree>
    <p:extLst>
      <p:ext uri="{BB962C8B-B14F-4D97-AF65-F5344CB8AC3E}">
        <p14:creationId xmlns:p14="http://schemas.microsoft.com/office/powerpoint/2010/main" val="32025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16-8D5C-FB4F-97D8-F65817EB7D64}"/>
              </a:ext>
            </a:extLst>
          </p:cNvPr>
          <p:cNvSpPr>
            <a:spLocks noGrp="1"/>
          </p:cNvSpPr>
          <p:nvPr>
            <p:ph type="title"/>
          </p:nvPr>
        </p:nvSpPr>
        <p:spPr>
          <a:xfrm>
            <a:off x="863029" y="1012004"/>
            <a:ext cx="3416158" cy="4795408"/>
          </a:xfrm>
          <a:solidFill>
            <a:schemeClr val="tx2">
              <a:lumMod val="60000"/>
              <a:lumOff val="40000"/>
            </a:schemeClr>
          </a:solidFill>
        </p:spPr>
        <p:txBody>
          <a:bodyPr>
            <a:normAutofit/>
          </a:bodyPr>
          <a:lstStyle/>
          <a:p>
            <a:r>
              <a:rPr lang="en-US" dirty="0">
                <a:solidFill>
                  <a:srgbClr val="FFFFFF"/>
                </a:solidFill>
              </a:rPr>
              <a:t>Why a Stock Trading System?</a:t>
            </a:r>
          </a:p>
        </p:txBody>
      </p:sp>
      <p:graphicFrame>
        <p:nvGraphicFramePr>
          <p:cNvPr id="5" name="Content Placeholder 2">
            <a:extLst>
              <a:ext uri="{FF2B5EF4-FFF2-40B4-BE49-F238E27FC236}">
                <a16:creationId xmlns:a16="http://schemas.microsoft.com/office/drawing/2014/main" id="{B7757661-D0ED-4605-9C96-BC02B64C3108}"/>
              </a:ext>
            </a:extLst>
          </p:cNvPr>
          <p:cNvGraphicFramePr>
            <a:graphicFrameLocks noGrp="1"/>
          </p:cNvGraphicFramePr>
          <p:nvPr>
            <p:ph idx="1"/>
            <p:extLst>
              <p:ext uri="{D42A27DB-BD31-4B8C-83A1-F6EECF244321}">
                <p14:modId xmlns:p14="http://schemas.microsoft.com/office/powerpoint/2010/main" val="3375482088"/>
              </p:ext>
            </p:extLst>
          </p:nvPr>
        </p:nvGraphicFramePr>
        <p:xfrm>
          <a:off x="5018454" y="486287"/>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171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838200" y="76022"/>
            <a:ext cx="10515600" cy="728547"/>
          </a:xfrm>
        </p:spPr>
        <p:txBody>
          <a:bodyPr>
            <a:normAutofit fontScale="90000"/>
          </a:bodyPr>
          <a:lstStyle/>
          <a:p>
            <a:r>
              <a:rPr lang="en-US" dirty="0"/>
              <a:t>Envisaged Trading System</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2393284" y="968406"/>
            <a:ext cx="6660364" cy="5723466"/>
            <a:chOff x="4711640" y="2354102"/>
            <a:chExt cx="2470432" cy="3301156"/>
          </a:xfrm>
        </p:grpSpPr>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63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838200" y="55141"/>
            <a:ext cx="10515600" cy="728547"/>
          </a:xfrm>
        </p:spPr>
        <p:txBody>
          <a:bodyPr>
            <a:normAutofit fontScale="90000"/>
          </a:bodyPr>
          <a:lstStyle/>
          <a:p>
            <a:r>
              <a:rPr lang="en-US" dirty="0"/>
              <a:t>Implemented Trading System</a:t>
            </a:r>
          </a:p>
        </p:txBody>
      </p:sp>
      <p:grpSp>
        <p:nvGrpSpPr>
          <p:cNvPr id="45" name="Group 44">
            <a:extLst>
              <a:ext uri="{FF2B5EF4-FFF2-40B4-BE49-F238E27FC236}">
                <a16:creationId xmlns:a16="http://schemas.microsoft.com/office/drawing/2014/main" id="{7722DA4A-9DD6-3B4D-BCF6-03772A1A007B}"/>
              </a:ext>
            </a:extLst>
          </p:cNvPr>
          <p:cNvGrpSpPr/>
          <p:nvPr/>
        </p:nvGrpSpPr>
        <p:grpSpPr>
          <a:xfrm>
            <a:off x="3546226" y="1365739"/>
            <a:ext cx="5099548" cy="4399154"/>
            <a:chOff x="1693981" y="1834662"/>
            <a:chExt cx="5099548" cy="4399154"/>
          </a:xfrm>
        </p:grpSpPr>
        <p:sp>
          <p:nvSpPr>
            <p:cNvPr id="46" name="Rectangle 45">
              <a:extLst>
                <a:ext uri="{FF2B5EF4-FFF2-40B4-BE49-F238E27FC236}">
                  <a16:creationId xmlns:a16="http://schemas.microsoft.com/office/drawing/2014/main" id="{6AF00EC3-E81C-F14D-93ED-38C5E3189AED}"/>
                </a:ext>
              </a:extLst>
            </p:cNvPr>
            <p:cNvSpPr/>
            <p:nvPr/>
          </p:nvSpPr>
          <p:spPr>
            <a:xfrm>
              <a:off x="1781908" y="3499339"/>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backtest</a:t>
              </a:r>
              <a:endParaRPr lang="en-US" dirty="0"/>
            </a:p>
          </p:txBody>
        </p:sp>
        <p:sp>
          <p:nvSpPr>
            <p:cNvPr id="47" name="Can 46">
              <a:extLst>
                <a:ext uri="{FF2B5EF4-FFF2-40B4-BE49-F238E27FC236}">
                  <a16:creationId xmlns:a16="http://schemas.microsoft.com/office/drawing/2014/main" id="{B9F31F52-75E6-FE41-B7C2-507CB027DD12}"/>
                </a:ext>
              </a:extLst>
            </p:cNvPr>
            <p:cNvSpPr/>
            <p:nvPr/>
          </p:nvSpPr>
          <p:spPr>
            <a:xfrm>
              <a:off x="3165230"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F78ACF3A-823B-D944-8681-F7DC8BEAD485}"/>
                </a:ext>
              </a:extLst>
            </p:cNvPr>
            <p:cNvSpPr/>
            <p:nvPr/>
          </p:nvSpPr>
          <p:spPr>
            <a:xfrm>
              <a:off x="24794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a:extLst>
                <a:ext uri="{FF2B5EF4-FFF2-40B4-BE49-F238E27FC236}">
                  <a16:creationId xmlns:a16="http://schemas.microsoft.com/office/drawing/2014/main" id="{30FFA1CA-E264-8C45-B23B-7B0BE09B89DB}"/>
                </a:ext>
              </a:extLst>
            </p:cNvPr>
            <p:cNvSpPr/>
            <p:nvPr/>
          </p:nvSpPr>
          <p:spPr>
            <a:xfrm>
              <a:off x="18698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2CAAECC-E43A-F846-8D59-74802AE4CEA6}"/>
                </a:ext>
              </a:extLst>
            </p:cNvPr>
            <p:cNvCxnSpPr/>
            <p:nvPr/>
          </p:nvCxnSpPr>
          <p:spPr>
            <a:xfrm>
              <a:off x="3376245"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DC14-677E-9A43-886F-309D01B0587C}"/>
                </a:ext>
              </a:extLst>
            </p:cNvPr>
            <p:cNvCxnSpPr/>
            <p:nvPr/>
          </p:nvCxnSpPr>
          <p:spPr>
            <a:xfrm>
              <a:off x="26963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32A5EF-E57A-944D-91A3-2CB522F10194}"/>
                </a:ext>
              </a:extLst>
            </p:cNvPr>
            <p:cNvCxnSpPr/>
            <p:nvPr/>
          </p:nvCxnSpPr>
          <p:spPr>
            <a:xfrm>
              <a:off x="20867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E8BD4B7-43DB-784B-881A-3EF53BCB8600}"/>
                </a:ext>
              </a:extLst>
            </p:cNvPr>
            <p:cNvSpPr txBox="1"/>
            <p:nvPr/>
          </p:nvSpPr>
          <p:spPr>
            <a:xfrm>
              <a:off x="2455982" y="5345722"/>
              <a:ext cx="447558" cy="307777"/>
            </a:xfrm>
            <a:prstGeom prst="rect">
              <a:avLst/>
            </a:prstGeom>
            <a:noFill/>
          </p:spPr>
          <p:txBody>
            <a:bodyPr wrap="none" rtlCol="0">
              <a:spAutoFit/>
            </a:bodyPr>
            <a:lstStyle/>
            <a:p>
              <a:r>
                <a:rPr lang="en-US" sz="1400" dirty="0" err="1"/>
                <a:t>PnL</a:t>
              </a:r>
              <a:endParaRPr lang="en-US" sz="1400" dirty="0"/>
            </a:p>
          </p:txBody>
        </p:sp>
        <p:sp>
          <p:nvSpPr>
            <p:cNvPr id="54" name="TextBox 53">
              <a:extLst>
                <a:ext uri="{FF2B5EF4-FFF2-40B4-BE49-F238E27FC236}">
                  <a16:creationId xmlns:a16="http://schemas.microsoft.com/office/drawing/2014/main" id="{479E43A2-4057-4A4F-B442-3F49C067308B}"/>
                </a:ext>
              </a:extLst>
            </p:cNvPr>
            <p:cNvSpPr txBox="1"/>
            <p:nvPr/>
          </p:nvSpPr>
          <p:spPr>
            <a:xfrm flipH="1">
              <a:off x="2989384" y="5363306"/>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55" name="TextBox 54">
              <a:extLst>
                <a:ext uri="{FF2B5EF4-FFF2-40B4-BE49-F238E27FC236}">
                  <a16:creationId xmlns:a16="http://schemas.microsoft.com/office/drawing/2014/main" id="{0BD3BC0F-43BA-6F45-B38C-36D5A9F10D3B}"/>
                </a:ext>
              </a:extLst>
            </p:cNvPr>
            <p:cNvSpPr txBox="1"/>
            <p:nvPr/>
          </p:nvSpPr>
          <p:spPr>
            <a:xfrm flipH="1">
              <a:off x="1693981" y="5363306"/>
              <a:ext cx="855785" cy="307777"/>
            </a:xfrm>
            <a:prstGeom prst="rect">
              <a:avLst/>
            </a:prstGeom>
            <a:noFill/>
          </p:spPr>
          <p:txBody>
            <a:bodyPr wrap="square" rtlCol="0">
              <a:spAutoFit/>
            </a:bodyPr>
            <a:lstStyle/>
            <a:p>
              <a:r>
                <a:rPr lang="en-US" sz="1400" dirty="0"/>
                <a:t>capital</a:t>
              </a:r>
            </a:p>
          </p:txBody>
        </p:sp>
        <p:sp>
          <p:nvSpPr>
            <p:cNvPr id="56" name="Rectangle 55">
              <a:extLst>
                <a:ext uri="{FF2B5EF4-FFF2-40B4-BE49-F238E27FC236}">
                  <a16:creationId xmlns:a16="http://schemas.microsoft.com/office/drawing/2014/main" id="{9EDD9960-6A90-7347-8A75-E292DC5EA71F}"/>
                </a:ext>
              </a:extLst>
            </p:cNvPr>
            <p:cNvSpPr/>
            <p:nvPr/>
          </p:nvSpPr>
          <p:spPr>
            <a:xfrm>
              <a:off x="1781908" y="1834662"/>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backtest_nnn</a:t>
              </a:r>
              <a:endParaRPr lang="en-US" dirty="0"/>
            </a:p>
          </p:txBody>
        </p:sp>
        <p:sp>
          <p:nvSpPr>
            <p:cNvPr id="57" name="Can 56">
              <a:extLst>
                <a:ext uri="{FF2B5EF4-FFF2-40B4-BE49-F238E27FC236}">
                  <a16:creationId xmlns:a16="http://schemas.microsoft.com/office/drawing/2014/main" id="{F96DDADA-200A-EB4D-9284-017C0A0DBC50}"/>
                </a:ext>
              </a:extLst>
            </p:cNvPr>
            <p:cNvSpPr/>
            <p:nvPr/>
          </p:nvSpPr>
          <p:spPr>
            <a:xfrm>
              <a:off x="5439504" y="3171092"/>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n 57">
              <a:extLst>
                <a:ext uri="{FF2B5EF4-FFF2-40B4-BE49-F238E27FC236}">
                  <a16:creationId xmlns:a16="http://schemas.microsoft.com/office/drawing/2014/main" id="{1729DB71-3763-FC41-A2D7-79D1EA0CCB75}"/>
                </a:ext>
              </a:extLst>
            </p:cNvPr>
            <p:cNvSpPr/>
            <p:nvPr/>
          </p:nvSpPr>
          <p:spPr>
            <a:xfrm>
              <a:off x="5404337" y="4032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44EF106-0FF9-E04D-9597-146EC1446153}"/>
                </a:ext>
              </a:extLst>
            </p:cNvPr>
            <p:cNvSpPr/>
            <p:nvPr/>
          </p:nvSpPr>
          <p:spPr>
            <a:xfrm>
              <a:off x="4624752" y="1834662"/>
              <a:ext cx="1946030" cy="621323"/>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a:t>
              </a:r>
            </a:p>
          </p:txBody>
        </p:sp>
        <p:cxnSp>
          <p:nvCxnSpPr>
            <p:cNvPr id="60" name="Straight Arrow Connector 59">
              <a:extLst>
                <a:ext uri="{FF2B5EF4-FFF2-40B4-BE49-F238E27FC236}">
                  <a16:creationId xmlns:a16="http://schemas.microsoft.com/office/drawing/2014/main" id="{F81B2704-A73F-3C44-A1CB-2FD4B9FD8894}"/>
                </a:ext>
              </a:extLst>
            </p:cNvPr>
            <p:cNvCxnSpPr/>
            <p:nvPr/>
          </p:nvCxnSpPr>
          <p:spPr>
            <a:xfrm>
              <a:off x="5632935" y="2455985"/>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F9749B6-922C-F143-A00C-670B5A03D0D1}"/>
                </a:ext>
              </a:extLst>
            </p:cNvPr>
            <p:cNvCxnSpPr>
              <a:cxnSpLocks/>
            </p:cNvCxnSpPr>
            <p:nvPr/>
          </p:nvCxnSpPr>
          <p:spPr>
            <a:xfrm flipH="1">
              <a:off x="3804136" y="3522784"/>
              <a:ext cx="1559167" cy="175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AA5F6D3-D013-6742-876B-46DED3993249}"/>
                </a:ext>
              </a:extLst>
            </p:cNvPr>
            <p:cNvCxnSpPr>
              <a:cxnSpLocks/>
            </p:cNvCxnSpPr>
            <p:nvPr/>
          </p:nvCxnSpPr>
          <p:spPr>
            <a:xfrm flipH="1" flipV="1">
              <a:off x="3774826" y="4032738"/>
              <a:ext cx="1518134" cy="2520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E3578AB-F82A-A640-B3AB-EBBE00264B7E}"/>
                </a:ext>
              </a:extLst>
            </p:cNvPr>
            <p:cNvSpPr txBox="1"/>
            <p:nvPr/>
          </p:nvSpPr>
          <p:spPr>
            <a:xfrm flipH="1">
              <a:off x="5937744" y="3161528"/>
              <a:ext cx="855785" cy="523220"/>
            </a:xfrm>
            <a:prstGeom prst="rect">
              <a:avLst/>
            </a:prstGeom>
            <a:noFill/>
          </p:spPr>
          <p:txBody>
            <a:bodyPr wrap="square" rtlCol="0">
              <a:spAutoFit/>
            </a:bodyPr>
            <a:lstStyle/>
            <a:p>
              <a:r>
                <a:rPr lang="en-US" sz="1400" dirty="0"/>
                <a:t>ticker</a:t>
              </a:r>
            </a:p>
            <a:p>
              <a:r>
                <a:rPr lang="en-US" sz="1400" dirty="0"/>
                <a:t>stats</a:t>
              </a:r>
            </a:p>
          </p:txBody>
        </p:sp>
        <p:sp>
          <p:nvSpPr>
            <p:cNvPr id="64" name="TextBox 63">
              <a:extLst>
                <a:ext uri="{FF2B5EF4-FFF2-40B4-BE49-F238E27FC236}">
                  <a16:creationId xmlns:a16="http://schemas.microsoft.com/office/drawing/2014/main" id="{C0A92BEA-FEE2-AD45-B628-7E6A3046518A}"/>
                </a:ext>
              </a:extLst>
            </p:cNvPr>
            <p:cNvSpPr txBox="1"/>
            <p:nvPr/>
          </p:nvSpPr>
          <p:spPr>
            <a:xfrm flipH="1">
              <a:off x="5902575" y="4158761"/>
              <a:ext cx="855785" cy="307777"/>
            </a:xfrm>
            <a:prstGeom prst="rect">
              <a:avLst/>
            </a:prstGeom>
            <a:noFill/>
          </p:spPr>
          <p:txBody>
            <a:bodyPr wrap="square" rtlCol="0">
              <a:spAutoFit/>
            </a:bodyPr>
            <a:lstStyle/>
            <a:p>
              <a:r>
                <a:rPr lang="en-US" sz="1400" dirty="0"/>
                <a:t>exclude</a:t>
              </a:r>
            </a:p>
          </p:txBody>
        </p:sp>
        <p:sp>
          <p:nvSpPr>
            <p:cNvPr id="65" name="Rectangle 64">
              <a:extLst>
                <a:ext uri="{FF2B5EF4-FFF2-40B4-BE49-F238E27FC236}">
                  <a16:creationId xmlns:a16="http://schemas.microsoft.com/office/drawing/2014/main" id="{7B47D615-D4A6-DD4A-918F-C47C678B218B}"/>
                </a:ext>
              </a:extLst>
            </p:cNvPr>
            <p:cNvSpPr/>
            <p:nvPr/>
          </p:nvSpPr>
          <p:spPr>
            <a:xfrm>
              <a:off x="4624752" y="4994030"/>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quality</a:t>
              </a:r>
            </a:p>
          </p:txBody>
        </p:sp>
        <p:cxnSp>
          <p:nvCxnSpPr>
            <p:cNvPr id="66" name="Straight Arrow Connector 65">
              <a:extLst>
                <a:ext uri="{FF2B5EF4-FFF2-40B4-BE49-F238E27FC236}">
                  <a16:creationId xmlns:a16="http://schemas.microsoft.com/office/drawing/2014/main" id="{2B636487-0BD1-064A-812C-F1165DE413F4}"/>
                </a:ext>
              </a:extLst>
            </p:cNvPr>
            <p:cNvCxnSpPr>
              <a:cxnSpLocks/>
            </p:cNvCxnSpPr>
            <p:nvPr/>
          </p:nvCxnSpPr>
          <p:spPr>
            <a:xfrm flipV="1">
              <a:off x="5597767" y="4569069"/>
              <a:ext cx="0" cy="451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F26D03F-0DE9-004A-9519-75FED680BBB1}"/>
                </a:ext>
              </a:extLst>
            </p:cNvPr>
            <p:cNvCxnSpPr>
              <a:cxnSpLocks/>
            </p:cNvCxnSpPr>
            <p:nvPr/>
          </p:nvCxnSpPr>
          <p:spPr>
            <a:xfrm flipV="1">
              <a:off x="2754923" y="2567354"/>
              <a:ext cx="0" cy="931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282A484-49F3-3B42-A2EC-35A8193CFF53}"/>
                </a:ext>
              </a:extLst>
            </p:cNvPr>
            <p:cNvSpPr/>
            <p:nvPr/>
          </p:nvSpPr>
          <p:spPr>
            <a:xfrm>
              <a:off x="1866899" y="5987560"/>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6AABEF2-67DA-9F44-A9F1-1D31F8D6317D}"/>
                </a:ext>
              </a:extLst>
            </p:cNvPr>
            <p:cNvSpPr txBox="1"/>
            <p:nvPr/>
          </p:nvSpPr>
          <p:spPr>
            <a:xfrm>
              <a:off x="2092568" y="5926038"/>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0" name="Rectangle 69">
              <a:extLst>
                <a:ext uri="{FF2B5EF4-FFF2-40B4-BE49-F238E27FC236}">
                  <a16:creationId xmlns:a16="http://schemas.microsoft.com/office/drawing/2014/main" id="{BC028BB9-C847-8D43-B256-AD2BE2BAB98C}"/>
                </a:ext>
              </a:extLst>
            </p:cNvPr>
            <p:cNvSpPr/>
            <p:nvPr/>
          </p:nvSpPr>
          <p:spPr>
            <a:xfrm>
              <a:off x="3821724" y="5987560"/>
              <a:ext cx="140677" cy="18175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A6AD56C-F5F6-4E4B-A592-868A55D69385}"/>
                </a:ext>
              </a:extLst>
            </p:cNvPr>
            <p:cNvSpPr txBox="1"/>
            <p:nvPr/>
          </p:nvSpPr>
          <p:spPr>
            <a:xfrm>
              <a:off x="4047675" y="5926038"/>
              <a:ext cx="705962" cy="307777"/>
            </a:xfrm>
            <a:prstGeom prst="rect">
              <a:avLst/>
            </a:prstGeom>
            <a:noFill/>
          </p:spPr>
          <p:txBody>
            <a:bodyPr wrap="none" rtlCol="0">
              <a:spAutoFit/>
            </a:bodyPr>
            <a:lstStyle/>
            <a:p>
              <a:r>
                <a:rPr lang="en-US" sz="1400" dirty="0"/>
                <a:t>Python</a:t>
              </a:r>
            </a:p>
          </p:txBody>
        </p:sp>
        <p:sp>
          <p:nvSpPr>
            <p:cNvPr id="72" name="Rectangle 71">
              <a:extLst>
                <a:ext uri="{FF2B5EF4-FFF2-40B4-BE49-F238E27FC236}">
                  <a16:creationId xmlns:a16="http://schemas.microsoft.com/office/drawing/2014/main" id="{4DEAAAEB-4479-F44A-90E2-40D53504D71C}"/>
                </a:ext>
              </a:extLst>
            </p:cNvPr>
            <p:cNvSpPr/>
            <p:nvPr/>
          </p:nvSpPr>
          <p:spPr>
            <a:xfrm>
              <a:off x="4853848" y="5987560"/>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6C8B7F1-7BC1-294E-97E6-86E3CD7A6BD2}"/>
                </a:ext>
              </a:extLst>
            </p:cNvPr>
            <p:cNvSpPr txBox="1"/>
            <p:nvPr/>
          </p:nvSpPr>
          <p:spPr>
            <a:xfrm>
              <a:off x="5044134" y="5926039"/>
              <a:ext cx="731675" cy="307777"/>
            </a:xfrm>
            <a:prstGeom prst="rect">
              <a:avLst/>
            </a:prstGeom>
            <a:noFill/>
          </p:spPr>
          <p:txBody>
            <a:bodyPr wrap="none" rtlCol="0">
              <a:spAutoFit/>
            </a:bodyPr>
            <a:lstStyle/>
            <a:p>
              <a:r>
                <a:rPr lang="en-US" sz="1400" dirty="0"/>
                <a:t>CSV file</a:t>
              </a:r>
            </a:p>
          </p:txBody>
        </p:sp>
      </p:grpSp>
    </p:spTree>
    <p:extLst>
      <p:ext uri="{BB962C8B-B14F-4D97-AF65-F5344CB8AC3E}">
        <p14:creationId xmlns:p14="http://schemas.microsoft.com/office/powerpoint/2010/main" val="377155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503-A95C-7444-9635-E950BB553BCF}"/>
              </a:ext>
            </a:extLst>
          </p:cNvPr>
          <p:cNvSpPr>
            <a:spLocks noGrp="1"/>
          </p:cNvSpPr>
          <p:nvPr>
            <p:ph type="title"/>
          </p:nvPr>
        </p:nvSpPr>
        <p:spPr>
          <a:xfrm>
            <a:off x="643466" y="321734"/>
            <a:ext cx="6891187" cy="1135737"/>
          </a:xfrm>
        </p:spPr>
        <p:txBody>
          <a:bodyPr>
            <a:normAutofit/>
          </a:bodyPr>
          <a:lstStyle/>
          <a:p>
            <a:r>
              <a:rPr lang="en-US" sz="3600" dirty="0"/>
              <a:t>Learnings &amp; Findings</a:t>
            </a:r>
          </a:p>
        </p:txBody>
      </p:sp>
      <p:graphicFrame>
        <p:nvGraphicFramePr>
          <p:cNvPr id="12" name="Content Placeholder 2">
            <a:extLst>
              <a:ext uri="{FF2B5EF4-FFF2-40B4-BE49-F238E27FC236}">
                <a16:creationId xmlns:a16="http://schemas.microsoft.com/office/drawing/2014/main" id="{F0A49758-5A9C-4989-9024-B0681E79BFA6}"/>
              </a:ext>
            </a:extLst>
          </p:cNvPr>
          <p:cNvGraphicFramePr>
            <a:graphicFrameLocks noGrp="1"/>
          </p:cNvGraphicFramePr>
          <p:nvPr>
            <p:ph idx="1"/>
            <p:extLst>
              <p:ext uri="{D42A27DB-BD31-4B8C-83A1-F6EECF244321}">
                <p14:modId xmlns:p14="http://schemas.microsoft.com/office/powerpoint/2010/main" val="4092276813"/>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A34C241-09EA-4063-976C-B56C7E580736}"/>
              </a:ext>
            </a:extLst>
          </p:cNvPr>
          <p:cNvPicPr>
            <a:picLocks noChangeAspect="1"/>
          </p:cNvPicPr>
          <p:nvPr/>
        </p:nvPicPr>
        <p:blipFill rotWithShape="1">
          <a:blip r:embed="rId7"/>
          <a:srcRect l="45598" r="14864" b="-1"/>
          <a:stretch/>
        </p:blipFill>
        <p:spPr>
          <a:xfrm>
            <a:off x="8129873" y="10"/>
            <a:ext cx="4062128" cy="6857990"/>
          </a:xfrm>
          <a:prstGeom prst="rect">
            <a:avLst/>
          </a:prstGeom>
        </p:spPr>
      </p:pic>
      <p:grpSp>
        <p:nvGrpSpPr>
          <p:cNvPr id="14" name="Group 13">
            <a:extLst>
              <a:ext uri="{FF2B5EF4-FFF2-40B4-BE49-F238E27FC236}">
                <a16:creationId xmlns:a16="http://schemas.microsoft.com/office/drawing/2014/main" id="{DB631EDD-1E5B-6C4D-81E8-9C587D751517}"/>
              </a:ext>
            </a:extLst>
          </p:cNvPr>
          <p:cNvGrpSpPr/>
          <p:nvPr/>
        </p:nvGrpSpPr>
        <p:grpSpPr>
          <a:xfrm>
            <a:off x="8106073" y="0"/>
            <a:ext cx="4085926" cy="6969211"/>
            <a:chOff x="3705140" y="586154"/>
            <a:chExt cx="3644900" cy="4994072"/>
          </a:xfrm>
        </p:grpSpPr>
        <p:pic>
          <p:nvPicPr>
            <p:cNvPr id="16" name="Picture 15" descr="A picture containing motorcycle, bicycle, man, display&#10;&#10;Description automatically generated">
              <a:extLst>
                <a:ext uri="{FF2B5EF4-FFF2-40B4-BE49-F238E27FC236}">
                  <a16:creationId xmlns:a16="http://schemas.microsoft.com/office/drawing/2014/main" id="{53F41790-BF24-C442-B8B6-3F6FCA36DAFE}"/>
                </a:ext>
              </a:extLst>
            </p:cNvPr>
            <p:cNvPicPr>
              <a:picLocks noChangeAspect="1"/>
            </p:cNvPicPr>
            <p:nvPr/>
          </p:nvPicPr>
          <p:blipFill rotWithShape="1">
            <a:blip r:embed="rId8"/>
            <a:srcRect/>
            <a:stretch/>
          </p:blipFill>
          <p:spPr>
            <a:xfrm>
              <a:off x="3705140" y="727332"/>
              <a:ext cx="3644900" cy="4852894"/>
            </a:xfrm>
            <a:prstGeom prst="rect">
              <a:avLst/>
            </a:prstGeom>
          </p:spPr>
        </p:pic>
        <p:sp>
          <p:nvSpPr>
            <p:cNvPr id="20" name="Rectangle 19">
              <a:extLst>
                <a:ext uri="{FF2B5EF4-FFF2-40B4-BE49-F238E27FC236}">
                  <a16:creationId xmlns:a16="http://schemas.microsoft.com/office/drawing/2014/main" id="{4BEF68AA-60D5-C845-92F6-58A24A5D12C9}"/>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127588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4" descr="A picture containing photo, table, kitchen, white&#10;&#10;Description automatically generated">
            <a:extLst>
              <a:ext uri="{FF2B5EF4-FFF2-40B4-BE49-F238E27FC236}">
                <a16:creationId xmlns:a16="http://schemas.microsoft.com/office/drawing/2014/main" id="{F305D4D8-53C3-344C-B6C7-6D3BD150DD44}"/>
              </a:ext>
            </a:extLst>
          </p:cNvPr>
          <p:cNvPicPr>
            <a:picLocks noChangeAspect="1"/>
          </p:cNvPicPr>
          <p:nvPr/>
        </p:nvPicPr>
        <p:blipFill>
          <a:blip r:embed="rId3"/>
          <a:stretch>
            <a:fillRect/>
          </a:stretch>
        </p:blipFill>
        <p:spPr>
          <a:xfrm>
            <a:off x="-10673" y="1"/>
            <a:ext cx="12213348" cy="6858000"/>
          </a:xfrm>
          <a:prstGeom prst="rect">
            <a:avLst/>
          </a:prstGeom>
        </p:spPr>
      </p:pic>
      <p:sp>
        <p:nvSpPr>
          <p:cNvPr id="2" name="Title 1">
            <a:extLst>
              <a:ext uri="{FF2B5EF4-FFF2-40B4-BE49-F238E27FC236}">
                <a16:creationId xmlns:a16="http://schemas.microsoft.com/office/drawing/2014/main" id="{128A21CB-2F30-3C45-835D-35A95C14B7C4}"/>
              </a:ext>
            </a:extLst>
          </p:cNvPr>
          <p:cNvSpPr>
            <a:spLocks noGrp="1"/>
          </p:cNvSpPr>
          <p:nvPr>
            <p:ph type="title"/>
          </p:nvPr>
        </p:nvSpPr>
        <p:spPr>
          <a:xfrm>
            <a:off x="903889" y="1342774"/>
            <a:ext cx="4204137" cy="1342754"/>
          </a:xfrm>
        </p:spPr>
        <p:txBody>
          <a:bodyPr>
            <a:normAutofit fontScale="90000"/>
          </a:bodyPr>
          <a:lstStyle/>
          <a:p>
            <a:pPr algn="ctr"/>
            <a:r>
              <a:rPr lang="en-US" sz="3600"/>
              <a:t>Stockie’s Trading Performance</a:t>
            </a:r>
          </a:p>
        </p:txBody>
      </p:sp>
      <p:sp>
        <p:nvSpPr>
          <p:cNvPr id="9" name="Content Placeholder 8">
            <a:extLst>
              <a:ext uri="{FF2B5EF4-FFF2-40B4-BE49-F238E27FC236}">
                <a16:creationId xmlns:a16="http://schemas.microsoft.com/office/drawing/2014/main" id="{AA61810A-C3BE-42C2-A95A-F152F1FBAFA0}"/>
              </a:ext>
            </a:extLst>
          </p:cNvPr>
          <p:cNvSpPr>
            <a:spLocks noGrp="1"/>
          </p:cNvSpPr>
          <p:nvPr>
            <p:ph idx="1"/>
          </p:nvPr>
        </p:nvSpPr>
        <p:spPr>
          <a:xfrm>
            <a:off x="903889" y="2769968"/>
            <a:ext cx="4593021" cy="2001795"/>
          </a:xfrm>
        </p:spPr>
        <p:txBody>
          <a:bodyPr anchor="ctr">
            <a:normAutofit/>
          </a:bodyPr>
          <a:lstStyle/>
          <a:p>
            <a:r>
              <a:rPr lang="en-US" sz="1800" dirty="0"/>
              <a:t>Starting capital: $10k</a:t>
            </a:r>
          </a:p>
          <a:p>
            <a:r>
              <a:rPr lang="en-US" sz="1800" dirty="0"/>
              <a:t>Trading period: 732 days</a:t>
            </a:r>
          </a:p>
          <a:p>
            <a:r>
              <a:rPr lang="en-US" sz="1800" dirty="0"/>
              <a:t>The best result to date: $320k </a:t>
            </a:r>
          </a:p>
          <a:p>
            <a:r>
              <a:rPr lang="en-US" sz="1800" dirty="0"/>
              <a:t>Compounded daily return: 0.4 – 0.5 % / day</a:t>
            </a:r>
          </a:p>
        </p:txBody>
      </p:sp>
    </p:spTree>
    <p:extLst>
      <p:ext uri="{BB962C8B-B14F-4D97-AF65-F5344CB8AC3E}">
        <p14:creationId xmlns:p14="http://schemas.microsoft.com/office/powerpoint/2010/main" val="27551307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{68225CC0-4E97-8B45-847B-F380BF17ADE9}tf10001120</Template>
  <TotalTime>3330</TotalTime>
  <Words>1411</Words>
  <Application>Microsoft Macintosh PowerPoint</Application>
  <PresentationFormat>Widescreen</PresentationFormat>
  <Paragraphs>201</Paragraphs>
  <Slides>12</Slides>
  <Notes>11</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Stockie:  Stock Trading System</vt:lpstr>
      <vt:lpstr>Trading Strategy</vt:lpstr>
      <vt:lpstr>Topics</vt:lpstr>
      <vt:lpstr>Topics</vt:lpstr>
      <vt:lpstr>Why a Stock Trading System?</vt:lpstr>
      <vt:lpstr>Envisaged Trading System</vt:lpstr>
      <vt:lpstr>Implemented Trading System</vt:lpstr>
      <vt:lpstr>Learnings &amp; Findings</vt:lpstr>
      <vt:lpstr>Stockie’s Trading Performance</vt:lpstr>
      <vt:lpstr>Limitations and Issues</vt:lpstr>
      <vt:lpstr>Version 2 Blueprint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Stockie:  Stock Trading System</dc:title>
  <dc:creator>Frank Kornet</dc:creator>
  <cp:lastModifiedBy>Frank Kornet</cp:lastModifiedBy>
  <cp:revision>32</cp:revision>
  <dcterms:created xsi:type="dcterms:W3CDTF">2020-03-03T17:09:05Z</dcterms:created>
  <dcterms:modified xsi:type="dcterms:W3CDTF">2020-06-08T19:53:16Z</dcterms:modified>
</cp:coreProperties>
</file>