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Kornet" initials="FK" lastIdx="1" clrIdx="0">
    <p:extLst>
      <p:ext uri="{19B8F6BF-5375-455C-9EA6-DF929625EA0E}">
        <p15:presenceInfo xmlns:p15="http://schemas.microsoft.com/office/powerpoint/2012/main" userId="75435038db5b6b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CC99FF"/>
    <a:srgbClr val="FFCC00"/>
    <a:srgbClr val="FFFFCC"/>
    <a:srgbClr val="882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4" autoAdjust="0"/>
    <p:restoredTop sz="94660"/>
  </p:normalViewPr>
  <p:slideViewPr>
    <p:cSldViewPr snapToGrid="0">
      <p:cViewPr>
        <p:scale>
          <a:sx n="70" d="100"/>
          <a:sy n="70" d="100"/>
        </p:scale>
        <p:origin x="-1608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kornet\Desktop\internship\Collected%20stats%202017071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66638803871976E-2"/>
          <c:y val="0"/>
          <c:w val="0.89891485078202438"/>
          <c:h val="0.92018144009937042"/>
        </c:manualLayout>
      </c:layout>
      <c:areaChart>
        <c:grouping val="stacked"/>
        <c:varyColors val="0"/>
        <c:ser>
          <c:idx val="0"/>
          <c:order val="0"/>
          <c:tx>
            <c:v>CUDA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cat>
            <c:numLit>
              <c:formatCode>General</c:formatCode>
              <c:ptCount val="7"/>
              <c:pt idx="0">
                <c:v>32000</c:v>
              </c:pt>
              <c:pt idx="1">
                <c:v>62500</c:v>
              </c:pt>
              <c:pt idx="2">
                <c:v>108000</c:v>
              </c:pt>
              <c:pt idx="3">
                <c:v>171500</c:v>
              </c:pt>
              <c:pt idx="4">
                <c:v>256000</c:v>
              </c:pt>
              <c:pt idx="5">
                <c:v>364500</c:v>
              </c:pt>
              <c:pt idx="6">
                <c:v>500000</c:v>
              </c:pt>
            </c:numLit>
          </c:cat>
          <c:val>
            <c:numLit>
              <c:formatCode>General</c:formatCode>
              <c:ptCount val="7"/>
              <c:pt idx="0">
                <c:v>1.0479000000000001</c:v>
              </c:pt>
              <c:pt idx="1">
                <c:v>1.2962</c:v>
              </c:pt>
              <c:pt idx="2">
                <c:v>1.7768999999999999</c:v>
              </c:pt>
              <c:pt idx="3">
                <c:v>2.3927999999999998</c:v>
              </c:pt>
              <c:pt idx="4">
                <c:v>3.2526999999999999</c:v>
              </c:pt>
              <c:pt idx="5">
                <c:v>4.4297000000000004</c:v>
              </c:pt>
              <c:pt idx="6">
                <c:v>5.6891999999999996</c:v>
              </c:pt>
            </c:numLit>
          </c:val>
          <c:extLst>
            <c:ext xmlns:c16="http://schemas.microsoft.com/office/drawing/2014/chart" uri="{C3380CC4-5D6E-409C-BE32-E72D297353CC}">
              <c16:uniqueId val="{00000000-1638-4E89-91B4-79557DA43463}"/>
            </c:ext>
          </c:extLst>
        </c:ser>
        <c:ser>
          <c:idx val="1"/>
          <c:order val="1"/>
          <c:tx>
            <c:v>ACC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Lit>
              <c:formatCode>General</c:formatCode>
              <c:ptCount val="7"/>
              <c:pt idx="0">
                <c:v>32000</c:v>
              </c:pt>
              <c:pt idx="1">
                <c:v>62500</c:v>
              </c:pt>
              <c:pt idx="2">
                <c:v>108000</c:v>
              </c:pt>
              <c:pt idx="3">
                <c:v>171500</c:v>
              </c:pt>
              <c:pt idx="4">
                <c:v>256000</c:v>
              </c:pt>
              <c:pt idx="5">
                <c:v>364500</c:v>
              </c:pt>
              <c:pt idx="6">
                <c:v>500000</c:v>
              </c:pt>
            </c:numLit>
          </c:cat>
          <c:val>
            <c:numLit>
              <c:formatCode>General</c:formatCode>
              <c:ptCount val="7"/>
              <c:pt idx="0">
                <c:v>3.2511000000000001</c:v>
              </c:pt>
              <c:pt idx="1">
                <c:v>5.3304</c:v>
              </c:pt>
              <c:pt idx="2">
                <c:v>10.5657</c:v>
              </c:pt>
              <c:pt idx="3">
                <c:v>20.225300000000001</c:v>
              </c:pt>
              <c:pt idx="4">
                <c:v>27.3794</c:v>
              </c:pt>
              <c:pt idx="5">
                <c:v>40.105699999999999</c:v>
              </c:pt>
              <c:pt idx="6">
                <c:v>48.006599999999999</c:v>
              </c:pt>
            </c:numLit>
          </c:val>
          <c:extLst>
            <c:ext xmlns:c16="http://schemas.microsoft.com/office/drawing/2014/chart" uri="{C3380CC4-5D6E-409C-BE32-E72D297353CC}">
              <c16:uniqueId val="{00000001-1638-4E89-91B4-79557DA43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129280"/>
        <c:axId val="401271216"/>
      </c:areaChart>
      <c:catAx>
        <c:axId val="409129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1271216"/>
        <c:crosses val="autoZero"/>
        <c:auto val="1"/>
        <c:lblAlgn val="ctr"/>
        <c:lblOffset val="100"/>
        <c:noMultiLvlLbl val="0"/>
      </c:catAx>
      <c:valAx>
        <c:axId val="401271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9129280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0DA3-EE17-4AAD-A52B-5585269AEB5B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DF81-E077-4142-AE3D-9C57F2EA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0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0DA3-EE17-4AAD-A52B-5585269AEB5B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DF81-E077-4142-AE3D-9C57F2EA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0DA3-EE17-4AAD-A52B-5585269AEB5B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DF81-E077-4142-AE3D-9C57F2EA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6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0DA3-EE17-4AAD-A52B-5585269AEB5B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DF81-E077-4142-AE3D-9C57F2EA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0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0DA3-EE17-4AAD-A52B-5585269AEB5B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DF81-E077-4142-AE3D-9C57F2EA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0DA3-EE17-4AAD-A52B-5585269AEB5B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DF81-E077-4142-AE3D-9C57F2EA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0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0DA3-EE17-4AAD-A52B-5585269AEB5B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DF81-E077-4142-AE3D-9C57F2EA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0DA3-EE17-4AAD-A52B-5585269AEB5B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DF81-E077-4142-AE3D-9C57F2EA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9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0DA3-EE17-4AAD-A52B-5585269AEB5B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DF81-E077-4142-AE3D-9C57F2EA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0DA3-EE17-4AAD-A52B-5585269AEB5B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DF81-E077-4142-AE3D-9C57F2EA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0DA3-EE17-4AAD-A52B-5585269AEB5B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DF81-E077-4142-AE3D-9C57F2EA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50DA3-EE17-4AAD-A52B-5585269AEB5B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DF81-E077-4142-AE3D-9C57F2EA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3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1.xml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274">
            <a:extLst>
              <a:ext uri="{FF2B5EF4-FFF2-40B4-BE49-F238E27FC236}">
                <a16:creationId xmlns:a16="http://schemas.microsoft.com/office/drawing/2014/main" id="{D0256CE7-FFA2-4EE0-A867-CAEC4D819373}"/>
              </a:ext>
            </a:extLst>
          </p:cNvPr>
          <p:cNvSpPr/>
          <p:nvPr/>
        </p:nvSpPr>
        <p:spPr>
          <a:xfrm>
            <a:off x="38986566" y="16276158"/>
            <a:ext cx="2648470" cy="2465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43D1C-3E86-4DF5-88C0-E32ABCBBA9A6}"/>
              </a:ext>
            </a:extLst>
          </p:cNvPr>
          <p:cNvSpPr/>
          <p:nvPr/>
        </p:nvSpPr>
        <p:spPr>
          <a:xfrm>
            <a:off x="1584340" y="5044403"/>
            <a:ext cx="8574712" cy="4385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4C3E6-C021-4738-A11A-C2C05481EBEA}"/>
              </a:ext>
            </a:extLst>
          </p:cNvPr>
          <p:cNvSpPr/>
          <p:nvPr/>
        </p:nvSpPr>
        <p:spPr>
          <a:xfrm>
            <a:off x="2525801" y="4620219"/>
            <a:ext cx="6798364" cy="8794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/>
              <a:t>Parallel Programming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383FDE-75AD-400E-AE9F-02EC9257415A}"/>
              </a:ext>
            </a:extLst>
          </p:cNvPr>
          <p:cNvSpPr/>
          <p:nvPr/>
        </p:nvSpPr>
        <p:spPr>
          <a:xfrm>
            <a:off x="1884121" y="5983936"/>
            <a:ext cx="80657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loop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nLocalBoxes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nTotalBoxes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++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s_boxes_nAtoms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1EC534-367F-4AF4-9C7D-39DC6B5311C0}"/>
              </a:ext>
            </a:extLst>
          </p:cNvPr>
          <p:cNvSpPr/>
          <p:nvPr/>
        </p:nvSpPr>
        <p:spPr>
          <a:xfrm>
            <a:off x="1574406" y="10606549"/>
            <a:ext cx="8587412" cy="6340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57AB-B661-4487-85BB-CAD0B9317533}"/>
              </a:ext>
            </a:extLst>
          </p:cNvPr>
          <p:cNvSpPr/>
          <p:nvPr/>
        </p:nvSpPr>
        <p:spPr>
          <a:xfrm>
            <a:off x="2440714" y="10157985"/>
            <a:ext cx="6798364" cy="88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/>
              <a:t>Why Parallel Programs?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3E447-7FF9-4F17-A50C-84451C1F23C1}"/>
              </a:ext>
            </a:extLst>
          </p:cNvPr>
          <p:cNvSpPr/>
          <p:nvPr/>
        </p:nvSpPr>
        <p:spPr>
          <a:xfrm>
            <a:off x="1574406" y="17942263"/>
            <a:ext cx="8587412" cy="6374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C5AE68-E51F-485B-91F3-B9DDBF2F2060}"/>
              </a:ext>
            </a:extLst>
          </p:cNvPr>
          <p:cNvSpPr/>
          <p:nvPr/>
        </p:nvSpPr>
        <p:spPr>
          <a:xfrm>
            <a:off x="2440714" y="17468273"/>
            <a:ext cx="6798364" cy="9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/>
              <a:t>CPU and GPU Cores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E37E52B-C85F-41E3-AC22-87524C96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53" y="18882933"/>
            <a:ext cx="6012257" cy="393513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B3987CF-9135-4788-950C-1587B5EE1E49}"/>
              </a:ext>
            </a:extLst>
          </p:cNvPr>
          <p:cNvSpPr/>
          <p:nvPr/>
        </p:nvSpPr>
        <p:spPr>
          <a:xfrm>
            <a:off x="1584340" y="25420052"/>
            <a:ext cx="8587412" cy="6824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CC9CD2-C101-4EA6-B5D8-2CA9872D4AEA}"/>
              </a:ext>
            </a:extLst>
          </p:cNvPr>
          <p:cNvSpPr/>
          <p:nvPr/>
        </p:nvSpPr>
        <p:spPr>
          <a:xfrm>
            <a:off x="2450648" y="24958052"/>
            <a:ext cx="6798364" cy="91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/>
              <a:t>CUDA vs </a:t>
            </a:r>
            <a:r>
              <a:rPr lang="en-US" sz="5400" dirty="0" err="1"/>
              <a:t>OpenACC</a:t>
            </a:r>
            <a:endParaRPr lang="en-US" sz="54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C263C8E-85E3-40FF-B132-ED9D392C1A0F}"/>
              </a:ext>
            </a:extLst>
          </p:cNvPr>
          <p:cNvSpPr txBox="1">
            <a:spLocks/>
          </p:cNvSpPr>
          <p:nvPr/>
        </p:nvSpPr>
        <p:spPr>
          <a:xfrm>
            <a:off x="11891586" y="5792575"/>
            <a:ext cx="20402582" cy="60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r>
              <a:rPr lang="en-US" dirty="0"/>
              <a:t>Demonstrate that </a:t>
            </a:r>
            <a:r>
              <a:rPr lang="en-US" dirty="0" err="1"/>
              <a:t>OpenACC’s</a:t>
            </a:r>
            <a:r>
              <a:rPr lang="en-US" dirty="0"/>
              <a:t> performance is within 10 – 20 per cent of CUDA’s performance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9A7EA3-7BAA-4E94-9515-F98AB7477621}"/>
              </a:ext>
            </a:extLst>
          </p:cNvPr>
          <p:cNvSpPr/>
          <p:nvPr/>
        </p:nvSpPr>
        <p:spPr>
          <a:xfrm>
            <a:off x="11606411" y="9388095"/>
            <a:ext cx="20796330" cy="14846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4B641D-12BE-4085-8EA9-638F01BD0F4D}"/>
              </a:ext>
            </a:extLst>
          </p:cNvPr>
          <p:cNvSpPr/>
          <p:nvPr/>
        </p:nvSpPr>
        <p:spPr>
          <a:xfrm>
            <a:off x="18405886" y="8899042"/>
            <a:ext cx="6798364" cy="921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/>
              <a:t>Use </a:t>
            </a:r>
            <a:r>
              <a:rPr lang="en-US" sz="5400" dirty="0" err="1"/>
              <a:t>CoMD</a:t>
            </a:r>
            <a:r>
              <a:rPr lang="en-US" sz="5400" dirty="0"/>
              <a:t> as Proxy</a:t>
            </a:r>
          </a:p>
        </p:txBody>
      </p:sp>
      <p:pic>
        <p:nvPicPr>
          <p:cNvPr id="1032" name="Picture 8" descr="Image result for picture face centred cube">
            <a:extLst>
              <a:ext uri="{FF2B5EF4-FFF2-40B4-BE49-F238E27FC236}">
                <a16:creationId xmlns:a16="http://schemas.microsoft.com/office/drawing/2014/main" id="{151CE01E-9DD0-4DC4-8D84-151912466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910" y="15224585"/>
            <a:ext cx="28289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F791F28-CA9D-4B88-89A2-8C7AA5F86432}"/>
              </a:ext>
            </a:extLst>
          </p:cNvPr>
          <p:cNvGrpSpPr/>
          <p:nvPr/>
        </p:nvGrpSpPr>
        <p:grpSpPr>
          <a:xfrm>
            <a:off x="12324572" y="14448255"/>
            <a:ext cx="4829820" cy="3877256"/>
            <a:chOff x="1509249" y="158809"/>
            <a:chExt cx="5048603" cy="39673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FC9A7C1-2CE6-45B8-ABEA-EFEDD53EA0DE}"/>
                </a:ext>
              </a:extLst>
            </p:cNvPr>
            <p:cNvGrpSpPr/>
            <p:nvPr/>
          </p:nvGrpSpPr>
          <p:grpSpPr>
            <a:xfrm>
              <a:off x="1952890" y="861978"/>
              <a:ext cx="4247619" cy="3210186"/>
              <a:chOff x="771790" y="1122328"/>
              <a:chExt cx="4247619" cy="3210186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7456AF59-01FE-4D8F-AA09-F5D821CA8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790" y="1122328"/>
                <a:ext cx="4247619" cy="3210186"/>
              </a:xfrm>
              <a:prstGeom prst="rect">
                <a:avLst/>
              </a:prstGeom>
            </p:spPr>
          </p:pic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8CAF670-CA0D-49CC-A6A1-3108B8276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589" y="1612980"/>
                <a:ext cx="2034529" cy="276042"/>
              </a:xfrm>
              <a:prstGeom prst="line">
                <a:avLst/>
              </a:prstGeom>
              <a:ln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5753EDF-85CA-45AC-B53B-D288540E6585}"/>
                  </a:ext>
                </a:extLst>
              </p:cNvPr>
              <p:cNvCxnSpPr/>
              <p:nvPr/>
            </p:nvCxnSpPr>
            <p:spPr>
              <a:xfrm>
                <a:off x="2176670" y="1669774"/>
                <a:ext cx="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D641791-19E0-4FE0-86DB-6360CB8FC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118" y="1889022"/>
                <a:ext cx="0" cy="21931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5B2044C-D299-41AE-8CC9-44A377F373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5320" y="1484561"/>
                <a:ext cx="2024037" cy="258864"/>
              </a:xfrm>
              <a:prstGeom prst="line">
                <a:avLst/>
              </a:prstGeom>
              <a:ln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D9CA84F-260C-4A85-993C-FEE37EECB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1370" y="1743425"/>
                <a:ext cx="0" cy="21915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D9D22A7-9EF4-4C8B-8681-806BDB38A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0191" y="1338964"/>
                <a:ext cx="1960855" cy="273483"/>
              </a:xfrm>
              <a:prstGeom prst="line">
                <a:avLst/>
              </a:prstGeom>
              <a:ln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DE18077-3DF1-4EB2-ACBC-1D67296D2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6621" y="1219037"/>
                <a:ext cx="1960855" cy="273483"/>
              </a:xfrm>
              <a:prstGeom prst="line">
                <a:avLst/>
              </a:prstGeom>
              <a:ln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D5261-64DB-44CE-A985-E5FFF5226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1046" y="1593509"/>
                <a:ext cx="0" cy="21915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4509F4E-E1C5-432E-9F4F-15C177CB6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5493" y="1492520"/>
                <a:ext cx="0" cy="2158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87E9061-72FE-4017-8597-EC11E3522F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8588" y="1218354"/>
                <a:ext cx="1649268" cy="532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62BDDFB-39D1-4B71-8861-569078E29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2597" y="1263314"/>
                <a:ext cx="1565339" cy="5654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A464EFF-57E9-43CE-953F-3FFA91755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1569" y="1328626"/>
                <a:ext cx="1565339" cy="5654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3ACC727-A7AD-4082-A6B1-F9BE0F061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4154" y="1373586"/>
                <a:ext cx="1565339" cy="5654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3673716-7582-4E15-B3B9-21010AE5B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4154" y="1939072"/>
                <a:ext cx="0" cy="2262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83BD04C-0A11-43CD-A051-1F1403A8F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4166" y="1885351"/>
                <a:ext cx="17403" cy="2262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89B2B13-035D-42F8-8D4E-247C43516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597" y="1819330"/>
                <a:ext cx="0" cy="22222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46278D2-A530-4D01-BC8B-0410457AD8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4369" y="1743425"/>
                <a:ext cx="15103" cy="21915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2BB07FE-636E-4B6E-960E-CCF91BD76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929" y="2005121"/>
                <a:ext cx="2106736" cy="300299"/>
              </a:xfrm>
              <a:prstGeom prst="line">
                <a:avLst/>
              </a:prstGeom>
              <a:ln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3A552AF-264C-47A9-95C3-C7CB4A048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700" y="2408404"/>
                <a:ext cx="2084967" cy="288900"/>
              </a:xfrm>
              <a:prstGeom prst="line">
                <a:avLst/>
              </a:prstGeom>
              <a:ln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CF1AA45-AE85-4774-A7D7-8787E631E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815" y="2778005"/>
                <a:ext cx="2106736" cy="300299"/>
              </a:xfrm>
              <a:prstGeom prst="line">
                <a:avLst/>
              </a:prstGeom>
              <a:ln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73DF5FD-6195-4FD7-A251-C36D1A88E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700" y="3213433"/>
                <a:ext cx="2106736" cy="300299"/>
              </a:xfrm>
              <a:prstGeom prst="line">
                <a:avLst/>
              </a:prstGeom>
              <a:ln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3F21927-D1FA-47C9-B117-CD210A79A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815" y="3591553"/>
                <a:ext cx="2095850" cy="304555"/>
              </a:xfrm>
              <a:prstGeom prst="line">
                <a:avLst/>
              </a:prstGeom>
              <a:ln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9DF5D56-DC56-4EC3-8292-B4F1AD175F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7232" y="1690543"/>
                <a:ext cx="1609068" cy="625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3AF54EE-0EAF-4301-89BC-7BB4617B3E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1665" y="2036106"/>
                <a:ext cx="1614635" cy="6609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BBE98FA-C868-413A-94A7-F5FFE5DF3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1665" y="2397406"/>
                <a:ext cx="1614635" cy="6730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72D2CE4-CA7B-45CF-A327-656D7F9B6B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2383" y="2859128"/>
                <a:ext cx="1603917" cy="6611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376EA8B-8D83-41A1-84ED-2C228BD943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1281" y="3229461"/>
                <a:ext cx="1603917" cy="6611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48C7DB0-A6A4-4704-9E9D-AA511156A42A}"/>
                </a:ext>
              </a:extLst>
            </p:cNvPr>
            <p:cNvCxnSpPr/>
            <p:nvPr/>
          </p:nvCxnSpPr>
          <p:spPr>
            <a:xfrm flipV="1">
              <a:off x="3898900" y="514350"/>
              <a:ext cx="0" cy="3937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73CEE1E-3322-44AD-A4DC-27986E669F3A}"/>
                </a:ext>
              </a:extLst>
            </p:cNvPr>
            <p:cNvCxnSpPr/>
            <p:nvPr/>
          </p:nvCxnSpPr>
          <p:spPr>
            <a:xfrm>
              <a:off x="5867400" y="3299680"/>
              <a:ext cx="406400" cy="9122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CFB54ED-143C-400A-A8A8-CF4B3C39393D}"/>
                </a:ext>
              </a:extLst>
            </p:cNvPr>
            <p:cNvCxnSpPr/>
            <p:nvPr/>
          </p:nvCxnSpPr>
          <p:spPr>
            <a:xfrm flipH="1">
              <a:off x="1809750" y="3674653"/>
              <a:ext cx="358050" cy="2131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7DBDFC0-8B22-4C8A-A39B-C1A00886FE3F}"/>
                </a:ext>
              </a:extLst>
            </p:cNvPr>
            <p:cNvSpPr txBox="1"/>
            <p:nvPr/>
          </p:nvSpPr>
          <p:spPr>
            <a:xfrm>
              <a:off x="6273800" y="32062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5BD69C-C2A7-4DC7-B051-912617A98740}"/>
                </a:ext>
              </a:extLst>
            </p:cNvPr>
            <p:cNvSpPr txBox="1"/>
            <p:nvPr/>
          </p:nvSpPr>
          <p:spPr>
            <a:xfrm>
              <a:off x="3756874" y="15880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C8454A-4459-4F60-8BA9-AA8305E24A86}"/>
                </a:ext>
              </a:extLst>
            </p:cNvPr>
            <p:cNvSpPr txBox="1"/>
            <p:nvPr/>
          </p:nvSpPr>
          <p:spPr>
            <a:xfrm>
              <a:off x="1509249" y="375687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350659D-C56B-46C3-9656-4B5B7E1DE6BE}"/>
              </a:ext>
            </a:extLst>
          </p:cNvPr>
          <p:cNvSpPr/>
          <p:nvPr/>
        </p:nvSpPr>
        <p:spPr>
          <a:xfrm>
            <a:off x="20804884" y="25441492"/>
            <a:ext cx="11597858" cy="680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2B6DA17-EB02-4B44-ACB6-EC7F9A059F8A}"/>
              </a:ext>
            </a:extLst>
          </p:cNvPr>
          <p:cNvSpPr/>
          <p:nvPr/>
        </p:nvSpPr>
        <p:spPr>
          <a:xfrm>
            <a:off x="23581964" y="24996478"/>
            <a:ext cx="6798364" cy="94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/>
              <a:t>Results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2BD4053-331F-442D-90D2-CEB0E3C5F850}"/>
              </a:ext>
            </a:extLst>
          </p:cNvPr>
          <p:cNvSpPr/>
          <p:nvPr/>
        </p:nvSpPr>
        <p:spPr>
          <a:xfrm>
            <a:off x="33739347" y="5115567"/>
            <a:ext cx="8587412" cy="6734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Force model: Embedded Atom Model</a:t>
            </a:r>
          </a:p>
          <a:p>
            <a:r>
              <a:rPr lang="en-US"/>
              <a:t>Simulating 500,000 atoms for 100 steps on one node with 2 x K80.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3EB29FB-1B04-4570-858E-1049253B1E7B}"/>
              </a:ext>
            </a:extLst>
          </p:cNvPr>
          <p:cNvSpPr/>
          <p:nvPr/>
        </p:nvSpPr>
        <p:spPr>
          <a:xfrm>
            <a:off x="34605655" y="4653977"/>
            <a:ext cx="6798364" cy="91604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/>
              <a:t>Algorithmic Behavior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A63FB0-9A08-4602-A3FD-7DCB0921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8726" y="26355751"/>
            <a:ext cx="7437865" cy="496873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4367375-0CBA-4D2B-A88E-15CB0745A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0855" y="12874986"/>
            <a:ext cx="16771428" cy="1200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CC786425-A6EE-417F-8D12-18DF97FE01C9}"/>
              </a:ext>
            </a:extLst>
          </p:cNvPr>
          <p:cNvSpPr/>
          <p:nvPr/>
        </p:nvSpPr>
        <p:spPr>
          <a:xfrm>
            <a:off x="11606411" y="25420052"/>
            <a:ext cx="8464926" cy="6825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7F8B908-9F33-4A0B-A5C0-F4ABA1010D19}"/>
              </a:ext>
            </a:extLst>
          </p:cNvPr>
          <p:cNvSpPr/>
          <p:nvPr/>
        </p:nvSpPr>
        <p:spPr>
          <a:xfrm>
            <a:off x="12510577" y="24957692"/>
            <a:ext cx="6798364" cy="91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/>
              <a:t>Change Made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46B4BD2-0F5D-4CA1-AF2E-C81ECC8FA029}"/>
              </a:ext>
            </a:extLst>
          </p:cNvPr>
          <p:cNvSpPr/>
          <p:nvPr/>
        </p:nvSpPr>
        <p:spPr>
          <a:xfrm>
            <a:off x="14681619" y="29031850"/>
            <a:ext cx="2583227" cy="6006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B2914D3-0E69-4701-9B09-693D69AB54FD}"/>
              </a:ext>
            </a:extLst>
          </p:cNvPr>
          <p:cNvSpPr/>
          <p:nvPr/>
        </p:nvSpPr>
        <p:spPr>
          <a:xfrm>
            <a:off x="11612480" y="5044403"/>
            <a:ext cx="20790261" cy="319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FF695C-78D5-4730-ACAA-9B3DA38B55A8}"/>
              </a:ext>
            </a:extLst>
          </p:cNvPr>
          <p:cNvSpPr/>
          <p:nvPr/>
        </p:nvSpPr>
        <p:spPr>
          <a:xfrm>
            <a:off x="18132574" y="4588874"/>
            <a:ext cx="6798364" cy="87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/>
              <a:t>Objectives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D65DBCB-B628-4963-9AC3-9B7D5C6D695C}"/>
              </a:ext>
            </a:extLst>
          </p:cNvPr>
          <p:cNvSpPr/>
          <p:nvPr/>
        </p:nvSpPr>
        <p:spPr>
          <a:xfrm>
            <a:off x="33739347" y="12737711"/>
            <a:ext cx="8587412" cy="7226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950881D-ACEB-483F-9D4C-6A05F864AEC6}"/>
              </a:ext>
            </a:extLst>
          </p:cNvPr>
          <p:cNvSpPr/>
          <p:nvPr/>
        </p:nvSpPr>
        <p:spPr>
          <a:xfrm>
            <a:off x="34605655" y="12309443"/>
            <a:ext cx="6798364" cy="91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/>
              <a:t>CUDA Modifications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3C9623-9622-4F00-91FD-D634EAC36740}"/>
              </a:ext>
            </a:extLst>
          </p:cNvPr>
          <p:cNvSpPr txBox="1"/>
          <p:nvPr/>
        </p:nvSpPr>
        <p:spPr>
          <a:xfrm>
            <a:off x="23599916" y="2860955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E4928E-9B05-4CCC-9DF8-7449A4133FE9}"/>
              </a:ext>
            </a:extLst>
          </p:cNvPr>
          <p:cNvSpPr txBox="1"/>
          <p:nvPr/>
        </p:nvSpPr>
        <p:spPr>
          <a:xfrm>
            <a:off x="26118422" y="2934094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DC10223-63C9-4C97-9A09-919DCAF5F036}"/>
              </a:ext>
            </a:extLst>
          </p:cNvPr>
          <p:cNvSpPr/>
          <p:nvPr/>
        </p:nvSpPr>
        <p:spPr>
          <a:xfrm>
            <a:off x="33773268" y="20942293"/>
            <a:ext cx="8587412" cy="11301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E8CD8A-C674-4245-83E4-5E1C0EB209E5}"/>
              </a:ext>
            </a:extLst>
          </p:cNvPr>
          <p:cNvSpPr txBox="1"/>
          <p:nvPr/>
        </p:nvSpPr>
        <p:spPr>
          <a:xfrm>
            <a:off x="21150086" y="31657576"/>
            <a:ext cx="1085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Force model: EAM. Simulating 500,000 atoms (100 steps) on single node with 2 x K80.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EC9CA79F-DD38-4C11-A279-89D80A296F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50312" y="27062955"/>
            <a:ext cx="3912525" cy="308722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2B75A24-19F9-46CF-8256-DDE41C96CDD9}"/>
              </a:ext>
            </a:extLst>
          </p:cNvPr>
          <p:cNvSpPr txBox="1"/>
          <p:nvPr/>
        </p:nvSpPr>
        <p:spPr>
          <a:xfrm>
            <a:off x="21445947" y="29977967"/>
            <a:ext cx="365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Elapsed Time (sec)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27D6C8-DA52-4EAE-9546-09E005D892B8}"/>
              </a:ext>
            </a:extLst>
          </p:cNvPr>
          <p:cNvSpPr txBox="1"/>
          <p:nvPr/>
        </p:nvSpPr>
        <p:spPr>
          <a:xfrm>
            <a:off x="21566761" y="2782824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D4F9CCC-1A07-458B-87A1-96D3E4E2B3EB}"/>
              </a:ext>
            </a:extLst>
          </p:cNvPr>
          <p:cNvSpPr txBox="1"/>
          <p:nvPr/>
        </p:nvSpPr>
        <p:spPr>
          <a:xfrm>
            <a:off x="22916266" y="28487529"/>
            <a:ext cx="70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7AF9A1C-BEE3-4911-B896-3EBFB4A3A640}"/>
              </a:ext>
            </a:extLst>
          </p:cNvPr>
          <p:cNvSpPr txBox="1"/>
          <p:nvPr/>
        </p:nvSpPr>
        <p:spPr>
          <a:xfrm>
            <a:off x="24370179" y="29454071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A29F4A4C-4CAD-4EFD-A3FD-2984DEE971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21334" y="27219796"/>
            <a:ext cx="3892564" cy="2892498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D676CAE8-8EA2-4F8F-BF37-5D9B9CBD904B}"/>
              </a:ext>
            </a:extLst>
          </p:cNvPr>
          <p:cNvSpPr txBox="1"/>
          <p:nvPr/>
        </p:nvSpPr>
        <p:spPr>
          <a:xfrm>
            <a:off x="25727121" y="29999528"/>
            <a:ext cx="3452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Speedup vs Serial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A6CE50E-CE23-450D-BA8E-D2A09A1F9032}"/>
              </a:ext>
            </a:extLst>
          </p:cNvPr>
          <p:cNvSpPr txBox="1"/>
          <p:nvPr/>
        </p:nvSpPr>
        <p:spPr>
          <a:xfrm>
            <a:off x="25879430" y="29399995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2652E6-6C51-4885-ADC9-B0132B029F12}"/>
              </a:ext>
            </a:extLst>
          </p:cNvPr>
          <p:cNvSpPr txBox="1"/>
          <p:nvPr/>
        </p:nvSpPr>
        <p:spPr>
          <a:xfrm>
            <a:off x="27329688" y="29345916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C2153EA-B086-4010-93AA-10F7CAD8AD57}"/>
              </a:ext>
            </a:extLst>
          </p:cNvPr>
          <p:cNvSpPr txBox="1"/>
          <p:nvPr/>
        </p:nvSpPr>
        <p:spPr>
          <a:xfrm>
            <a:off x="28381976" y="27758001"/>
            <a:ext cx="75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2B14813-2983-4A42-8A71-B6F85EA5A34A}"/>
              </a:ext>
            </a:extLst>
          </p:cNvPr>
          <p:cNvSpPr/>
          <p:nvPr/>
        </p:nvSpPr>
        <p:spPr>
          <a:xfrm>
            <a:off x="24657403" y="27264810"/>
            <a:ext cx="379130" cy="37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7E6C412-D543-4FE5-886C-1F340C7EE4E7}"/>
              </a:ext>
            </a:extLst>
          </p:cNvPr>
          <p:cNvSpPr/>
          <p:nvPr/>
        </p:nvSpPr>
        <p:spPr>
          <a:xfrm>
            <a:off x="24653715" y="27781495"/>
            <a:ext cx="379130" cy="3703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96911F3-5588-4ADB-BE06-D72FF3562556}"/>
              </a:ext>
            </a:extLst>
          </p:cNvPr>
          <p:cNvSpPr/>
          <p:nvPr/>
        </p:nvSpPr>
        <p:spPr>
          <a:xfrm>
            <a:off x="24653715" y="28314895"/>
            <a:ext cx="379130" cy="370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9E7A3B7-8CF0-45EA-A6EC-62FC4C7023E0}"/>
              </a:ext>
            </a:extLst>
          </p:cNvPr>
          <p:cNvSpPr txBox="1"/>
          <p:nvPr/>
        </p:nvSpPr>
        <p:spPr>
          <a:xfrm>
            <a:off x="25163536" y="27219176"/>
            <a:ext cx="2413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Original </a:t>
            </a:r>
            <a:r>
              <a:rPr lang="en-US" sz="2400" dirty="0" err="1"/>
              <a:t>OpenACC</a:t>
            </a:r>
            <a:endParaRPr lang="en-US" sz="2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8EE569-89AA-4F6D-9073-A8E4E03F0E5D}"/>
              </a:ext>
            </a:extLst>
          </p:cNvPr>
          <p:cNvSpPr txBox="1"/>
          <p:nvPr/>
        </p:nvSpPr>
        <p:spPr>
          <a:xfrm>
            <a:off x="25163536" y="27704800"/>
            <a:ext cx="2575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Modified </a:t>
            </a:r>
            <a:r>
              <a:rPr lang="en-US" sz="2400" dirty="0" err="1"/>
              <a:t>OpenACC</a:t>
            </a:r>
            <a:endParaRPr lang="en-US" sz="2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07A75BF-7480-4776-8CD0-7737FEF1683F}"/>
              </a:ext>
            </a:extLst>
          </p:cNvPr>
          <p:cNvSpPr txBox="1"/>
          <p:nvPr/>
        </p:nvSpPr>
        <p:spPr>
          <a:xfrm>
            <a:off x="25163536" y="28245820"/>
            <a:ext cx="90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CUDA</a:t>
            </a:r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D7C1D97F-791C-493D-A6A4-7ED5C8611AF6}"/>
              </a:ext>
            </a:extLst>
          </p:cNvPr>
          <p:cNvSpPr/>
          <p:nvPr/>
        </p:nvSpPr>
        <p:spPr>
          <a:xfrm>
            <a:off x="18203918" y="29161729"/>
            <a:ext cx="662397" cy="328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E214CA-323D-4826-A903-12E4F5166FCE}"/>
              </a:ext>
            </a:extLst>
          </p:cNvPr>
          <p:cNvSpPr txBox="1"/>
          <p:nvPr/>
        </p:nvSpPr>
        <p:spPr>
          <a:xfrm>
            <a:off x="1996214" y="8926430"/>
            <a:ext cx="521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of </a:t>
            </a:r>
            <a:r>
              <a:rPr lang="en-US" sz="2400" dirty="0" err="1"/>
              <a:t>OpenACC</a:t>
            </a:r>
            <a:r>
              <a:rPr lang="en-US" sz="2400" dirty="0"/>
              <a:t> compiler directive.</a:t>
            </a: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6C5F2C02-A3B6-4912-B410-7460D8212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20893"/>
              </p:ext>
            </p:extLst>
          </p:nvPr>
        </p:nvGraphicFramePr>
        <p:xfrm>
          <a:off x="1846809" y="26394258"/>
          <a:ext cx="7930101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809">
                  <a:extLst>
                    <a:ext uri="{9D8B030D-6E8A-4147-A177-3AD203B41FA5}">
                      <a16:colId xmlns:a16="http://schemas.microsoft.com/office/drawing/2014/main" val="749909912"/>
                    </a:ext>
                  </a:extLst>
                </a:gridCol>
                <a:gridCol w="3012839">
                  <a:extLst>
                    <a:ext uri="{9D8B030D-6E8A-4147-A177-3AD203B41FA5}">
                      <a16:colId xmlns:a16="http://schemas.microsoft.com/office/drawing/2014/main" val="881543075"/>
                    </a:ext>
                  </a:extLst>
                </a:gridCol>
                <a:gridCol w="3143453">
                  <a:extLst>
                    <a:ext uri="{9D8B030D-6E8A-4147-A177-3AD203B41FA5}">
                      <a16:colId xmlns:a16="http://schemas.microsoft.com/office/drawing/2014/main" val="276640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CUDA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OpenACC</a:t>
                      </a:r>
                      <a:endParaRPr lang="en-US" sz="3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4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Platforms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NVIDIA GPUs only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CPUs and GPUs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0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Languages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Fortran and C/C++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Fortran and C/C++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68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Usage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Function call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Compiler directive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9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Level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Lower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Higher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644317"/>
                  </a:ext>
                </a:extLst>
              </a:tr>
            </a:tbl>
          </a:graphicData>
        </a:graphic>
      </p:graphicFrame>
      <p:sp>
        <p:nvSpPr>
          <p:cNvPr id="1024" name="TextBox 1023">
            <a:extLst>
              <a:ext uri="{FF2B5EF4-FFF2-40B4-BE49-F238E27FC236}">
                <a16:creationId xmlns:a16="http://schemas.microsoft.com/office/drawing/2014/main" id="{9BB85BEB-D7B7-40D9-88EA-6EDC6550D87D}"/>
              </a:ext>
            </a:extLst>
          </p:cNvPr>
          <p:cNvSpPr txBox="1"/>
          <p:nvPr/>
        </p:nvSpPr>
        <p:spPr>
          <a:xfrm>
            <a:off x="27524407" y="14744628"/>
            <a:ext cx="3823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Number of Atoms</a:t>
            </a:r>
            <a:endParaRPr lang="en-US" sz="3600" dirty="0"/>
          </a:p>
          <a:p>
            <a:pPr algn="ctr"/>
            <a:r>
              <a:rPr lang="en-US" sz="2800" dirty="0"/>
              <a:t>4 * X * Y * Z</a:t>
            </a: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E13B1154-6025-4398-8DB4-5D14557A5E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2629">
            <a:off x="23217808" y="15241491"/>
            <a:ext cx="2790476" cy="2695238"/>
          </a:xfrm>
          <a:prstGeom prst="rect">
            <a:avLst/>
          </a:prstGeom>
        </p:spPr>
      </p:pic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D3334C1-F8DA-4FB3-BA07-012A6FDC3EF0}"/>
              </a:ext>
            </a:extLst>
          </p:cNvPr>
          <p:cNvSpPr/>
          <p:nvPr/>
        </p:nvSpPr>
        <p:spPr>
          <a:xfrm>
            <a:off x="13458322" y="20375808"/>
            <a:ext cx="16984521" cy="171695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Loop Time(fs) Total Energy Potential Energy Kinetic Energy Temperature Performance # Atoms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0.00  -3.46052323      -3.53807922     0.07755599    600.0000      0.0000   32000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10    10.00  -3.46052263      -3.52992415     0.06940151    536.9142      0.9557   32000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E45114F-4B64-42C4-8D9B-814DE38499FE}"/>
              </a:ext>
            </a:extLst>
          </p:cNvPr>
          <p:cNvSpPr txBox="1"/>
          <p:nvPr/>
        </p:nvSpPr>
        <p:spPr>
          <a:xfrm>
            <a:off x="17159281" y="19686562"/>
            <a:ext cx="14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Constant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8C274CD-3AF9-41B9-9893-F2285360F0A6}"/>
              </a:ext>
            </a:extLst>
          </p:cNvPr>
          <p:cNvSpPr txBox="1"/>
          <p:nvPr/>
        </p:nvSpPr>
        <p:spPr>
          <a:xfrm>
            <a:off x="29109368" y="19617100"/>
            <a:ext cx="14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Constant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782DD8F-DA21-4F82-BB7B-8E8B1CD13073}"/>
              </a:ext>
            </a:extLst>
          </p:cNvPr>
          <p:cNvSpPr txBox="1"/>
          <p:nvPr/>
        </p:nvSpPr>
        <p:spPr>
          <a:xfrm>
            <a:off x="25182367" y="19693287"/>
            <a:ext cx="1366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Variable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93426C8-B394-41AB-93BD-9AB8567E0894}"/>
              </a:ext>
            </a:extLst>
          </p:cNvPr>
          <p:cNvSpPr txBox="1"/>
          <p:nvPr/>
        </p:nvSpPr>
        <p:spPr>
          <a:xfrm>
            <a:off x="19196940" y="19075213"/>
            <a:ext cx="5385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Sample Screen Output</a:t>
            </a:r>
          </a:p>
        </p:txBody>
      </p:sp>
      <p:sp>
        <p:nvSpPr>
          <p:cNvPr id="170" name="Arrow: Down 169">
            <a:extLst>
              <a:ext uri="{FF2B5EF4-FFF2-40B4-BE49-F238E27FC236}">
                <a16:creationId xmlns:a16="http://schemas.microsoft.com/office/drawing/2014/main" id="{1F9A6A29-E529-4977-A2B9-C185B0060F91}"/>
              </a:ext>
            </a:extLst>
          </p:cNvPr>
          <p:cNvSpPr/>
          <p:nvPr/>
        </p:nvSpPr>
        <p:spPr>
          <a:xfrm>
            <a:off x="17811634" y="20220796"/>
            <a:ext cx="179485" cy="411276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503E569-DC6F-4E30-8043-CBAFF6F825D7}"/>
              </a:ext>
            </a:extLst>
          </p:cNvPr>
          <p:cNvSpPr txBox="1"/>
          <p:nvPr/>
        </p:nvSpPr>
        <p:spPr>
          <a:xfrm>
            <a:off x="11891586" y="23213879"/>
            <a:ext cx="20302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CoMD</a:t>
            </a:r>
            <a:r>
              <a:rPr lang="en-US" sz="2800" dirty="0"/>
              <a:t> implements an O(N</a:t>
            </a:r>
            <a:r>
              <a:rPr lang="en-US" sz="2800" baseline="30000" dirty="0"/>
              <a:t>2</a:t>
            </a:r>
            <a:r>
              <a:rPr lang="en-US" sz="2800" dirty="0"/>
              <a:t>) </a:t>
            </a:r>
            <a:r>
              <a:rPr lang="en-US" sz="2800" dirty="0" err="1"/>
              <a:t>Verlet</a:t>
            </a:r>
            <a:r>
              <a:rPr lang="en-US" sz="2800" dirty="0"/>
              <a:t> algorithm. For large simulations, </a:t>
            </a:r>
            <a:r>
              <a:rPr lang="en-US" sz="2800" dirty="0" err="1"/>
              <a:t>CoMD</a:t>
            </a:r>
            <a:r>
              <a:rPr lang="en-US" sz="2800" dirty="0"/>
              <a:t> will split the system and distribute cells over participating nodes. </a:t>
            </a:r>
          </a:p>
          <a:p>
            <a:r>
              <a:rPr lang="en-US" sz="2800" dirty="0"/>
              <a:t>A partial </a:t>
            </a:r>
            <a:r>
              <a:rPr lang="en-US" sz="2800" dirty="0" err="1"/>
              <a:t>OpenACC</a:t>
            </a:r>
            <a:r>
              <a:rPr lang="en-US" sz="2800" dirty="0"/>
              <a:t> version and a full CUDA version are available on GitHub and are used in the study.</a:t>
            </a:r>
          </a:p>
        </p:txBody>
      </p:sp>
      <p:sp>
        <p:nvSpPr>
          <p:cNvPr id="172" name="Arrow: Down 171">
            <a:extLst>
              <a:ext uri="{FF2B5EF4-FFF2-40B4-BE49-F238E27FC236}">
                <a16:creationId xmlns:a16="http://schemas.microsoft.com/office/drawing/2014/main" id="{AD7E3761-2E58-473E-A1CD-4E151A4C36B5}"/>
              </a:ext>
            </a:extLst>
          </p:cNvPr>
          <p:cNvSpPr/>
          <p:nvPr/>
        </p:nvSpPr>
        <p:spPr>
          <a:xfrm>
            <a:off x="25759872" y="20218952"/>
            <a:ext cx="179485" cy="411276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Arrow: Down 172">
            <a:extLst>
              <a:ext uri="{FF2B5EF4-FFF2-40B4-BE49-F238E27FC236}">
                <a16:creationId xmlns:a16="http://schemas.microsoft.com/office/drawing/2014/main" id="{CED03D4D-5481-4C43-9B8C-3DD0433C82CF}"/>
              </a:ext>
            </a:extLst>
          </p:cNvPr>
          <p:cNvSpPr/>
          <p:nvPr/>
        </p:nvSpPr>
        <p:spPr>
          <a:xfrm>
            <a:off x="29762540" y="20218952"/>
            <a:ext cx="179485" cy="411276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D682B61-1301-4477-BABC-4B3FCA3E5269}"/>
              </a:ext>
            </a:extLst>
          </p:cNvPr>
          <p:cNvSpPr/>
          <p:nvPr/>
        </p:nvSpPr>
        <p:spPr>
          <a:xfrm>
            <a:off x="12553368" y="22240627"/>
            <a:ext cx="18216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Total Energy = Potential Energy + Kinetic Energy</a:t>
            </a:r>
          </a:p>
        </p:txBody>
      </p:sp>
      <p:sp>
        <p:nvSpPr>
          <p:cNvPr id="176" name="Arrow: Down 175">
            <a:extLst>
              <a:ext uri="{FF2B5EF4-FFF2-40B4-BE49-F238E27FC236}">
                <a16:creationId xmlns:a16="http://schemas.microsoft.com/office/drawing/2014/main" id="{D45606C8-FA89-4F86-84C8-01F19347D784}"/>
              </a:ext>
            </a:extLst>
          </p:cNvPr>
          <p:cNvSpPr/>
          <p:nvPr/>
        </p:nvSpPr>
        <p:spPr>
          <a:xfrm rot="8977779">
            <a:off x="18501564" y="21796103"/>
            <a:ext cx="245312" cy="48670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1C9D5A8A-1F52-4253-9E3A-60774C3CD455}"/>
              </a:ext>
            </a:extLst>
          </p:cNvPr>
          <p:cNvSpPr/>
          <p:nvPr/>
        </p:nvSpPr>
        <p:spPr>
          <a:xfrm rot="10800000">
            <a:off x="23938230" y="21790090"/>
            <a:ext cx="243778" cy="52481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Arrow: Down 180">
            <a:extLst>
              <a:ext uri="{FF2B5EF4-FFF2-40B4-BE49-F238E27FC236}">
                <a16:creationId xmlns:a16="http://schemas.microsoft.com/office/drawing/2014/main" id="{5704D56A-10A7-4223-BA97-B323A991EEE2}"/>
              </a:ext>
            </a:extLst>
          </p:cNvPr>
          <p:cNvSpPr/>
          <p:nvPr/>
        </p:nvSpPr>
        <p:spPr>
          <a:xfrm rot="10800000">
            <a:off x="20922635" y="21794134"/>
            <a:ext cx="244330" cy="52077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2" name="Chart 181">
            <a:extLst>
              <a:ext uri="{FF2B5EF4-FFF2-40B4-BE49-F238E27FC236}">
                <a16:creationId xmlns:a16="http://schemas.microsoft.com/office/drawing/2014/main" id="{36872524-AD55-4758-B57F-993DCD272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42458"/>
              </p:ext>
            </p:extLst>
          </p:nvPr>
        </p:nvGraphicFramePr>
        <p:xfrm>
          <a:off x="35376219" y="5980206"/>
          <a:ext cx="5515895" cy="433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41" name="TextBox 1040">
            <a:extLst>
              <a:ext uri="{FF2B5EF4-FFF2-40B4-BE49-F238E27FC236}">
                <a16:creationId xmlns:a16="http://schemas.microsoft.com/office/drawing/2014/main" id="{20C0DCBB-6EE5-47D2-A5DD-B27CB6BAC014}"/>
              </a:ext>
            </a:extLst>
          </p:cNvPr>
          <p:cNvSpPr txBox="1"/>
          <p:nvPr/>
        </p:nvSpPr>
        <p:spPr>
          <a:xfrm>
            <a:off x="35441687" y="10139064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32,000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457AA4C-6857-4F3E-A398-AB31E21E0A39}"/>
              </a:ext>
            </a:extLst>
          </p:cNvPr>
          <p:cNvSpPr txBox="1"/>
          <p:nvPr/>
        </p:nvSpPr>
        <p:spPr>
          <a:xfrm>
            <a:off x="39674027" y="10140993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500,000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1945EDE-3B14-4303-9151-FB328AB31D51}"/>
              </a:ext>
            </a:extLst>
          </p:cNvPr>
          <p:cNvSpPr/>
          <p:nvPr/>
        </p:nvSpPr>
        <p:spPr>
          <a:xfrm>
            <a:off x="36036660" y="6407981"/>
            <a:ext cx="379130" cy="3703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45D1AC-32DC-4F64-BA41-EC299D4C0370}"/>
              </a:ext>
            </a:extLst>
          </p:cNvPr>
          <p:cNvSpPr/>
          <p:nvPr/>
        </p:nvSpPr>
        <p:spPr>
          <a:xfrm>
            <a:off x="36036660" y="6941381"/>
            <a:ext cx="379130" cy="370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EBB55C6-75F5-492A-ADE8-31DB3293B875}"/>
              </a:ext>
            </a:extLst>
          </p:cNvPr>
          <p:cNvSpPr txBox="1"/>
          <p:nvPr/>
        </p:nvSpPr>
        <p:spPr>
          <a:xfrm>
            <a:off x="36546481" y="6331286"/>
            <a:ext cx="2575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Modified </a:t>
            </a:r>
            <a:r>
              <a:rPr lang="en-US" sz="2400" dirty="0" err="1"/>
              <a:t>OpenACC</a:t>
            </a:r>
            <a:endParaRPr lang="en-US" sz="2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7FE8460-2FDE-4005-9BA2-1FBFC648C82E}"/>
              </a:ext>
            </a:extLst>
          </p:cNvPr>
          <p:cNvSpPr txBox="1"/>
          <p:nvPr/>
        </p:nvSpPr>
        <p:spPr>
          <a:xfrm>
            <a:off x="36546481" y="6872306"/>
            <a:ext cx="90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CUDA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17847D2-F596-4870-AE96-A5D0BF1E3A94}"/>
              </a:ext>
            </a:extLst>
          </p:cNvPr>
          <p:cNvSpPr txBox="1"/>
          <p:nvPr/>
        </p:nvSpPr>
        <p:spPr>
          <a:xfrm>
            <a:off x="37618703" y="10141474"/>
            <a:ext cx="1250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Atoms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69E729A-0B51-4CC3-9915-FA1F1A6ED614}"/>
              </a:ext>
            </a:extLst>
          </p:cNvPr>
          <p:cNvSpPr txBox="1"/>
          <p:nvPr/>
        </p:nvSpPr>
        <p:spPr>
          <a:xfrm>
            <a:off x="34827431" y="788989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30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FC532CC-B344-4AC2-ABD1-0C864EECB8C4}"/>
              </a:ext>
            </a:extLst>
          </p:cNvPr>
          <p:cNvSpPr txBox="1"/>
          <p:nvPr/>
        </p:nvSpPr>
        <p:spPr>
          <a:xfrm>
            <a:off x="34886425" y="600840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D0D920F-146A-4FC6-BAEC-57C4803F51D4}"/>
              </a:ext>
            </a:extLst>
          </p:cNvPr>
          <p:cNvSpPr txBox="1"/>
          <p:nvPr/>
        </p:nvSpPr>
        <p:spPr>
          <a:xfrm rot="16200000">
            <a:off x="33267322" y="7680464"/>
            <a:ext cx="2481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Runtime (sec)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475193F-2108-48CE-9261-DA9E6AF48521}"/>
              </a:ext>
            </a:extLst>
          </p:cNvPr>
          <p:cNvSpPr txBox="1"/>
          <p:nvPr/>
        </p:nvSpPr>
        <p:spPr>
          <a:xfrm>
            <a:off x="33885994" y="10760145"/>
            <a:ext cx="6311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 model: Embedded Atom Model (EAM)</a:t>
            </a:r>
          </a:p>
          <a:p>
            <a:r>
              <a:rPr lang="en-US" sz="2400" dirty="0"/>
              <a:t>Simulating 100 steps on single node with 2 x K80.</a:t>
            </a:r>
          </a:p>
        </p:txBody>
      </p:sp>
      <p:sp>
        <p:nvSpPr>
          <p:cNvPr id="195" name="Content Placeholder 2">
            <a:extLst>
              <a:ext uri="{FF2B5EF4-FFF2-40B4-BE49-F238E27FC236}">
                <a16:creationId xmlns:a16="http://schemas.microsoft.com/office/drawing/2014/main" id="{E0D12EC9-4511-4332-924D-260DE8F261C0}"/>
              </a:ext>
            </a:extLst>
          </p:cNvPr>
          <p:cNvSpPr txBox="1">
            <a:spLocks/>
          </p:cNvSpPr>
          <p:nvPr/>
        </p:nvSpPr>
        <p:spPr>
          <a:xfrm>
            <a:off x="1846809" y="29201152"/>
            <a:ext cx="2606796" cy="91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pPr marL="0" indent="0">
              <a:buNone/>
            </a:pPr>
            <a:r>
              <a:rPr lang="en-US" dirty="0"/>
              <a:t>Hypothesis:</a:t>
            </a: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A2FB7076-2780-41E4-8E84-5E518C9DC0A4}"/>
              </a:ext>
            </a:extLst>
          </p:cNvPr>
          <p:cNvSpPr txBox="1">
            <a:spLocks/>
          </p:cNvSpPr>
          <p:nvPr/>
        </p:nvSpPr>
        <p:spPr>
          <a:xfrm>
            <a:off x="1854225" y="29748877"/>
            <a:ext cx="8095689" cy="122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r>
              <a:rPr lang="en-US" dirty="0" err="1"/>
              <a:t>OpenACC</a:t>
            </a:r>
            <a:r>
              <a:rPr lang="en-US" dirty="0"/>
              <a:t> performs at similar levels than CUDA</a:t>
            </a:r>
          </a:p>
        </p:txBody>
      </p:sp>
      <p:sp>
        <p:nvSpPr>
          <p:cNvPr id="198" name="Content Placeholder 2">
            <a:extLst>
              <a:ext uri="{FF2B5EF4-FFF2-40B4-BE49-F238E27FC236}">
                <a16:creationId xmlns:a16="http://schemas.microsoft.com/office/drawing/2014/main" id="{1A6F6FA3-11DF-4E0E-BDE0-473115C24861}"/>
              </a:ext>
            </a:extLst>
          </p:cNvPr>
          <p:cNvSpPr txBox="1">
            <a:spLocks/>
          </p:cNvSpPr>
          <p:nvPr/>
        </p:nvSpPr>
        <p:spPr>
          <a:xfrm>
            <a:off x="1819558" y="30816269"/>
            <a:ext cx="8095689" cy="122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r>
              <a:rPr lang="en-US" dirty="0" err="1"/>
              <a:t>OpenACC</a:t>
            </a:r>
            <a:r>
              <a:rPr lang="en-US" dirty="0"/>
              <a:t> easier to use and more productive than CUDA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BAD351B-348D-455E-8476-737429AA3E82}"/>
              </a:ext>
            </a:extLst>
          </p:cNvPr>
          <p:cNvSpPr txBox="1"/>
          <p:nvPr/>
        </p:nvSpPr>
        <p:spPr>
          <a:xfrm>
            <a:off x="27524407" y="15848791"/>
            <a:ext cx="3823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Force Calculation</a:t>
            </a:r>
          </a:p>
          <a:p>
            <a:pPr algn="ctr"/>
            <a:r>
              <a:rPr lang="en-US" sz="2800" dirty="0"/>
              <a:t>Neighbor Cells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80E3A57-BC2E-47D1-8BF4-04A940C6A060}"/>
              </a:ext>
            </a:extLst>
          </p:cNvPr>
          <p:cNvSpPr txBox="1"/>
          <p:nvPr/>
        </p:nvSpPr>
        <p:spPr>
          <a:xfrm>
            <a:off x="27479716" y="16972892"/>
            <a:ext cx="38234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Force Model</a:t>
            </a:r>
          </a:p>
          <a:p>
            <a:pPr algn="ctr"/>
            <a:r>
              <a:rPr lang="en-US" sz="2800" dirty="0"/>
              <a:t>Lennard-Jones &amp; EAM</a:t>
            </a:r>
          </a:p>
          <a:p>
            <a:pPr algn="ctr"/>
            <a:r>
              <a:rPr lang="en-US" sz="2800" dirty="0"/>
              <a:t>(pair-wise with cutoff)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F0DE00A-C622-4828-900E-0377120B56EA}"/>
              </a:ext>
            </a:extLst>
          </p:cNvPr>
          <p:cNvSpPr txBox="1"/>
          <p:nvPr/>
        </p:nvSpPr>
        <p:spPr>
          <a:xfrm>
            <a:off x="40903866" y="619480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O(N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8C13F56-FDEA-443D-9009-1208FB42ED72}"/>
              </a:ext>
            </a:extLst>
          </p:cNvPr>
          <p:cNvSpPr txBox="1"/>
          <p:nvPr/>
        </p:nvSpPr>
        <p:spPr>
          <a:xfrm>
            <a:off x="40970935" y="9528798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O(N)</a:t>
            </a:r>
          </a:p>
        </p:txBody>
      </p: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002F9642-D3F4-449A-85EA-8806FAB04E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5626">
            <a:off x="34410864" y="13584774"/>
            <a:ext cx="1606029" cy="1579198"/>
          </a:xfrm>
          <a:prstGeom prst="rect">
            <a:avLst/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52DD2EE9-307D-4731-8E17-E020B0499F64}"/>
              </a:ext>
            </a:extLst>
          </p:cNvPr>
          <p:cNvSpPr txBox="1"/>
          <p:nvPr/>
        </p:nvSpPr>
        <p:spPr>
          <a:xfrm>
            <a:off x="35463548" y="13871500"/>
            <a:ext cx="2755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Hilbert Curve </a:t>
            </a:r>
          </a:p>
          <a:p>
            <a:pPr algn="ctr"/>
            <a:r>
              <a:rPr lang="en-US" sz="2000" dirty="0"/>
              <a:t>to improve </a:t>
            </a:r>
          </a:p>
          <a:p>
            <a:pPr algn="ctr"/>
            <a:r>
              <a:rPr lang="en-US" sz="2000" dirty="0"/>
              <a:t>texture caching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A76C95C-7925-47D9-A639-6A870E042505}"/>
              </a:ext>
            </a:extLst>
          </p:cNvPr>
          <p:cNvSpPr txBox="1"/>
          <p:nvPr/>
        </p:nvSpPr>
        <p:spPr>
          <a:xfrm flipH="1">
            <a:off x="33919915" y="19617057"/>
            <a:ext cx="8440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http://on-demand.gputechconf.com/gtc/2014/presentations/S4465-optimizing-comd-molecular-dynamics.pdf</a:t>
            </a:r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94236732-FC18-49DD-A03C-30F247DB1EB8}"/>
              </a:ext>
            </a:extLst>
          </p:cNvPr>
          <p:cNvSpPr/>
          <p:nvPr/>
        </p:nvSpPr>
        <p:spPr>
          <a:xfrm>
            <a:off x="38978205" y="13938369"/>
            <a:ext cx="209550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892CFDF4-F1F7-42C1-816C-194564B062FF}"/>
              </a:ext>
            </a:extLst>
          </p:cNvPr>
          <p:cNvSpPr/>
          <p:nvPr/>
        </p:nvSpPr>
        <p:spPr>
          <a:xfrm>
            <a:off x="39331127" y="14482016"/>
            <a:ext cx="209550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1C24283-31ED-4F88-BA28-2AF433609DA0}"/>
              </a:ext>
            </a:extLst>
          </p:cNvPr>
          <p:cNvSpPr/>
          <p:nvPr/>
        </p:nvSpPr>
        <p:spPr>
          <a:xfrm>
            <a:off x="40026452" y="14501066"/>
            <a:ext cx="209550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7712DDE-A897-45C5-B649-11CFC8FE6F63}"/>
              </a:ext>
            </a:extLst>
          </p:cNvPr>
          <p:cNvSpPr/>
          <p:nvPr/>
        </p:nvSpPr>
        <p:spPr>
          <a:xfrm>
            <a:off x="40797480" y="14510591"/>
            <a:ext cx="210047" cy="180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DBE26452-3E8D-45EE-A6F9-7B53D52CA142}"/>
              </a:ext>
            </a:extLst>
          </p:cNvPr>
          <p:cNvCxnSpPr>
            <a:cxnSpLocks/>
          </p:cNvCxnSpPr>
          <p:nvPr/>
        </p:nvCxnSpPr>
        <p:spPr>
          <a:xfrm>
            <a:off x="39149655" y="14168291"/>
            <a:ext cx="228425" cy="3166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2DF1FEA1-1BE8-4527-84D6-FD4AA0BFAF7B}"/>
              </a:ext>
            </a:extLst>
          </p:cNvPr>
          <p:cNvSpPr txBox="1"/>
          <p:nvPr/>
        </p:nvSpPr>
        <p:spPr>
          <a:xfrm>
            <a:off x="39263867" y="13807054"/>
            <a:ext cx="76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Atom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5930EAB-CFDA-421A-A72E-CBF82977E205}"/>
              </a:ext>
            </a:extLst>
          </p:cNvPr>
          <p:cNvSpPr txBox="1"/>
          <p:nvPr/>
        </p:nvSpPr>
        <p:spPr>
          <a:xfrm>
            <a:off x="38869302" y="14787646"/>
            <a:ext cx="288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Neighbor Atoms w/in cutoff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B5E5450-D13A-4D95-8E5A-15CE3583E6C3}"/>
              </a:ext>
            </a:extLst>
          </p:cNvPr>
          <p:cNvCxnSpPr>
            <a:cxnSpLocks/>
          </p:cNvCxnSpPr>
          <p:nvPr/>
        </p:nvCxnSpPr>
        <p:spPr>
          <a:xfrm>
            <a:off x="39540677" y="14581667"/>
            <a:ext cx="451073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94E761B-22C2-46BC-81C1-CAE3CE4E9C57}"/>
              </a:ext>
            </a:extLst>
          </p:cNvPr>
          <p:cNvCxnSpPr>
            <a:cxnSpLocks/>
          </p:cNvCxnSpPr>
          <p:nvPr/>
        </p:nvCxnSpPr>
        <p:spPr>
          <a:xfrm>
            <a:off x="40236002" y="14591192"/>
            <a:ext cx="451073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5C9D2EF-53F2-481D-906A-3FF9E2A5B22C}"/>
              </a:ext>
            </a:extLst>
          </p:cNvPr>
          <p:cNvSpPr/>
          <p:nvPr/>
        </p:nvSpPr>
        <p:spPr>
          <a:xfrm>
            <a:off x="34373769" y="16420253"/>
            <a:ext cx="1114104" cy="5150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EAM-1/2</a:t>
            </a:r>
          </a:p>
          <a:p>
            <a:pPr algn="ctr"/>
            <a:r>
              <a:rPr lang="en-US" dirty="0"/>
              <a:t>interior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68C245D-43AE-43C1-931C-F3B011A96E09}"/>
              </a:ext>
            </a:extLst>
          </p:cNvPr>
          <p:cNvSpPr/>
          <p:nvPr/>
        </p:nvSpPr>
        <p:spPr>
          <a:xfrm>
            <a:off x="36249167" y="16420253"/>
            <a:ext cx="1114104" cy="5150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Halo</a:t>
            </a:r>
          </a:p>
          <a:p>
            <a:pPr algn="ctr"/>
            <a:r>
              <a:rPr lang="en-US" dirty="0"/>
              <a:t>Exchange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02F6366-5322-4913-A3E5-B44D9862C0C6}"/>
              </a:ext>
            </a:extLst>
          </p:cNvPr>
          <p:cNvSpPr/>
          <p:nvPr/>
        </p:nvSpPr>
        <p:spPr>
          <a:xfrm>
            <a:off x="36258692" y="17153678"/>
            <a:ext cx="1114104" cy="5150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EAM-1/2</a:t>
            </a:r>
          </a:p>
          <a:p>
            <a:pPr algn="ctr"/>
            <a:r>
              <a:rPr lang="en-US" dirty="0"/>
              <a:t>boundary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CF25BB1-B217-4CCE-A827-153DAFD0F6F9}"/>
              </a:ext>
            </a:extLst>
          </p:cNvPr>
          <p:cNvSpPr txBox="1"/>
          <p:nvPr/>
        </p:nvSpPr>
        <p:spPr>
          <a:xfrm>
            <a:off x="40254356" y="13817850"/>
            <a:ext cx="158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Neighbor list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DED2D17-70B6-4B69-9F98-71CD4C3D9B7F}"/>
              </a:ext>
            </a:extLst>
          </p:cNvPr>
          <p:cNvSpPr/>
          <p:nvPr/>
        </p:nvSpPr>
        <p:spPr>
          <a:xfrm>
            <a:off x="34383294" y="17868053"/>
            <a:ext cx="1114104" cy="5150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EAM-3</a:t>
            </a:r>
          </a:p>
          <a:p>
            <a:pPr algn="ctr"/>
            <a:r>
              <a:rPr lang="en-US" dirty="0"/>
              <a:t>interior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CA3246E-A011-4633-8DE3-06D1AF8583F0}"/>
              </a:ext>
            </a:extLst>
          </p:cNvPr>
          <p:cNvSpPr/>
          <p:nvPr/>
        </p:nvSpPr>
        <p:spPr>
          <a:xfrm>
            <a:off x="36258692" y="17868053"/>
            <a:ext cx="1114104" cy="5150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</a:t>
            </a:r>
          </a:p>
          <a:p>
            <a:pPr algn="ctr"/>
            <a:r>
              <a:rPr lang="en-US" dirty="0"/>
              <a:t>Exchange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D93AE56-9DF1-4F8E-82C2-B7F4840BC5DC}"/>
              </a:ext>
            </a:extLst>
          </p:cNvPr>
          <p:cNvSpPr/>
          <p:nvPr/>
        </p:nvSpPr>
        <p:spPr>
          <a:xfrm>
            <a:off x="36268217" y="18601478"/>
            <a:ext cx="1114104" cy="5150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EAM-3</a:t>
            </a:r>
          </a:p>
          <a:p>
            <a:pPr algn="ctr"/>
            <a:r>
              <a:rPr lang="en-US" dirty="0"/>
              <a:t>boundary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2739D8A-B0E5-426A-BA85-6461B402EC01}"/>
              </a:ext>
            </a:extLst>
          </p:cNvPr>
          <p:cNvCxnSpPr>
            <a:cxnSpLocks/>
          </p:cNvCxnSpPr>
          <p:nvPr/>
        </p:nvCxnSpPr>
        <p:spPr>
          <a:xfrm flipV="1">
            <a:off x="34663942" y="17747203"/>
            <a:ext cx="2790480" cy="2423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D2E1EC4-161F-4800-A3D8-7098140215A9}"/>
              </a:ext>
            </a:extLst>
          </p:cNvPr>
          <p:cNvCxnSpPr>
            <a:cxnSpLocks/>
          </p:cNvCxnSpPr>
          <p:nvPr/>
        </p:nvCxnSpPr>
        <p:spPr>
          <a:xfrm>
            <a:off x="35847053" y="16329493"/>
            <a:ext cx="0" cy="295476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842CF3B-F65C-489A-ADCF-86296E938B19}"/>
              </a:ext>
            </a:extLst>
          </p:cNvPr>
          <p:cNvSpPr txBox="1"/>
          <p:nvPr/>
        </p:nvSpPr>
        <p:spPr>
          <a:xfrm>
            <a:off x="34052493" y="17544814"/>
            <a:ext cx="6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DF2E04D-4328-44E7-8AF7-E69147E74307}"/>
              </a:ext>
            </a:extLst>
          </p:cNvPr>
          <p:cNvSpPr txBox="1"/>
          <p:nvPr/>
        </p:nvSpPr>
        <p:spPr>
          <a:xfrm>
            <a:off x="34050489" y="19075576"/>
            <a:ext cx="6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EFB6F7A-7BE6-4FA4-8E55-1902DD662328}"/>
              </a:ext>
            </a:extLst>
          </p:cNvPr>
          <p:cNvSpPr txBox="1"/>
          <p:nvPr/>
        </p:nvSpPr>
        <p:spPr>
          <a:xfrm>
            <a:off x="34462599" y="16009901"/>
            <a:ext cx="102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C4DB2A3-0D8E-48BC-8A52-2DAE380D76BF}"/>
              </a:ext>
            </a:extLst>
          </p:cNvPr>
          <p:cNvSpPr txBox="1"/>
          <p:nvPr/>
        </p:nvSpPr>
        <p:spPr>
          <a:xfrm>
            <a:off x="36301001" y="15974788"/>
            <a:ext cx="102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2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18D1F14-7292-415E-BC8C-3727CE16EA8B}"/>
              </a:ext>
            </a:extLst>
          </p:cNvPr>
          <p:cNvCxnSpPr>
            <a:cxnSpLocks/>
          </p:cNvCxnSpPr>
          <p:nvPr/>
        </p:nvCxnSpPr>
        <p:spPr>
          <a:xfrm flipV="1">
            <a:off x="34668073" y="19290625"/>
            <a:ext cx="2790480" cy="2423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FB015DDF-B9F4-4CB4-8609-2F19F285A260}"/>
              </a:ext>
            </a:extLst>
          </p:cNvPr>
          <p:cNvSpPr txBox="1"/>
          <p:nvPr/>
        </p:nvSpPr>
        <p:spPr>
          <a:xfrm>
            <a:off x="34462599" y="15712276"/>
            <a:ext cx="27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Parallel Streams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7B0E8A-B329-4EAF-9911-EA5D3694BD10}"/>
              </a:ext>
            </a:extLst>
          </p:cNvPr>
          <p:cNvSpPr/>
          <p:nvPr/>
        </p:nvSpPr>
        <p:spPr>
          <a:xfrm>
            <a:off x="39365195" y="16584761"/>
            <a:ext cx="1895173" cy="179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121DC96-54FB-4E76-8435-185A9ED179DB}"/>
              </a:ext>
            </a:extLst>
          </p:cNvPr>
          <p:cNvCxnSpPr>
            <a:cxnSpLocks/>
          </p:cNvCxnSpPr>
          <p:nvPr/>
        </p:nvCxnSpPr>
        <p:spPr>
          <a:xfrm>
            <a:off x="39716136" y="16276158"/>
            <a:ext cx="0" cy="2462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DAE2F8C3-2A0C-418A-965C-18A9B2A8CA6C}"/>
              </a:ext>
            </a:extLst>
          </p:cNvPr>
          <p:cNvCxnSpPr>
            <a:cxnSpLocks/>
          </p:cNvCxnSpPr>
          <p:nvPr/>
        </p:nvCxnSpPr>
        <p:spPr>
          <a:xfrm>
            <a:off x="40117369" y="16265580"/>
            <a:ext cx="0" cy="2468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DADC387B-3C2D-46AB-86C4-F7EC9BA59F28}"/>
              </a:ext>
            </a:extLst>
          </p:cNvPr>
          <p:cNvCxnSpPr>
            <a:cxnSpLocks/>
          </p:cNvCxnSpPr>
          <p:nvPr/>
        </p:nvCxnSpPr>
        <p:spPr>
          <a:xfrm>
            <a:off x="40503536" y="16265580"/>
            <a:ext cx="0" cy="2479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BA5CB1C-5C71-4CBE-9A89-2B27D79B55D9}"/>
              </a:ext>
            </a:extLst>
          </p:cNvPr>
          <p:cNvCxnSpPr>
            <a:cxnSpLocks/>
          </p:cNvCxnSpPr>
          <p:nvPr/>
        </p:nvCxnSpPr>
        <p:spPr>
          <a:xfrm flipH="1">
            <a:off x="40897236" y="16265580"/>
            <a:ext cx="6630" cy="2468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36EDF4EF-F7D9-432D-B2BA-93F23564EC2D}"/>
              </a:ext>
            </a:extLst>
          </p:cNvPr>
          <p:cNvCxnSpPr>
            <a:cxnSpLocks/>
          </p:cNvCxnSpPr>
          <p:nvPr/>
        </p:nvCxnSpPr>
        <p:spPr>
          <a:xfrm flipH="1">
            <a:off x="38983717" y="18093909"/>
            <a:ext cx="26581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3205545-DF24-405D-B253-16405863AA3E}"/>
              </a:ext>
            </a:extLst>
          </p:cNvPr>
          <p:cNvCxnSpPr>
            <a:cxnSpLocks/>
          </p:cNvCxnSpPr>
          <p:nvPr/>
        </p:nvCxnSpPr>
        <p:spPr>
          <a:xfrm flipH="1">
            <a:off x="38986892" y="17751009"/>
            <a:ext cx="26581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9378FCD-0CCC-490E-B4FC-A619BB6A1092}"/>
              </a:ext>
            </a:extLst>
          </p:cNvPr>
          <p:cNvCxnSpPr>
            <a:cxnSpLocks/>
          </p:cNvCxnSpPr>
          <p:nvPr/>
        </p:nvCxnSpPr>
        <p:spPr>
          <a:xfrm flipH="1">
            <a:off x="38980542" y="17465259"/>
            <a:ext cx="26581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7E45D38-C3D9-47A0-A5ED-1276C2B94A97}"/>
              </a:ext>
            </a:extLst>
          </p:cNvPr>
          <p:cNvCxnSpPr>
            <a:cxnSpLocks/>
          </p:cNvCxnSpPr>
          <p:nvPr/>
        </p:nvCxnSpPr>
        <p:spPr>
          <a:xfrm flipH="1">
            <a:off x="38995828" y="17163634"/>
            <a:ext cx="2646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24CAD17-3554-4972-ABCD-03D550A9C76F}"/>
              </a:ext>
            </a:extLst>
          </p:cNvPr>
          <p:cNvCxnSpPr>
            <a:cxnSpLocks/>
          </p:cNvCxnSpPr>
          <p:nvPr/>
        </p:nvCxnSpPr>
        <p:spPr>
          <a:xfrm flipH="1">
            <a:off x="39003226" y="16858834"/>
            <a:ext cx="26318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425A561-B94C-4B60-BB08-22ABB8071508}"/>
              </a:ext>
            </a:extLst>
          </p:cNvPr>
          <p:cNvCxnSpPr>
            <a:cxnSpLocks/>
          </p:cNvCxnSpPr>
          <p:nvPr/>
        </p:nvCxnSpPr>
        <p:spPr>
          <a:xfrm>
            <a:off x="39363711" y="16276158"/>
            <a:ext cx="0" cy="2462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CCB65D07-B2C6-4D4F-85E7-DA529EBC0D08}"/>
              </a:ext>
            </a:extLst>
          </p:cNvPr>
          <p:cNvCxnSpPr>
            <a:cxnSpLocks/>
          </p:cNvCxnSpPr>
          <p:nvPr/>
        </p:nvCxnSpPr>
        <p:spPr>
          <a:xfrm>
            <a:off x="41268711" y="16276158"/>
            <a:ext cx="0" cy="2462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654665A3-4D65-4967-920A-E662ABB68000}"/>
              </a:ext>
            </a:extLst>
          </p:cNvPr>
          <p:cNvCxnSpPr>
            <a:cxnSpLocks/>
          </p:cNvCxnSpPr>
          <p:nvPr/>
        </p:nvCxnSpPr>
        <p:spPr>
          <a:xfrm flipH="1">
            <a:off x="38986303" y="16582609"/>
            <a:ext cx="2646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A55C1E4-5F34-448A-9E9A-288922C93B40}"/>
              </a:ext>
            </a:extLst>
          </p:cNvPr>
          <p:cNvCxnSpPr>
            <a:cxnSpLocks/>
          </p:cNvCxnSpPr>
          <p:nvPr/>
        </p:nvCxnSpPr>
        <p:spPr>
          <a:xfrm flipH="1">
            <a:off x="39005353" y="18392359"/>
            <a:ext cx="2646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6329C760-B59D-4C5D-A92B-D3A81FD61FD6}"/>
              </a:ext>
            </a:extLst>
          </p:cNvPr>
          <p:cNvSpPr txBox="1"/>
          <p:nvPr/>
        </p:nvSpPr>
        <p:spPr>
          <a:xfrm>
            <a:off x="38845934" y="15713154"/>
            <a:ext cx="27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Sort Atoms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EB4AC05-F546-4E85-BD6F-562CC8771CAA}"/>
              </a:ext>
            </a:extLst>
          </p:cNvPr>
          <p:cNvSpPr txBox="1"/>
          <p:nvPr/>
        </p:nvSpPr>
        <p:spPr>
          <a:xfrm>
            <a:off x="38099341" y="15977712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Halo</a:t>
            </a:r>
          </a:p>
          <a:p>
            <a:r>
              <a:rPr lang="en-US" dirty="0"/>
              <a:t>Cells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F49C091-5D11-4C63-B626-DD739A286A7D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38713612" y="16300878"/>
            <a:ext cx="358358" cy="1362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F2A7CCEB-247B-47A6-9B18-F35B19E69D34}"/>
              </a:ext>
            </a:extLst>
          </p:cNvPr>
          <p:cNvSpPr txBox="1"/>
          <p:nvPr/>
        </p:nvSpPr>
        <p:spPr>
          <a:xfrm>
            <a:off x="38439417" y="18754625"/>
            <a:ext cx="3534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Only sort atoms in Halo Cells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Optimize sort (hashing)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F1B50679-6F07-4407-8CB4-FCAEDC0884FD}"/>
              </a:ext>
            </a:extLst>
          </p:cNvPr>
          <p:cNvSpPr/>
          <p:nvPr/>
        </p:nvSpPr>
        <p:spPr>
          <a:xfrm>
            <a:off x="0" y="154419"/>
            <a:ext cx="43891200" cy="3621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pic>
        <p:nvPicPr>
          <p:cNvPr id="300" name="Picture 299" descr="Macintosh HD:Users:ctbpadmin:Desktop:CTBP logos:Rice_CTBP_Transparent_Web_Logo_for Dark Backgrounds.png">
            <a:extLst>
              <a:ext uri="{FF2B5EF4-FFF2-40B4-BE49-F238E27FC236}">
                <a16:creationId xmlns:a16="http://schemas.microsoft.com/office/drawing/2014/main" id="{69BAD1AF-9D26-48CF-8A93-DF084D2B4DFB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067" y="485899"/>
            <a:ext cx="5937562" cy="161552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83887E2A-CEFB-4A2C-9D6B-A6EE0D20EF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2888" y="575036"/>
            <a:ext cx="2402096" cy="2402096"/>
          </a:xfrm>
          <a:prstGeom prst="rect">
            <a:avLst/>
          </a:pr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3B147300-F293-4A80-8FED-96B713C103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44002" y="2017761"/>
            <a:ext cx="2448403" cy="1426629"/>
          </a:xfrm>
          <a:prstGeom prst="rect">
            <a:avLst/>
          </a:prstGeom>
        </p:spPr>
      </p:pic>
      <p:pic>
        <p:nvPicPr>
          <p:cNvPr id="284" name="Picture 23" descr="Related image">
            <a:extLst>
              <a:ext uri="{FF2B5EF4-FFF2-40B4-BE49-F238E27FC236}">
                <a16:creationId xmlns:a16="http://schemas.microsoft.com/office/drawing/2014/main" id="{FA146AE0-B2C6-49D6-8C86-7710F339E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757" y="535265"/>
            <a:ext cx="1444431" cy="144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6" name="Table 305">
            <a:extLst>
              <a:ext uri="{FF2B5EF4-FFF2-40B4-BE49-F238E27FC236}">
                <a16:creationId xmlns:a16="http://schemas.microsoft.com/office/drawing/2014/main" id="{E4FEE55F-35CE-4EC4-9BA5-412B8FCA9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7862"/>
              </p:ext>
            </p:extLst>
          </p:nvPr>
        </p:nvGraphicFramePr>
        <p:xfrm>
          <a:off x="34963262" y="25288919"/>
          <a:ext cx="681340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489">
                  <a:extLst>
                    <a:ext uri="{9D8B030D-6E8A-4147-A177-3AD203B41FA5}">
                      <a16:colId xmlns:a16="http://schemas.microsoft.com/office/drawing/2014/main" val="749909912"/>
                    </a:ext>
                  </a:extLst>
                </a:gridCol>
                <a:gridCol w="1956590">
                  <a:extLst>
                    <a:ext uri="{9D8B030D-6E8A-4147-A177-3AD203B41FA5}">
                      <a16:colId xmlns:a16="http://schemas.microsoft.com/office/drawing/2014/main" val="881543075"/>
                    </a:ext>
                  </a:extLst>
                </a:gridCol>
                <a:gridCol w="1879355">
                  <a:extLst>
                    <a:ext uri="{9D8B030D-6E8A-4147-A177-3AD203B41FA5}">
                      <a16:colId xmlns:a16="http://schemas.microsoft.com/office/drawing/2014/main" val="2766406767"/>
                    </a:ext>
                  </a:extLst>
                </a:gridCol>
                <a:gridCol w="1350969">
                  <a:extLst>
                    <a:ext uri="{9D8B030D-6E8A-4147-A177-3AD203B41FA5}">
                      <a16:colId xmlns:a16="http://schemas.microsoft.com/office/drawing/2014/main" val="954577008"/>
                    </a:ext>
                  </a:extLst>
                </a:gridCol>
              </a:tblGrid>
              <a:tr h="101751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OpenACC</a:t>
                      </a:r>
                      <a:r>
                        <a:rPr lang="en-US" sz="3200" dirty="0"/>
                        <a:t> Original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OpenACC</a:t>
                      </a:r>
                      <a:r>
                        <a:rPr lang="en-US" sz="3200" dirty="0"/>
                        <a:t> Modified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CUDA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45220"/>
                  </a:ext>
                </a:extLst>
              </a:tr>
              <a:tr h="784942">
                <a:tc>
                  <a:txBody>
                    <a:bodyPr/>
                    <a:lstStyle/>
                    <a:p>
                      <a:r>
                        <a:rPr lang="en-US" sz="2400" dirty="0"/>
                        <a:t>Lines of Code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6,200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6,900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13,000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09802"/>
                  </a:ext>
                </a:extLst>
              </a:tr>
            </a:tbl>
          </a:graphicData>
        </a:graphic>
      </p:graphicFrame>
      <p:sp>
        <p:nvSpPr>
          <p:cNvPr id="307" name="Content Placeholder 2">
            <a:extLst>
              <a:ext uri="{FF2B5EF4-FFF2-40B4-BE49-F238E27FC236}">
                <a16:creationId xmlns:a16="http://schemas.microsoft.com/office/drawing/2014/main" id="{B4D2DF02-689D-4ED9-BD50-2BE5F796FFF8}"/>
              </a:ext>
            </a:extLst>
          </p:cNvPr>
          <p:cNvSpPr txBox="1">
            <a:spLocks/>
          </p:cNvSpPr>
          <p:nvPr/>
        </p:nvSpPr>
        <p:spPr>
          <a:xfrm>
            <a:off x="33812890" y="21504064"/>
            <a:ext cx="8484594" cy="1985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r>
              <a:rPr lang="en-US" dirty="0" err="1"/>
              <a:t>OpenACC</a:t>
            </a:r>
            <a:r>
              <a:rPr lang="en-US" dirty="0"/>
              <a:t> vs CUDA is not a like for like comparison. It is unclear, though, which of the changes result in the different algorithmic behavior</a:t>
            </a:r>
          </a:p>
        </p:txBody>
      </p:sp>
      <p:sp>
        <p:nvSpPr>
          <p:cNvPr id="308" name="Content Placeholder 2">
            <a:extLst>
              <a:ext uri="{FF2B5EF4-FFF2-40B4-BE49-F238E27FC236}">
                <a16:creationId xmlns:a16="http://schemas.microsoft.com/office/drawing/2014/main" id="{89E0BAEE-30E4-498D-A386-008377253545}"/>
              </a:ext>
            </a:extLst>
          </p:cNvPr>
          <p:cNvSpPr txBox="1">
            <a:spLocks/>
          </p:cNvSpPr>
          <p:nvPr/>
        </p:nvSpPr>
        <p:spPr>
          <a:xfrm>
            <a:off x="33749281" y="23634194"/>
            <a:ext cx="8394144" cy="138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r>
              <a:rPr lang="en-US" dirty="0" err="1"/>
              <a:t>OpenACC</a:t>
            </a:r>
            <a:r>
              <a:rPr lang="en-US" dirty="0"/>
              <a:t> is easier to use and needs less code than CUDA, but different algorithm overstates CUDA part</a:t>
            </a:r>
          </a:p>
        </p:txBody>
      </p:sp>
      <p:sp>
        <p:nvSpPr>
          <p:cNvPr id="309" name="Content Placeholder 2">
            <a:extLst>
              <a:ext uri="{FF2B5EF4-FFF2-40B4-BE49-F238E27FC236}">
                <a16:creationId xmlns:a16="http://schemas.microsoft.com/office/drawing/2014/main" id="{B402F202-956D-4A5E-9D47-3088C86086DA}"/>
              </a:ext>
            </a:extLst>
          </p:cNvPr>
          <p:cNvSpPr txBox="1">
            <a:spLocks/>
          </p:cNvSpPr>
          <p:nvPr/>
        </p:nvSpPr>
        <p:spPr>
          <a:xfrm>
            <a:off x="33885994" y="29050579"/>
            <a:ext cx="8394144" cy="562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r>
              <a:rPr lang="en-US" dirty="0"/>
              <a:t>Personal objectives:</a:t>
            </a:r>
          </a:p>
        </p:txBody>
      </p:sp>
      <p:sp>
        <p:nvSpPr>
          <p:cNvPr id="310" name="Content Placeholder 2">
            <a:extLst>
              <a:ext uri="{FF2B5EF4-FFF2-40B4-BE49-F238E27FC236}">
                <a16:creationId xmlns:a16="http://schemas.microsoft.com/office/drawing/2014/main" id="{D316724E-BDA3-4778-9EEC-3EDFBABE5148}"/>
              </a:ext>
            </a:extLst>
          </p:cNvPr>
          <p:cNvSpPr txBox="1">
            <a:spLocks/>
          </p:cNvSpPr>
          <p:nvPr/>
        </p:nvSpPr>
        <p:spPr>
          <a:xfrm>
            <a:off x="33846089" y="27415645"/>
            <a:ext cx="8394144" cy="1830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r>
              <a:rPr lang="en-US" dirty="0"/>
              <a:t>Next step: migrate </a:t>
            </a:r>
            <a:r>
              <a:rPr lang="en-US" dirty="0" err="1"/>
              <a:t>haloExchange</a:t>
            </a:r>
            <a:r>
              <a:rPr lang="en-US" dirty="0"/>
              <a:t> to GPU and investigate what truly drives the CUDA algorithm</a:t>
            </a:r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68DFB1C8-1BEA-4618-AC44-1DC6B3EA8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10878"/>
              </p:ext>
            </p:extLst>
          </p:nvPr>
        </p:nvGraphicFramePr>
        <p:xfrm>
          <a:off x="34963262" y="29757505"/>
          <a:ext cx="6714607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731">
                  <a:extLst>
                    <a:ext uri="{9D8B030D-6E8A-4147-A177-3AD203B41FA5}">
                      <a16:colId xmlns:a16="http://schemas.microsoft.com/office/drawing/2014/main" val="749909912"/>
                    </a:ext>
                  </a:extLst>
                </a:gridCol>
                <a:gridCol w="2221023">
                  <a:extLst>
                    <a:ext uri="{9D8B030D-6E8A-4147-A177-3AD203B41FA5}">
                      <a16:colId xmlns:a16="http://schemas.microsoft.com/office/drawing/2014/main" val="881543075"/>
                    </a:ext>
                  </a:extLst>
                </a:gridCol>
                <a:gridCol w="2479853">
                  <a:extLst>
                    <a:ext uri="{9D8B030D-6E8A-4147-A177-3AD203B41FA5}">
                      <a16:colId xmlns:a16="http://schemas.microsoft.com/office/drawing/2014/main" val="2766406767"/>
                    </a:ext>
                  </a:extLst>
                </a:gridCol>
              </a:tblGrid>
              <a:tr h="47138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OpenACC</a:t>
                      </a:r>
                      <a:endParaRPr lang="en-US" sz="3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Verlet</a:t>
                      </a:r>
                      <a:r>
                        <a:rPr lang="en-US" sz="3200" dirty="0"/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Physics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45220"/>
                  </a:ext>
                </a:extLst>
              </a:tr>
              <a:tr h="669859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09802"/>
                  </a:ext>
                </a:extLst>
              </a:tr>
            </a:tbl>
          </a:graphicData>
        </a:graphic>
      </p:graphicFrame>
      <p:sp>
        <p:nvSpPr>
          <p:cNvPr id="285" name="TextBox 284">
            <a:extLst>
              <a:ext uri="{FF2B5EF4-FFF2-40B4-BE49-F238E27FC236}">
                <a16:creationId xmlns:a16="http://schemas.microsoft.com/office/drawing/2014/main" id="{C6594E9F-C161-4F4A-B8E4-462E2634F7B0}"/>
              </a:ext>
            </a:extLst>
          </p:cNvPr>
          <p:cNvSpPr txBox="1"/>
          <p:nvPr/>
        </p:nvSpPr>
        <p:spPr>
          <a:xfrm>
            <a:off x="39832777" y="3032418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50/50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5DB4C6D5-2590-451E-BED0-CB013CAE4EE9}"/>
              </a:ext>
            </a:extLst>
          </p:cNvPr>
          <p:cNvSpPr txBox="1"/>
          <p:nvPr/>
        </p:nvSpPr>
        <p:spPr>
          <a:xfrm>
            <a:off x="35735385" y="3021228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√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1AD5650-6DD7-4C59-A508-4A85C789835F}"/>
              </a:ext>
            </a:extLst>
          </p:cNvPr>
          <p:cNvSpPr txBox="1"/>
          <p:nvPr/>
        </p:nvSpPr>
        <p:spPr>
          <a:xfrm>
            <a:off x="37809767" y="30199903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√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D6BAFA4-BE53-411D-B530-76E324EB3423}"/>
              </a:ext>
            </a:extLst>
          </p:cNvPr>
          <p:cNvSpPr txBox="1"/>
          <p:nvPr/>
        </p:nvSpPr>
        <p:spPr>
          <a:xfrm>
            <a:off x="4582862" y="205033"/>
            <a:ext cx="289463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</a:rPr>
              <a:t>Improving Performance of Scientific Programs with </a:t>
            </a:r>
            <a:r>
              <a:rPr lang="en-US" sz="9000" dirty="0" err="1">
                <a:solidFill>
                  <a:schemeClr val="bg1"/>
                </a:solidFill>
              </a:rPr>
              <a:t>OpenACC</a:t>
            </a:r>
            <a:r>
              <a:rPr lang="en-US" sz="9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84A169C-ED59-483A-BE04-4FF62876929E}"/>
              </a:ext>
            </a:extLst>
          </p:cNvPr>
          <p:cNvSpPr txBox="1"/>
          <p:nvPr/>
        </p:nvSpPr>
        <p:spPr>
          <a:xfrm>
            <a:off x="4620172" y="1632503"/>
            <a:ext cx="289090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Frank Kornet HCC, Houston, TX (frkornet@gmail.com)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Mentor: </a:t>
            </a:r>
            <a:r>
              <a:rPr lang="en-US" sz="4400" dirty="0" err="1">
                <a:solidFill>
                  <a:schemeClr val="bg1"/>
                </a:solidFill>
              </a:rPr>
              <a:t>Millad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Ghane</a:t>
            </a:r>
            <a:r>
              <a:rPr lang="en-US" sz="4400" dirty="0">
                <a:solidFill>
                  <a:schemeClr val="bg1"/>
                </a:solidFill>
              </a:rPr>
              <a:t>, University of Houston, Houston, TX (millad.mg@gmail.com)</a:t>
            </a:r>
            <a:endParaRPr lang="en-US" sz="4400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F4508CE-2F6C-4AC2-8D31-2443DE368027}"/>
              </a:ext>
            </a:extLst>
          </p:cNvPr>
          <p:cNvSpPr/>
          <p:nvPr/>
        </p:nvSpPr>
        <p:spPr>
          <a:xfrm>
            <a:off x="34585271" y="20469708"/>
            <a:ext cx="6798364" cy="9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/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ACEA7-CF17-4663-9154-914176521EDF}"/>
              </a:ext>
            </a:extLst>
          </p:cNvPr>
          <p:cNvSpPr txBox="1"/>
          <p:nvPr/>
        </p:nvSpPr>
        <p:spPr>
          <a:xfrm>
            <a:off x="1806209" y="18739273"/>
            <a:ext cx="121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Fat Core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D6F76A-B3D3-4E4B-863D-9B7A07AC70CB}"/>
              </a:ext>
            </a:extLst>
          </p:cNvPr>
          <p:cNvCxnSpPr/>
          <p:nvPr/>
        </p:nvCxnSpPr>
        <p:spPr>
          <a:xfrm>
            <a:off x="2396140" y="19219874"/>
            <a:ext cx="375968" cy="5894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27AF0F2C-83AB-4A29-B8EE-C33D543C8CAD}"/>
              </a:ext>
            </a:extLst>
          </p:cNvPr>
          <p:cNvSpPr txBox="1"/>
          <p:nvPr/>
        </p:nvSpPr>
        <p:spPr>
          <a:xfrm flipH="1">
            <a:off x="8939984" y="18601374"/>
            <a:ext cx="1069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 Core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E1E326F-DEC1-4DB3-ABF3-F3F02938EB79}"/>
              </a:ext>
            </a:extLst>
          </p:cNvPr>
          <p:cNvCxnSpPr>
            <a:cxnSpLocks/>
          </p:cNvCxnSpPr>
          <p:nvPr/>
        </p:nvCxnSpPr>
        <p:spPr>
          <a:xfrm flipH="1">
            <a:off x="8539616" y="19498116"/>
            <a:ext cx="669896" cy="4333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D464FC3-E6B1-46C6-838B-39A050EB4450}"/>
              </a:ext>
            </a:extLst>
          </p:cNvPr>
          <p:cNvSpPr txBox="1"/>
          <p:nvPr/>
        </p:nvSpPr>
        <p:spPr>
          <a:xfrm flipH="1">
            <a:off x="8716210" y="23077074"/>
            <a:ext cx="1427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Study Focus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95395-DE08-4D9D-8AD9-8590142D10D5}"/>
              </a:ext>
            </a:extLst>
          </p:cNvPr>
          <p:cNvSpPr txBox="1"/>
          <p:nvPr/>
        </p:nvSpPr>
        <p:spPr>
          <a:xfrm>
            <a:off x="2172768" y="21287561"/>
            <a:ext cx="232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GFLPS (i7 6 cores)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3E723B8-3BD6-4390-8EBB-6EDE8EA40156}"/>
              </a:ext>
            </a:extLst>
          </p:cNvPr>
          <p:cNvSpPr txBox="1"/>
          <p:nvPr/>
        </p:nvSpPr>
        <p:spPr>
          <a:xfrm>
            <a:off x="5780955" y="18587425"/>
            <a:ext cx="133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3,000 GFLPS (K80) 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CBD4425-CCF4-4BA0-AF94-DEDC82B3FD9B}"/>
              </a:ext>
            </a:extLst>
          </p:cNvPr>
          <p:cNvSpPr txBox="1"/>
          <p:nvPr/>
        </p:nvSpPr>
        <p:spPr>
          <a:xfrm>
            <a:off x="11712176" y="10312657"/>
            <a:ext cx="20760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Molecular dynamics (MD) is the method of simulating the kinetic and thermodynamic properties of molecular systems using Newton’s equations of motion and represents an important class of scientific applications. </a:t>
            </a:r>
            <a:r>
              <a:rPr lang="en-US" sz="3600" dirty="0" err="1"/>
              <a:t>CoMD</a:t>
            </a:r>
            <a:r>
              <a:rPr lang="en-US" sz="3600" dirty="0"/>
              <a:t> is used as it is both small and representative of this class. It carries out a microcanonical ensemble simulation (NVE) and is developed by DoE Co-design Center for Materials in Extreme Environments (</a:t>
            </a:r>
            <a:r>
              <a:rPr lang="en-US" sz="3600" dirty="0" err="1"/>
              <a:t>ExMatEx</a:t>
            </a:r>
            <a:r>
              <a:rPr lang="en-US" sz="3600" dirty="0"/>
              <a:t>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DCB00E-DD13-4990-8858-7F83EB9611E5}"/>
              </a:ext>
            </a:extLst>
          </p:cNvPr>
          <p:cNvSpPr txBox="1"/>
          <p:nvPr/>
        </p:nvSpPr>
        <p:spPr>
          <a:xfrm>
            <a:off x="29718109" y="30035742"/>
            <a:ext cx="2641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Different </a:t>
            </a:r>
          </a:p>
          <a:p>
            <a:r>
              <a:rPr lang="en-US" sz="4000" dirty="0"/>
              <a:t>algorithms?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75782-D701-4D92-8917-C9117876CDC8}"/>
              </a:ext>
            </a:extLst>
          </p:cNvPr>
          <p:cNvSpPr txBox="1"/>
          <p:nvPr/>
        </p:nvSpPr>
        <p:spPr>
          <a:xfrm>
            <a:off x="18742015" y="18069389"/>
            <a:ext cx="260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Face-centered cubic (FCC)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F4C69CE-55C3-4A93-A92A-8B2556548C32}"/>
              </a:ext>
            </a:extLst>
          </p:cNvPr>
          <p:cNvSpPr txBox="1"/>
          <p:nvPr/>
        </p:nvSpPr>
        <p:spPr>
          <a:xfrm>
            <a:off x="23643369" y="17987705"/>
            <a:ext cx="221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Copper periodic table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BB967D4-F3AC-4089-986B-3F98A4FC2D1D}"/>
              </a:ext>
            </a:extLst>
          </p:cNvPr>
          <p:cNvSpPr txBox="1"/>
          <p:nvPr/>
        </p:nvSpPr>
        <p:spPr>
          <a:xfrm>
            <a:off x="13231028" y="18339777"/>
            <a:ext cx="297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broken up in unit cells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88C4FF69-D557-45B9-BDC6-1444F6D7F782}"/>
              </a:ext>
            </a:extLst>
          </p:cNvPr>
          <p:cNvSpPr/>
          <p:nvPr/>
        </p:nvSpPr>
        <p:spPr>
          <a:xfrm>
            <a:off x="30063221" y="25831549"/>
            <a:ext cx="3093304" cy="3146576"/>
          </a:xfrm>
          <a:prstGeom prst="cloudCallout">
            <a:avLst>
              <a:gd name="adj1" fmla="val -62660"/>
              <a:gd name="adj2" fmla="val 5926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  <a:p>
            <a:pPr algn="ctr"/>
            <a:r>
              <a:rPr lang="en-US" sz="4400" dirty="0"/>
              <a:t>Why is the gap </a:t>
            </a:r>
          </a:p>
          <a:p>
            <a:pPr algn="ctr"/>
            <a:r>
              <a:rPr lang="en-US" sz="4400" dirty="0"/>
              <a:t>so big?</a:t>
            </a:r>
          </a:p>
          <a:p>
            <a:pPr algn="ctr"/>
            <a:endParaRPr lang="en-US" sz="4400" dirty="0"/>
          </a:p>
        </p:txBody>
      </p:sp>
      <p:sp>
        <p:nvSpPr>
          <p:cNvPr id="215" name="Content Placeholder 2">
            <a:extLst>
              <a:ext uri="{FF2B5EF4-FFF2-40B4-BE49-F238E27FC236}">
                <a16:creationId xmlns:a16="http://schemas.microsoft.com/office/drawing/2014/main" id="{E75E4B9A-73D7-4871-8D2A-811DF1ED5763}"/>
              </a:ext>
            </a:extLst>
          </p:cNvPr>
          <p:cNvSpPr txBox="1">
            <a:spLocks/>
          </p:cNvSpPr>
          <p:nvPr/>
        </p:nvSpPr>
        <p:spPr>
          <a:xfrm>
            <a:off x="1718134" y="11309615"/>
            <a:ext cx="8263392" cy="2240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r>
              <a:rPr lang="en-US" dirty="0"/>
              <a:t>Moore’s law running out of steam and scientific applications will no longer get an automatic performance boost</a:t>
            </a:r>
          </a:p>
        </p:txBody>
      </p:sp>
      <p:sp>
        <p:nvSpPr>
          <p:cNvPr id="216" name="Content Placeholder 2">
            <a:extLst>
              <a:ext uri="{FF2B5EF4-FFF2-40B4-BE49-F238E27FC236}">
                <a16:creationId xmlns:a16="http://schemas.microsoft.com/office/drawing/2014/main" id="{CA74B5E5-6E29-462C-9356-CFB1E47943FC}"/>
              </a:ext>
            </a:extLst>
          </p:cNvPr>
          <p:cNvSpPr txBox="1">
            <a:spLocks/>
          </p:cNvSpPr>
          <p:nvPr/>
        </p:nvSpPr>
        <p:spPr>
          <a:xfrm>
            <a:off x="1718134" y="13459262"/>
            <a:ext cx="8263392" cy="175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r>
              <a:rPr lang="en-US" dirty="0"/>
              <a:t>Scientific applications need to run ever larger simulations. To do so, they need to become faster</a:t>
            </a:r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3829E794-552D-46AB-9AAE-5DEEBDB90C55}"/>
              </a:ext>
            </a:extLst>
          </p:cNvPr>
          <p:cNvSpPr txBox="1">
            <a:spLocks/>
          </p:cNvSpPr>
          <p:nvPr/>
        </p:nvSpPr>
        <p:spPr>
          <a:xfrm>
            <a:off x="1680163" y="15166953"/>
            <a:ext cx="8263392" cy="1749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r>
              <a:rPr lang="en-US" dirty="0"/>
              <a:t>The only realistic way to increase performance is by writing parallel 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17D154-D95F-49EB-B279-BB40CCC682C0}"/>
              </a:ext>
            </a:extLst>
          </p:cNvPr>
          <p:cNvSpPr/>
          <p:nvPr/>
        </p:nvSpPr>
        <p:spPr>
          <a:xfrm>
            <a:off x="1718134" y="22266060"/>
            <a:ext cx="8231780" cy="745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7379048-0823-46B2-B6A3-F4C69DE0D2A6}"/>
              </a:ext>
            </a:extLst>
          </p:cNvPr>
          <p:cNvSpPr txBox="1"/>
          <p:nvPr/>
        </p:nvSpPr>
        <p:spPr>
          <a:xfrm>
            <a:off x="2108487" y="22155682"/>
            <a:ext cx="2083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Central Processor </a:t>
            </a:r>
          </a:p>
          <a:p>
            <a:r>
              <a:rPr lang="en-US" sz="2000" dirty="0"/>
              <a:t>Unit (CPU)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32E398E-4A83-4F78-A52D-BFA1C0D3A2AA}"/>
              </a:ext>
            </a:extLst>
          </p:cNvPr>
          <p:cNvSpPr txBox="1"/>
          <p:nvPr/>
        </p:nvSpPr>
        <p:spPr>
          <a:xfrm>
            <a:off x="4349423" y="22417119"/>
            <a:ext cx="393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Graphics Processor Unit (GPU)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9411EA-2380-4571-AE64-FE04B88DDCC4}"/>
              </a:ext>
            </a:extLst>
          </p:cNvPr>
          <p:cNvSpPr/>
          <p:nvPr/>
        </p:nvSpPr>
        <p:spPr>
          <a:xfrm rot="1817276" flipH="1">
            <a:off x="7348167" y="23018624"/>
            <a:ext cx="1347377" cy="5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ontent Placeholder 2">
            <a:extLst>
              <a:ext uri="{FF2B5EF4-FFF2-40B4-BE49-F238E27FC236}">
                <a16:creationId xmlns:a16="http://schemas.microsoft.com/office/drawing/2014/main" id="{05E8CF3D-FFAA-445E-830A-4AEA75FA7C6E}"/>
              </a:ext>
            </a:extLst>
          </p:cNvPr>
          <p:cNvSpPr txBox="1">
            <a:spLocks/>
          </p:cNvSpPr>
          <p:nvPr/>
        </p:nvSpPr>
        <p:spPr>
          <a:xfrm>
            <a:off x="11886518" y="6552622"/>
            <a:ext cx="20402582" cy="66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r>
              <a:rPr lang="en-US" dirty="0"/>
              <a:t>Demonstrate that </a:t>
            </a:r>
            <a:r>
              <a:rPr lang="en-US" dirty="0" err="1"/>
              <a:t>OpenACC</a:t>
            </a:r>
            <a:r>
              <a:rPr lang="en-US" dirty="0"/>
              <a:t> is easier to use and more productive than CUDA</a:t>
            </a:r>
          </a:p>
        </p:txBody>
      </p:sp>
      <p:sp>
        <p:nvSpPr>
          <p:cNvPr id="224" name="Content Placeholder 2">
            <a:extLst>
              <a:ext uri="{FF2B5EF4-FFF2-40B4-BE49-F238E27FC236}">
                <a16:creationId xmlns:a16="http://schemas.microsoft.com/office/drawing/2014/main" id="{AA42BE63-BC37-45E5-ABF6-7AF7B1E205D2}"/>
              </a:ext>
            </a:extLst>
          </p:cNvPr>
          <p:cNvSpPr txBox="1">
            <a:spLocks/>
          </p:cNvSpPr>
          <p:nvPr/>
        </p:nvSpPr>
        <p:spPr>
          <a:xfrm>
            <a:off x="11884615" y="7368095"/>
            <a:ext cx="20402582" cy="63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r>
              <a:rPr lang="en-US" dirty="0"/>
              <a:t>Personal: learn parallel programming concepts and physical concepts behind the </a:t>
            </a:r>
            <a:r>
              <a:rPr lang="en-US" dirty="0" err="1"/>
              <a:t>Verlet</a:t>
            </a:r>
            <a:r>
              <a:rPr lang="en-US" dirty="0"/>
              <a:t> algorithm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4A359-711F-4711-825E-857914EBF98D}"/>
              </a:ext>
            </a:extLst>
          </p:cNvPr>
          <p:cNvSpPr txBox="1"/>
          <p:nvPr/>
        </p:nvSpPr>
        <p:spPr>
          <a:xfrm>
            <a:off x="16286936" y="28081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(*)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2150817-342D-4804-B25D-192BEE5D0DED}"/>
              </a:ext>
            </a:extLst>
          </p:cNvPr>
          <p:cNvSpPr txBox="1"/>
          <p:nvPr/>
        </p:nvSpPr>
        <p:spPr>
          <a:xfrm>
            <a:off x="16346749" y="28405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(*)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D35DF3A-9388-4128-9F51-C4C48958F2EF}"/>
              </a:ext>
            </a:extLst>
          </p:cNvPr>
          <p:cNvSpPr txBox="1"/>
          <p:nvPr/>
        </p:nvSpPr>
        <p:spPr>
          <a:xfrm>
            <a:off x="15960391" y="301609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(*)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9D0B170-FCB9-4926-AF63-99047DFEE9CD}"/>
              </a:ext>
            </a:extLst>
          </p:cNvPr>
          <p:cNvSpPr txBox="1"/>
          <p:nvPr/>
        </p:nvSpPr>
        <p:spPr>
          <a:xfrm>
            <a:off x="16284008" y="305209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(*)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D21A06-D39F-4AAD-A081-5CDC5A5C01BF}"/>
              </a:ext>
            </a:extLst>
          </p:cNvPr>
          <p:cNvSpPr txBox="1"/>
          <p:nvPr/>
        </p:nvSpPr>
        <p:spPr>
          <a:xfrm>
            <a:off x="11740563" y="31462099"/>
            <a:ext cx="846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(*) Basic Momentum </a:t>
            </a:r>
            <a:r>
              <a:rPr lang="en-US" sz="2400" dirty="0" err="1"/>
              <a:t>Verlet</a:t>
            </a:r>
            <a:r>
              <a:rPr lang="en-US" sz="2400" dirty="0"/>
              <a:t> algorithm (2</a:t>
            </a:r>
            <a:r>
              <a:rPr lang="en-US" sz="2400" baseline="30000" dirty="0"/>
              <a:t>nd</a:t>
            </a:r>
            <a:r>
              <a:rPr lang="en-US" sz="2400" dirty="0"/>
              <a:t> version) as described in http://www.chem.utoronto.ca/~jmschofi/simulation/partmd.pdf</a:t>
            </a:r>
          </a:p>
        </p:txBody>
      </p:sp>
      <p:sp>
        <p:nvSpPr>
          <p:cNvPr id="247" name="Content Placeholder 2">
            <a:extLst>
              <a:ext uri="{FF2B5EF4-FFF2-40B4-BE49-F238E27FC236}">
                <a16:creationId xmlns:a16="http://schemas.microsoft.com/office/drawing/2014/main" id="{481C39B6-8CC5-496D-BDFD-28D6C455D2BC}"/>
              </a:ext>
            </a:extLst>
          </p:cNvPr>
          <p:cNvSpPr txBox="1">
            <a:spLocks/>
          </p:cNvSpPr>
          <p:nvPr/>
        </p:nvSpPr>
        <p:spPr>
          <a:xfrm>
            <a:off x="33880501" y="31343646"/>
            <a:ext cx="8394144" cy="752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defTabSz="4389120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3600"/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r>
              <a:rPr lang="en-US" dirty="0"/>
              <a:t>I enjoyed learning about physics!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0ABEF05-976E-4D13-BB5D-EA3E480BC183}"/>
              </a:ext>
            </a:extLst>
          </p:cNvPr>
          <p:cNvSpPr txBox="1"/>
          <p:nvPr/>
        </p:nvSpPr>
        <p:spPr>
          <a:xfrm>
            <a:off x="227107" y="3109448"/>
            <a:ext cx="380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NSF Grant: PHY-1427654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572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3335</TotalTime>
  <Words>788</Words>
  <Application>Microsoft Macintosh PowerPoint</Application>
  <PresentationFormat>Custom</PresentationFormat>
  <Paragraphs>164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Kornet</dc:creator>
  <cp:lastModifiedBy>Frank Kornet</cp:lastModifiedBy>
  <cp:revision>123</cp:revision>
  <cp:lastPrinted>2020-06-29T18:00:22Z</cp:lastPrinted>
  <dcterms:created xsi:type="dcterms:W3CDTF">2017-07-17T22:17:09Z</dcterms:created>
  <dcterms:modified xsi:type="dcterms:W3CDTF">2020-06-29T20:35:53Z</dcterms:modified>
</cp:coreProperties>
</file>