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8" r:id="rId2"/>
    <p:sldId id="263" r:id="rId3"/>
    <p:sldId id="257" r:id="rId4"/>
    <p:sldId id="259" r:id="rId5"/>
    <p:sldId id="260" r:id="rId6"/>
    <p:sldId id="261" r:id="rId7"/>
    <p:sldId id="262" r:id="rId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122"/>
  </p:normalViewPr>
  <p:slideViewPr>
    <p:cSldViewPr snapToGrid="0" snapToObjects="1">
      <p:cViewPr>
        <p:scale>
          <a:sx n="112" d="100"/>
          <a:sy n="112" d="100"/>
        </p:scale>
        <p:origin x="112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6DBDCB-493B-C044-BCCD-0B525FB6A430}" type="datetimeFigureOut">
              <a:rPr lang="en-US" smtClean="0"/>
              <a:t>2/10/20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973B00-18CC-A14A-AFB9-3764EA84F89B}" type="slidenum">
              <a:rPr lang="en-US" smtClean="0"/>
              <a:t>‹#›</a:t>
            </a:fld>
            <a:endParaRPr lang="en-US"/>
          </a:p>
        </p:txBody>
      </p:sp>
    </p:spTree>
    <p:extLst>
      <p:ext uri="{BB962C8B-B14F-4D97-AF65-F5344CB8AC3E}">
        <p14:creationId xmlns:p14="http://schemas.microsoft.com/office/powerpoint/2010/main" val="21393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presentation. </a:t>
            </a:r>
          </a:p>
        </p:txBody>
      </p:sp>
      <p:sp>
        <p:nvSpPr>
          <p:cNvPr id="4" name="Slide Number Placeholder 3"/>
          <p:cNvSpPr>
            <a:spLocks noGrp="1"/>
          </p:cNvSpPr>
          <p:nvPr>
            <p:ph type="sldNum" sz="quarter" idx="5"/>
          </p:nvPr>
        </p:nvSpPr>
        <p:spPr/>
        <p:txBody>
          <a:bodyPr/>
          <a:lstStyle/>
          <a:p>
            <a:fld id="{53973B00-18CC-A14A-AFB9-3764EA84F89B}" type="slidenum">
              <a:rPr lang="en-US" smtClean="0"/>
              <a:t>1</a:t>
            </a:fld>
            <a:endParaRPr lang="en-US"/>
          </a:p>
        </p:txBody>
      </p:sp>
    </p:spTree>
    <p:extLst>
      <p:ext uri="{BB962C8B-B14F-4D97-AF65-F5344CB8AC3E}">
        <p14:creationId xmlns:p14="http://schemas.microsoft.com/office/powerpoint/2010/main" val="118411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audience that this is the blueprint model for final project I presented to them before (blog).</a:t>
            </a:r>
          </a:p>
          <a:p>
            <a:endParaRPr lang="en-US" dirty="0"/>
          </a:p>
          <a:p>
            <a:r>
              <a:rPr lang="en-US" dirty="0"/>
              <a:t>Purpose of module 4 project is a proof of concept for the models shown in blue. This provides extra time for the final project as it is rather ambitious.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3</a:t>
            </a:fld>
            <a:endParaRPr lang="en-US"/>
          </a:p>
        </p:txBody>
      </p:sp>
    </p:spTree>
    <p:extLst>
      <p:ext uri="{BB962C8B-B14F-4D97-AF65-F5344CB8AC3E}">
        <p14:creationId xmlns:p14="http://schemas.microsoft.com/office/powerpoint/2010/main" val="58056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what was developed as part of module 4 project. Also, document the findings. Highlight 1-day model unreliable and dropped as a consequence. Added an 8-day model instead. The 8-day model doing much better than 1-day model.</a:t>
            </a:r>
          </a:p>
          <a:p>
            <a:endParaRPr lang="en-US" dirty="0"/>
          </a:p>
          <a:p>
            <a:r>
              <a:rPr lang="en-US" dirty="0"/>
              <a:t>Accuracy of predicting stock market going up is important. You don’t want to predict that the market is going up while it then goes down. This would result in loosing money.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4</a:t>
            </a:fld>
            <a:endParaRPr lang="en-US"/>
          </a:p>
        </p:txBody>
      </p:sp>
    </p:spTree>
    <p:extLst>
      <p:ext uri="{BB962C8B-B14F-4D97-AF65-F5344CB8AC3E}">
        <p14:creationId xmlns:p14="http://schemas.microsoft.com/office/powerpoint/2010/main" val="294977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Forecasts </a:t>
            </a:r>
            <a:r>
              <a:rPr lang="en-US" dirty="0" err="1"/>
              <a:t>furtther</a:t>
            </a:r>
            <a:r>
              <a:rPr lang="en-US" dirty="0"/>
              <a:t> out generally provide a higher accuracy. To determine whether or not to enter the market we want multiple of the ‘n’ day forecast to be “up”. That way we can be better assured that we are indeed going to experience a market going up.</a:t>
            </a:r>
          </a:p>
        </p:txBody>
      </p:sp>
      <p:sp>
        <p:nvSpPr>
          <p:cNvPr id="4" name="Slide Number Placeholder 3"/>
          <p:cNvSpPr>
            <a:spLocks noGrp="1"/>
          </p:cNvSpPr>
          <p:nvPr>
            <p:ph type="sldNum" sz="quarter" idx="5"/>
          </p:nvPr>
        </p:nvSpPr>
        <p:spPr/>
        <p:txBody>
          <a:bodyPr/>
          <a:lstStyle/>
          <a:p>
            <a:fld id="{53973B00-18CC-A14A-AFB9-3764EA84F89B}" type="slidenum">
              <a:rPr lang="en-US" smtClean="0"/>
              <a:t>5</a:t>
            </a:fld>
            <a:endParaRPr lang="en-US"/>
          </a:p>
        </p:txBody>
      </p:sp>
    </p:spTree>
    <p:extLst>
      <p:ext uri="{BB962C8B-B14F-4D97-AF65-F5344CB8AC3E}">
        <p14:creationId xmlns:p14="http://schemas.microsoft.com/office/powerpoint/2010/main" val="333557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audience that this is the blueprint model for final project I presented to them before (blog).</a:t>
            </a:r>
          </a:p>
          <a:p>
            <a:endParaRPr lang="en-US" dirty="0"/>
          </a:p>
          <a:p>
            <a:r>
              <a:rPr lang="en-US" dirty="0"/>
              <a:t>Purpose of module 4 project is a proof of concept for the models shown in blue. This provides extra time for the final project as it is rather ambitious.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6</a:t>
            </a:fld>
            <a:endParaRPr lang="en-US"/>
          </a:p>
        </p:txBody>
      </p:sp>
    </p:spTree>
    <p:extLst>
      <p:ext uri="{BB962C8B-B14F-4D97-AF65-F5344CB8AC3E}">
        <p14:creationId xmlns:p14="http://schemas.microsoft.com/office/powerpoint/2010/main" val="128193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audience that this is the blueprint model for final project I presented to them before (blog).</a:t>
            </a:r>
          </a:p>
          <a:p>
            <a:endParaRPr lang="en-US" dirty="0"/>
          </a:p>
          <a:p>
            <a:r>
              <a:rPr lang="en-US" dirty="0"/>
              <a:t>Purpose of module 4 project is a proof of concept for the models shown in blue. This provides extra time for the final project as it is rather ambitious.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7</a:t>
            </a:fld>
            <a:endParaRPr lang="en-US"/>
          </a:p>
        </p:txBody>
      </p:sp>
    </p:spTree>
    <p:extLst>
      <p:ext uri="{BB962C8B-B14F-4D97-AF65-F5344CB8AC3E}">
        <p14:creationId xmlns:p14="http://schemas.microsoft.com/office/powerpoint/2010/main" val="390295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6843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33986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66532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52265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62770-FD19-A84E-AF74-4CFB89940B3B}"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25155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62770-FD19-A84E-AF74-4CFB89940B3B}"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77956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879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62770-FD19-A84E-AF74-4CFB89940B3B}"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95334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2770-FD19-A84E-AF74-4CFB89940B3B}"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414097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62770-FD19-A84E-AF74-4CFB89940B3B}"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84005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62770-FD19-A84E-AF74-4CFB89940B3B}"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1368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62770-FD19-A84E-AF74-4CFB89940B3B}" type="datetimeFigureOut">
              <a:rPr lang="en-US" smtClean="0"/>
              <a:t>2/10/20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9011A-25D1-0C4A-995D-82F1D5FD9CAB}" type="slidenum">
              <a:rPr lang="en-US" smtClean="0"/>
              <a:t>‹#›</a:t>
            </a:fld>
            <a:endParaRPr lang="en-US"/>
          </a:p>
        </p:txBody>
      </p:sp>
    </p:spTree>
    <p:extLst>
      <p:ext uri="{BB962C8B-B14F-4D97-AF65-F5344CB8AC3E}">
        <p14:creationId xmlns:p14="http://schemas.microsoft.com/office/powerpoint/2010/main" val="1870583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752475"/>
          </a:xfrm>
        </p:spPr>
        <p:txBody>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Theoretical Aside</a:t>
            </a:r>
          </a:p>
          <a:p>
            <a:r>
              <a:rPr lang="en-US" dirty="0"/>
              <a:t>Module 4 Project Scope</a:t>
            </a:r>
          </a:p>
          <a:p>
            <a:r>
              <a:rPr lang="en-US" dirty="0"/>
              <a:t>Deliverables and Findings</a:t>
            </a:r>
          </a:p>
          <a:p>
            <a:r>
              <a:rPr lang="en-US" dirty="0"/>
              <a:t>What Remains To Be Done</a:t>
            </a:r>
          </a:p>
          <a:p>
            <a:r>
              <a:rPr lang="en-US" dirty="0"/>
              <a:t>Recommendations and Next Steps</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7500636" y="3709027"/>
            <a:ext cx="3268964" cy="2448662"/>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1342390" y="3709026"/>
            <a:ext cx="4372610" cy="2448662"/>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7500636" y="63464"/>
            <a:ext cx="3268964" cy="3268964"/>
          </a:xfrm>
          <a:prstGeom prst="rect">
            <a:avLst/>
          </a:prstGeom>
        </p:spPr>
      </p:pic>
    </p:spTree>
    <p:extLst>
      <p:ext uri="{BB962C8B-B14F-4D97-AF65-F5344CB8AC3E}">
        <p14:creationId xmlns:p14="http://schemas.microsoft.com/office/powerpoint/2010/main" val="361728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C237-383E-9A46-B8D2-5A14337BB3A0}"/>
              </a:ext>
            </a:extLst>
          </p:cNvPr>
          <p:cNvSpPr>
            <a:spLocks noGrp="1"/>
          </p:cNvSpPr>
          <p:nvPr>
            <p:ph type="title"/>
          </p:nvPr>
        </p:nvSpPr>
        <p:spPr>
          <a:xfrm>
            <a:off x="4965430" y="629268"/>
            <a:ext cx="6586491" cy="1286160"/>
          </a:xfrm>
        </p:spPr>
        <p:txBody>
          <a:bodyPr anchor="b">
            <a:normAutofit/>
          </a:bodyPr>
          <a:lstStyle/>
          <a:p>
            <a:r>
              <a:rPr lang="en-US"/>
              <a:t>Theoretical Aside</a:t>
            </a:r>
            <a:endParaRPr lang="en-US" dirty="0"/>
          </a:p>
        </p:txBody>
      </p:sp>
      <p:sp>
        <p:nvSpPr>
          <p:cNvPr id="3" name="Content Placeholder 2">
            <a:extLst>
              <a:ext uri="{FF2B5EF4-FFF2-40B4-BE49-F238E27FC236}">
                <a16:creationId xmlns:a16="http://schemas.microsoft.com/office/drawing/2014/main" id="{85E06FD0-F40C-F642-B3DA-A3F388361B37}"/>
              </a:ext>
            </a:extLst>
          </p:cNvPr>
          <p:cNvSpPr>
            <a:spLocks noGrp="1"/>
          </p:cNvSpPr>
          <p:nvPr>
            <p:ph idx="1"/>
          </p:nvPr>
        </p:nvSpPr>
        <p:spPr>
          <a:xfrm>
            <a:off x="4965431" y="2438400"/>
            <a:ext cx="6586489" cy="3785419"/>
          </a:xfrm>
        </p:spPr>
        <p:txBody>
          <a:bodyPr>
            <a:normAutofit/>
          </a:bodyPr>
          <a:lstStyle/>
          <a:p>
            <a:r>
              <a:rPr lang="en-US" sz="1600"/>
              <a:t>Stock Markets are</a:t>
            </a:r>
          </a:p>
          <a:p>
            <a:pPr lvl="1"/>
            <a:r>
              <a:rPr lang="en-US" sz="1600" u="sng"/>
              <a:t>Efficient Markets:</a:t>
            </a:r>
            <a:r>
              <a:rPr lang="en-US" sz="1600"/>
              <a:t>  All information is known by all participants. Whether stock market goes up or down is a coin flip.(i.e.  random walk). Warren Buffet cannot exist in this model.</a:t>
            </a:r>
          </a:p>
          <a:p>
            <a:pPr lvl="1"/>
            <a:r>
              <a:rPr lang="en-US" sz="1600" u="sng"/>
              <a:t>Semi-Efficient Markets:</a:t>
            </a:r>
            <a:r>
              <a:rPr lang="en-US" sz="1600"/>
              <a:t> Not all information is known by all participants. Opportunities are in general arbitraged away quickly. Sometimes inefficiencies allow opportunities to persist for a long time.</a:t>
            </a:r>
            <a:endParaRPr lang="en-US" sz="1600" u="sng"/>
          </a:p>
          <a:p>
            <a:pPr lvl="1"/>
            <a:r>
              <a:rPr lang="en-US" sz="1600" u="sng"/>
              <a:t>Inefficient Markets:</a:t>
            </a:r>
            <a:r>
              <a:rPr lang="en-US" sz="1600"/>
              <a:t> Participants with big pockets have advantages that are not arbitraged away. Information is not generally available to all market participants</a:t>
            </a:r>
          </a:p>
          <a:p>
            <a:r>
              <a:rPr lang="en-US" sz="1600"/>
              <a:t>There is plenty of evidence against Efficient and Inefficient Markets</a:t>
            </a:r>
          </a:p>
          <a:p>
            <a:r>
              <a:rPr lang="en-US" sz="1600"/>
              <a:t>We most likely have a Semi-Efficient Market. This makes it possible for a trading system to beat the market for a while by exploiting inefficiencies.</a:t>
            </a:r>
          </a:p>
        </p:txBody>
      </p:sp>
      <p:pic>
        <p:nvPicPr>
          <p:cNvPr id="5" name="Picture 4">
            <a:extLst>
              <a:ext uri="{FF2B5EF4-FFF2-40B4-BE49-F238E27FC236}">
                <a16:creationId xmlns:a16="http://schemas.microsoft.com/office/drawing/2014/main" id="{2781AE2D-AD50-44B1-841D-9ADF06551887}"/>
              </a:ext>
            </a:extLst>
          </p:cNvPr>
          <p:cNvPicPr>
            <a:picLocks noChangeAspect="1"/>
          </p:cNvPicPr>
          <p:nvPr/>
        </p:nvPicPr>
        <p:blipFill rotWithShape="1">
          <a:blip r:embed="rId2"/>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6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913078"/>
          </a:xfrm>
        </p:spPr>
        <p:txBody>
          <a:bodyPr/>
          <a:lstStyle/>
          <a:p>
            <a:r>
              <a:rPr lang="en-US" dirty="0"/>
              <a:t>Module 4 Project Scope</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7543596" y="1177116"/>
            <a:ext cx="4149282" cy="5393016"/>
          </a:xfrm>
        </p:spPr>
        <p:txBody>
          <a:bodyPr>
            <a:normAutofit/>
          </a:bodyPr>
          <a:lstStyle/>
          <a:p>
            <a:pPr marL="0" indent="0">
              <a:buNone/>
            </a:pPr>
            <a:r>
              <a:rPr lang="en-US" sz="1800" b="1" u="sng" dirty="0"/>
              <a:t>Project Scope:</a:t>
            </a:r>
          </a:p>
          <a:p>
            <a:pPr marL="0" indent="0">
              <a:buNone/>
            </a:pPr>
            <a:endParaRPr lang="en-US" sz="1800" dirty="0"/>
          </a:p>
          <a:p>
            <a:r>
              <a:rPr lang="en-US" sz="1800" dirty="0"/>
              <a:t>Proof of concept for final project</a:t>
            </a:r>
          </a:p>
          <a:p>
            <a:r>
              <a:rPr lang="en-US" sz="1800" dirty="0"/>
              <a:t>Trading system consists of building blocks and the aim is to beat the market (i.e. earn a higher return than investing in stock market long term)</a:t>
            </a:r>
          </a:p>
          <a:p>
            <a:r>
              <a:rPr lang="en-US" sz="1800" dirty="0"/>
              <a:t>Module 4 project focuses on market up in n-days models (these are the easier models)</a:t>
            </a:r>
          </a:p>
          <a:p>
            <a:r>
              <a:rPr lang="en-US" sz="1800" dirty="0"/>
              <a:t>One hundred stocks selected from Renaissance Technologies’ F-13 filing (EDGAR database; Nov ‘19)</a:t>
            </a:r>
          </a:p>
          <a:p>
            <a:r>
              <a:rPr lang="en-US" sz="1800" dirty="0"/>
              <a:t>Models to be tested on a subset of ten stocks</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833322" y="931334"/>
            <a:ext cx="6202478"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34692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913078"/>
          </a:xfrm>
        </p:spPr>
        <p:txBody>
          <a:bodyPr/>
          <a:lstStyle/>
          <a:p>
            <a:r>
              <a:rPr lang="en-US" dirty="0"/>
              <a:t>Deliverables and Findings</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6662959" y="931335"/>
            <a:ext cx="4949176" cy="5723466"/>
          </a:xfrm>
        </p:spPr>
        <p:txBody>
          <a:bodyPr>
            <a:normAutofit fontScale="92500" lnSpcReduction="10000"/>
          </a:bodyPr>
          <a:lstStyle/>
          <a:p>
            <a:pPr marL="0" indent="0">
              <a:buNone/>
            </a:pPr>
            <a:r>
              <a:rPr lang="en-US" sz="1800" b="1" u="sng" dirty="0"/>
              <a:t>Deliverables and Findings:</a:t>
            </a:r>
          </a:p>
          <a:p>
            <a:pPr marL="0" indent="0">
              <a:buNone/>
            </a:pPr>
            <a:endParaRPr lang="en-US" sz="1800" dirty="0"/>
          </a:p>
          <a:p>
            <a:r>
              <a:rPr lang="en-US" sz="1800" dirty="0"/>
              <a:t>Manual conversion of CUSIP code to stock ticker symbols</a:t>
            </a:r>
          </a:p>
          <a:p>
            <a:r>
              <a:rPr lang="en-US" sz="1800" dirty="0"/>
              <a:t>Code for forecasting, optimizing parameters, calculating baseline, and cross validation.</a:t>
            </a:r>
          </a:p>
          <a:p>
            <a:r>
              <a:rPr lang="en-US" sz="1800" dirty="0"/>
              <a:t>A notebook on top of the code</a:t>
            </a:r>
          </a:p>
          <a:p>
            <a:r>
              <a:rPr lang="en-US" sz="1800" dirty="0"/>
              <a:t>Performance metric: Accuracy in predicting stock going up (technical: true positive rate or TPR) </a:t>
            </a:r>
          </a:p>
          <a:p>
            <a:r>
              <a:rPr lang="en-US" sz="1800" dirty="0"/>
              <a:t>Model for predicting whether stock market is up tomorrow (1 day ahead) is unreliable</a:t>
            </a:r>
          </a:p>
          <a:p>
            <a:r>
              <a:rPr lang="en-US" sz="1800" dirty="0"/>
              <a:t>Instead, we will be building four models: up in 3, 5, 8, and 10 days.</a:t>
            </a:r>
          </a:p>
          <a:p>
            <a:r>
              <a:rPr lang="en-US" sz="1800" dirty="0"/>
              <a:t>ARX library does not forecast beyond available test data, so need to write separate function for this. This is WIP.</a:t>
            </a:r>
          </a:p>
          <a:p>
            <a:r>
              <a:rPr lang="en-US" sz="1800" dirty="0"/>
              <a:t>GitHub containing the deliverables </a:t>
            </a:r>
          </a:p>
          <a:p>
            <a:r>
              <a:rPr lang="en-US" sz="1800" dirty="0"/>
              <a:t>Prediction accuracy for ten stocks going up: 3 days ~ 83% - 86%, 5 days ~ 90% - 95%, 8 days ~ 94% - 98%, and 10 days ~ 96% - 97% (more details next slide)</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833322" y="931334"/>
            <a:ext cx="5465878"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637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C24E24-6138-6147-AC2B-E10CB809C8C1}"/>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4000" kern="1200">
                <a:solidFill>
                  <a:srgbClr val="FFFFFF"/>
                </a:solidFill>
                <a:latin typeface="+mj-lt"/>
                <a:ea typeface="+mj-ea"/>
                <a:cs typeface="+mj-cs"/>
              </a:rPr>
              <a:t>Prediction Accuracy for Ten Stocks</a:t>
            </a:r>
          </a:p>
        </p:txBody>
      </p:sp>
      <p:cxnSp>
        <p:nvCxnSpPr>
          <p:cNvPr id="12"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9E70EDC-C0DC-DE4C-9C7F-4C5CFA72F694}"/>
              </a:ext>
            </a:extLst>
          </p:cNvPr>
          <p:cNvSpPr txBox="1"/>
          <p:nvPr/>
        </p:nvSpPr>
        <p:spPr>
          <a:xfrm>
            <a:off x="1072056" y="3247283"/>
            <a:ext cx="3147848" cy="2228608"/>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r>
              <a:rPr lang="en-US" sz="1500" dirty="0">
                <a:solidFill>
                  <a:srgbClr val="FFFFFF"/>
                </a:solidFill>
              </a:rPr>
              <a:t>The average is shown between brackets. </a:t>
            </a:r>
          </a:p>
          <a:p>
            <a:pPr indent="-228600" defTabSz="914400">
              <a:lnSpc>
                <a:spcPct val="90000"/>
              </a:lnSpc>
              <a:spcAft>
                <a:spcPts val="600"/>
              </a:spcAft>
              <a:buFont typeface="Arial" panose="020B0604020202020204" pitchFamily="34" charset="0"/>
              <a:buChar char="•"/>
            </a:pPr>
            <a:r>
              <a:rPr lang="en-US" sz="1500" dirty="0">
                <a:solidFill>
                  <a:srgbClr val="FFFFFF"/>
                </a:solidFill>
              </a:rPr>
              <a:t>Period includes the stock crash of 2007 – 2008.</a:t>
            </a:r>
          </a:p>
          <a:p>
            <a:pPr indent="-228600" defTabSz="914400">
              <a:lnSpc>
                <a:spcPct val="90000"/>
              </a:lnSpc>
              <a:spcAft>
                <a:spcPts val="600"/>
              </a:spcAft>
              <a:buFont typeface="Arial" panose="020B0604020202020204" pitchFamily="34" charset="0"/>
              <a:buChar char="•"/>
            </a:pPr>
            <a:r>
              <a:rPr lang="en-US" sz="1500" dirty="0">
                <a:solidFill>
                  <a:srgbClr val="FFFFFF"/>
                </a:solidFill>
              </a:rPr>
              <a:t>GURE has the widest range of all ten stocks. It is the riskiest to use model</a:t>
            </a:r>
          </a:p>
          <a:p>
            <a:pPr indent="-228600" defTabSz="914400">
              <a:lnSpc>
                <a:spcPct val="90000"/>
              </a:lnSpc>
              <a:spcAft>
                <a:spcPts val="600"/>
              </a:spcAft>
              <a:buFont typeface="Arial" panose="020B0604020202020204" pitchFamily="34" charset="0"/>
              <a:buChar char="•"/>
            </a:pPr>
            <a:r>
              <a:rPr lang="en-US" sz="1500" dirty="0">
                <a:solidFill>
                  <a:srgbClr val="FFFFFF"/>
                </a:solidFill>
              </a:rPr>
              <a:t>Many models for SIBN do not converge and we see a small range, as a result.</a:t>
            </a:r>
          </a:p>
        </p:txBody>
      </p:sp>
      <p:graphicFrame>
        <p:nvGraphicFramePr>
          <p:cNvPr id="4" name="Content Placeholder 3">
            <a:extLst>
              <a:ext uri="{FF2B5EF4-FFF2-40B4-BE49-F238E27FC236}">
                <a16:creationId xmlns:a16="http://schemas.microsoft.com/office/drawing/2014/main" id="{6AB7DCBC-C054-494C-B4D1-610CAF1B7AAA}"/>
              </a:ext>
            </a:extLst>
          </p:cNvPr>
          <p:cNvGraphicFramePr>
            <a:graphicFrameLocks noGrp="1"/>
          </p:cNvGraphicFramePr>
          <p:nvPr>
            <p:ph idx="1"/>
            <p:extLst>
              <p:ext uri="{D42A27DB-BD31-4B8C-83A1-F6EECF244321}">
                <p14:modId xmlns:p14="http://schemas.microsoft.com/office/powerpoint/2010/main" val="334229460"/>
              </p:ext>
            </p:extLst>
          </p:nvPr>
        </p:nvGraphicFramePr>
        <p:xfrm>
          <a:off x="5216539" y="1612598"/>
          <a:ext cx="6331998" cy="3703716"/>
        </p:xfrm>
        <a:graphic>
          <a:graphicData uri="http://schemas.openxmlformats.org/drawingml/2006/table">
            <a:tbl>
              <a:tblPr firstRow="1" bandRow="1">
                <a:tableStyleId>{8799B23B-EC83-4686-B30A-512413B5E67A}</a:tableStyleId>
              </a:tblPr>
              <a:tblGrid>
                <a:gridCol w="565081">
                  <a:extLst>
                    <a:ext uri="{9D8B030D-6E8A-4147-A177-3AD203B41FA5}">
                      <a16:colId xmlns:a16="http://schemas.microsoft.com/office/drawing/2014/main" val="649498864"/>
                    </a:ext>
                  </a:extLst>
                </a:gridCol>
                <a:gridCol w="1883437">
                  <a:extLst>
                    <a:ext uri="{9D8B030D-6E8A-4147-A177-3AD203B41FA5}">
                      <a16:colId xmlns:a16="http://schemas.microsoft.com/office/drawing/2014/main" val="1255100664"/>
                    </a:ext>
                  </a:extLst>
                </a:gridCol>
                <a:gridCol w="931305">
                  <a:extLst>
                    <a:ext uri="{9D8B030D-6E8A-4147-A177-3AD203B41FA5}">
                      <a16:colId xmlns:a16="http://schemas.microsoft.com/office/drawing/2014/main" val="3057798959"/>
                    </a:ext>
                  </a:extLst>
                </a:gridCol>
                <a:gridCol w="952202">
                  <a:extLst>
                    <a:ext uri="{9D8B030D-6E8A-4147-A177-3AD203B41FA5}">
                      <a16:colId xmlns:a16="http://schemas.microsoft.com/office/drawing/2014/main" val="1621158687"/>
                    </a:ext>
                  </a:extLst>
                </a:gridCol>
                <a:gridCol w="987634">
                  <a:extLst>
                    <a:ext uri="{9D8B030D-6E8A-4147-A177-3AD203B41FA5}">
                      <a16:colId xmlns:a16="http://schemas.microsoft.com/office/drawing/2014/main" val="2506625807"/>
                    </a:ext>
                  </a:extLst>
                </a:gridCol>
                <a:gridCol w="1012339">
                  <a:extLst>
                    <a:ext uri="{9D8B030D-6E8A-4147-A177-3AD203B41FA5}">
                      <a16:colId xmlns:a16="http://schemas.microsoft.com/office/drawing/2014/main" val="2732148560"/>
                    </a:ext>
                  </a:extLst>
                </a:gridCol>
              </a:tblGrid>
              <a:tr h="250456">
                <a:tc>
                  <a:txBody>
                    <a:bodyPr/>
                    <a:lstStyle/>
                    <a:p>
                      <a:r>
                        <a:rPr lang="en-US" sz="1100"/>
                        <a:t>Stock</a:t>
                      </a:r>
                    </a:p>
                  </a:txBody>
                  <a:tcPr marL="56922" marR="56922" marT="28461" marB="28461"/>
                </a:tc>
                <a:tc>
                  <a:txBody>
                    <a:bodyPr/>
                    <a:lstStyle/>
                    <a:p>
                      <a:endParaRPr lang="en-US" sz="1100"/>
                    </a:p>
                  </a:txBody>
                  <a:tcPr marL="56922" marR="56922" marT="28461" marB="28461"/>
                </a:tc>
                <a:tc>
                  <a:txBody>
                    <a:bodyPr/>
                    <a:lstStyle/>
                    <a:p>
                      <a:r>
                        <a:rPr lang="en-US" sz="1100"/>
                        <a:t>3-day</a:t>
                      </a:r>
                    </a:p>
                  </a:txBody>
                  <a:tcPr marL="56922" marR="56922" marT="28461" marB="28461"/>
                </a:tc>
                <a:tc>
                  <a:txBody>
                    <a:bodyPr/>
                    <a:lstStyle/>
                    <a:p>
                      <a:r>
                        <a:rPr lang="en-US" sz="1100"/>
                        <a:t>5-day</a:t>
                      </a:r>
                    </a:p>
                  </a:txBody>
                  <a:tcPr marL="56922" marR="56922" marT="28461" marB="28461"/>
                </a:tc>
                <a:tc>
                  <a:txBody>
                    <a:bodyPr/>
                    <a:lstStyle/>
                    <a:p>
                      <a:r>
                        <a:rPr lang="en-US" sz="1100"/>
                        <a:t>8-day</a:t>
                      </a:r>
                    </a:p>
                  </a:txBody>
                  <a:tcPr marL="56922" marR="56922" marT="28461" marB="28461"/>
                </a:tc>
                <a:tc>
                  <a:txBody>
                    <a:bodyPr/>
                    <a:lstStyle/>
                    <a:p>
                      <a:r>
                        <a:rPr lang="en-US" sz="1100"/>
                        <a:t>10-day</a:t>
                      </a:r>
                    </a:p>
                  </a:txBody>
                  <a:tcPr marL="56922" marR="56922" marT="28461" marB="28461"/>
                </a:tc>
                <a:extLst>
                  <a:ext uri="{0D108BD9-81ED-4DB2-BD59-A6C34878D82A}">
                    <a16:rowId xmlns:a16="http://schemas.microsoft.com/office/drawing/2014/main" val="527805418"/>
                  </a:ext>
                </a:extLst>
              </a:tr>
              <a:tr h="345326">
                <a:tc>
                  <a:txBody>
                    <a:bodyPr/>
                    <a:lstStyle/>
                    <a:p>
                      <a:r>
                        <a:rPr lang="en-US" sz="900"/>
                        <a:t>SPPI</a:t>
                      </a:r>
                    </a:p>
                  </a:txBody>
                  <a:tcPr marL="56922" marR="56922" marT="28461" marB="28461"/>
                </a:tc>
                <a:tc>
                  <a:txBody>
                    <a:bodyPr/>
                    <a:lstStyle/>
                    <a:p>
                      <a:r>
                        <a:rPr lang="en-US" sz="900"/>
                        <a:t>SPECTRUM PHARMACEUTICALS INC</a:t>
                      </a:r>
                    </a:p>
                  </a:txBody>
                  <a:tcPr marL="56922" marR="56922" marT="28461" marB="28461"/>
                </a:tc>
                <a:tc>
                  <a:txBody>
                    <a:bodyPr/>
                    <a:lstStyle/>
                    <a:p>
                      <a:r>
                        <a:rPr lang="en-US" sz="900"/>
                        <a:t>84% - 94% (89%)</a:t>
                      </a:r>
                    </a:p>
                  </a:txBody>
                  <a:tcPr marL="56922" marR="56922" marT="28461" marB="28461"/>
                </a:tc>
                <a:tc>
                  <a:txBody>
                    <a:bodyPr/>
                    <a:lstStyle/>
                    <a:p>
                      <a:r>
                        <a:rPr lang="en-US" sz="900"/>
                        <a:t>90% - 98% (96%)</a:t>
                      </a:r>
                    </a:p>
                  </a:txBody>
                  <a:tcPr marL="56922" marR="56922" marT="28461" marB="28461"/>
                </a:tc>
                <a:tc>
                  <a:txBody>
                    <a:bodyPr/>
                    <a:lstStyle/>
                    <a:p>
                      <a:r>
                        <a:rPr lang="en-US" sz="900"/>
                        <a:t>91% - 99% (96%)</a:t>
                      </a:r>
                    </a:p>
                  </a:txBody>
                  <a:tcPr marL="56922" marR="56922" marT="28461" marB="28461"/>
                </a:tc>
                <a:tc>
                  <a:txBody>
                    <a:bodyPr/>
                    <a:lstStyle/>
                    <a:p>
                      <a:r>
                        <a:rPr lang="en-US" sz="900"/>
                        <a:t>92% - 99% (97%)</a:t>
                      </a:r>
                    </a:p>
                  </a:txBody>
                  <a:tcPr marL="56922" marR="56922" marT="28461" marB="28461"/>
                </a:tc>
                <a:extLst>
                  <a:ext uri="{0D108BD9-81ED-4DB2-BD59-A6C34878D82A}">
                    <a16:rowId xmlns:a16="http://schemas.microsoft.com/office/drawing/2014/main" val="3499543081"/>
                  </a:ext>
                </a:extLst>
              </a:tr>
              <a:tr h="345326">
                <a:tc>
                  <a:txBody>
                    <a:bodyPr/>
                    <a:lstStyle/>
                    <a:p>
                      <a:r>
                        <a:rPr lang="en-US" sz="900"/>
                        <a:t>MBI</a:t>
                      </a:r>
                    </a:p>
                  </a:txBody>
                  <a:tcPr marL="56922" marR="56922" marT="28461" marB="28461"/>
                </a:tc>
                <a:tc>
                  <a:txBody>
                    <a:bodyPr/>
                    <a:lstStyle/>
                    <a:p>
                      <a:r>
                        <a:rPr lang="en-US" sz="900"/>
                        <a:t>MBIA INC</a:t>
                      </a:r>
                    </a:p>
                  </a:txBody>
                  <a:tcPr marL="56922" marR="56922" marT="28461" marB="28461"/>
                </a:tc>
                <a:tc>
                  <a:txBody>
                    <a:bodyPr/>
                    <a:lstStyle/>
                    <a:p>
                      <a:r>
                        <a:rPr lang="en-US" sz="900"/>
                        <a:t>71% - 94% (85%)</a:t>
                      </a:r>
                    </a:p>
                  </a:txBody>
                  <a:tcPr marL="56922" marR="56922" marT="28461" marB="28461"/>
                </a:tc>
                <a:tc>
                  <a:txBody>
                    <a:bodyPr/>
                    <a:lstStyle/>
                    <a:p>
                      <a:r>
                        <a:rPr lang="en-US" sz="900"/>
                        <a:t>89% - 99% (89%)</a:t>
                      </a:r>
                    </a:p>
                  </a:txBody>
                  <a:tcPr marL="56922" marR="56922" marT="28461" marB="28461"/>
                </a:tc>
                <a:tc>
                  <a:txBody>
                    <a:bodyPr/>
                    <a:lstStyle/>
                    <a:p>
                      <a:r>
                        <a:rPr lang="en-US" sz="900"/>
                        <a:t>95% - 100% (99%)</a:t>
                      </a:r>
                    </a:p>
                  </a:txBody>
                  <a:tcPr marL="56922" marR="56922" marT="28461" marB="28461"/>
                </a:tc>
                <a:tc>
                  <a:txBody>
                    <a:bodyPr/>
                    <a:lstStyle/>
                    <a:p>
                      <a:r>
                        <a:rPr lang="en-US" sz="900"/>
                        <a:t>94% - 100% (99%)</a:t>
                      </a:r>
                    </a:p>
                  </a:txBody>
                  <a:tcPr marL="56922" marR="56922" marT="28461" marB="28461"/>
                </a:tc>
                <a:extLst>
                  <a:ext uri="{0D108BD9-81ED-4DB2-BD59-A6C34878D82A}">
                    <a16:rowId xmlns:a16="http://schemas.microsoft.com/office/drawing/2014/main" val="3251803476"/>
                  </a:ext>
                </a:extLst>
              </a:tr>
              <a:tr h="345326">
                <a:tc>
                  <a:txBody>
                    <a:bodyPr/>
                    <a:lstStyle/>
                    <a:p>
                      <a:r>
                        <a:rPr lang="en-US" sz="900"/>
                        <a:t>PANW</a:t>
                      </a:r>
                    </a:p>
                  </a:txBody>
                  <a:tcPr marL="56922" marR="56922" marT="28461" marB="28461"/>
                </a:tc>
                <a:tc>
                  <a:txBody>
                    <a:bodyPr/>
                    <a:lstStyle/>
                    <a:p>
                      <a:r>
                        <a:rPr lang="en-US" sz="900"/>
                        <a:t>PALO ALTO NETWORKS INC</a:t>
                      </a:r>
                    </a:p>
                  </a:txBody>
                  <a:tcPr marL="56922" marR="56922" marT="28461" marB="28461"/>
                </a:tc>
                <a:tc>
                  <a:txBody>
                    <a:bodyPr/>
                    <a:lstStyle/>
                    <a:p>
                      <a:r>
                        <a:rPr lang="en-US" sz="900"/>
                        <a:t>84% - 92% (89%)</a:t>
                      </a:r>
                    </a:p>
                  </a:txBody>
                  <a:tcPr marL="56922" marR="56922" marT="28461" marB="28461"/>
                </a:tc>
                <a:tc>
                  <a:txBody>
                    <a:bodyPr/>
                    <a:lstStyle/>
                    <a:p>
                      <a:r>
                        <a:rPr lang="en-US" sz="900"/>
                        <a:t>92% - 98% (96%)</a:t>
                      </a:r>
                    </a:p>
                  </a:txBody>
                  <a:tcPr marL="56922" marR="56922" marT="28461" marB="28461"/>
                </a:tc>
                <a:tc>
                  <a:txBody>
                    <a:bodyPr/>
                    <a:lstStyle/>
                    <a:p>
                      <a:r>
                        <a:rPr lang="en-US" sz="900"/>
                        <a:t>97% - 100% (99%)</a:t>
                      </a:r>
                    </a:p>
                  </a:txBody>
                  <a:tcPr marL="56922" marR="56922" marT="28461" marB="28461"/>
                </a:tc>
                <a:tc>
                  <a:txBody>
                    <a:bodyPr/>
                    <a:lstStyle/>
                    <a:p>
                      <a:r>
                        <a:rPr lang="en-US" sz="900"/>
                        <a:t>96% - 100% (98%)</a:t>
                      </a:r>
                    </a:p>
                  </a:txBody>
                  <a:tcPr marL="56922" marR="56922" marT="28461" marB="28461"/>
                </a:tc>
                <a:extLst>
                  <a:ext uri="{0D108BD9-81ED-4DB2-BD59-A6C34878D82A}">
                    <a16:rowId xmlns:a16="http://schemas.microsoft.com/office/drawing/2014/main" val="2627745506"/>
                  </a:ext>
                </a:extLst>
              </a:tr>
              <a:tr h="345326">
                <a:tc>
                  <a:txBody>
                    <a:bodyPr/>
                    <a:lstStyle/>
                    <a:p>
                      <a:r>
                        <a:rPr lang="en-US" sz="900"/>
                        <a:t>HWC</a:t>
                      </a:r>
                    </a:p>
                  </a:txBody>
                  <a:tcPr marL="56922" marR="56922" marT="28461" marB="28461"/>
                </a:tc>
                <a:tc>
                  <a:txBody>
                    <a:bodyPr/>
                    <a:lstStyle/>
                    <a:p>
                      <a:r>
                        <a:rPr lang="en-US" sz="900"/>
                        <a:t>HANCOCK WHITNEY CORPORATION</a:t>
                      </a:r>
                    </a:p>
                  </a:txBody>
                  <a:tcPr marL="56922" marR="56922" marT="28461" marB="28461"/>
                </a:tc>
                <a:tc>
                  <a:txBody>
                    <a:bodyPr/>
                    <a:lstStyle/>
                    <a:p>
                      <a:r>
                        <a:rPr lang="en-US" sz="900"/>
                        <a:t>72% - 90% (85%)</a:t>
                      </a:r>
                    </a:p>
                  </a:txBody>
                  <a:tcPr marL="56922" marR="56922" marT="28461" marB="28461"/>
                </a:tc>
                <a:tc>
                  <a:txBody>
                    <a:bodyPr/>
                    <a:lstStyle/>
                    <a:p>
                      <a:r>
                        <a:rPr lang="en-US" sz="900"/>
                        <a:t>88% - 98% (95%)</a:t>
                      </a:r>
                    </a:p>
                  </a:txBody>
                  <a:tcPr marL="56922" marR="56922" marT="28461" marB="28461"/>
                </a:tc>
                <a:tc>
                  <a:txBody>
                    <a:bodyPr/>
                    <a:lstStyle/>
                    <a:p>
                      <a:r>
                        <a:rPr lang="en-US" sz="900"/>
                        <a:t>96% - 100% (98%)</a:t>
                      </a:r>
                    </a:p>
                  </a:txBody>
                  <a:tcPr marL="56922" marR="56922" marT="28461" marB="28461"/>
                </a:tc>
                <a:tc>
                  <a:txBody>
                    <a:bodyPr/>
                    <a:lstStyle/>
                    <a:p>
                      <a:r>
                        <a:rPr lang="en-US" sz="900"/>
                        <a:t>93% - 100%  (99%)</a:t>
                      </a:r>
                    </a:p>
                  </a:txBody>
                  <a:tcPr marL="56922" marR="56922" marT="28461" marB="28461"/>
                </a:tc>
                <a:extLst>
                  <a:ext uri="{0D108BD9-81ED-4DB2-BD59-A6C34878D82A}">
                    <a16:rowId xmlns:a16="http://schemas.microsoft.com/office/drawing/2014/main" val="2455001520"/>
                  </a:ext>
                </a:extLst>
              </a:tr>
              <a:tr h="345326">
                <a:tc>
                  <a:txBody>
                    <a:bodyPr/>
                    <a:lstStyle/>
                    <a:p>
                      <a:r>
                        <a:rPr lang="en-US" sz="900"/>
                        <a:t>GURE</a:t>
                      </a:r>
                    </a:p>
                  </a:txBody>
                  <a:tcPr marL="56922" marR="56922" marT="28461" marB="28461"/>
                </a:tc>
                <a:tc>
                  <a:txBody>
                    <a:bodyPr/>
                    <a:lstStyle/>
                    <a:p>
                      <a:r>
                        <a:rPr lang="en-US" sz="900"/>
                        <a:t>GULF RESOURCES INC</a:t>
                      </a:r>
                    </a:p>
                  </a:txBody>
                  <a:tcPr marL="56922" marR="56922" marT="28461" marB="28461"/>
                </a:tc>
                <a:tc>
                  <a:txBody>
                    <a:bodyPr/>
                    <a:lstStyle/>
                    <a:p>
                      <a:r>
                        <a:rPr lang="en-US" sz="900"/>
                        <a:t>72% - 92% (83%)</a:t>
                      </a:r>
                    </a:p>
                  </a:txBody>
                  <a:tcPr marL="56922" marR="56922" marT="28461" marB="28461"/>
                </a:tc>
                <a:tc>
                  <a:txBody>
                    <a:bodyPr/>
                    <a:lstStyle/>
                    <a:p>
                      <a:r>
                        <a:rPr lang="en-US" sz="900"/>
                        <a:t>77% - 97% (92%)</a:t>
                      </a:r>
                    </a:p>
                  </a:txBody>
                  <a:tcPr marL="56922" marR="56922" marT="28461" marB="28461"/>
                </a:tc>
                <a:tc>
                  <a:txBody>
                    <a:bodyPr/>
                    <a:lstStyle/>
                    <a:p>
                      <a:r>
                        <a:rPr lang="en-US" sz="900"/>
                        <a:t>70% - 99% (94%)</a:t>
                      </a:r>
                    </a:p>
                  </a:txBody>
                  <a:tcPr marL="56922" marR="56922" marT="28461" marB="28461"/>
                </a:tc>
                <a:tc>
                  <a:txBody>
                    <a:bodyPr/>
                    <a:lstStyle/>
                    <a:p>
                      <a:r>
                        <a:rPr lang="en-US" sz="900"/>
                        <a:t>88% - 100% (98%)</a:t>
                      </a:r>
                    </a:p>
                  </a:txBody>
                  <a:tcPr marL="56922" marR="56922" marT="28461" marB="28461"/>
                </a:tc>
                <a:extLst>
                  <a:ext uri="{0D108BD9-81ED-4DB2-BD59-A6C34878D82A}">
                    <a16:rowId xmlns:a16="http://schemas.microsoft.com/office/drawing/2014/main" val="3665107360"/>
                  </a:ext>
                </a:extLst>
              </a:tr>
              <a:tr h="345326">
                <a:tc>
                  <a:txBody>
                    <a:bodyPr/>
                    <a:lstStyle/>
                    <a:p>
                      <a:r>
                        <a:rPr lang="en-US" sz="900"/>
                        <a:t>GGG</a:t>
                      </a:r>
                    </a:p>
                  </a:txBody>
                  <a:tcPr marL="56922" marR="56922" marT="28461" marB="28461"/>
                </a:tc>
                <a:tc>
                  <a:txBody>
                    <a:bodyPr/>
                    <a:lstStyle/>
                    <a:p>
                      <a:r>
                        <a:rPr lang="en-US" sz="900"/>
                        <a:t>GRACO INC</a:t>
                      </a:r>
                    </a:p>
                  </a:txBody>
                  <a:tcPr marL="56922" marR="56922" marT="28461" marB="28461"/>
                </a:tc>
                <a:tc>
                  <a:txBody>
                    <a:bodyPr/>
                    <a:lstStyle/>
                    <a:p>
                      <a:r>
                        <a:rPr lang="en-US" sz="900"/>
                        <a:t>83% - 94% (89%)</a:t>
                      </a:r>
                    </a:p>
                  </a:txBody>
                  <a:tcPr marL="56922" marR="56922" marT="28461" marB="28461"/>
                </a:tc>
                <a:tc>
                  <a:txBody>
                    <a:bodyPr/>
                    <a:lstStyle/>
                    <a:p>
                      <a:r>
                        <a:rPr lang="en-US" sz="900"/>
                        <a:t>84% - 97% (93%)</a:t>
                      </a:r>
                    </a:p>
                  </a:txBody>
                  <a:tcPr marL="56922" marR="56922" marT="28461" marB="28461"/>
                </a:tc>
                <a:tc>
                  <a:txBody>
                    <a:bodyPr/>
                    <a:lstStyle/>
                    <a:p>
                      <a:r>
                        <a:rPr lang="en-US" sz="900"/>
                        <a:t>95% - 100% (97%)</a:t>
                      </a:r>
                    </a:p>
                  </a:txBody>
                  <a:tcPr marL="56922" marR="56922" marT="28461" marB="28461"/>
                </a:tc>
                <a:tc>
                  <a:txBody>
                    <a:bodyPr/>
                    <a:lstStyle/>
                    <a:p>
                      <a:r>
                        <a:rPr lang="en-US" sz="900"/>
                        <a:t>94% - 100% (97%)</a:t>
                      </a:r>
                    </a:p>
                  </a:txBody>
                  <a:tcPr marL="56922" marR="56922" marT="28461" marB="28461"/>
                </a:tc>
                <a:extLst>
                  <a:ext uri="{0D108BD9-81ED-4DB2-BD59-A6C34878D82A}">
                    <a16:rowId xmlns:a16="http://schemas.microsoft.com/office/drawing/2014/main" val="3652220636"/>
                  </a:ext>
                </a:extLst>
              </a:tr>
              <a:tr h="345326">
                <a:tc>
                  <a:txBody>
                    <a:bodyPr/>
                    <a:lstStyle/>
                    <a:p>
                      <a:r>
                        <a:rPr lang="en-US" sz="900"/>
                        <a:t>CVI</a:t>
                      </a:r>
                    </a:p>
                  </a:txBody>
                  <a:tcPr marL="56922" marR="56922" marT="28461" marB="28461"/>
                </a:tc>
                <a:tc>
                  <a:txBody>
                    <a:bodyPr/>
                    <a:lstStyle/>
                    <a:p>
                      <a:r>
                        <a:rPr lang="en-US" sz="900"/>
                        <a:t>CVR ENERGY INC</a:t>
                      </a:r>
                    </a:p>
                  </a:txBody>
                  <a:tcPr marL="56922" marR="56922" marT="28461" marB="28461"/>
                </a:tc>
                <a:tc>
                  <a:txBody>
                    <a:bodyPr/>
                    <a:lstStyle/>
                    <a:p>
                      <a:r>
                        <a:rPr lang="en-US" sz="900"/>
                        <a:t>83% - 93% (89%)</a:t>
                      </a:r>
                    </a:p>
                  </a:txBody>
                  <a:tcPr marL="56922" marR="56922" marT="28461" marB="28461"/>
                </a:tc>
                <a:tc>
                  <a:txBody>
                    <a:bodyPr/>
                    <a:lstStyle/>
                    <a:p>
                      <a:r>
                        <a:rPr lang="en-US" sz="900"/>
                        <a:t>91% - 97% (95%)</a:t>
                      </a:r>
                    </a:p>
                  </a:txBody>
                  <a:tcPr marL="56922" marR="56922" marT="28461" marB="28461"/>
                </a:tc>
                <a:tc>
                  <a:txBody>
                    <a:bodyPr/>
                    <a:lstStyle/>
                    <a:p>
                      <a:r>
                        <a:rPr lang="en-US" sz="900"/>
                        <a:t>89% - 99% (97%)</a:t>
                      </a:r>
                    </a:p>
                  </a:txBody>
                  <a:tcPr marL="56922" marR="56922" marT="28461" marB="28461"/>
                </a:tc>
                <a:tc>
                  <a:txBody>
                    <a:bodyPr/>
                    <a:lstStyle/>
                    <a:p>
                      <a:r>
                        <a:rPr lang="en-US" sz="900"/>
                        <a:t>95% - 99% (97%)</a:t>
                      </a:r>
                    </a:p>
                  </a:txBody>
                  <a:tcPr marL="56922" marR="56922" marT="28461" marB="28461"/>
                </a:tc>
                <a:extLst>
                  <a:ext uri="{0D108BD9-81ED-4DB2-BD59-A6C34878D82A}">
                    <a16:rowId xmlns:a16="http://schemas.microsoft.com/office/drawing/2014/main" val="329818147"/>
                  </a:ext>
                </a:extLst>
              </a:tr>
              <a:tr h="345326">
                <a:tc>
                  <a:txBody>
                    <a:bodyPr/>
                    <a:lstStyle/>
                    <a:p>
                      <a:r>
                        <a:rPr lang="en-US" sz="900"/>
                        <a:t>SIBN</a:t>
                      </a:r>
                    </a:p>
                  </a:txBody>
                  <a:tcPr marL="56922" marR="56922" marT="28461" marB="28461"/>
                </a:tc>
                <a:tc>
                  <a:txBody>
                    <a:bodyPr/>
                    <a:lstStyle/>
                    <a:p>
                      <a:r>
                        <a:rPr lang="en-US" sz="900"/>
                        <a:t>SI BONE INC</a:t>
                      </a:r>
                    </a:p>
                  </a:txBody>
                  <a:tcPr marL="56922" marR="56922" marT="28461" marB="28461"/>
                </a:tc>
                <a:tc>
                  <a:txBody>
                    <a:bodyPr/>
                    <a:lstStyle/>
                    <a:p>
                      <a:r>
                        <a:rPr lang="en-US" sz="900"/>
                        <a:t>N/A</a:t>
                      </a:r>
                    </a:p>
                  </a:txBody>
                  <a:tcPr marL="56922" marR="56922" marT="28461" marB="28461"/>
                </a:tc>
                <a:tc>
                  <a:txBody>
                    <a:bodyPr/>
                    <a:lstStyle/>
                    <a:p>
                      <a:r>
                        <a:rPr lang="en-US" sz="900"/>
                        <a:t>85% - 85% (85%)</a:t>
                      </a:r>
                    </a:p>
                  </a:txBody>
                  <a:tcPr marL="56922" marR="56922" marT="28461" marB="28461"/>
                </a:tc>
                <a:tc>
                  <a:txBody>
                    <a:bodyPr/>
                    <a:lstStyle/>
                    <a:p>
                      <a:r>
                        <a:rPr lang="en-US" sz="900"/>
                        <a:t>92% - 92% (92%)</a:t>
                      </a:r>
                    </a:p>
                  </a:txBody>
                  <a:tcPr marL="56922" marR="56922" marT="28461" marB="28461"/>
                </a:tc>
                <a:tc>
                  <a:txBody>
                    <a:bodyPr/>
                    <a:lstStyle/>
                    <a:p>
                      <a:r>
                        <a:rPr lang="en-US" sz="900"/>
                        <a:t>91% - 91% (91%)</a:t>
                      </a:r>
                    </a:p>
                  </a:txBody>
                  <a:tcPr marL="56922" marR="56922" marT="28461" marB="28461"/>
                </a:tc>
                <a:extLst>
                  <a:ext uri="{0D108BD9-81ED-4DB2-BD59-A6C34878D82A}">
                    <a16:rowId xmlns:a16="http://schemas.microsoft.com/office/drawing/2014/main" val="437980601"/>
                  </a:ext>
                </a:extLst>
              </a:tr>
              <a:tr h="345326">
                <a:tc>
                  <a:txBody>
                    <a:bodyPr/>
                    <a:lstStyle/>
                    <a:p>
                      <a:r>
                        <a:rPr lang="en-US" sz="900"/>
                        <a:t>BMCH</a:t>
                      </a:r>
                    </a:p>
                  </a:txBody>
                  <a:tcPr marL="56922" marR="56922" marT="28461" marB="28461"/>
                </a:tc>
                <a:tc>
                  <a:txBody>
                    <a:bodyPr/>
                    <a:lstStyle/>
                    <a:p>
                      <a:r>
                        <a:rPr lang="en-US" sz="900"/>
                        <a:t>BMC STK HLDGS INC</a:t>
                      </a:r>
                    </a:p>
                  </a:txBody>
                  <a:tcPr marL="56922" marR="56922" marT="28461" marB="28461"/>
                </a:tc>
                <a:tc>
                  <a:txBody>
                    <a:bodyPr/>
                    <a:lstStyle/>
                    <a:p>
                      <a:r>
                        <a:rPr lang="en-US" sz="900"/>
                        <a:t>74% - 95% (84%)</a:t>
                      </a:r>
                    </a:p>
                  </a:txBody>
                  <a:tcPr marL="56922" marR="56922" marT="28461" marB="28461"/>
                </a:tc>
                <a:tc>
                  <a:txBody>
                    <a:bodyPr/>
                    <a:lstStyle/>
                    <a:p>
                      <a:r>
                        <a:rPr lang="en-US" sz="900"/>
                        <a:t>79% - 96% (90%)</a:t>
                      </a:r>
                    </a:p>
                  </a:txBody>
                  <a:tcPr marL="56922" marR="56922" marT="28461" marB="28461"/>
                </a:tc>
                <a:tc>
                  <a:txBody>
                    <a:bodyPr/>
                    <a:lstStyle/>
                    <a:p>
                      <a:r>
                        <a:rPr lang="en-US" sz="900"/>
                        <a:t>88% - 99% (95%)</a:t>
                      </a:r>
                    </a:p>
                  </a:txBody>
                  <a:tcPr marL="56922" marR="56922" marT="28461" marB="28461"/>
                </a:tc>
                <a:tc>
                  <a:txBody>
                    <a:bodyPr/>
                    <a:lstStyle/>
                    <a:p>
                      <a:r>
                        <a:rPr lang="en-US" sz="900"/>
                        <a:t>88% - 100% (96%)</a:t>
                      </a:r>
                    </a:p>
                  </a:txBody>
                  <a:tcPr marL="56922" marR="56922" marT="28461" marB="28461"/>
                </a:tc>
                <a:extLst>
                  <a:ext uri="{0D108BD9-81ED-4DB2-BD59-A6C34878D82A}">
                    <a16:rowId xmlns:a16="http://schemas.microsoft.com/office/drawing/2014/main" val="590573430"/>
                  </a:ext>
                </a:extLst>
              </a:tr>
              <a:tr h="345326">
                <a:tc>
                  <a:txBody>
                    <a:bodyPr/>
                    <a:lstStyle/>
                    <a:p>
                      <a:r>
                        <a:rPr lang="en-US" sz="900"/>
                        <a:t>ADRO</a:t>
                      </a:r>
                    </a:p>
                  </a:txBody>
                  <a:tcPr marL="56922" marR="56922" marT="28461" marB="28461"/>
                </a:tc>
                <a:tc>
                  <a:txBody>
                    <a:bodyPr/>
                    <a:lstStyle/>
                    <a:p>
                      <a:r>
                        <a:rPr lang="en-US" sz="900"/>
                        <a:t>ADURO BIOTECH INC</a:t>
                      </a:r>
                    </a:p>
                  </a:txBody>
                  <a:tcPr marL="56922" marR="56922" marT="28461" marB="28461"/>
                </a:tc>
                <a:tc>
                  <a:txBody>
                    <a:bodyPr/>
                    <a:lstStyle/>
                    <a:p>
                      <a:r>
                        <a:rPr lang="en-US" sz="900"/>
                        <a:t>85% - 92% (87%)</a:t>
                      </a:r>
                    </a:p>
                  </a:txBody>
                  <a:tcPr marL="56922" marR="56922" marT="28461" marB="28461"/>
                </a:tc>
                <a:tc>
                  <a:txBody>
                    <a:bodyPr/>
                    <a:lstStyle/>
                    <a:p>
                      <a:r>
                        <a:rPr lang="en-US" sz="900"/>
                        <a:t>93% - 98% (96%)</a:t>
                      </a:r>
                    </a:p>
                  </a:txBody>
                  <a:tcPr marL="56922" marR="56922" marT="28461" marB="28461"/>
                </a:tc>
                <a:tc>
                  <a:txBody>
                    <a:bodyPr/>
                    <a:lstStyle/>
                    <a:p>
                      <a:r>
                        <a:rPr lang="en-US" sz="900"/>
                        <a:t>98% - 100% (99%)</a:t>
                      </a:r>
                    </a:p>
                  </a:txBody>
                  <a:tcPr marL="56922" marR="56922" marT="28461" marB="28461"/>
                </a:tc>
                <a:tc>
                  <a:txBody>
                    <a:bodyPr/>
                    <a:lstStyle/>
                    <a:p>
                      <a:r>
                        <a:rPr lang="en-US" sz="900"/>
                        <a:t>97% - 99% (97%)</a:t>
                      </a:r>
                    </a:p>
                  </a:txBody>
                  <a:tcPr marL="56922" marR="56922" marT="28461" marB="28461"/>
                </a:tc>
                <a:extLst>
                  <a:ext uri="{0D108BD9-81ED-4DB2-BD59-A6C34878D82A}">
                    <a16:rowId xmlns:a16="http://schemas.microsoft.com/office/drawing/2014/main" val="2255059079"/>
                  </a:ext>
                </a:extLst>
              </a:tr>
            </a:tbl>
          </a:graphicData>
        </a:graphic>
      </p:graphicFrame>
    </p:spTree>
    <p:extLst>
      <p:ext uri="{BB962C8B-B14F-4D97-AF65-F5344CB8AC3E}">
        <p14:creationId xmlns:p14="http://schemas.microsoft.com/office/powerpoint/2010/main" val="151209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913078"/>
          </a:xfrm>
        </p:spPr>
        <p:txBody>
          <a:bodyPr/>
          <a:lstStyle/>
          <a:p>
            <a:r>
              <a:rPr lang="en-US" dirty="0"/>
              <a:t>What Remains To Be Done</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6674110" y="759268"/>
            <a:ext cx="5285709" cy="5895531"/>
          </a:xfrm>
        </p:spPr>
        <p:txBody>
          <a:bodyPr>
            <a:normAutofit lnSpcReduction="10000"/>
          </a:bodyPr>
          <a:lstStyle/>
          <a:p>
            <a:pPr marL="0" indent="0">
              <a:buNone/>
            </a:pPr>
            <a:r>
              <a:rPr lang="en-US" sz="1800" b="1" u="sng" dirty="0"/>
              <a:t>Module 4:</a:t>
            </a:r>
          </a:p>
          <a:p>
            <a:pPr marL="0" indent="0">
              <a:buNone/>
            </a:pPr>
            <a:endParaRPr lang="en-US" sz="1800" dirty="0"/>
          </a:p>
          <a:p>
            <a:r>
              <a:rPr lang="en-US" sz="1800" dirty="0"/>
              <a:t>Tomorrow forecasting functionality</a:t>
            </a:r>
          </a:p>
          <a:p>
            <a:r>
              <a:rPr lang="en-US" sz="1800" dirty="0"/>
              <a:t>Rudimentary back-testing functionality (final version needs Local Max functionality)</a:t>
            </a:r>
          </a:p>
          <a:p>
            <a:r>
              <a:rPr lang="en-US" sz="1800" dirty="0"/>
              <a:t>Add slope feature to allow selection between stocks for investment opportunities. This is also an important feature for Local Min / Max.</a:t>
            </a:r>
          </a:p>
          <a:p>
            <a:pPr marL="0" indent="0">
              <a:buNone/>
            </a:pPr>
            <a:endParaRPr lang="en-US" sz="1800" dirty="0"/>
          </a:p>
          <a:p>
            <a:pPr marL="0" indent="0">
              <a:buNone/>
            </a:pPr>
            <a:r>
              <a:rPr lang="en-US" sz="1800" b="1" u="sng" dirty="0"/>
              <a:t>Final Project</a:t>
            </a:r>
          </a:p>
          <a:p>
            <a:pPr marL="0" indent="0">
              <a:buNone/>
            </a:pPr>
            <a:endParaRPr lang="en-US" sz="1800" dirty="0"/>
          </a:p>
          <a:p>
            <a:r>
              <a:rPr lang="en-US" sz="1800" dirty="0"/>
              <a:t>Week 1: Build Local Min and Local Max models (Local Max most important). Note the overlap with “Update Local Max” and “Daily Sell Recommendation”.</a:t>
            </a:r>
          </a:p>
          <a:p>
            <a:r>
              <a:rPr lang="en-US" sz="1800" dirty="0"/>
              <a:t>Week 2: Expand 10 stocks to 100 stocks. Build model for making daily buy recommendations. Finalize back-testing functionality.</a:t>
            </a:r>
          </a:p>
          <a:p>
            <a:r>
              <a:rPr lang="en-US" sz="1800" dirty="0"/>
              <a:t>Week 3: ledger functionality plus any delayed week 1 and 2 work. Preparation for project presentation.</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833322" y="931334"/>
            <a:ext cx="5465878" cy="5723466"/>
            <a:chOff x="4711640" y="2354102"/>
            <a:chExt cx="2470432" cy="3301156"/>
          </a:xfrm>
        </p:grpSpPr>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62964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815793"/>
          </a:xfrm>
        </p:spPr>
        <p:txBody>
          <a:bodyPr/>
          <a:lstStyle/>
          <a:p>
            <a:r>
              <a:rPr lang="en-US" dirty="0"/>
              <a:t>Recommendations and Next Steps</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6674110" y="759268"/>
            <a:ext cx="5285709" cy="5895531"/>
          </a:xfrm>
        </p:spPr>
        <p:txBody>
          <a:bodyPr>
            <a:normAutofit/>
          </a:bodyPr>
          <a:lstStyle/>
          <a:p>
            <a:pPr marL="0" indent="0">
              <a:buNone/>
            </a:pPr>
            <a:r>
              <a:rPr lang="en-US" sz="1800" b="1" u="sng" dirty="0"/>
              <a:t>Recommendations</a:t>
            </a:r>
          </a:p>
          <a:p>
            <a:pPr marL="0" indent="0">
              <a:buNone/>
            </a:pPr>
            <a:endParaRPr lang="en-US" sz="1800" dirty="0"/>
          </a:p>
          <a:p>
            <a:r>
              <a:rPr lang="en-US" sz="1800" dirty="0"/>
              <a:t>Module 4 project shows that building a trading system is challenging but viable. It is also fun!</a:t>
            </a:r>
          </a:p>
          <a:p>
            <a:r>
              <a:rPr lang="en-US" sz="1800" dirty="0"/>
              <a:t>Give go ahead for final project. Close monitoring of progress will ensure that a rudimentary trading system is available at the end of the final project.</a:t>
            </a:r>
          </a:p>
          <a:p>
            <a:r>
              <a:rPr lang="en-US" sz="1800" dirty="0"/>
              <a:t>Finish up remaining Module 4 work in the first week of final project and then proceed with the Local Min / Max model. The latter part may run over into week 2.</a:t>
            </a:r>
          </a:p>
          <a:p>
            <a:r>
              <a:rPr lang="en-US" sz="1800" dirty="0"/>
              <a:t>At the end of week 1 write a progress report and determine the deliverables for week 2. </a:t>
            </a:r>
          </a:p>
          <a:p>
            <a:pPr marL="0" indent="0">
              <a:buNone/>
            </a:pPr>
            <a:endParaRPr lang="en-US" sz="1800" dirty="0"/>
          </a:p>
          <a:p>
            <a:pPr marL="0" indent="0">
              <a:buNone/>
            </a:pPr>
            <a:r>
              <a:rPr lang="en-US" sz="1800" b="1" u="sng" dirty="0"/>
              <a:t>Next Steps</a:t>
            </a:r>
            <a:endParaRPr lang="en-US" sz="1800" dirty="0"/>
          </a:p>
          <a:p>
            <a:pPr marL="0" indent="0">
              <a:buNone/>
            </a:pPr>
            <a:endParaRPr lang="en-US" sz="1800" b="1" u="sng" dirty="0"/>
          </a:p>
          <a:p>
            <a:r>
              <a:rPr lang="en-US" sz="1800" dirty="0"/>
              <a:t>Proceed as outlined in previous slide</a:t>
            </a:r>
          </a:p>
          <a:p>
            <a:pPr marL="0" indent="0">
              <a:buNone/>
            </a:pPr>
            <a:endParaRPr lang="en-US" sz="1800" dirty="0"/>
          </a:p>
        </p:txBody>
      </p:sp>
      <p:grpSp>
        <p:nvGrpSpPr>
          <p:cNvPr id="4" name="Group 3">
            <a:extLst>
              <a:ext uri="{FF2B5EF4-FFF2-40B4-BE49-F238E27FC236}">
                <a16:creationId xmlns:a16="http://schemas.microsoft.com/office/drawing/2014/main" id="{FF6232E3-A698-2F40-9597-DACF24FC9926}"/>
              </a:ext>
            </a:extLst>
          </p:cNvPr>
          <p:cNvGrpSpPr/>
          <p:nvPr/>
        </p:nvGrpSpPr>
        <p:grpSpPr>
          <a:xfrm>
            <a:off x="833322" y="931334"/>
            <a:ext cx="5465878" cy="5723466"/>
            <a:chOff x="4711640" y="2354102"/>
            <a:chExt cx="2470432" cy="3301156"/>
          </a:xfrm>
        </p:grpSpPr>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85944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1596</Words>
  <Application>Microsoft Macintosh PowerPoint</Application>
  <PresentationFormat>Widescreen</PresentationFormat>
  <Paragraphs>298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Topics</vt:lpstr>
      <vt:lpstr>Theoretical Aside</vt:lpstr>
      <vt:lpstr>Module 4 Project Scope</vt:lpstr>
      <vt:lpstr>Deliverables and Findings</vt:lpstr>
      <vt:lpstr>Prediction Accuracy for Ten Stocks</vt:lpstr>
      <vt:lpstr>What Remains To Be Done</vt:lpstr>
      <vt:lpstr>Recommendations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Frank Kornet</dc:creator>
  <cp:lastModifiedBy>Frank Kornet</cp:lastModifiedBy>
  <cp:revision>1</cp:revision>
  <dcterms:created xsi:type="dcterms:W3CDTF">2020-02-11T15:27:18Z</dcterms:created>
  <dcterms:modified xsi:type="dcterms:W3CDTF">2020-02-11T21:15:18Z</dcterms:modified>
</cp:coreProperties>
</file>