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2"/>
  </p:notesMasterIdLst>
  <p:sldIdLst>
    <p:sldId id="267" r:id="rId2"/>
    <p:sldId id="258" r:id="rId3"/>
    <p:sldId id="268" r:id="rId4"/>
    <p:sldId id="259" r:id="rId5"/>
    <p:sldId id="273" r:id="rId6"/>
    <p:sldId id="270" r:id="rId7"/>
    <p:sldId id="271" r:id="rId8"/>
    <p:sldId id="274" r:id="rId9"/>
    <p:sldId id="276" r:id="rId10"/>
    <p:sldId id="275" r:id="rId11"/>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6121"/>
  </p:normalViewPr>
  <p:slideViewPr>
    <p:cSldViewPr snapToGrid="0" snapToObjects="1">
      <p:cViewPr varScale="1">
        <p:scale>
          <a:sx n="121" d="100"/>
          <a:sy n="121" d="100"/>
        </p:scale>
        <p:origin x="7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7DE407-7F7E-4C9D-A237-2702096D605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0AE9A8CC-6EA4-4DEE-8A8D-A317FDF6155B}">
      <dgm:prSet/>
      <dgm:spPr/>
      <dgm:t>
        <a:bodyPr/>
        <a:lstStyle/>
        <a:p>
          <a:r>
            <a:rPr lang="en-US"/>
            <a:t>Oracle annual stock bonus allowed me to pay down most of the cost of my first house</a:t>
          </a:r>
        </a:p>
      </dgm:t>
    </dgm:pt>
    <dgm:pt modelId="{2E841815-4BC6-4F8B-93B8-4BD443BEF1A3}" type="parTrans" cxnId="{4617EB39-E455-494B-B2CF-94635D9A854B}">
      <dgm:prSet/>
      <dgm:spPr/>
      <dgm:t>
        <a:bodyPr/>
        <a:lstStyle/>
        <a:p>
          <a:endParaRPr lang="en-US"/>
        </a:p>
      </dgm:t>
    </dgm:pt>
    <dgm:pt modelId="{7D9265A9-D38D-4785-9F6C-0B25EB1FDD2F}" type="sibTrans" cxnId="{4617EB39-E455-494B-B2CF-94635D9A854B}">
      <dgm:prSet/>
      <dgm:spPr/>
      <dgm:t>
        <a:bodyPr/>
        <a:lstStyle/>
        <a:p>
          <a:endParaRPr lang="en-US"/>
        </a:p>
      </dgm:t>
    </dgm:pt>
    <dgm:pt modelId="{42150717-1ED3-44C1-B55F-338F48AA2382}">
      <dgm:prSet/>
      <dgm:spPr/>
      <dgm:t>
        <a:bodyPr/>
        <a:lstStyle/>
        <a:p>
          <a:r>
            <a:rPr lang="en-US"/>
            <a:t>I started to follow and invest in stocks over the years as a result</a:t>
          </a:r>
        </a:p>
      </dgm:t>
    </dgm:pt>
    <dgm:pt modelId="{50AE13F9-5AC3-4D6F-86F3-DD5E79F3C3E8}" type="parTrans" cxnId="{2F5467D5-781B-41B6-9482-2E6A30A6F479}">
      <dgm:prSet/>
      <dgm:spPr/>
      <dgm:t>
        <a:bodyPr/>
        <a:lstStyle/>
        <a:p>
          <a:endParaRPr lang="en-US"/>
        </a:p>
      </dgm:t>
    </dgm:pt>
    <dgm:pt modelId="{842C6D56-98BD-4746-A66A-F3144CBB4754}" type="sibTrans" cxnId="{2F5467D5-781B-41B6-9482-2E6A30A6F479}">
      <dgm:prSet/>
      <dgm:spPr/>
      <dgm:t>
        <a:bodyPr/>
        <a:lstStyle/>
        <a:p>
          <a:endParaRPr lang="en-US"/>
        </a:p>
      </dgm:t>
    </dgm:pt>
    <dgm:pt modelId="{6EFD1A81-67EF-4013-836A-2FA7307BC27E}">
      <dgm:prSet/>
      <dgm:spPr/>
      <dgm:t>
        <a:bodyPr/>
        <a:lstStyle/>
        <a:p>
          <a:r>
            <a:rPr lang="en-US"/>
            <a:t>I attended an MBA (partly) to learn about companies and finance</a:t>
          </a:r>
        </a:p>
      </dgm:t>
    </dgm:pt>
    <dgm:pt modelId="{52A12296-B824-494F-8AEF-14696CCAB379}" type="parTrans" cxnId="{DCA951C0-7E7D-480C-B7BC-5222D5569B47}">
      <dgm:prSet/>
      <dgm:spPr/>
      <dgm:t>
        <a:bodyPr/>
        <a:lstStyle/>
        <a:p>
          <a:endParaRPr lang="en-US"/>
        </a:p>
      </dgm:t>
    </dgm:pt>
    <dgm:pt modelId="{2AFCA2CC-0AF4-404E-8A8C-403C775DE9B0}" type="sibTrans" cxnId="{DCA951C0-7E7D-480C-B7BC-5222D5569B47}">
      <dgm:prSet/>
      <dgm:spPr/>
      <dgm:t>
        <a:bodyPr/>
        <a:lstStyle/>
        <a:p>
          <a:endParaRPr lang="en-US"/>
        </a:p>
      </dgm:t>
    </dgm:pt>
    <dgm:pt modelId="{340B6793-3E20-4193-84D5-BBC94FAC7F88}">
      <dgm:prSet/>
      <dgm:spPr/>
      <dgm:t>
        <a:bodyPr/>
        <a:lstStyle/>
        <a:p>
          <a:r>
            <a:rPr lang="en-US" dirty="0"/>
            <a:t>At my MBA, the Capital Asset Pricing Model was drilled into students (including me!)</a:t>
          </a:r>
        </a:p>
      </dgm:t>
    </dgm:pt>
    <dgm:pt modelId="{70FD47F1-195D-47A9-A15E-2EADFA30DDB6}" type="parTrans" cxnId="{C0378585-3E21-4FDE-A7BF-6A2AD07853FB}">
      <dgm:prSet/>
      <dgm:spPr/>
      <dgm:t>
        <a:bodyPr/>
        <a:lstStyle/>
        <a:p>
          <a:endParaRPr lang="en-US"/>
        </a:p>
      </dgm:t>
    </dgm:pt>
    <dgm:pt modelId="{94ED8EF0-97BA-4E65-AE68-37C17844AFAD}" type="sibTrans" cxnId="{C0378585-3E21-4FDE-A7BF-6A2AD07853FB}">
      <dgm:prSet/>
      <dgm:spPr/>
      <dgm:t>
        <a:bodyPr/>
        <a:lstStyle/>
        <a:p>
          <a:endParaRPr lang="en-US"/>
        </a:p>
      </dgm:t>
    </dgm:pt>
    <dgm:pt modelId="{955DF5A3-51E2-468E-89F8-0BFC85DA0382}">
      <dgm:prSet/>
      <dgm:spPr/>
      <dgm:t>
        <a:bodyPr/>
        <a:lstStyle/>
        <a:p>
          <a:r>
            <a:rPr lang="en-US"/>
            <a:t>Finance has in the meantime moved on and recognizes that CAPM is a simplistic model and that not all the stock market is efficient</a:t>
          </a:r>
        </a:p>
      </dgm:t>
    </dgm:pt>
    <dgm:pt modelId="{C8EE553E-D00D-4B4B-AE28-4005575C0843}" type="parTrans" cxnId="{E4D875AB-E1FB-4170-9449-A90EF398DFF4}">
      <dgm:prSet/>
      <dgm:spPr/>
      <dgm:t>
        <a:bodyPr/>
        <a:lstStyle/>
        <a:p>
          <a:endParaRPr lang="en-US"/>
        </a:p>
      </dgm:t>
    </dgm:pt>
    <dgm:pt modelId="{F21D87E3-9EF5-43D6-8AEF-B029A2B4B081}" type="sibTrans" cxnId="{E4D875AB-E1FB-4170-9449-A90EF398DFF4}">
      <dgm:prSet/>
      <dgm:spPr/>
      <dgm:t>
        <a:bodyPr/>
        <a:lstStyle/>
        <a:p>
          <a:endParaRPr lang="en-US"/>
        </a:p>
      </dgm:t>
    </dgm:pt>
    <dgm:pt modelId="{A8792E16-59D4-4D7D-9052-B15DF817E89A}">
      <dgm:prSet/>
      <dgm:spPr/>
      <dgm:t>
        <a:bodyPr/>
        <a:lstStyle/>
        <a:p>
          <a:r>
            <a:rPr lang="en-US"/>
            <a:t>I wanted to see if we can exploit the inefficiencies in the stock market</a:t>
          </a:r>
        </a:p>
      </dgm:t>
    </dgm:pt>
    <dgm:pt modelId="{A796D239-CA84-4608-9AC3-384245A6C19F}" type="parTrans" cxnId="{22ED9C26-17F0-4EC4-BFBF-9CEC867A2606}">
      <dgm:prSet/>
      <dgm:spPr/>
      <dgm:t>
        <a:bodyPr/>
        <a:lstStyle/>
        <a:p>
          <a:endParaRPr lang="en-US"/>
        </a:p>
      </dgm:t>
    </dgm:pt>
    <dgm:pt modelId="{4007142A-7089-42A9-979C-60B9DEFB9EED}" type="sibTrans" cxnId="{22ED9C26-17F0-4EC4-BFBF-9CEC867A2606}">
      <dgm:prSet/>
      <dgm:spPr/>
      <dgm:t>
        <a:bodyPr/>
        <a:lstStyle/>
        <a:p>
          <a:endParaRPr lang="en-US"/>
        </a:p>
      </dgm:t>
    </dgm:pt>
    <dgm:pt modelId="{2E4B6604-D8EC-41D1-96C7-976B45D7BC79}">
      <dgm:prSet/>
      <dgm:spPr/>
      <dgm:t>
        <a:bodyPr/>
        <a:lstStyle/>
        <a:p>
          <a:r>
            <a:rPr lang="en-US"/>
            <a:t>Time series are widely applicable (well logs, medical records, etc)</a:t>
          </a:r>
        </a:p>
      </dgm:t>
    </dgm:pt>
    <dgm:pt modelId="{7A5A1953-EEBB-4611-9E02-73A45B7629DE}" type="parTrans" cxnId="{71787726-022E-423E-AAE1-8581C9230CF0}">
      <dgm:prSet/>
      <dgm:spPr/>
      <dgm:t>
        <a:bodyPr/>
        <a:lstStyle/>
        <a:p>
          <a:endParaRPr lang="en-US"/>
        </a:p>
      </dgm:t>
    </dgm:pt>
    <dgm:pt modelId="{F0C39725-4BB4-462A-B5E1-9F607B5D0576}" type="sibTrans" cxnId="{71787726-022E-423E-AAE1-8581C9230CF0}">
      <dgm:prSet/>
      <dgm:spPr/>
      <dgm:t>
        <a:bodyPr/>
        <a:lstStyle/>
        <a:p>
          <a:endParaRPr lang="en-US"/>
        </a:p>
      </dgm:t>
    </dgm:pt>
    <dgm:pt modelId="{A896CC5E-9E02-2D4D-9C8B-66C2E1796390}" type="pres">
      <dgm:prSet presAssocID="{BA7DE407-7F7E-4C9D-A237-2702096D6059}" presName="linear" presStyleCnt="0">
        <dgm:presLayoutVars>
          <dgm:animLvl val="lvl"/>
          <dgm:resizeHandles val="exact"/>
        </dgm:presLayoutVars>
      </dgm:prSet>
      <dgm:spPr/>
    </dgm:pt>
    <dgm:pt modelId="{5C96693C-EE61-6E4C-B3E2-1C26DD0587DB}" type="pres">
      <dgm:prSet presAssocID="{0AE9A8CC-6EA4-4DEE-8A8D-A317FDF6155B}" presName="parentText" presStyleLbl="node1" presStyleIdx="0" presStyleCnt="7">
        <dgm:presLayoutVars>
          <dgm:chMax val="0"/>
          <dgm:bulletEnabled val="1"/>
        </dgm:presLayoutVars>
      </dgm:prSet>
      <dgm:spPr/>
    </dgm:pt>
    <dgm:pt modelId="{64E62DD4-8385-E340-BA3B-E2F62B119BFC}" type="pres">
      <dgm:prSet presAssocID="{7D9265A9-D38D-4785-9F6C-0B25EB1FDD2F}" presName="spacer" presStyleCnt="0"/>
      <dgm:spPr/>
    </dgm:pt>
    <dgm:pt modelId="{69107743-DD7F-A745-A9ED-A19CFF28BD15}" type="pres">
      <dgm:prSet presAssocID="{42150717-1ED3-44C1-B55F-338F48AA2382}" presName="parentText" presStyleLbl="node1" presStyleIdx="1" presStyleCnt="7">
        <dgm:presLayoutVars>
          <dgm:chMax val="0"/>
          <dgm:bulletEnabled val="1"/>
        </dgm:presLayoutVars>
      </dgm:prSet>
      <dgm:spPr/>
    </dgm:pt>
    <dgm:pt modelId="{16A21B44-AE39-5E42-A07B-1839E6C0F328}" type="pres">
      <dgm:prSet presAssocID="{842C6D56-98BD-4746-A66A-F3144CBB4754}" presName="spacer" presStyleCnt="0"/>
      <dgm:spPr/>
    </dgm:pt>
    <dgm:pt modelId="{0B666212-AD3B-244A-9C17-B187BFCA2C3A}" type="pres">
      <dgm:prSet presAssocID="{6EFD1A81-67EF-4013-836A-2FA7307BC27E}" presName="parentText" presStyleLbl="node1" presStyleIdx="2" presStyleCnt="7">
        <dgm:presLayoutVars>
          <dgm:chMax val="0"/>
          <dgm:bulletEnabled val="1"/>
        </dgm:presLayoutVars>
      </dgm:prSet>
      <dgm:spPr/>
    </dgm:pt>
    <dgm:pt modelId="{F4945AE3-886D-F348-A940-B7678F737307}" type="pres">
      <dgm:prSet presAssocID="{2AFCA2CC-0AF4-404E-8A8C-403C775DE9B0}" presName="spacer" presStyleCnt="0"/>
      <dgm:spPr/>
    </dgm:pt>
    <dgm:pt modelId="{97A33006-F444-1B47-99F3-B4DFD123142D}" type="pres">
      <dgm:prSet presAssocID="{340B6793-3E20-4193-84D5-BBC94FAC7F88}" presName="parentText" presStyleLbl="node1" presStyleIdx="3" presStyleCnt="7">
        <dgm:presLayoutVars>
          <dgm:chMax val="0"/>
          <dgm:bulletEnabled val="1"/>
        </dgm:presLayoutVars>
      </dgm:prSet>
      <dgm:spPr/>
    </dgm:pt>
    <dgm:pt modelId="{416D2826-5B91-5F41-8E24-021D4C4DB242}" type="pres">
      <dgm:prSet presAssocID="{94ED8EF0-97BA-4E65-AE68-37C17844AFAD}" presName="spacer" presStyleCnt="0"/>
      <dgm:spPr/>
    </dgm:pt>
    <dgm:pt modelId="{6450C574-0FC8-D648-926C-074F5DA5F7BC}" type="pres">
      <dgm:prSet presAssocID="{955DF5A3-51E2-468E-89F8-0BFC85DA0382}" presName="parentText" presStyleLbl="node1" presStyleIdx="4" presStyleCnt="7">
        <dgm:presLayoutVars>
          <dgm:chMax val="0"/>
          <dgm:bulletEnabled val="1"/>
        </dgm:presLayoutVars>
      </dgm:prSet>
      <dgm:spPr/>
    </dgm:pt>
    <dgm:pt modelId="{16FBF9FF-A008-1B4C-A707-C51305D24877}" type="pres">
      <dgm:prSet presAssocID="{F21D87E3-9EF5-43D6-8AEF-B029A2B4B081}" presName="spacer" presStyleCnt="0"/>
      <dgm:spPr/>
    </dgm:pt>
    <dgm:pt modelId="{25FE535C-A13F-3F4D-9A28-83A1A1C43D96}" type="pres">
      <dgm:prSet presAssocID="{A8792E16-59D4-4D7D-9052-B15DF817E89A}" presName="parentText" presStyleLbl="node1" presStyleIdx="5" presStyleCnt="7">
        <dgm:presLayoutVars>
          <dgm:chMax val="0"/>
          <dgm:bulletEnabled val="1"/>
        </dgm:presLayoutVars>
      </dgm:prSet>
      <dgm:spPr/>
    </dgm:pt>
    <dgm:pt modelId="{199B4068-92F1-5647-AC64-26C4E9B63F88}" type="pres">
      <dgm:prSet presAssocID="{4007142A-7089-42A9-979C-60B9DEFB9EED}" presName="spacer" presStyleCnt="0"/>
      <dgm:spPr/>
    </dgm:pt>
    <dgm:pt modelId="{307250E0-18E0-DF4F-BCB9-DA54859EF626}" type="pres">
      <dgm:prSet presAssocID="{2E4B6604-D8EC-41D1-96C7-976B45D7BC79}" presName="parentText" presStyleLbl="node1" presStyleIdx="6" presStyleCnt="7">
        <dgm:presLayoutVars>
          <dgm:chMax val="0"/>
          <dgm:bulletEnabled val="1"/>
        </dgm:presLayoutVars>
      </dgm:prSet>
      <dgm:spPr/>
    </dgm:pt>
  </dgm:ptLst>
  <dgm:cxnLst>
    <dgm:cxn modelId="{EE71F605-BC96-4643-8B05-784B8CC81D14}" type="presOf" srcId="{955DF5A3-51E2-468E-89F8-0BFC85DA0382}" destId="{6450C574-0FC8-D648-926C-074F5DA5F7BC}" srcOrd="0" destOrd="0" presId="urn:microsoft.com/office/officeart/2005/8/layout/vList2"/>
    <dgm:cxn modelId="{67E2531B-3E23-8F4B-8BA7-CB79D41CDFC2}" type="presOf" srcId="{A8792E16-59D4-4D7D-9052-B15DF817E89A}" destId="{25FE535C-A13F-3F4D-9A28-83A1A1C43D96}" srcOrd="0" destOrd="0" presId="urn:microsoft.com/office/officeart/2005/8/layout/vList2"/>
    <dgm:cxn modelId="{71787726-022E-423E-AAE1-8581C9230CF0}" srcId="{BA7DE407-7F7E-4C9D-A237-2702096D6059}" destId="{2E4B6604-D8EC-41D1-96C7-976B45D7BC79}" srcOrd="6" destOrd="0" parTransId="{7A5A1953-EEBB-4611-9E02-73A45B7629DE}" sibTransId="{F0C39725-4BB4-462A-B5E1-9F607B5D0576}"/>
    <dgm:cxn modelId="{22ED9C26-17F0-4EC4-BFBF-9CEC867A2606}" srcId="{BA7DE407-7F7E-4C9D-A237-2702096D6059}" destId="{A8792E16-59D4-4D7D-9052-B15DF817E89A}" srcOrd="5" destOrd="0" parTransId="{A796D239-CA84-4608-9AC3-384245A6C19F}" sibTransId="{4007142A-7089-42A9-979C-60B9DEFB9EED}"/>
    <dgm:cxn modelId="{4617EB39-E455-494B-B2CF-94635D9A854B}" srcId="{BA7DE407-7F7E-4C9D-A237-2702096D6059}" destId="{0AE9A8CC-6EA4-4DEE-8A8D-A317FDF6155B}" srcOrd="0" destOrd="0" parTransId="{2E841815-4BC6-4F8B-93B8-4BD443BEF1A3}" sibTransId="{7D9265A9-D38D-4785-9F6C-0B25EB1FDD2F}"/>
    <dgm:cxn modelId="{0BBA4845-FF2D-9A4E-8C8C-FCC5837DF380}" type="presOf" srcId="{2E4B6604-D8EC-41D1-96C7-976B45D7BC79}" destId="{307250E0-18E0-DF4F-BCB9-DA54859EF626}" srcOrd="0" destOrd="0" presId="urn:microsoft.com/office/officeart/2005/8/layout/vList2"/>
    <dgm:cxn modelId="{6D0EA569-BCB7-D14A-B3CF-276A055D6C77}" type="presOf" srcId="{42150717-1ED3-44C1-B55F-338F48AA2382}" destId="{69107743-DD7F-A745-A9ED-A19CFF28BD15}" srcOrd="0" destOrd="0" presId="urn:microsoft.com/office/officeart/2005/8/layout/vList2"/>
    <dgm:cxn modelId="{D5C78D83-2246-2A49-A31D-134068DD0AD9}" type="presOf" srcId="{340B6793-3E20-4193-84D5-BBC94FAC7F88}" destId="{97A33006-F444-1B47-99F3-B4DFD123142D}" srcOrd="0" destOrd="0" presId="urn:microsoft.com/office/officeart/2005/8/layout/vList2"/>
    <dgm:cxn modelId="{C0378585-3E21-4FDE-A7BF-6A2AD07853FB}" srcId="{BA7DE407-7F7E-4C9D-A237-2702096D6059}" destId="{340B6793-3E20-4193-84D5-BBC94FAC7F88}" srcOrd="3" destOrd="0" parTransId="{70FD47F1-195D-47A9-A15E-2EADFA30DDB6}" sibTransId="{94ED8EF0-97BA-4E65-AE68-37C17844AFAD}"/>
    <dgm:cxn modelId="{03E68D89-2D6B-AB46-8BEA-6D5241A35270}" type="presOf" srcId="{0AE9A8CC-6EA4-4DEE-8A8D-A317FDF6155B}" destId="{5C96693C-EE61-6E4C-B3E2-1C26DD0587DB}" srcOrd="0" destOrd="0" presId="urn:microsoft.com/office/officeart/2005/8/layout/vList2"/>
    <dgm:cxn modelId="{E4D875AB-E1FB-4170-9449-A90EF398DFF4}" srcId="{BA7DE407-7F7E-4C9D-A237-2702096D6059}" destId="{955DF5A3-51E2-468E-89F8-0BFC85DA0382}" srcOrd="4" destOrd="0" parTransId="{C8EE553E-D00D-4B4B-AE28-4005575C0843}" sibTransId="{F21D87E3-9EF5-43D6-8AEF-B029A2B4B081}"/>
    <dgm:cxn modelId="{DCA951C0-7E7D-480C-B7BC-5222D5569B47}" srcId="{BA7DE407-7F7E-4C9D-A237-2702096D6059}" destId="{6EFD1A81-67EF-4013-836A-2FA7307BC27E}" srcOrd="2" destOrd="0" parTransId="{52A12296-B824-494F-8AEF-14696CCAB379}" sibTransId="{2AFCA2CC-0AF4-404E-8A8C-403C775DE9B0}"/>
    <dgm:cxn modelId="{CA778CC7-EF9B-6D42-A207-13828AE35F7C}" type="presOf" srcId="{6EFD1A81-67EF-4013-836A-2FA7307BC27E}" destId="{0B666212-AD3B-244A-9C17-B187BFCA2C3A}" srcOrd="0" destOrd="0" presId="urn:microsoft.com/office/officeart/2005/8/layout/vList2"/>
    <dgm:cxn modelId="{2F5467D5-781B-41B6-9482-2E6A30A6F479}" srcId="{BA7DE407-7F7E-4C9D-A237-2702096D6059}" destId="{42150717-1ED3-44C1-B55F-338F48AA2382}" srcOrd="1" destOrd="0" parTransId="{50AE13F9-5AC3-4D6F-86F3-DD5E79F3C3E8}" sibTransId="{842C6D56-98BD-4746-A66A-F3144CBB4754}"/>
    <dgm:cxn modelId="{0A3C5AF8-F41F-D44D-9BFE-CC2E3D9158F1}" type="presOf" srcId="{BA7DE407-7F7E-4C9D-A237-2702096D6059}" destId="{A896CC5E-9E02-2D4D-9C8B-66C2E1796390}" srcOrd="0" destOrd="0" presId="urn:microsoft.com/office/officeart/2005/8/layout/vList2"/>
    <dgm:cxn modelId="{85125D95-74ED-EC4E-A222-53F31601878A}" type="presParOf" srcId="{A896CC5E-9E02-2D4D-9C8B-66C2E1796390}" destId="{5C96693C-EE61-6E4C-B3E2-1C26DD0587DB}" srcOrd="0" destOrd="0" presId="urn:microsoft.com/office/officeart/2005/8/layout/vList2"/>
    <dgm:cxn modelId="{43303710-A2B7-564D-B1C3-9F61981417D1}" type="presParOf" srcId="{A896CC5E-9E02-2D4D-9C8B-66C2E1796390}" destId="{64E62DD4-8385-E340-BA3B-E2F62B119BFC}" srcOrd="1" destOrd="0" presId="urn:microsoft.com/office/officeart/2005/8/layout/vList2"/>
    <dgm:cxn modelId="{D0520849-0BD0-A94E-A73C-6327FDFE5616}" type="presParOf" srcId="{A896CC5E-9E02-2D4D-9C8B-66C2E1796390}" destId="{69107743-DD7F-A745-A9ED-A19CFF28BD15}" srcOrd="2" destOrd="0" presId="urn:microsoft.com/office/officeart/2005/8/layout/vList2"/>
    <dgm:cxn modelId="{401E5435-E693-E740-B982-5A63BD7611D2}" type="presParOf" srcId="{A896CC5E-9E02-2D4D-9C8B-66C2E1796390}" destId="{16A21B44-AE39-5E42-A07B-1839E6C0F328}" srcOrd="3" destOrd="0" presId="urn:microsoft.com/office/officeart/2005/8/layout/vList2"/>
    <dgm:cxn modelId="{1D052E3E-EC4E-9244-9CAD-47C40874F1E5}" type="presParOf" srcId="{A896CC5E-9E02-2D4D-9C8B-66C2E1796390}" destId="{0B666212-AD3B-244A-9C17-B187BFCA2C3A}" srcOrd="4" destOrd="0" presId="urn:microsoft.com/office/officeart/2005/8/layout/vList2"/>
    <dgm:cxn modelId="{10A52E21-E696-444A-A66E-0BD4EF6A6252}" type="presParOf" srcId="{A896CC5E-9E02-2D4D-9C8B-66C2E1796390}" destId="{F4945AE3-886D-F348-A940-B7678F737307}" srcOrd="5" destOrd="0" presId="urn:microsoft.com/office/officeart/2005/8/layout/vList2"/>
    <dgm:cxn modelId="{1AB2753D-AC58-4346-8D80-014CCEED96AB}" type="presParOf" srcId="{A896CC5E-9E02-2D4D-9C8B-66C2E1796390}" destId="{97A33006-F444-1B47-99F3-B4DFD123142D}" srcOrd="6" destOrd="0" presId="urn:microsoft.com/office/officeart/2005/8/layout/vList2"/>
    <dgm:cxn modelId="{FC85B921-27C6-E942-930B-4DF1659F9BB2}" type="presParOf" srcId="{A896CC5E-9E02-2D4D-9C8B-66C2E1796390}" destId="{416D2826-5B91-5F41-8E24-021D4C4DB242}" srcOrd="7" destOrd="0" presId="urn:microsoft.com/office/officeart/2005/8/layout/vList2"/>
    <dgm:cxn modelId="{52A234B3-9232-E84F-916F-C675215E1CAA}" type="presParOf" srcId="{A896CC5E-9E02-2D4D-9C8B-66C2E1796390}" destId="{6450C574-0FC8-D648-926C-074F5DA5F7BC}" srcOrd="8" destOrd="0" presId="urn:microsoft.com/office/officeart/2005/8/layout/vList2"/>
    <dgm:cxn modelId="{619E9C2B-D879-7B48-8455-0BD45DAC8641}" type="presParOf" srcId="{A896CC5E-9E02-2D4D-9C8B-66C2E1796390}" destId="{16FBF9FF-A008-1B4C-A707-C51305D24877}" srcOrd="9" destOrd="0" presId="urn:microsoft.com/office/officeart/2005/8/layout/vList2"/>
    <dgm:cxn modelId="{CE505512-A7C8-1C4F-AEA1-6B7D41F3E2D2}" type="presParOf" srcId="{A896CC5E-9E02-2D4D-9C8B-66C2E1796390}" destId="{25FE535C-A13F-3F4D-9A28-83A1A1C43D96}" srcOrd="10" destOrd="0" presId="urn:microsoft.com/office/officeart/2005/8/layout/vList2"/>
    <dgm:cxn modelId="{C5164241-E0BF-CE4C-9CF7-77AFB00BC288}" type="presParOf" srcId="{A896CC5E-9E02-2D4D-9C8B-66C2E1796390}" destId="{199B4068-92F1-5647-AC64-26C4E9B63F88}" srcOrd="11" destOrd="0" presId="urn:microsoft.com/office/officeart/2005/8/layout/vList2"/>
    <dgm:cxn modelId="{1AEEB197-E814-F846-A403-0249752084C2}" type="presParOf" srcId="{A896CC5E-9E02-2D4D-9C8B-66C2E1796390}" destId="{307250E0-18E0-DF4F-BCB9-DA54859EF626}"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1BC859-411C-4AA4-8BAD-1C09C636CB5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C106C62-AA4B-49AD-8953-57CC1B74F9F1}">
      <dgm:prSet/>
      <dgm:spPr/>
      <dgm:t>
        <a:bodyPr/>
        <a:lstStyle/>
        <a:p>
          <a:pPr>
            <a:defRPr cap="all"/>
          </a:pPr>
          <a:r>
            <a:rPr lang="en-US"/>
            <a:t>Performance gets better as more stocks are added</a:t>
          </a:r>
        </a:p>
      </dgm:t>
    </dgm:pt>
    <dgm:pt modelId="{D9C2719A-C14C-4840-BF95-354586FA3C7D}" type="parTrans" cxnId="{4B5BDF43-F850-4FFC-8254-194AA7CC095B}">
      <dgm:prSet/>
      <dgm:spPr/>
      <dgm:t>
        <a:bodyPr/>
        <a:lstStyle/>
        <a:p>
          <a:endParaRPr lang="en-US"/>
        </a:p>
      </dgm:t>
    </dgm:pt>
    <dgm:pt modelId="{6B015E05-567C-40B1-BFEF-0A24D74BF014}" type="sibTrans" cxnId="{4B5BDF43-F850-4FFC-8254-194AA7CC095B}">
      <dgm:prSet/>
      <dgm:spPr/>
      <dgm:t>
        <a:bodyPr/>
        <a:lstStyle/>
        <a:p>
          <a:endParaRPr lang="en-US"/>
        </a:p>
      </dgm:t>
    </dgm:pt>
    <dgm:pt modelId="{5C117022-A16E-4136-85F6-32CEC522C426}">
      <dgm:prSet/>
      <dgm:spPr/>
      <dgm:t>
        <a:bodyPr/>
        <a:lstStyle/>
        <a:p>
          <a:pPr>
            <a:defRPr cap="all"/>
          </a:pPr>
          <a:r>
            <a:rPr lang="en-US"/>
            <a:t>ARX/GARCH forecasting capability is weak and hence excluded</a:t>
          </a:r>
        </a:p>
      </dgm:t>
    </dgm:pt>
    <dgm:pt modelId="{30C057D8-0DF8-4149-9611-D07A4B8E6F8F}" type="parTrans" cxnId="{D6409D2A-BB7B-498C-BF47-5DDBF3A39540}">
      <dgm:prSet/>
      <dgm:spPr/>
      <dgm:t>
        <a:bodyPr/>
        <a:lstStyle/>
        <a:p>
          <a:endParaRPr lang="en-US"/>
        </a:p>
      </dgm:t>
    </dgm:pt>
    <dgm:pt modelId="{4502C896-7C92-4516-8030-FC6502581EA3}" type="sibTrans" cxnId="{D6409D2A-BB7B-498C-BF47-5DDBF3A39540}">
      <dgm:prSet/>
      <dgm:spPr/>
      <dgm:t>
        <a:bodyPr/>
        <a:lstStyle/>
        <a:p>
          <a:endParaRPr lang="en-US"/>
        </a:p>
      </dgm:t>
    </dgm:pt>
    <dgm:pt modelId="{441254DA-C516-4C98-8D7F-C76B96782E7E}">
      <dgm:prSet/>
      <dgm:spPr/>
      <dgm:t>
        <a:bodyPr/>
        <a:lstStyle/>
        <a:p>
          <a:pPr>
            <a:defRPr cap="all"/>
          </a:pPr>
          <a:r>
            <a:rPr lang="en-US"/>
            <a:t>Local minima and maxima model turns out to be great</a:t>
          </a:r>
        </a:p>
      </dgm:t>
    </dgm:pt>
    <dgm:pt modelId="{F26B4433-F4C7-41FC-A2E6-F850DA4B944B}" type="parTrans" cxnId="{C3CE6BF8-9BD4-4FBE-B05D-C26F1A78282D}">
      <dgm:prSet/>
      <dgm:spPr/>
      <dgm:t>
        <a:bodyPr/>
        <a:lstStyle/>
        <a:p>
          <a:endParaRPr lang="en-US"/>
        </a:p>
      </dgm:t>
    </dgm:pt>
    <dgm:pt modelId="{4B54E633-AECE-494F-A9ED-87E2B62AC1FC}" type="sibTrans" cxnId="{C3CE6BF8-9BD4-4FBE-B05D-C26F1A78282D}">
      <dgm:prSet/>
      <dgm:spPr/>
      <dgm:t>
        <a:bodyPr/>
        <a:lstStyle/>
        <a:p>
          <a:endParaRPr lang="en-US"/>
        </a:p>
      </dgm:t>
    </dgm:pt>
    <dgm:pt modelId="{87A1FA47-5FA9-465C-A319-B674C59929CE}">
      <dgm:prSet/>
      <dgm:spPr/>
      <dgm:t>
        <a:bodyPr/>
        <a:lstStyle/>
        <a:p>
          <a:pPr>
            <a:defRPr cap="all"/>
          </a:pPr>
          <a:r>
            <a:rPr lang="en-US"/>
            <a:t>The buy recommendation functionality simplified as a result</a:t>
          </a:r>
        </a:p>
      </dgm:t>
    </dgm:pt>
    <dgm:pt modelId="{90729348-AB0A-4156-9782-9FD1B27D0539}" type="parTrans" cxnId="{E543240F-7FB5-4087-94D6-4C6B821666A8}">
      <dgm:prSet/>
      <dgm:spPr/>
      <dgm:t>
        <a:bodyPr/>
        <a:lstStyle/>
        <a:p>
          <a:endParaRPr lang="en-US"/>
        </a:p>
      </dgm:t>
    </dgm:pt>
    <dgm:pt modelId="{8B083755-0A28-4019-ADE3-7BEF33030604}" type="sibTrans" cxnId="{E543240F-7FB5-4087-94D6-4C6B821666A8}">
      <dgm:prSet/>
      <dgm:spPr/>
      <dgm:t>
        <a:bodyPr/>
        <a:lstStyle/>
        <a:p>
          <a:endParaRPr lang="en-US"/>
        </a:p>
      </dgm:t>
    </dgm:pt>
    <dgm:pt modelId="{0B89F108-4ACA-4CF7-81E7-A6060ECE9B88}">
      <dgm:prSet/>
      <dgm:spPr/>
      <dgm:t>
        <a:bodyPr/>
        <a:lstStyle/>
        <a:p>
          <a:pPr>
            <a:defRPr cap="all"/>
          </a:pPr>
          <a:r>
            <a:rPr lang="en-US"/>
            <a:t>Stop-loss used to manage downside risk</a:t>
          </a:r>
        </a:p>
      </dgm:t>
    </dgm:pt>
    <dgm:pt modelId="{C40334F6-FA58-4704-B530-ACD5AAD6C4D3}" type="parTrans" cxnId="{ED32DC6E-04C4-4E95-8F44-B685AA5C78D2}">
      <dgm:prSet/>
      <dgm:spPr/>
      <dgm:t>
        <a:bodyPr/>
        <a:lstStyle/>
        <a:p>
          <a:endParaRPr lang="en-US"/>
        </a:p>
      </dgm:t>
    </dgm:pt>
    <dgm:pt modelId="{7E1A8AA0-40CC-432F-B467-A206FD4F0C98}" type="sibTrans" cxnId="{ED32DC6E-04C4-4E95-8F44-B685AA5C78D2}">
      <dgm:prSet/>
      <dgm:spPr/>
      <dgm:t>
        <a:bodyPr/>
        <a:lstStyle/>
        <a:p>
          <a:endParaRPr lang="en-US"/>
        </a:p>
      </dgm:t>
    </dgm:pt>
    <dgm:pt modelId="{6573B02E-3D77-4A87-9724-4111D4EE58D1}">
      <dgm:prSet/>
      <dgm:spPr/>
      <dgm:t>
        <a:bodyPr/>
        <a:lstStyle/>
        <a:p>
          <a:pPr>
            <a:defRPr cap="all"/>
          </a:pPr>
          <a:r>
            <a:rPr lang="en-US"/>
            <a:t>Heuristics used to differentiate between good and bad stocks</a:t>
          </a:r>
        </a:p>
      </dgm:t>
    </dgm:pt>
    <dgm:pt modelId="{FE049B8E-7322-4801-94E8-00160578FF09}" type="parTrans" cxnId="{044E9914-A759-4AA8-A0F0-BCC76E5B4C38}">
      <dgm:prSet/>
      <dgm:spPr/>
      <dgm:t>
        <a:bodyPr/>
        <a:lstStyle/>
        <a:p>
          <a:endParaRPr lang="en-US"/>
        </a:p>
      </dgm:t>
    </dgm:pt>
    <dgm:pt modelId="{0775696E-BADF-47A0-9BBC-F3857B21978B}" type="sibTrans" cxnId="{044E9914-A759-4AA8-A0F0-BCC76E5B4C38}">
      <dgm:prSet/>
      <dgm:spPr/>
      <dgm:t>
        <a:bodyPr/>
        <a:lstStyle/>
        <a:p>
          <a:endParaRPr lang="en-US"/>
        </a:p>
      </dgm:t>
    </dgm:pt>
    <dgm:pt modelId="{000D9F64-33D9-4A12-9770-8356C3AE1A70}">
      <dgm:prSet/>
      <dgm:spPr/>
      <dgm:t>
        <a:bodyPr/>
        <a:lstStyle/>
        <a:p>
          <a:pPr>
            <a:defRPr cap="all"/>
          </a:pPr>
          <a:r>
            <a:rPr lang="en-US"/>
            <a:t>Ranking stocks using mean daily compounded returns of gains</a:t>
          </a:r>
        </a:p>
      </dgm:t>
    </dgm:pt>
    <dgm:pt modelId="{24E7E1BE-070A-4F9D-A19E-74F4B0136C05}" type="parTrans" cxnId="{13DFBCB8-CEF9-4825-880F-32CEFCF9E973}">
      <dgm:prSet/>
      <dgm:spPr/>
      <dgm:t>
        <a:bodyPr/>
        <a:lstStyle/>
        <a:p>
          <a:endParaRPr lang="en-US"/>
        </a:p>
      </dgm:t>
    </dgm:pt>
    <dgm:pt modelId="{74EA90E3-E655-4CA5-B97F-164DEB4961D4}" type="sibTrans" cxnId="{13DFBCB8-CEF9-4825-880F-32CEFCF9E973}">
      <dgm:prSet/>
      <dgm:spPr/>
      <dgm:t>
        <a:bodyPr/>
        <a:lstStyle/>
        <a:p>
          <a:endParaRPr lang="en-US"/>
        </a:p>
      </dgm:t>
    </dgm:pt>
    <dgm:pt modelId="{C8AE9C6E-E3D3-4A28-9245-B45624B99389}" type="pres">
      <dgm:prSet presAssocID="{8F1BC859-411C-4AA4-8BAD-1C09C636CB57}" presName="root" presStyleCnt="0">
        <dgm:presLayoutVars>
          <dgm:dir/>
          <dgm:resizeHandles val="exact"/>
        </dgm:presLayoutVars>
      </dgm:prSet>
      <dgm:spPr/>
    </dgm:pt>
    <dgm:pt modelId="{ADC96868-984F-4AA3-8176-8DA58F99F8A5}" type="pres">
      <dgm:prSet presAssocID="{DC106C62-AA4B-49AD-8953-57CC1B74F9F1}" presName="compNode" presStyleCnt="0"/>
      <dgm:spPr/>
    </dgm:pt>
    <dgm:pt modelId="{48E90DC9-C63E-4E18-B85E-E982A99243E8}" type="pres">
      <dgm:prSet presAssocID="{DC106C62-AA4B-49AD-8953-57CC1B74F9F1}" presName="iconBgRect" presStyleLbl="bgShp" presStyleIdx="0" presStyleCnt="7"/>
      <dgm:spPr/>
    </dgm:pt>
    <dgm:pt modelId="{03A7EA12-5F50-4654-9732-CF4C3B2723BD}" type="pres">
      <dgm:prSet presAssocID="{DC106C62-AA4B-49AD-8953-57CC1B74F9F1}"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Graph with Upward Trend"/>
        </a:ext>
      </dgm:extLst>
    </dgm:pt>
    <dgm:pt modelId="{9E47B8AD-0FA4-47EC-9C97-B29E0B88EB68}" type="pres">
      <dgm:prSet presAssocID="{DC106C62-AA4B-49AD-8953-57CC1B74F9F1}" presName="spaceRect" presStyleCnt="0"/>
      <dgm:spPr/>
    </dgm:pt>
    <dgm:pt modelId="{74C4BBA6-FC95-4811-85AC-56B3DA8E1EA0}" type="pres">
      <dgm:prSet presAssocID="{DC106C62-AA4B-49AD-8953-57CC1B74F9F1}" presName="textRect" presStyleLbl="revTx" presStyleIdx="0" presStyleCnt="7">
        <dgm:presLayoutVars>
          <dgm:chMax val="1"/>
          <dgm:chPref val="1"/>
        </dgm:presLayoutVars>
      </dgm:prSet>
      <dgm:spPr/>
    </dgm:pt>
    <dgm:pt modelId="{224D964D-7A8A-4C8F-A77B-95369475EC79}" type="pres">
      <dgm:prSet presAssocID="{6B015E05-567C-40B1-BFEF-0A24D74BF014}" presName="sibTrans" presStyleCnt="0"/>
      <dgm:spPr/>
    </dgm:pt>
    <dgm:pt modelId="{E88A978B-5826-4677-AD7F-6A61B5BC04E3}" type="pres">
      <dgm:prSet presAssocID="{5C117022-A16E-4136-85F6-32CEC522C426}" presName="compNode" presStyleCnt="0"/>
      <dgm:spPr/>
    </dgm:pt>
    <dgm:pt modelId="{2B279522-B66A-4088-8789-E66701993ADA}" type="pres">
      <dgm:prSet presAssocID="{5C117022-A16E-4136-85F6-32CEC522C426}" presName="iconBgRect" presStyleLbl="bgShp" presStyleIdx="1" presStyleCnt="7"/>
      <dgm:spPr/>
    </dgm:pt>
    <dgm:pt modelId="{E0AA9026-9BD1-41BA-9CCB-F2EABD807F5B}" type="pres">
      <dgm:prSet presAssocID="{5C117022-A16E-4136-85F6-32CEC522C426}"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bidden"/>
        </a:ext>
      </dgm:extLst>
    </dgm:pt>
    <dgm:pt modelId="{A70E18AF-7DD8-4ECB-A22B-B091B9A61F7D}" type="pres">
      <dgm:prSet presAssocID="{5C117022-A16E-4136-85F6-32CEC522C426}" presName="spaceRect" presStyleCnt="0"/>
      <dgm:spPr/>
    </dgm:pt>
    <dgm:pt modelId="{0D4E6EA6-A53C-4AF0-8830-D410F7FE1299}" type="pres">
      <dgm:prSet presAssocID="{5C117022-A16E-4136-85F6-32CEC522C426}" presName="textRect" presStyleLbl="revTx" presStyleIdx="1" presStyleCnt="7">
        <dgm:presLayoutVars>
          <dgm:chMax val="1"/>
          <dgm:chPref val="1"/>
        </dgm:presLayoutVars>
      </dgm:prSet>
      <dgm:spPr/>
    </dgm:pt>
    <dgm:pt modelId="{A3B0A6DA-CFE1-466A-8A7A-DBE2464DDBF4}" type="pres">
      <dgm:prSet presAssocID="{4502C896-7C92-4516-8030-FC6502581EA3}" presName="sibTrans" presStyleCnt="0"/>
      <dgm:spPr/>
    </dgm:pt>
    <dgm:pt modelId="{0BD47FE4-B851-4206-8000-7A67DBC0680C}" type="pres">
      <dgm:prSet presAssocID="{441254DA-C516-4C98-8D7F-C76B96782E7E}" presName="compNode" presStyleCnt="0"/>
      <dgm:spPr/>
    </dgm:pt>
    <dgm:pt modelId="{FE450DA1-C421-4AC0-9531-B09BC0A9C930}" type="pres">
      <dgm:prSet presAssocID="{441254DA-C516-4C98-8D7F-C76B96782E7E}" presName="iconBgRect" presStyleLbl="bgShp" presStyleIdx="2" presStyleCnt="7"/>
      <dgm:spPr/>
    </dgm:pt>
    <dgm:pt modelId="{6BBD265C-B7A9-42F5-8492-4EB3E5C61E23}" type="pres">
      <dgm:prSet presAssocID="{441254DA-C516-4C98-8D7F-C76B96782E7E}"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ine Decoration"/>
        </a:ext>
      </dgm:extLst>
    </dgm:pt>
    <dgm:pt modelId="{AB5C2289-E8E6-4062-B6E0-A2C7F857A540}" type="pres">
      <dgm:prSet presAssocID="{441254DA-C516-4C98-8D7F-C76B96782E7E}" presName="spaceRect" presStyleCnt="0"/>
      <dgm:spPr/>
    </dgm:pt>
    <dgm:pt modelId="{0E31F50A-FDF8-41B1-9DF7-A30A778401BC}" type="pres">
      <dgm:prSet presAssocID="{441254DA-C516-4C98-8D7F-C76B96782E7E}" presName="textRect" presStyleLbl="revTx" presStyleIdx="2" presStyleCnt="7">
        <dgm:presLayoutVars>
          <dgm:chMax val="1"/>
          <dgm:chPref val="1"/>
        </dgm:presLayoutVars>
      </dgm:prSet>
      <dgm:spPr/>
    </dgm:pt>
    <dgm:pt modelId="{36F7FDC6-22B4-4803-87F9-D74C4E38E1B7}" type="pres">
      <dgm:prSet presAssocID="{4B54E633-AECE-494F-A9ED-87E2B62AC1FC}" presName="sibTrans" presStyleCnt="0"/>
      <dgm:spPr/>
    </dgm:pt>
    <dgm:pt modelId="{431CEF03-26D5-4777-B06E-967783987CC3}" type="pres">
      <dgm:prSet presAssocID="{87A1FA47-5FA9-465C-A319-B674C59929CE}" presName="compNode" presStyleCnt="0"/>
      <dgm:spPr/>
    </dgm:pt>
    <dgm:pt modelId="{67224AB3-CA4C-4FFE-80A8-8E30E5D3AE4B}" type="pres">
      <dgm:prSet presAssocID="{87A1FA47-5FA9-465C-A319-B674C59929CE}" presName="iconBgRect" presStyleLbl="bgShp" presStyleIdx="3" presStyleCnt="7"/>
      <dgm:spPr/>
    </dgm:pt>
    <dgm:pt modelId="{52B93778-88EC-4763-812F-30F4138779AA}" type="pres">
      <dgm:prSet presAssocID="{87A1FA47-5FA9-465C-A319-B674C59929CE}"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FFA88AB1-A7B3-488E-86F2-A932E0DA51A8}" type="pres">
      <dgm:prSet presAssocID="{87A1FA47-5FA9-465C-A319-B674C59929CE}" presName="spaceRect" presStyleCnt="0"/>
      <dgm:spPr/>
    </dgm:pt>
    <dgm:pt modelId="{0AFB2377-DDB1-4B37-B195-43893B92658E}" type="pres">
      <dgm:prSet presAssocID="{87A1FA47-5FA9-465C-A319-B674C59929CE}" presName="textRect" presStyleLbl="revTx" presStyleIdx="3" presStyleCnt="7">
        <dgm:presLayoutVars>
          <dgm:chMax val="1"/>
          <dgm:chPref val="1"/>
        </dgm:presLayoutVars>
      </dgm:prSet>
      <dgm:spPr/>
    </dgm:pt>
    <dgm:pt modelId="{516B8BF1-F88D-4921-940B-955965FD353F}" type="pres">
      <dgm:prSet presAssocID="{8B083755-0A28-4019-ADE3-7BEF33030604}" presName="sibTrans" presStyleCnt="0"/>
      <dgm:spPr/>
    </dgm:pt>
    <dgm:pt modelId="{00F7CC17-A65E-4A19-9310-2F49EEC0C1BC}" type="pres">
      <dgm:prSet presAssocID="{0B89F108-4ACA-4CF7-81E7-A6060ECE9B88}" presName="compNode" presStyleCnt="0"/>
      <dgm:spPr/>
    </dgm:pt>
    <dgm:pt modelId="{9E3D3880-3EF0-4321-9C30-6ADF6FA581A8}" type="pres">
      <dgm:prSet presAssocID="{0B89F108-4ACA-4CF7-81E7-A6060ECE9B88}" presName="iconBgRect" presStyleLbl="bgShp" presStyleIdx="4" presStyleCnt="7"/>
      <dgm:spPr/>
    </dgm:pt>
    <dgm:pt modelId="{638C7CA9-3103-4220-8C30-2C7879A400B5}" type="pres">
      <dgm:prSet presAssocID="{0B89F108-4ACA-4CF7-81E7-A6060ECE9B88}"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lippery"/>
        </a:ext>
      </dgm:extLst>
    </dgm:pt>
    <dgm:pt modelId="{4647636A-7F34-4671-8EE2-0101A7A78005}" type="pres">
      <dgm:prSet presAssocID="{0B89F108-4ACA-4CF7-81E7-A6060ECE9B88}" presName="spaceRect" presStyleCnt="0"/>
      <dgm:spPr/>
    </dgm:pt>
    <dgm:pt modelId="{61CA79BC-B1E1-43F4-9AC3-6E66DBB0424C}" type="pres">
      <dgm:prSet presAssocID="{0B89F108-4ACA-4CF7-81E7-A6060ECE9B88}" presName="textRect" presStyleLbl="revTx" presStyleIdx="4" presStyleCnt="7">
        <dgm:presLayoutVars>
          <dgm:chMax val="1"/>
          <dgm:chPref val="1"/>
        </dgm:presLayoutVars>
      </dgm:prSet>
      <dgm:spPr/>
    </dgm:pt>
    <dgm:pt modelId="{A99369B9-E0C8-4A57-9881-1FA2552A9A63}" type="pres">
      <dgm:prSet presAssocID="{7E1A8AA0-40CC-432F-B467-A206FD4F0C98}" presName="sibTrans" presStyleCnt="0"/>
      <dgm:spPr/>
    </dgm:pt>
    <dgm:pt modelId="{E6445831-188E-4223-9793-4E5FF4C4D06C}" type="pres">
      <dgm:prSet presAssocID="{6573B02E-3D77-4A87-9724-4111D4EE58D1}" presName="compNode" presStyleCnt="0"/>
      <dgm:spPr/>
    </dgm:pt>
    <dgm:pt modelId="{A332ED5F-83BF-4BEA-A9A6-72E4B907F6A1}" type="pres">
      <dgm:prSet presAssocID="{6573B02E-3D77-4A87-9724-4111D4EE58D1}" presName="iconBgRect" presStyleLbl="bgShp" presStyleIdx="5" presStyleCnt="7"/>
      <dgm:spPr/>
    </dgm:pt>
    <dgm:pt modelId="{E8B4EAE5-A925-450E-BA82-9ACCB3E6C5E3}" type="pres">
      <dgm:prSet presAssocID="{6573B02E-3D77-4A87-9724-4111D4EE58D1}"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humbs Up Sign"/>
        </a:ext>
      </dgm:extLst>
    </dgm:pt>
    <dgm:pt modelId="{B4A369CB-33CE-4A87-B99A-FDE7DBBDFD73}" type="pres">
      <dgm:prSet presAssocID="{6573B02E-3D77-4A87-9724-4111D4EE58D1}" presName="spaceRect" presStyleCnt="0"/>
      <dgm:spPr/>
    </dgm:pt>
    <dgm:pt modelId="{1C60568E-D9D3-44F1-BE39-51BD31236976}" type="pres">
      <dgm:prSet presAssocID="{6573B02E-3D77-4A87-9724-4111D4EE58D1}" presName="textRect" presStyleLbl="revTx" presStyleIdx="5" presStyleCnt="7">
        <dgm:presLayoutVars>
          <dgm:chMax val="1"/>
          <dgm:chPref val="1"/>
        </dgm:presLayoutVars>
      </dgm:prSet>
      <dgm:spPr/>
    </dgm:pt>
    <dgm:pt modelId="{476F0D74-69B5-404F-8185-CA540433CF79}" type="pres">
      <dgm:prSet presAssocID="{0775696E-BADF-47A0-9BBC-F3857B21978B}" presName="sibTrans" presStyleCnt="0"/>
      <dgm:spPr/>
    </dgm:pt>
    <dgm:pt modelId="{28EA14A9-034C-46B0-B02F-1DA7EDD612F5}" type="pres">
      <dgm:prSet presAssocID="{000D9F64-33D9-4A12-9770-8356C3AE1A70}" presName="compNode" presStyleCnt="0"/>
      <dgm:spPr/>
    </dgm:pt>
    <dgm:pt modelId="{BBD6879E-8520-4235-8D60-159C6F3BC83B}" type="pres">
      <dgm:prSet presAssocID="{000D9F64-33D9-4A12-9770-8356C3AE1A70}" presName="iconBgRect" presStyleLbl="bgShp" presStyleIdx="6" presStyleCnt="7"/>
      <dgm:spPr/>
    </dgm:pt>
    <dgm:pt modelId="{78060496-4E33-405E-AA2D-1EE872443FD4}" type="pres">
      <dgm:prSet presAssocID="{000D9F64-33D9-4A12-9770-8356C3AE1A7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Upward trend"/>
        </a:ext>
      </dgm:extLst>
    </dgm:pt>
    <dgm:pt modelId="{DD170360-3808-4486-9E1A-7C20F917EA47}" type="pres">
      <dgm:prSet presAssocID="{000D9F64-33D9-4A12-9770-8356C3AE1A70}" presName="spaceRect" presStyleCnt="0"/>
      <dgm:spPr/>
    </dgm:pt>
    <dgm:pt modelId="{93EFE351-E59B-4357-8B38-38800647F082}" type="pres">
      <dgm:prSet presAssocID="{000D9F64-33D9-4A12-9770-8356C3AE1A70}" presName="textRect" presStyleLbl="revTx" presStyleIdx="6" presStyleCnt="7">
        <dgm:presLayoutVars>
          <dgm:chMax val="1"/>
          <dgm:chPref val="1"/>
        </dgm:presLayoutVars>
      </dgm:prSet>
      <dgm:spPr/>
    </dgm:pt>
  </dgm:ptLst>
  <dgm:cxnLst>
    <dgm:cxn modelId="{E543240F-7FB5-4087-94D6-4C6B821666A8}" srcId="{8F1BC859-411C-4AA4-8BAD-1C09C636CB57}" destId="{87A1FA47-5FA9-465C-A319-B674C59929CE}" srcOrd="3" destOrd="0" parTransId="{90729348-AB0A-4156-9782-9FD1B27D0539}" sibTransId="{8B083755-0A28-4019-ADE3-7BEF33030604}"/>
    <dgm:cxn modelId="{044E9914-A759-4AA8-A0F0-BCC76E5B4C38}" srcId="{8F1BC859-411C-4AA4-8BAD-1C09C636CB57}" destId="{6573B02E-3D77-4A87-9724-4111D4EE58D1}" srcOrd="5" destOrd="0" parTransId="{FE049B8E-7322-4801-94E8-00160578FF09}" sibTransId="{0775696E-BADF-47A0-9BBC-F3857B21978B}"/>
    <dgm:cxn modelId="{37B93F1C-892F-49C5-948D-B4B85F535E25}" type="presOf" srcId="{87A1FA47-5FA9-465C-A319-B674C59929CE}" destId="{0AFB2377-DDB1-4B37-B195-43893B92658E}" srcOrd="0" destOrd="0" presId="urn:microsoft.com/office/officeart/2018/5/layout/IconCircleLabelList"/>
    <dgm:cxn modelId="{22100527-C9F8-4378-8E8E-96D41CB65C39}" type="presOf" srcId="{5C117022-A16E-4136-85F6-32CEC522C426}" destId="{0D4E6EA6-A53C-4AF0-8830-D410F7FE1299}" srcOrd="0" destOrd="0" presId="urn:microsoft.com/office/officeart/2018/5/layout/IconCircleLabelList"/>
    <dgm:cxn modelId="{D6409D2A-BB7B-498C-BF47-5DDBF3A39540}" srcId="{8F1BC859-411C-4AA4-8BAD-1C09C636CB57}" destId="{5C117022-A16E-4136-85F6-32CEC522C426}" srcOrd="1" destOrd="0" parTransId="{30C057D8-0DF8-4149-9611-D07A4B8E6F8F}" sibTransId="{4502C896-7C92-4516-8030-FC6502581EA3}"/>
    <dgm:cxn modelId="{2B43812E-3188-480B-8462-564569913AC9}" type="presOf" srcId="{441254DA-C516-4C98-8D7F-C76B96782E7E}" destId="{0E31F50A-FDF8-41B1-9DF7-A30A778401BC}" srcOrd="0" destOrd="0" presId="urn:microsoft.com/office/officeart/2018/5/layout/IconCircleLabelList"/>
    <dgm:cxn modelId="{2C729734-253B-49D8-9A31-0CB2B7658B51}" type="presOf" srcId="{0B89F108-4ACA-4CF7-81E7-A6060ECE9B88}" destId="{61CA79BC-B1E1-43F4-9AC3-6E66DBB0424C}" srcOrd="0" destOrd="0" presId="urn:microsoft.com/office/officeart/2018/5/layout/IconCircleLabelList"/>
    <dgm:cxn modelId="{4B5BDF43-F850-4FFC-8254-194AA7CC095B}" srcId="{8F1BC859-411C-4AA4-8BAD-1C09C636CB57}" destId="{DC106C62-AA4B-49AD-8953-57CC1B74F9F1}" srcOrd="0" destOrd="0" parTransId="{D9C2719A-C14C-4840-BF95-354586FA3C7D}" sibTransId="{6B015E05-567C-40B1-BFEF-0A24D74BF014}"/>
    <dgm:cxn modelId="{ED32DC6E-04C4-4E95-8F44-B685AA5C78D2}" srcId="{8F1BC859-411C-4AA4-8BAD-1C09C636CB57}" destId="{0B89F108-4ACA-4CF7-81E7-A6060ECE9B88}" srcOrd="4" destOrd="0" parTransId="{C40334F6-FA58-4704-B530-ACD5AAD6C4D3}" sibTransId="{7E1A8AA0-40CC-432F-B467-A206FD4F0C98}"/>
    <dgm:cxn modelId="{97B53B78-CCEE-49F0-810D-53163E27C14E}" type="presOf" srcId="{8F1BC859-411C-4AA4-8BAD-1C09C636CB57}" destId="{C8AE9C6E-E3D3-4A28-9245-B45624B99389}" srcOrd="0" destOrd="0" presId="urn:microsoft.com/office/officeart/2018/5/layout/IconCircleLabelList"/>
    <dgm:cxn modelId="{13DFBCB8-CEF9-4825-880F-32CEFCF9E973}" srcId="{8F1BC859-411C-4AA4-8BAD-1C09C636CB57}" destId="{000D9F64-33D9-4A12-9770-8356C3AE1A70}" srcOrd="6" destOrd="0" parTransId="{24E7E1BE-070A-4F9D-A19E-74F4B0136C05}" sibTransId="{74EA90E3-E655-4CA5-B97F-164DEB4961D4}"/>
    <dgm:cxn modelId="{6F232AC1-9F09-49DC-B979-55821DB02FA4}" type="presOf" srcId="{DC106C62-AA4B-49AD-8953-57CC1B74F9F1}" destId="{74C4BBA6-FC95-4811-85AC-56B3DA8E1EA0}" srcOrd="0" destOrd="0" presId="urn:microsoft.com/office/officeart/2018/5/layout/IconCircleLabelList"/>
    <dgm:cxn modelId="{5C4E1ADC-FFC0-4C89-B279-F1C87C5A9109}" type="presOf" srcId="{6573B02E-3D77-4A87-9724-4111D4EE58D1}" destId="{1C60568E-D9D3-44F1-BE39-51BD31236976}" srcOrd="0" destOrd="0" presId="urn:microsoft.com/office/officeart/2018/5/layout/IconCircleLabelList"/>
    <dgm:cxn modelId="{C3CE6BF8-9BD4-4FBE-B05D-C26F1A78282D}" srcId="{8F1BC859-411C-4AA4-8BAD-1C09C636CB57}" destId="{441254DA-C516-4C98-8D7F-C76B96782E7E}" srcOrd="2" destOrd="0" parTransId="{F26B4433-F4C7-41FC-A2E6-F850DA4B944B}" sibTransId="{4B54E633-AECE-494F-A9ED-87E2B62AC1FC}"/>
    <dgm:cxn modelId="{E24C93FD-F011-48C5-9B00-9510F01D2E1D}" type="presOf" srcId="{000D9F64-33D9-4A12-9770-8356C3AE1A70}" destId="{93EFE351-E59B-4357-8B38-38800647F082}" srcOrd="0" destOrd="0" presId="urn:microsoft.com/office/officeart/2018/5/layout/IconCircleLabelList"/>
    <dgm:cxn modelId="{70383E63-D77F-4301-9A60-0DF771FC0097}" type="presParOf" srcId="{C8AE9C6E-E3D3-4A28-9245-B45624B99389}" destId="{ADC96868-984F-4AA3-8176-8DA58F99F8A5}" srcOrd="0" destOrd="0" presId="urn:microsoft.com/office/officeart/2018/5/layout/IconCircleLabelList"/>
    <dgm:cxn modelId="{25D2F339-9D09-4229-8C42-EBD0E7ACC9E5}" type="presParOf" srcId="{ADC96868-984F-4AA3-8176-8DA58F99F8A5}" destId="{48E90DC9-C63E-4E18-B85E-E982A99243E8}" srcOrd="0" destOrd="0" presId="urn:microsoft.com/office/officeart/2018/5/layout/IconCircleLabelList"/>
    <dgm:cxn modelId="{3E53704A-4338-4109-8F8A-ABF751CDFBDD}" type="presParOf" srcId="{ADC96868-984F-4AA3-8176-8DA58F99F8A5}" destId="{03A7EA12-5F50-4654-9732-CF4C3B2723BD}" srcOrd="1" destOrd="0" presId="urn:microsoft.com/office/officeart/2018/5/layout/IconCircleLabelList"/>
    <dgm:cxn modelId="{40071E9A-AAF9-4B2E-B95D-194580211C4C}" type="presParOf" srcId="{ADC96868-984F-4AA3-8176-8DA58F99F8A5}" destId="{9E47B8AD-0FA4-47EC-9C97-B29E0B88EB68}" srcOrd="2" destOrd="0" presId="urn:microsoft.com/office/officeart/2018/5/layout/IconCircleLabelList"/>
    <dgm:cxn modelId="{CBEA689B-4166-4E8E-BC40-63F3E00B005D}" type="presParOf" srcId="{ADC96868-984F-4AA3-8176-8DA58F99F8A5}" destId="{74C4BBA6-FC95-4811-85AC-56B3DA8E1EA0}" srcOrd="3" destOrd="0" presId="urn:microsoft.com/office/officeart/2018/5/layout/IconCircleLabelList"/>
    <dgm:cxn modelId="{2249C9C6-627A-4B30-AE22-232D44A960C0}" type="presParOf" srcId="{C8AE9C6E-E3D3-4A28-9245-B45624B99389}" destId="{224D964D-7A8A-4C8F-A77B-95369475EC79}" srcOrd="1" destOrd="0" presId="urn:microsoft.com/office/officeart/2018/5/layout/IconCircleLabelList"/>
    <dgm:cxn modelId="{E533F198-F4C9-4DDA-B7B1-A209819FC4A8}" type="presParOf" srcId="{C8AE9C6E-E3D3-4A28-9245-B45624B99389}" destId="{E88A978B-5826-4677-AD7F-6A61B5BC04E3}" srcOrd="2" destOrd="0" presId="urn:microsoft.com/office/officeart/2018/5/layout/IconCircleLabelList"/>
    <dgm:cxn modelId="{D250E5FF-10F1-4E37-8CBE-C31ABD4B6962}" type="presParOf" srcId="{E88A978B-5826-4677-AD7F-6A61B5BC04E3}" destId="{2B279522-B66A-4088-8789-E66701993ADA}" srcOrd="0" destOrd="0" presId="urn:microsoft.com/office/officeart/2018/5/layout/IconCircleLabelList"/>
    <dgm:cxn modelId="{B200C2BB-529E-44CB-929A-D89BC6BDB3C5}" type="presParOf" srcId="{E88A978B-5826-4677-AD7F-6A61B5BC04E3}" destId="{E0AA9026-9BD1-41BA-9CCB-F2EABD807F5B}" srcOrd="1" destOrd="0" presId="urn:microsoft.com/office/officeart/2018/5/layout/IconCircleLabelList"/>
    <dgm:cxn modelId="{23955861-8C44-477D-84B1-DFC12CB41AF9}" type="presParOf" srcId="{E88A978B-5826-4677-AD7F-6A61B5BC04E3}" destId="{A70E18AF-7DD8-4ECB-A22B-B091B9A61F7D}" srcOrd="2" destOrd="0" presId="urn:microsoft.com/office/officeart/2018/5/layout/IconCircleLabelList"/>
    <dgm:cxn modelId="{7E648DFC-ADEA-4AB7-9BC8-8E435CB4B4DE}" type="presParOf" srcId="{E88A978B-5826-4677-AD7F-6A61B5BC04E3}" destId="{0D4E6EA6-A53C-4AF0-8830-D410F7FE1299}" srcOrd="3" destOrd="0" presId="urn:microsoft.com/office/officeart/2018/5/layout/IconCircleLabelList"/>
    <dgm:cxn modelId="{C21477B7-70B5-447C-A4B9-079A7535E4D2}" type="presParOf" srcId="{C8AE9C6E-E3D3-4A28-9245-B45624B99389}" destId="{A3B0A6DA-CFE1-466A-8A7A-DBE2464DDBF4}" srcOrd="3" destOrd="0" presId="urn:microsoft.com/office/officeart/2018/5/layout/IconCircleLabelList"/>
    <dgm:cxn modelId="{1C42E980-5D79-4F3B-871A-9BCAA74DB6FE}" type="presParOf" srcId="{C8AE9C6E-E3D3-4A28-9245-B45624B99389}" destId="{0BD47FE4-B851-4206-8000-7A67DBC0680C}" srcOrd="4" destOrd="0" presId="urn:microsoft.com/office/officeart/2018/5/layout/IconCircleLabelList"/>
    <dgm:cxn modelId="{6366FAA8-FCC9-4FDF-8868-6A39922F58F8}" type="presParOf" srcId="{0BD47FE4-B851-4206-8000-7A67DBC0680C}" destId="{FE450DA1-C421-4AC0-9531-B09BC0A9C930}" srcOrd="0" destOrd="0" presId="urn:microsoft.com/office/officeart/2018/5/layout/IconCircleLabelList"/>
    <dgm:cxn modelId="{8DD8BD16-50A0-4CC7-AB7F-1640DCC1F609}" type="presParOf" srcId="{0BD47FE4-B851-4206-8000-7A67DBC0680C}" destId="{6BBD265C-B7A9-42F5-8492-4EB3E5C61E23}" srcOrd="1" destOrd="0" presId="urn:microsoft.com/office/officeart/2018/5/layout/IconCircleLabelList"/>
    <dgm:cxn modelId="{18451E98-A712-407B-A4FB-11B7691C680A}" type="presParOf" srcId="{0BD47FE4-B851-4206-8000-7A67DBC0680C}" destId="{AB5C2289-E8E6-4062-B6E0-A2C7F857A540}" srcOrd="2" destOrd="0" presId="urn:microsoft.com/office/officeart/2018/5/layout/IconCircleLabelList"/>
    <dgm:cxn modelId="{BFFA8A94-79D8-4813-940D-AF82EAE9B575}" type="presParOf" srcId="{0BD47FE4-B851-4206-8000-7A67DBC0680C}" destId="{0E31F50A-FDF8-41B1-9DF7-A30A778401BC}" srcOrd="3" destOrd="0" presId="urn:microsoft.com/office/officeart/2018/5/layout/IconCircleLabelList"/>
    <dgm:cxn modelId="{AF66ED53-6E0B-4E02-8E00-F4D3ADD6AA60}" type="presParOf" srcId="{C8AE9C6E-E3D3-4A28-9245-B45624B99389}" destId="{36F7FDC6-22B4-4803-87F9-D74C4E38E1B7}" srcOrd="5" destOrd="0" presId="urn:microsoft.com/office/officeart/2018/5/layout/IconCircleLabelList"/>
    <dgm:cxn modelId="{80AE1F06-A32D-470B-AF90-3A8573162FC9}" type="presParOf" srcId="{C8AE9C6E-E3D3-4A28-9245-B45624B99389}" destId="{431CEF03-26D5-4777-B06E-967783987CC3}" srcOrd="6" destOrd="0" presId="urn:microsoft.com/office/officeart/2018/5/layout/IconCircleLabelList"/>
    <dgm:cxn modelId="{9E32AD9C-E9F6-4985-A8ED-32A8665C8E10}" type="presParOf" srcId="{431CEF03-26D5-4777-B06E-967783987CC3}" destId="{67224AB3-CA4C-4FFE-80A8-8E30E5D3AE4B}" srcOrd="0" destOrd="0" presId="urn:microsoft.com/office/officeart/2018/5/layout/IconCircleLabelList"/>
    <dgm:cxn modelId="{5B37D277-E8C5-4406-8A83-45F62A74FFB9}" type="presParOf" srcId="{431CEF03-26D5-4777-B06E-967783987CC3}" destId="{52B93778-88EC-4763-812F-30F4138779AA}" srcOrd="1" destOrd="0" presId="urn:microsoft.com/office/officeart/2018/5/layout/IconCircleLabelList"/>
    <dgm:cxn modelId="{72EF3DB3-370D-4CB9-8523-2DF44EA11328}" type="presParOf" srcId="{431CEF03-26D5-4777-B06E-967783987CC3}" destId="{FFA88AB1-A7B3-488E-86F2-A932E0DA51A8}" srcOrd="2" destOrd="0" presId="urn:microsoft.com/office/officeart/2018/5/layout/IconCircleLabelList"/>
    <dgm:cxn modelId="{4F2CF69C-56BA-4F0D-8ECE-7B615CEB1C4F}" type="presParOf" srcId="{431CEF03-26D5-4777-B06E-967783987CC3}" destId="{0AFB2377-DDB1-4B37-B195-43893B92658E}" srcOrd="3" destOrd="0" presId="urn:microsoft.com/office/officeart/2018/5/layout/IconCircleLabelList"/>
    <dgm:cxn modelId="{4BCCD1E6-06C8-4AE7-9C9B-4DFDBD65345B}" type="presParOf" srcId="{C8AE9C6E-E3D3-4A28-9245-B45624B99389}" destId="{516B8BF1-F88D-4921-940B-955965FD353F}" srcOrd="7" destOrd="0" presId="urn:microsoft.com/office/officeart/2018/5/layout/IconCircleLabelList"/>
    <dgm:cxn modelId="{D67B9668-A1DD-46CC-8F32-7032B3E1B26C}" type="presParOf" srcId="{C8AE9C6E-E3D3-4A28-9245-B45624B99389}" destId="{00F7CC17-A65E-4A19-9310-2F49EEC0C1BC}" srcOrd="8" destOrd="0" presId="urn:microsoft.com/office/officeart/2018/5/layout/IconCircleLabelList"/>
    <dgm:cxn modelId="{AC3B7418-F506-4FAB-B5A7-874E0E486046}" type="presParOf" srcId="{00F7CC17-A65E-4A19-9310-2F49EEC0C1BC}" destId="{9E3D3880-3EF0-4321-9C30-6ADF6FA581A8}" srcOrd="0" destOrd="0" presId="urn:microsoft.com/office/officeart/2018/5/layout/IconCircleLabelList"/>
    <dgm:cxn modelId="{B6EDF957-7296-4F6D-B612-177552A7EA03}" type="presParOf" srcId="{00F7CC17-A65E-4A19-9310-2F49EEC0C1BC}" destId="{638C7CA9-3103-4220-8C30-2C7879A400B5}" srcOrd="1" destOrd="0" presId="urn:microsoft.com/office/officeart/2018/5/layout/IconCircleLabelList"/>
    <dgm:cxn modelId="{583C297A-0E3D-46B6-9545-8DEE17026E29}" type="presParOf" srcId="{00F7CC17-A65E-4A19-9310-2F49EEC0C1BC}" destId="{4647636A-7F34-4671-8EE2-0101A7A78005}" srcOrd="2" destOrd="0" presId="urn:microsoft.com/office/officeart/2018/5/layout/IconCircleLabelList"/>
    <dgm:cxn modelId="{1F31D776-F707-49B7-B4CF-FAD0A711E9BF}" type="presParOf" srcId="{00F7CC17-A65E-4A19-9310-2F49EEC0C1BC}" destId="{61CA79BC-B1E1-43F4-9AC3-6E66DBB0424C}" srcOrd="3" destOrd="0" presId="urn:microsoft.com/office/officeart/2018/5/layout/IconCircleLabelList"/>
    <dgm:cxn modelId="{D19E18CA-3E66-4E45-87C1-08B213424B05}" type="presParOf" srcId="{C8AE9C6E-E3D3-4A28-9245-B45624B99389}" destId="{A99369B9-E0C8-4A57-9881-1FA2552A9A63}" srcOrd="9" destOrd="0" presId="urn:microsoft.com/office/officeart/2018/5/layout/IconCircleLabelList"/>
    <dgm:cxn modelId="{0CE69B8B-3EFF-4467-B2E6-77A43962E6D6}" type="presParOf" srcId="{C8AE9C6E-E3D3-4A28-9245-B45624B99389}" destId="{E6445831-188E-4223-9793-4E5FF4C4D06C}" srcOrd="10" destOrd="0" presId="urn:microsoft.com/office/officeart/2018/5/layout/IconCircleLabelList"/>
    <dgm:cxn modelId="{E4CF9612-70F4-4174-AB84-62C3D486B485}" type="presParOf" srcId="{E6445831-188E-4223-9793-4E5FF4C4D06C}" destId="{A332ED5F-83BF-4BEA-A9A6-72E4B907F6A1}" srcOrd="0" destOrd="0" presId="urn:microsoft.com/office/officeart/2018/5/layout/IconCircleLabelList"/>
    <dgm:cxn modelId="{336E0114-A121-4E19-A830-7E445D8F1C0C}" type="presParOf" srcId="{E6445831-188E-4223-9793-4E5FF4C4D06C}" destId="{E8B4EAE5-A925-450E-BA82-9ACCB3E6C5E3}" srcOrd="1" destOrd="0" presId="urn:microsoft.com/office/officeart/2018/5/layout/IconCircleLabelList"/>
    <dgm:cxn modelId="{2D892BFC-27DB-4C23-B8D5-3C8A1F0A13D8}" type="presParOf" srcId="{E6445831-188E-4223-9793-4E5FF4C4D06C}" destId="{B4A369CB-33CE-4A87-B99A-FDE7DBBDFD73}" srcOrd="2" destOrd="0" presId="urn:microsoft.com/office/officeart/2018/5/layout/IconCircleLabelList"/>
    <dgm:cxn modelId="{0543A6F2-1BEF-4E31-9B09-9BF56D5FAB48}" type="presParOf" srcId="{E6445831-188E-4223-9793-4E5FF4C4D06C}" destId="{1C60568E-D9D3-44F1-BE39-51BD31236976}" srcOrd="3" destOrd="0" presId="urn:microsoft.com/office/officeart/2018/5/layout/IconCircleLabelList"/>
    <dgm:cxn modelId="{EB86DE71-E67D-474F-A665-3AE8A5BE07F9}" type="presParOf" srcId="{C8AE9C6E-E3D3-4A28-9245-B45624B99389}" destId="{476F0D74-69B5-404F-8185-CA540433CF79}" srcOrd="11" destOrd="0" presId="urn:microsoft.com/office/officeart/2018/5/layout/IconCircleLabelList"/>
    <dgm:cxn modelId="{EE356AE7-0CD0-4146-984D-248A9E4FC348}" type="presParOf" srcId="{C8AE9C6E-E3D3-4A28-9245-B45624B99389}" destId="{28EA14A9-034C-46B0-B02F-1DA7EDD612F5}" srcOrd="12" destOrd="0" presId="urn:microsoft.com/office/officeart/2018/5/layout/IconCircleLabelList"/>
    <dgm:cxn modelId="{1C5E36A0-7E41-40FC-972B-14FB0BA49371}" type="presParOf" srcId="{28EA14A9-034C-46B0-B02F-1DA7EDD612F5}" destId="{BBD6879E-8520-4235-8D60-159C6F3BC83B}" srcOrd="0" destOrd="0" presId="urn:microsoft.com/office/officeart/2018/5/layout/IconCircleLabelList"/>
    <dgm:cxn modelId="{7246E692-67F0-43C8-A13F-F50954B9CD52}" type="presParOf" srcId="{28EA14A9-034C-46B0-B02F-1DA7EDD612F5}" destId="{78060496-4E33-405E-AA2D-1EE872443FD4}" srcOrd="1" destOrd="0" presId="urn:microsoft.com/office/officeart/2018/5/layout/IconCircleLabelList"/>
    <dgm:cxn modelId="{70D6C6AA-EE10-489D-941A-5740AE786257}" type="presParOf" srcId="{28EA14A9-034C-46B0-B02F-1DA7EDD612F5}" destId="{DD170360-3808-4486-9E1A-7C20F917EA47}" srcOrd="2" destOrd="0" presId="urn:microsoft.com/office/officeart/2018/5/layout/IconCircleLabelList"/>
    <dgm:cxn modelId="{6EC079C1-AE55-496D-B62A-43DC1829CB49}" type="presParOf" srcId="{28EA14A9-034C-46B0-B02F-1DA7EDD612F5}" destId="{93EFE351-E59B-4357-8B38-38800647F08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6693C-EE61-6E4C-B3E2-1C26DD0587DB}">
      <dsp:nvSpPr>
        <dsp:cNvPr id="0" name=""/>
        <dsp:cNvSpPr/>
      </dsp:nvSpPr>
      <dsp:spPr>
        <a:xfrm>
          <a:off x="0" y="281052"/>
          <a:ext cx="6513603" cy="7160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Oracle annual stock bonus allowed me to pay down most of the cost of my first house</a:t>
          </a:r>
        </a:p>
      </dsp:txBody>
      <dsp:txXfrm>
        <a:off x="34954" y="316006"/>
        <a:ext cx="6443695" cy="646132"/>
      </dsp:txXfrm>
    </dsp:sp>
    <dsp:sp modelId="{69107743-DD7F-A745-A9ED-A19CFF28BD15}">
      <dsp:nvSpPr>
        <dsp:cNvPr id="0" name=""/>
        <dsp:cNvSpPr/>
      </dsp:nvSpPr>
      <dsp:spPr>
        <a:xfrm>
          <a:off x="0" y="1048933"/>
          <a:ext cx="6513603" cy="716040"/>
        </a:xfrm>
        <a:prstGeom prst="round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 started to follow and invest in stocks over the years as a result</a:t>
          </a:r>
        </a:p>
      </dsp:txBody>
      <dsp:txXfrm>
        <a:off x="34954" y="1083887"/>
        <a:ext cx="6443695" cy="646132"/>
      </dsp:txXfrm>
    </dsp:sp>
    <dsp:sp modelId="{0B666212-AD3B-244A-9C17-B187BFCA2C3A}">
      <dsp:nvSpPr>
        <dsp:cNvPr id="0" name=""/>
        <dsp:cNvSpPr/>
      </dsp:nvSpPr>
      <dsp:spPr>
        <a:xfrm>
          <a:off x="0" y="1816813"/>
          <a:ext cx="6513603" cy="71604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 attended an MBA (partly) to learn about companies and finance</a:t>
          </a:r>
        </a:p>
      </dsp:txBody>
      <dsp:txXfrm>
        <a:off x="34954" y="1851767"/>
        <a:ext cx="6443695" cy="646132"/>
      </dsp:txXfrm>
    </dsp:sp>
    <dsp:sp modelId="{97A33006-F444-1B47-99F3-B4DFD123142D}">
      <dsp:nvSpPr>
        <dsp:cNvPr id="0" name=""/>
        <dsp:cNvSpPr/>
      </dsp:nvSpPr>
      <dsp:spPr>
        <a:xfrm>
          <a:off x="0" y="2584692"/>
          <a:ext cx="6513603" cy="71604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At my MBA, the Capital Asset Pricing Model was drilled into students (including me!)</a:t>
          </a:r>
        </a:p>
      </dsp:txBody>
      <dsp:txXfrm>
        <a:off x="34954" y="2619646"/>
        <a:ext cx="6443695" cy="646132"/>
      </dsp:txXfrm>
    </dsp:sp>
    <dsp:sp modelId="{6450C574-0FC8-D648-926C-074F5DA5F7BC}">
      <dsp:nvSpPr>
        <dsp:cNvPr id="0" name=""/>
        <dsp:cNvSpPr/>
      </dsp:nvSpPr>
      <dsp:spPr>
        <a:xfrm>
          <a:off x="0" y="3352572"/>
          <a:ext cx="6513603" cy="71604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Finance has in the meantime moved on and recognizes that CAPM is a simplistic model and that not all the stock market is efficient</a:t>
          </a:r>
        </a:p>
      </dsp:txBody>
      <dsp:txXfrm>
        <a:off x="34954" y="3387526"/>
        <a:ext cx="6443695" cy="646132"/>
      </dsp:txXfrm>
    </dsp:sp>
    <dsp:sp modelId="{25FE535C-A13F-3F4D-9A28-83A1A1C43D96}">
      <dsp:nvSpPr>
        <dsp:cNvPr id="0" name=""/>
        <dsp:cNvSpPr/>
      </dsp:nvSpPr>
      <dsp:spPr>
        <a:xfrm>
          <a:off x="0" y="4120453"/>
          <a:ext cx="6513603" cy="716040"/>
        </a:xfrm>
        <a:prstGeom prst="round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 wanted to see if we can exploit the inefficiencies in the stock market</a:t>
          </a:r>
        </a:p>
      </dsp:txBody>
      <dsp:txXfrm>
        <a:off x="34954" y="4155407"/>
        <a:ext cx="6443695" cy="646132"/>
      </dsp:txXfrm>
    </dsp:sp>
    <dsp:sp modelId="{307250E0-18E0-DF4F-BCB9-DA54859EF626}">
      <dsp:nvSpPr>
        <dsp:cNvPr id="0" name=""/>
        <dsp:cNvSpPr/>
      </dsp:nvSpPr>
      <dsp:spPr>
        <a:xfrm>
          <a:off x="0" y="4888333"/>
          <a:ext cx="6513603" cy="7160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Time series are widely applicable (well logs, medical records, etc)</a:t>
          </a:r>
        </a:p>
      </dsp:txBody>
      <dsp:txXfrm>
        <a:off x="34954" y="4923287"/>
        <a:ext cx="6443695" cy="6461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E90DC9-C63E-4E18-B85E-E982A99243E8}">
      <dsp:nvSpPr>
        <dsp:cNvPr id="0" name=""/>
        <dsp:cNvSpPr/>
      </dsp:nvSpPr>
      <dsp:spPr>
        <a:xfrm>
          <a:off x="298309" y="179989"/>
          <a:ext cx="928582" cy="9285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A7EA12-5F50-4654-9732-CF4C3B2723BD}">
      <dsp:nvSpPr>
        <dsp:cNvPr id="0" name=""/>
        <dsp:cNvSpPr/>
      </dsp:nvSpPr>
      <dsp:spPr>
        <a:xfrm>
          <a:off x="496203" y="377883"/>
          <a:ext cx="532792" cy="5327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C4BBA6-FC95-4811-85AC-56B3DA8E1EA0}">
      <dsp:nvSpPr>
        <dsp:cNvPr id="0" name=""/>
        <dsp:cNvSpPr/>
      </dsp:nvSpPr>
      <dsp:spPr>
        <a:xfrm>
          <a:off x="1467" y="1397801"/>
          <a:ext cx="1522265" cy="60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Performance gets better as more stocks are added</a:t>
          </a:r>
        </a:p>
      </dsp:txBody>
      <dsp:txXfrm>
        <a:off x="1467" y="1397801"/>
        <a:ext cx="1522265" cy="608906"/>
      </dsp:txXfrm>
    </dsp:sp>
    <dsp:sp modelId="{2B279522-B66A-4088-8789-E66701993ADA}">
      <dsp:nvSpPr>
        <dsp:cNvPr id="0" name=""/>
        <dsp:cNvSpPr/>
      </dsp:nvSpPr>
      <dsp:spPr>
        <a:xfrm>
          <a:off x="2086971" y="179989"/>
          <a:ext cx="928582" cy="92858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AA9026-9BD1-41BA-9CCB-F2EABD807F5B}">
      <dsp:nvSpPr>
        <dsp:cNvPr id="0" name=""/>
        <dsp:cNvSpPr/>
      </dsp:nvSpPr>
      <dsp:spPr>
        <a:xfrm>
          <a:off x="2284865" y="377883"/>
          <a:ext cx="532792" cy="5327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4E6EA6-A53C-4AF0-8830-D410F7FE1299}">
      <dsp:nvSpPr>
        <dsp:cNvPr id="0" name=""/>
        <dsp:cNvSpPr/>
      </dsp:nvSpPr>
      <dsp:spPr>
        <a:xfrm>
          <a:off x="1790129" y="1397801"/>
          <a:ext cx="1522265" cy="60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ARX/GARCH forecasting capability is weak and hence excluded</a:t>
          </a:r>
        </a:p>
      </dsp:txBody>
      <dsp:txXfrm>
        <a:off x="1790129" y="1397801"/>
        <a:ext cx="1522265" cy="608906"/>
      </dsp:txXfrm>
    </dsp:sp>
    <dsp:sp modelId="{FE450DA1-C421-4AC0-9531-B09BC0A9C930}">
      <dsp:nvSpPr>
        <dsp:cNvPr id="0" name=""/>
        <dsp:cNvSpPr/>
      </dsp:nvSpPr>
      <dsp:spPr>
        <a:xfrm>
          <a:off x="3875633" y="179989"/>
          <a:ext cx="928582" cy="92858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BD265C-B7A9-42F5-8492-4EB3E5C61E23}">
      <dsp:nvSpPr>
        <dsp:cNvPr id="0" name=""/>
        <dsp:cNvSpPr/>
      </dsp:nvSpPr>
      <dsp:spPr>
        <a:xfrm>
          <a:off x="4073528" y="377883"/>
          <a:ext cx="532792" cy="5327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31F50A-FDF8-41B1-9DF7-A30A778401BC}">
      <dsp:nvSpPr>
        <dsp:cNvPr id="0" name=""/>
        <dsp:cNvSpPr/>
      </dsp:nvSpPr>
      <dsp:spPr>
        <a:xfrm>
          <a:off x="3578791" y="1397801"/>
          <a:ext cx="1522265" cy="60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Local minima and maxima model turns out to be great</a:t>
          </a:r>
        </a:p>
      </dsp:txBody>
      <dsp:txXfrm>
        <a:off x="3578791" y="1397801"/>
        <a:ext cx="1522265" cy="608906"/>
      </dsp:txXfrm>
    </dsp:sp>
    <dsp:sp modelId="{67224AB3-CA4C-4FFE-80A8-8E30E5D3AE4B}">
      <dsp:nvSpPr>
        <dsp:cNvPr id="0" name=""/>
        <dsp:cNvSpPr/>
      </dsp:nvSpPr>
      <dsp:spPr>
        <a:xfrm>
          <a:off x="5664295" y="179989"/>
          <a:ext cx="928582" cy="92858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B93778-88EC-4763-812F-30F4138779AA}">
      <dsp:nvSpPr>
        <dsp:cNvPr id="0" name=""/>
        <dsp:cNvSpPr/>
      </dsp:nvSpPr>
      <dsp:spPr>
        <a:xfrm>
          <a:off x="5862190" y="377883"/>
          <a:ext cx="532792" cy="5327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FB2377-DDB1-4B37-B195-43893B92658E}">
      <dsp:nvSpPr>
        <dsp:cNvPr id="0" name=""/>
        <dsp:cNvSpPr/>
      </dsp:nvSpPr>
      <dsp:spPr>
        <a:xfrm>
          <a:off x="5367453" y="1397801"/>
          <a:ext cx="1522265" cy="60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The buy recommendation functionality simplified as a result</a:t>
          </a:r>
        </a:p>
      </dsp:txBody>
      <dsp:txXfrm>
        <a:off x="5367453" y="1397801"/>
        <a:ext cx="1522265" cy="608906"/>
      </dsp:txXfrm>
    </dsp:sp>
    <dsp:sp modelId="{9E3D3880-3EF0-4321-9C30-6ADF6FA581A8}">
      <dsp:nvSpPr>
        <dsp:cNvPr id="0" name=""/>
        <dsp:cNvSpPr/>
      </dsp:nvSpPr>
      <dsp:spPr>
        <a:xfrm>
          <a:off x="1192640" y="2387274"/>
          <a:ext cx="928582" cy="92858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8C7CA9-3103-4220-8C30-2C7879A400B5}">
      <dsp:nvSpPr>
        <dsp:cNvPr id="0" name=""/>
        <dsp:cNvSpPr/>
      </dsp:nvSpPr>
      <dsp:spPr>
        <a:xfrm>
          <a:off x="1390534" y="2585168"/>
          <a:ext cx="532792" cy="53279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CA79BC-B1E1-43F4-9AC3-6E66DBB0424C}">
      <dsp:nvSpPr>
        <dsp:cNvPr id="0" name=""/>
        <dsp:cNvSpPr/>
      </dsp:nvSpPr>
      <dsp:spPr>
        <a:xfrm>
          <a:off x="895798" y="3605086"/>
          <a:ext cx="1522265" cy="60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Stop-loss used to manage downside risk</a:t>
          </a:r>
        </a:p>
      </dsp:txBody>
      <dsp:txXfrm>
        <a:off x="895798" y="3605086"/>
        <a:ext cx="1522265" cy="608906"/>
      </dsp:txXfrm>
    </dsp:sp>
    <dsp:sp modelId="{A332ED5F-83BF-4BEA-A9A6-72E4B907F6A1}">
      <dsp:nvSpPr>
        <dsp:cNvPr id="0" name=""/>
        <dsp:cNvSpPr/>
      </dsp:nvSpPr>
      <dsp:spPr>
        <a:xfrm>
          <a:off x="2981302" y="2387274"/>
          <a:ext cx="928582" cy="9285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B4EAE5-A925-450E-BA82-9ACCB3E6C5E3}">
      <dsp:nvSpPr>
        <dsp:cNvPr id="0" name=""/>
        <dsp:cNvSpPr/>
      </dsp:nvSpPr>
      <dsp:spPr>
        <a:xfrm>
          <a:off x="3179197" y="2585168"/>
          <a:ext cx="532792" cy="53279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60568E-D9D3-44F1-BE39-51BD31236976}">
      <dsp:nvSpPr>
        <dsp:cNvPr id="0" name=""/>
        <dsp:cNvSpPr/>
      </dsp:nvSpPr>
      <dsp:spPr>
        <a:xfrm>
          <a:off x="2684460" y="3605086"/>
          <a:ext cx="1522265" cy="60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Heuristics used to differentiate between good and bad stocks</a:t>
          </a:r>
        </a:p>
      </dsp:txBody>
      <dsp:txXfrm>
        <a:off x="2684460" y="3605086"/>
        <a:ext cx="1522265" cy="608906"/>
      </dsp:txXfrm>
    </dsp:sp>
    <dsp:sp modelId="{BBD6879E-8520-4235-8D60-159C6F3BC83B}">
      <dsp:nvSpPr>
        <dsp:cNvPr id="0" name=""/>
        <dsp:cNvSpPr/>
      </dsp:nvSpPr>
      <dsp:spPr>
        <a:xfrm>
          <a:off x="4769964" y="2387274"/>
          <a:ext cx="928582" cy="92858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060496-4E33-405E-AA2D-1EE872443FD4}">
      <dsp:nvSpPr>
        <dsp:cNvPr id="0" name=""/>
        <dsp:cNvSpPr/>
      </dsp:nvSpPr>
      <dsp:spPr>
        <a:xfrm>
          <a:off x="4967859" y="2585168"/>
          <a:ext cx="532792" cy="53279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EFE351-E59B-4357-8B38-38800647F082}">
      <dsp:nvSpPr>
        <dsp:cNvPr id="0" name=""/>
        <dsp:cNvSpPr/>
      </dsp:nvSpPr>
      <dsp:spPr>
        <a:xfrm>
          <a:off x="4473122" y="3605086"/>
          <a:ext cx="1522265" cy="60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Ranking stocks using mean daily compounded returns of gains</a:t>
          </a:r>
        </a:p>
      </dsp:txBody>
      <dsp:txXfrm>
        <a:off x="4473122" y="3605086"/>
        <a:ext cx="1522265" cy="6089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F6DBDCB-493B-C044-BCCD-0B525FB6A430}" type="datetimeFigureOut">
              <a:rPr lang="en-US" smtClean="0"/>
              <a:t>3/2/20</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53973B00-18CC-A14A-AFB9-3764EA84F89B}" type="slidenum">
              <a:rPr lang="en-US" smtClean="0"/>
              <a:t>‹#›</a:t>
            </a:fld>
            <a:endParaRPr lang="en-US"/>
          </a:p>
        </p:txBody>
      </p:sp>
    </p:spTree>
    <p:extLst>
      <p:ext uri="{BB962C8B-B14F-4D97-AF65-F5344CB8AC3E}">
        <p14:creationId xmlns:p14="http://schemas.microsoft.com/office/powerpoint/2010/main" val="2139348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 of presentation. </a:t>
            </a:r>
          </a:p>
        </p:txBody>
      </p:sp>
      <p:sp>
        <p:nvSpPr>
          <p:cNvPr id="4" name="Slide Number Placeholder 3"/>
          <p:cNvSpPr>
            <a:spLocks noGrp="1"/>
          </p:cNvSpPr>
          <p:nvPr>
            <p:ph type="sldNum" sz="quarter" idx="5"/>
          </p:nvPr>
        </p:nvSpPr>
        <p:spPr/>
        <p:txBody>
          <a:bodyPr/>
          <a:lstStyle/>
          <a:p>
            <a:fld id="{53973B00-18CC-A14A-AFB9-3764EA84F89B}" type="slidenum">
              <a:rPr lang="en-US" smtClean="0"/>
              <a:t>2</a:t>
            </a:fld>
            <a:endParaRPr lang="en-US"/>
          </a:p>
        </p:txBody>
      </p:sp>
    </p:spTree>
    <p:extLst>
      <p:ext uri="{BB962C8B-B14F-4D97-AF65-F5344CB8AC3E}">
        <p14:creationId xmlns:p14="http://schemas.microsoft.com/office/powerpoint/2010/main" val="1184112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973B00-18CC-A14A-AFB9-3764EA84F89B}" type="slidenum">
              <a:rPr lang="en-US" smtClean="0"/>
              <a:t>3</a:t>
            </a:fld>
            <a:endParaRPr lang="en-US"/>
          </a:p>
        </p:txBody>
      </p:sp>
    </p:spTree>
    <p:extLst>
      <p:ext uri="{BB962C8B-B14F-4D97-AF65-F5344CB8AC3E}">
        <p14:creationId xmlns:p14="http://schemas.microsoft.com/office/powerpoint/2010/main" val="1651098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.Summarize what was developed as part of module 4 project. Also, document the findings. Highlight 1-day model unreliable and dropped as a consequence. Added an 8-day model instead. The 8-day model doing much better than 1-day model.</a:t>
            </a:r>
          </a:p>
          <a:p>
            <a:endParaRPr lang="en-US" dirty="0"/>
          </a:p>
          <a:p>
            <a:r>
              <a:rPr lang="en-US" dirty="0"/>
              <a:t>Accuracy of predicting stock market going up is important. You don’t want to predict that the market is going up while it then goes down. This would result in loosing money.</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3973B00-18CC-A14A-AFB9-3764EA84F89B}" type="slidenum">
              <a:rPr lang="en-US" smtClean="0"/>
              <a:t>4</a:t>
            </a:fld>
            <a:endParaRPr lang="en-US"/>
          </a:p>
        </p:txBody>
      </p:sp>
    </p:spTree>
    <p:extLst>
      <p:ext uri="{BB962C8B-B14F-4D97-AF65-F5344CB8AC3E}">
        <p14:creationId xmlns:p14="http://schemas.microsoft.com/office/powerpoint/2010/main" val="2949772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.Summarize what was developed as part of module 4 project. Also, document the findings. Highlight 1-day model unreliable and dropped as a consequence. Added an 8-day model instead. The 8-day model doing much better than 1-day model.</a:t>
            </a:r>
          </a:p>
          <a:p>
            <a:endParaRPr lang="en-US" dirty="0"/>
          </a:p>
          <a:p>
            <a:r>
              <a:rPr lang="en-US" dirty="0"/>
              <a:t>Accuracy of predicting stock market going up is important. You don’t want to predict that the market is going up while it then goes down. This would result in loosing money.</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3973B00-18CC-A14A-AFB9-3764EA84F89B}" type="slidenum">
              <a:rPr lang="en-US" smtClean="0"/>
              <a:t>5</a:t>
            </a:fld>
            <a:endParaRPr lang="en-US"/>
          </a:p>
        </p:txBody>
      </p:sp>
    </p:spTree>
    <p:extLst>
      <p:ext uri="{BB962C8B-B14F-4D97-AF65-F5344CB8AC3E}">
        <p14:creationId xmlns:p14="http://schemas.microsoft.com/office/powerpoint/2010/main" val="457819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.Summarize what was developed as part of module 4 project. Also, document the findings. Highlight 1-day model unreliable and dropped as a consequence. Added an 8-day model instead. The 8-day model doing much better than 1-day model.</a:t>
            </a:r>
          </a:p>
          <a:p>
            <a:endParaRPr lang="en-US" dirty="0"/>
          </a:p>
          <a:p>
            <a:r>
              <a:rPr lang="en-US" dirty="0"/>
              <a:t>Accuracy of predicting stock market going up is important. You don’t want to predict that the market is going up while it then goes down. This would result in loosing money.</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3973B00-18CC-A14A-AFB9-3764EA84F89B}" type="slidenum">
              <a:rPr lang="en-US" smtClean="0"/>
              <a:t>9</a:t>
            </a:fld>
            <a:endParaRPr lang="en-US"/>
          </a:p>
        </p:txBody>
      </p:sp>
    </p:spTree>
    <p:extLst>
      <p:ext uri="{BB962C8B-B14F-4D97-AF65-F5344CB8AC3E}">
        <p14:creationId xmlns:p14="http://schemas.microsoft.com/office/powerpoint/2010/main" val="1333667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262770-FD19-A84E-AF74-4CFB89940B3B}" type="datetimeFigureOut">
              <a:rPr lang="en-US" smtClean="0"/>
              <a:t>3/2/20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268434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62770-FD19-A84E-AF74-4CFB89940B3B}" type="datetimeFigureOut">
              <a:rPr lang="en-US" smtClean="0"/>
              <a:t>3/2/20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2339868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62770-FD19-A84E-AF74-4CFB89940B3B}" type="datetimeFigureOut">
              <a:rPr lang="en-US" smtClean="0"/>
              <a:t>3/2/20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1665324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62770-FD19-A84E-AF74-4CFB89940B3B}" type="datetimeFigureOut">
              <a:rPr lang="en-US" smtClean="0"/>
              <a:t>3/2/20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522650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62770-FD19-A84E-AF74-4CFB89940B3B}" type="datetimeFigureOut">
              <a:rPr lang="en-US" smtClean="0"/>
              <a:t>3/2/20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3251552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262770-FD19-A84E-AF74-4CFB89940B3B}" type="datetimeFigureOut">
              <a:rPr lang="en-US" smtClean="0"/>
              <a:t>3/2/20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779568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262770-FD19-A84E-AF74-4CFB89940B3B}" type="datetimeFigureOut">
              <a:rPr lang="en-US" smtClean="0"/>
              <a:t>3/2/20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3879250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262770-FD19-A84E-AF74-4CFB89940B3B}" type="datetimeFigureOut">
              <a:rPr lang="en-US" smtClean="0"/>
              <a:t>3/2/20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2953348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62770-FD19-A84E-AF74-4CFB89940B3B}" type="datetimeFigureOut">
              <a:rPr lang="en-US" smtClean="0"/>
              <a:t>3/2/20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4140977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262770-FD19-A84E-AF74-4CFB89940B3B}" type="datetimeFigureOut">
              <a:rPr lang="en-US" smtClean="0"/>
              <a:t>3/2/20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840059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262770-FD19-A84E-AF74-4CFB89940B3B}" type="datetimeFigureOut">
              <a:rPr lang="en-US" smtClean="0"/>
              <a:t>3/2/20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E9011A-25D1-0C4A-995D-82F1D5FD9CAB}" type="slidenum">
              <a:rPr lang="en-US" smtClean="0"/>
              <a:t>‹#›</a:t>
            </a:fld>
            <a:endParaRPr lang="en-US"/>
          </a:p>
        </p:txBody>
      </p:sp>
    </p:spTree>
    <p:extLst>
      <p:ext uri="{BB962C8B-B14F-4D97-AF65-F5344CB8AC3E}">
        <p14:creationId xmlns:p14="http://schemas.microsoft.com/office/powerpoint/2010/main" val="2136890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262770-FD19-A84E-AF74-4CFB89940B3B}" type="datetimeFigureOut">
              <a:rPr lang="en-US" smtClean="0"/>
              <a:t>3/2/20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E9011A-25D1-0C4A-995D-82F1D5FD9CAB}" type="slidenum">
              <a:rPr lang="en-US" smtClean="0"/>
              <a:t>‹#›</a:t>
            </a:fld>
            <a:endParaRPr lang="en-US"/>
          </a:p>
        </p:txBody>
      </p:sp>
    </p:spTree>
    <p:extLst>
      <p:ext uri="{BB962C8B-B14F-4D97-AF65-F5344CB8AC3E}">
        <p14:creationId xmlns:p14="http://schemas.microsoft.com/office/powerpoint/2010/main" val="18705832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3D556-930A-B046-9D83-23F674BA25F1}"/>
              </a:ext>
            </a:extLst>
          </p:cNvPr>
          <p:cNvSpPr>
            <a:spLocks noGrp="1"/>
          </p:cNvSpPr>
          <p:nvPr>
            <p:ph type="ctrTitle"/>
          </p:nvPr>
        </p:nvSpPr>
        <p:spPr>
          <a:xfrm>
            <a:off x="3352800" y="110947"/>
            <a:ext cx="9144000" cy="2387600"/>
          </a:xfrm>
        </p:spPr>
        <p:txBody>
          <a:bodyPr/>
          <a:lstStyle/>
          <a:p>
            <a:r>
              <a:rPr lang="en-US" dirty="0" err="1"/>
              <a:t>Stockie</a:t>
            </a:r>
            <a:r>
              <a:rPr lang="en-US" dirty="0"/>
              <a:t>:</a:t>
            </a:r>
            <a:br>
              <a:rPr lang="en-US" dirty="0"/>
            </a:br>
            <a:r>
              <a:rPr lang="en-US" dirty="0"/>
              <a:t> Stock Trading System</a:t>
            </a:r>
          </a:p>
        </p:txBody>
      </p:sp>
      <p:sp>
        <p:nvSpPr>
          <p:cNvPr id="3" name="Subtitle 2">
            <a:extLst>
              <a:ext uri="{FF2B5EF4-FFF2-40B4-BE49-F238E27FC236}">
                <a16:creationId xmlns:a16="http://schemas.microsoft.com/office/drawing/2014/main" id="{99E8A2D8-7FE1-A04D-A20D-1D0B92B9AF3C}"/>
              </a:ext>
            </a:extLst>
          </p:cNvPr>
          <p:cNvSpPr>
            <a:spLocks noGrp="1"/>
          </p:cNvSpPr>
          <p:nvPr>
            <p:ph type="subTitle" idx="1"/>
          </p:nvPr>
        </p:nvSpPr>
        <p:spPr>
          <a:xfrm>
            <a:off x="3155091" y="3531573"/>
            <a:ext cx="9144000" cy="1655762"/>
          </a:xfrm>
        </p:spPr>
        <p:txBody>
          <a:bodyPr>
            <a:normAutofit lnSpcReduction="10000"/>
          </a:bodyPr>
          <a:lstStyle/>
          <a:p>
            <a:r>
              <a:rPr lang="en-US" dirty="0"/>
              <a:t>Flatiron Final Project</a:t>
            </a:r>
          </a:p>
          <a:p>
            <a:r>
              <a:rPr lang="en-US" dirty="0"/>
              <a:t>By</a:t>
            </a:r>
          </a:p>
          <a:p>
            <a:r>
              <a:rPr lang="en-US" dirty="0"/>
              <a:t>Frank </a:t>
            </a:r>
            <a:r>
              <a:rPr lang="en-US" dirty="0" err="1"/>
              <a:t>Kornet</a:t>
            </a:r>
            <a:endParaRPr lang="en-US" dirty="0"/>
          </a:p>
          <a:p>
            <a:r>
              <a:rPr lang="en-US" dirty="0"/>
              <a:t>@</a:t>
            </a:r>
            <a:r>
              <a:rPr lang="en-US" dirty="0" err="1"/>
              <a:t>frkornet@gmail.com</a:t>
            </a:r>
            <a:endParaRPr lang="en-US" dirty="0"/>
          </a:p>
        </p:txBody>
      </p:sp>
      <p:grpSp>
        <p:nvGrpSpPr>
          <p:cNvPr id="4" name="Group 3">
            <a:extLst>
              <a:ext uri="{FF2B5EF4-FFF2-40B4-BE49-F238E27FC236}">
                <a16:creationId xmlns:a16="http://schemas.microsoft.com/office/drawing/2014/main" id="{543B0241-E70A-E240-A1E9-0625B676E115}"/>
              </a:ext>
            </a:extLst>
          </p:cNvPr>
          <p:cNvGrpSpPr/>
          <p:nvPr/>
        </p:nvGrpSpPr>
        <p:grpSpPr>
          <a:xfrm>
            <a:off x="381489" y="484619"/>
            <a:ext cx="3644900" cy="5060883"/>
            <a:chOff x="3705140" y="586154"/>
            <a:chExt cx="3644900" cy="4994072"/>
          </a:xfrm>
        </p:grpSpPr>
        <p:pic>
          <p:nvPicPr>
            <p:cNvPr id="5" name="Picture 4" descr="A picture containing motorcycle, bicycle, man, display&#10;&#10;Description automatically generated">
              <a:extLst>
                <a:ext uri="{FF2B5EF4-FFF2-40B4-BE49-F238E27FC236}">
                  <a16:creationId xmlns:a16="http://schemas.microsoft.com/office/drawing/2014/main" id="{733775CC-11A0-8C4A-B69D-ABEBC3FF0D32}"/>
                </a:ext>
              </a:extLst>
            </p:cNvPr>
            <p:cNvPicPr>
              <a:picLocks noChangeAspect="1"/>
            </p:cNvPicPr>
            <p:nvPr/>
          </p:nvPicPr>
          <p:blipFill rotWithShape="1">
            <a:blip r:embed="rId2"/>
            <a:srcRect/>
            <a:stretch/>
          </p:blipFill>
          <p:spPr>
            <a:xfrm>
              <a:off x="3705140" y="727332"/>
              <a:ext cx="3644900" cy="4852894"/>
            </a:xfrm>
            <a:prstGeom prst="rect">
              <a:avLst/>
            </a:prstGeom>
          </p:spPr>
        </p:pic>
        <p:sp>
          <p:nvSpPr>
            <p:cNvPr id="6" name="Rectangle 5">
              <a:extLst>
                <a:ext uri="{FF2B5EF4-FFF2-40B4-BE49-F238E27FC236}">
                  <a16:creationId xmlns:a16="http://schemas.microsoft.com/office/drawing/2014/main" id="{64036652-469D-384B-B263-AC96D37321C5}"/>
                </a:ext>
              </a:extLst>
            </p:cNvPr>
            <p:cNvSpPr/>
            <p:nvPr/>
          </p:nvSpPr>
          <p:spPr>
            <a:xfrm>
              <a:off x="3705140" y="586154"/>
              <a:ext cx="3644900" cy="59774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STOCKIE</a:t>
              </a:r>
            </a:p>
            <a:p>
              <a:pPr algn="ctr"/>
              <a:r>
                <a:rPr lang="en-US" dirty="0"/>
                <a:t>The Money-Making Machine</a:t>
              </a:r>
            </a:p>
          </p:txBody>
        </p:sp>
      </p:grpSp>
    </p:spTree>
    <p:extLst>
      <p:ext uri="{BB962C8B-B14F-4D97-AF65-F5344CB8AC3E}">
        <p14:creationId xmlns:p14="http://schemas.microsoft.com/office/powerpoint/2010/main" val="614160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F2465-5055-3A48-B242-BE19A5E60729}"/>
              </a:ext>
            </a:extLst>
          </p:cNvPr>
          <p:cNvSpPr>
            <a:spLocks noGrp="1"/>
          </p:cNvSpPr>
          <p:nvPr>
            <p:ph type="title"/>
          </p:nvPr>
        </p:nvSpPr>
        <p:spPr/>
        <p:txBody>
          <a:bodyPr/>
          <a:lstStyle/>
          <a:p>
            <a:r>
              <a:rPr lang="en-US" dirty="0"/>
              <a:t>Acknowledgement</a:t>
            </a:r>
          </a:p>
        </p:txBody>
      </p:sp>
      <p:sp>
        <p:nvSpPr>
          <p:cNvPr id="3" name="Content Placeholder 2">
            <a:extLst>
              <a:ext uri="{FF2B5EF4-FFF2-40B4-BE49-F238E27FC236}">
                <a16:creationId xmlns:a16="http://schemas.microsoft.com/office/drawing/2014/main" id="{BE347E2E-564C-6E43-B090-6A4E40F141EE}"/>
              </a:ext>
            </a:extLst>
          </p:cNvPr>
          <p:cNvSpPr>
            <a:spLocks noGrp="1"/>
          </p:cNvSpPr>
          <p:nvPr>
            <p:ph idx="1"/>
          </p:nvPr>
        </p:nvSpPr>
        <p:spPr/>
        <p:txBody>
          <a:bodyPr/>
          <a:lstStyle/>
          <a:p>
            <a:r>
              <a:rPr lang="en-US" dirty="0"/>
              <a:t>Bryan Arnold for his help and ideas. They were instrumental in developing </a:t>
            </a:r>
            <a:r>
              <a:rPr lang="en-US" dirty="0" err="1"/>
              <a:t>Stockie</a:t>
            </a:r>
            <a:r>
              <a:rPr lang="en-US" dirty="0"/>
              <a:t>.</a:t>
            </a:r>
          </a:p>
          <a:p>
            <a:r>
              <a:rPr lang="en-US" dirty="0"/>
              <a:t>Carson Lloyd for developing a web scraping template for converting CUSIP numbers to stock tickers. </a:t>
            </a:r>
          </a:p>
        </p:txBody>
      </p:sp>
    </p:spTree>
    <p:extLst>
      <p:ext uri="{BB962C8B-B14F-4D97-AF65-F5344CB8AC3E}">
        <p14:creationId xmlns:p14="http://schemas.microsoft.com/office/powerpoint/2010/main" val="3614280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89A2E-2DC9-4C47-800B-ADEF08F80C5A}"/>
              </a:ext>
            </a:extLst>
          </p:cNvPr>
          <p:cNvSpPr>
            <a:spLocks noGrp="1"/>
          </p:cNvSpPr>
          <p:nvPr>
            <p:ph type="title"/>
          </p:nvPr>
        </p:nvSpPr>
        <p:spPr>
          <a:xfrm>
            <a:off x="516467" y="85725"/>
            <a:ext cx="10515600" cy="752475"/>
          </a:xfrm>
        </p:spPr>
        <p:txBody>
          <a:bodyPr/>
          <a:lstStyle/>
          <a:p>
            <a:r>
              <a:rPr lang="en-US" dirty="0"/>
              <a:t>Topics</a:t>
            </a:r>
          </a:p>
        </p:txBody>
      </p:sp>
      <p:sp>
        <p:nvSpPr>
          <p:cNvPr id="3" name="Content Placeholder 2">
            <a:extLst>
              <a:ext uri="{FF2B5EF4-FFF2-40B4-BE49-F238E27FC236}">
                <a16:creationId xmlns:a16="http://schemas.microsoft.com/office/drawing/2014/main" id="{D7EE6E54-6F27-684E-8793-E3CD3F0304EE}"/>
              </a:ext>
            </a:extLst>
          </p:cNvPr>
          <p:cNvSpPr>
            <a:spLocks noGrp="1"/>
          </p:cNvSpPr>
          <p:nvPr>
            <p:ph idx="1"/>
          </p:nvPr>
        </p:nvSpPr>
        <p:spPr>
          <a:xfrm>
            <a:off x="603250" y="973304"/>
            <a:ext cx="10515600" cy="4351338"/>
          </a:xfrm>
        </p:spPr>
        <p:txBody>
          <a:bodyPr/>
          <a:lstStyle/>
          <a:p>
            <a:r>
              <a:rPr lang="en-US" dirty="0"/>
              <a:t>Why a Stock Trading System?</a:t>
            </a:r>
          </a:p>
          <a:p>
            <a:r>
              <a:rPr lang="en-US" dirty="0"/>
              <a:t>Envisaged =&gt; Implemented Trading System</a:t>
            </a:r>
          </a:p>
          <a:p>
            <a:r>
              <a:rPr lang="en-US" dirty="0"/>
              <a:t>Limitations/Issues &amp; Performance</a:t>
            </a:r>
          </a:p>
          <a:p>
            <a:r>
              <a:rPr lang="en-US" dirty="0"/>
              <a:t>Version 2 Blueprint</a:t>
            </a:r>
          </a:p>
          <a:p>
            <a:r>
              <a:rPr lang="en-US" dirty="0"/>
              <a:t>Acknowledgements</a:t>
            </a:r>
          </a:p>
        </p:txBody>
      </p:sp>
      <p:pic>
        <p:nvPicPr>
          <p:cNvPr id="8" name="Picture 7" descr="A picture containing table, sitting, indoor, standing&#10;&#10;Description automatically generated">
            <a:extLst>
              <a:ext uri="{FF2B5EF4-FFF2-40B4-BE49-F238E27FC236}">
                <a16:creationId xmlns:a16="http://schemas.microsoft.com/office/drawing/2014/main" id="{22D6AD33-2612-8341-98D5-7E8AFA2D4E24}"/>
              </a:ext>
            </a:extLst>
          </p:cNvPr>
          <p:cNvPicPr>
            <a:picLocks noChangeAspect="1"/>
          </p:cNvPicPr>
          <p:nvPr/>
        </p:nvPicPr>
        <p:blipFill>
          <a:blip r:embed="rId3"/>
          <a:stretch>
            <a:fillRect/>
          </a:stretch>
        </p:blipFill>
        <p:spPr>
          <a:xfrm>
            <a:off x="7500636" y="3709027"/>
            <a:ext cx="3268964" cy="2448662"/>
          </a:xfrm>
          <a:prstGeom prst="rect">
            <a:avLst/>
          </a:prstGeom>
        </p:spPr>
      </p:pic>
      <p:pic>
        <p:nvPicPr>
          <p:cNvPr id="10" name="Picture 9" descr="Two people standing in front of a store&#10;&#10;Description automatically generated">
            <a:extLst>
              <a:ext uri="{FF2B5EF4-FFF2-40B4-BE49-F238E27FC236}">
                <a16:creationId xmlns:a16="http://schemas.microsoft.com/office/drawing/2014/main" id="{9344FE74-2C5B-364C-863F-218E5AB3E92D}"/>
              </a:ext>
            </a:extLst>
          </p:cNvPr>
          <p:cNvPicPr>
            <a:picLocks noChangeAspect="1"/>
          </p:cNvPicPr>
          <p:nvPr/>
        </p:nvPicPr>
        <p:blipFill>
          <a:blip r:embed="rId4"/>
          <a:stretch>
            <a:fillRect/>
          </a:stretch>
        </p:blipFill>
        <p:spPr>
          <a:xfrm>
            <a:off x="850020" y="3709027"/>
            <a:ext cx="4372610" cy="2448662"/>
          </a:xfrm>
          <a:prstGeom prst="rect">
            <a:avLst/>
          </a:prstGeom>
        </p:spPr>
      </p:pic>
      <p:pic>
        <p:nvPicPr>
          <p:cNvPr id="12" name="Picture 11" descr="A picture containing fence&#10;&#10;Description automatically generated">
            <a:extLst>
              <a:ext uri="{FF2B5EF4-FFF2-40B4-BE49-F238E27FC236}">
                <a16:creationId xmlns:a16="http://schemas.microsoft.com/office/drawing/2014/main" id="{AAD341F2-354E-D545-8097-B121437E19B1}"/>
              </a:ext>
            </a:extLst>
          </p:cNvPr>
          <p:cNvPicPr>
            <a:picLocks noChangeAspect="1"/>
          </p:cNvPicPr>
          <p:nvPr/>
        </p:nvPicPr>
        <p:blipFill>
          <a:blip r:embed="rId5"/>
          <a:stretch>
            <a:fillRect/>
          </a:stretch>
        </p:blipFill>
        <p:spPr>
          <a:xfrm>
            <a:off x="7500636" y="63464"/>
            <a:ext cx="3268964" cy="3268964"/>
          </a:xfrm>
          <a:prstGeom prst="rect">
            <a:avLst/>
          </a:prstGeom>
        </p:spPr>
      </p:pic>
    </p:spTree>
    <p:extLst>
      <p:ext uri="{BB962C8B-B14F-4D97-AF65-F5344CB8AC3E}">
        <p14:creationId xmlns:p14="http://schemas.microsoft.com/office/powerpoint/2010/main" val="3617280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54FB916-8D5C-FB4F-97D8-F65817EB7D64}"/>
              </a:ext>
            </a:extLst>
          </p:cNvPr>
          <p:cNvSpPr>
            <a:spLocks noGrp="1"/>
          </p:cNvSpPr>
          <p:nvPr>
            <p:ph type="title"/>
          </p:nvPr>
        </p:nvSpPr>
        <p:spPr>
          <a:xfrm>
            <a:off x="863029" y="1012004"/>
            <a:ext cx="3416158" cy="4795408"/>
          </a:xfrm>
        </p:spPr>
        <p:txBody>
          <a:bodyPr>
            <a:normAutofit/>
          </a:bodyPr>
          <a:lstStyle/>
          <a:p>
            <a:r>
              <a:rPr lang="en-US">
                <a:solidFill>
                  <a:srgbClr val="FFFFFF"/>
                </a:solidFill>
              </a:rPr>
              <a:t>Why a Stock Trading System?</a:t>
            </a:r>
          </a:p>
        </p:txBody>
      </p:sp>
      <p:graphicFrame>
        <p:nvGraphicFramePr>
          <p:cNvPr id="5" name="Content Placeholder 2">
            <a:extLst>
              <a:ext uri="{FF2B5EF4-FFF2-40B4-BE49-F238E27FC236}">
                <a16:creationId xmlns:a16="http://schemas.microsoft.com/office/drawing/2014/main" id="{B7757661-D0ED-4605-9C96-BC02B64C3108}"/>
              </a:ext>
            </a:extLst>
          </p:cNvPr>
          <p:cNvGraphicFramePr>
            <a:graphicFrameLocks noGrp="1"/>
          </p:cNvGraphicFramePr>
          <p:nvPr>
            <p:ph idx="1"/>
            <p:extLst>
              <p:ext uri="{D42A27DB-BD31-4B8C-83A1-F6EECF244321}">
                <p14:modId xmlns:p14="http://schemas.microsoft.com/office/powerpoint/2010/main" val="91909463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1710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2E37B-ACDD-B649-9826-84A88DFEBADE}"/>
              </a:ext>
            </a:extLst>
          </p:cNvPr>
          <p:cNvSpPr>
            <a:spLocks noGrp="1"/>
          </p:cNvSpPr>
          <p:nvPr>
            <p:ph type="title"/>
          </p:nvPr>
        </p:nvSpPr>
        <p:spPr>
          <a:xfrm>
            <a:off x="465666" y="18256"/>
            <a:ext cx="10515600" cy="728547"/>
          </a:xfrm>
        </p:spPr>
        <p:txBody>
          <a:bodyPr/>
          <a:lstStyle/>
          <a:p>
            <a:r>
              <a:rPr lang="en-US" dirty="0"/>
              <a:t>Envisaged Trading System</a:t>
            </a:r>
          </a:p>
        </p:txBody>
      </p:sp>
      <p:sp>
        <p:nvSpPr>
          <p:cNvPr id="3" name="Content Placeholder 2">
            <a:extLst>
              <a:ext uri="{FF2B5EF4-FFF2-40B4-BE49-F238E27FC236}">
                <a16:creationId xmlns:a16="http://schemas.microsoft.com/office/drawing/2014/main" id="{61368A14-E008-DD47-8A46-DE884D7CD990}"/>
              </a:ext>
            </a:extLst>
          </p:cNvPr>
          <p:cNvSpPr>
            <a:spLocks noGrp="1"/>
          </p:cNvSpPr>
          <p:nvPr>
            <p:ph idx="1"/>
          </p:nvPr>
        </p:nvSpPr>
        <p:spPr>
          <a:xfrm>
            <a:off x="6662959" y="931335"/>
            <a:ext cx="4949176" cy="5723466"/>
          </a:xfrm>
        </p:spPr>
        <p:txBody>
          <a:bodyPr>
            <a:normAutofit/>
          </a:bodyPr>
          <a:lstStyle/>
          <a:p>
            <a:pPr marL="0" indent="0">
              <a:buNone/>
            </a:pPr>
            <a:r>
              <a:rPr lang="en-US" sz="2000" b="1" u="sng" dirty="0"/>
              <a:t>Components:</a:t>
            </a:r>
          </a:p>
          <a:p>
            <a:pPr marL="0" indent="0">
              <a:buNone/>
            </a:pPr>
            <a:endParaRPr lang="en-US" sz="2000" dirty="0"/>
          </a:p>
          <a:p>
            <a:r>
              <a:rPr lang="en-US" sz="2000" dirty="0"/>
              <a:t>The blue parts were developed as part of Module 4 project, giving final project a head start</a:t>
            </a:r>
          </a:p>
          <a:p>
            <a:r>
              <a:rPr lang="en-US" sz="2000" dirty="0"/>
              <a:t>Two types of models envisaged to predict whether stocks are going up or not</a:t>
            </a:r>
          </a:p>
          <a:p>
            <a:r>
              <a:rPr lang="en-US" sz="2000" dirty="0"/>
              <a:t>The middle part integrates both recommendations to identify buy opportunities</a:t>
            </a:r>
          </a:p>
          <a:p>
            <a:r>
              <a:rPr lang="en-US" sz="2000" dirty="0"/>
              <a:t>The top part shows that buy decisions are verified by a human and then added to ledger after buying</a:t>
            </a:r>
          </a:p>
        </p:txBody>
      </p:sp>
      <p:grpSp>
        <p:nvGrpSpPr>
          <p:cNvPr id="4" name="Group 3">
            <a:extLst>
              <a:ext uri="{FF2B5EF4-FFF2-40B4-BE49-F238E27FC236}">
                <a16:creationId xmlns:a16="http://schemas.microsoft.com/office/drawing/2014/main" id="{FF6232E3-A698-2F40-9597-DACF24FC9926}"/>
              </a:ext>
            </a:extLst>
          </p:cNvPr>
          <p:cNvGrpSpPr/>
          <p:nvPr/>
        </p:nvGrpSpPr>
        <p:grpSpPr>
          <a:xfrm>
            <a:off x="833322" y="931334"/>
            <a:ext cx="5465878" cy="5723466"/>
            <a:chOff x="4711640" y="2354102"/>
            <a:chExt cx="2470432" cy="3301156"/>
          </a:xfrm>
        </p:grpSpPr>
        <p:sp>
          <p:nvSpPr>
            <p:cNvPr id="9" name="Rectangle 8">
              <a:extLst>
                <a:ext uri="{FF2B5EF4-FFF2-40B4-BE49-F238E27FC236}">
                  <a16:creationId xmlns:a16="http://schemas.microsoft.com/office/drawing/2014/main" id="{0365BEB4-647A-7944-8C14-E22C7144E641}"/>
                </a:ext>
              </a:extLst>
            </p:cNvPr>
            <p:cNvSpPr/>
            <p:nvPr/>
          </p:nvSpPr>
          <p:spPr>
            <a:xfrm>
              <a:off x="4711640" y="5024046"/>
              <a:ext cx="1356685" cy="32776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endParaRPr lang="en-US" sz="570" dirty="0">
                <a:solidFill>
                  <a:schemeClr val="tx1"/>
                </a:solidFill>
              </a:endParaRPr>
            </a:p>
          </p:txBody>
        </p:sp>
        <p:sp>
          <p:nvSpPr>
            <p:cNvPr id="5" name="Rectangle 4">
              <a:extLst>
                <a:ext uri="{FF2B5EF4-FFF2-40B4-BE49-F238E27FC236}">
                  <a16:creationId xmlns:a16="http://schemas.microsoft.com/office/drawing/2014/main" id="{7D1D5A85-3DB0-CC4B-A1DA-34D0D5697CB3}"/>
                </a:ext>
              </a:extLst>
            </p:cNvPr>
            <p:cNvSpPr/>
            <p:nvPr/>
          </p:nvSpPr>
          <p:spPr>
            <a:xfrm>
              <a:off x="4755770" y="5085513"/>
              <a:ext cx="258044"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Up</a:t>
              </a:r>
            </a:p>
            <a:p>
              <a:pPr algn="ctr"/>
              <a:r>
                <a:rPr lang="en-US" sz="1200" dirty="0">
                  <a:solidFill>
                    <a:schemeClr val="tx1"/>
                  </a:solidFill>
                </a:rPr>
                <a:t>2moro</a:t>
              </a:r>
            </a:p>
          </p:txBody>
        </p:sp>
        <p:sp>
          <p:nvSpPr>
            <p:cNvPr id="6" name="Rectangle 5">
              <a:extLst>
                <a:ext uri="{FF2B5EF4-FFF2-40B4-BE49-F238E27FC236}">
                  <a16:creationId xmlns:a16="http://schemas.microsoft.com/office/drawing/2014/main" id="{E54DD5DE-0591-7040-9E1D-A1224A87CA52}"/>
                </a:ext>
              </a:extLst>
            </p:cNvPr>
            <p:cNvSpPr/>
            <p:nvPr/>
          </p:nvSpPr>
          <p:spPr>
            <a:xfrm>
              <a:off x="5085493" y="5085513"/>
              <a:ext cx="258044"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Up in</a:t>
              </a:r>
            </a:p>
            <a:p>
              <a:pPr algn="ctr"/>
              <a:r>
                <a:rPr lang="en-US" sz="1200" dirty="0">
                  <a:solidFill>
                    <a:schemeClr val="tx1"/>
                  </a:solidFill>
                </a:rPr>
                <a:t>3 days</a:t>
              </a:r>
            </a:p>
          </p:txBody>
        </p:sp>
        <p:sp>
          <p:nvSpPr>
            <p:cNvPr id="7" name="Rectangle 6">
              <a:extLst>
                <a:ext uri="{FF2B5EF4-FFF2-40B4-BE49-F238E27FC236}">
                  <a16:creationId xmlns:a16="http://schemas.microsoft.com/office/drawing/2014/main" id="{89795A79-0086-544B-A8D7-E4AD35CEB818}"/>
                </a:ext>
              </a:extLst>
            </p:cNvPr>
            <p:cNvSpPr/>
            <p:nvPr/>
          </p:nvSpPr>
          <p:spPr>
            <a:xfrm>
              <a:off x="5415216" y="5085512"/>
              <a:ext cx="258044"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Up in</a:t>
              </a:r>
            </a:p>
            <a:p>
              <a:pPr algn="ctr"/>
              <a:r>
                <a:rPr lang="en-US" sz="1200" dirty="0">
                  <a:solidFill>
                    <a:schemeClr val="tx1"/>
                  </a:solidFill>
                </a:rPr>
                <a:t>5 days</a:t>
              </a:r>
            </a:p>
          </p:txBody>
        </p:sp>
        <p:sp>
          <p:nvSpPr>
            <p:cNvPr id="8" name="Rectangle 7">
              <a:extLst>
                <a:ext uri="{FF2B5EF4-FFF2-40B4-BE49-F238E27FC236}">
                  <a16:creationId xmlns:a16="http://schemas.microsoft.com/office/drawing/2014/main" id="{0336A336-2D7C-2F4D-90A3-9AAA0EBFF377}"/>
                </a:ext>
              </a:extLst>
            </p:cNvPr>
            <p:cNvSpPr/>
            <p:nvPr/>
          </p:nvSpPr>
          <p:spPr>
            <a:xfrm>
              <a:off x="5736939" y="5085512"/>
              <a:ext cx="288379"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Up in</a:t>
              </a:r>
            </a:p>
            <a:p>
              <a:pPr algn="ctr"/>
              <a:r>
                <a:rPr lang="en-US" sz="1200" dirty="0">
                  <a:solidFill>
                    <a:schemeClr val="tx1"/>
                  </a:solidFill>
                </a:rPr>
                <a:t>10 days</a:t>
              </a:r>
            </a:p>
          </p:txBody>
        </p:sp>
        <p:sp>
          <p:nvSpPr>
            <p:cNvPr id="10" name="Rectangle 9">
              <a:extLst>
                <a:ext uri="{FF2B5EF4-FFF2-40B4-BE49-F238E27FC236}">
                  <a16:creationId xmlns:a16="http://schemas.microsoft.com/office/drawing/2014/main" id="{C6B38A32-8E89-AC4C-A036-3B8D078D62B8}"/>
                </a:ext>
              </a:extLst>
            </p:cNvPr>
            <p:cNvSpPr/>
            <p:nvPr/>
          </p:nvSpPr>
          <p:spPr>
            <a:xfrm>
              <a:off x="6459394" y="5085513"/>
              <a:ext cx="258044"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Local</a:t>
              </a:r>
            </a:p>
            <a:p>
              <a:pPr algn="ctr"/>
              <a:r>
                <a:rPr lang="en-US" sz="1200" dirty="0">
                  <a:solidFill>
                    <a:schemeClr val="tx1"/>
                  </a:solidFill>
                </a:rPr>
                <a:t>Min</a:t>
              </a:r>
            </a:p>
          </p:txBody>
        </p:sp>
        <p:sp>
          <p:nvSpPr>
            <p:cNvPr id="11" name="Rectangle 10">
              <a:extLst>
                <a:ext uri="{FF2B5EF4-FFF2-40B4-BE49-F238E27FC236}">
                  <a16:creationId xmlns:a16="http://schemas.microsoft.com/office/drawing/2014/main" id="{5D2FEE6A-B02A-8C47-96CD-92ECAC1539BB}"/>
                </a:ext>
              </a:extLst>
            </p:cNvPr>
            <p:cNvSpPr/>
            <p:nvPr/>
          </p:nvSpPr>
          <p:spPr>
            <a:xfrm>
              <a:off x="6789117" y="5085513"/>
              <a:ext cx="258044" cy="204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dirty="0">
                  <a:solidFill>
                    <a:schemeClr val="tx1"/>
                  </a:solidFill>
                </a:rPr>
                <a:t>Local</a:t>
              </a:r>
            </a:p>
            <a:p>
              <a:pPr algn="ctr"/>
              <a:r>
                <a:rPr lang="en-US" sz="1200" dirty="0">
                  <a:solidFill>
                    <a:schemeClr val="tx1"/>
                  </a:solidFill>
                </a:rPr>
                <a:t>Max</a:t>
              </a:r>
            </a:p>
          </p:txBody>
        </p:sp>
        <p:sp>
          <p:nvSpPr>
            <p:cNvPr id="12" name="Rectangle 11">
              <a:extLst>
                <a:ext uri="{FF2B5EF4-FFF2-40B4-BE49-F238E27FC236}">
                  <a16:creationId xmlns:a16="http://schemas.microsoft.com/office/drawing/2014/main" id="{449E6478-5CA7-7742-9BB6-DA830BAB53E5}"/>
                </a:ext>
              </a:extLst>
            </p:cNvPr>
            <p:cNvSpPr/>
            <p:nvPr/>
          </p:nvSpPr>
          <p:spPr>
            <a:xfrm>
              <a:off x="6415264" y="5024046"/>
              <a:ext cx="690725" cy="3277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endParaRPr lang="en-US" sz="570" dirty="0">
                <a:solidFill>
                  <a:schemeClr val="tx1"/>
                </a:solidFill>
              </a:endParaRPr>
            </a:p>
          </p:txBody>
        </p:sp>
        <p:sp>
          <p:nvSpPr>
            <p:cNvPr id="13" name="Rectangle 12">
              <a:extLst>
                <a:ext uri="{FF2B5EF4-FFF2-40B4-BE49-F238E27FC236}">
                  <a16:creationId xmlns:a16="http://schemas.microsoft.com/office/drawing/2014/main" id="{CE58B382-2528-2C4F-BD89-178F34FF24EA}"/>
                </a:ext>
              </a:extLst>
            </p:cNvPr>
            <p:cNvSpPr/>
            <p:nvPr/>
          </p:nvSpPr>
          <p:spPr>
            <a:xfrm>
              <a:off x="5602711" y="5450423"/>
              <a:ext cx="1118190" cy="20483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Set of 100 stocks</a:t>
              </a:r>
            </a:p>
          </p:txBody>
        </p:sp>
        <p:sp>
          <p:nvSpPr>
            <p:cNvPr id="14" name="Rectangle 13">
              <a:extLst>
                <a:ext uri="{FF2B5EF4-FFF2-40B4-BE49-F238E27FC236}">
                  <a16:creationId xmlns:a16="http://schemas.microsoft.com/office/drawing/2014/main" id="{18F8722A-4594-994B-B849-A43123C52214}"/>
                </a:ext>
              </a:extLst>
            </p:cNvPr>
            <p:cNvSpPr/>
            <p:nvPr/>
          </p:nvSpPr>
          <p:spPr>
            <a:xfrm>
              <a:off x="5167155" y="4610878"/>
              <a:ext cx="464137" cy="253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E(ret)</a:t>
              </a:r>
            </a:p>
            <a:p>
              <a:pPr algn="ctr"/>
              <a:r>
                <a:rPr lang="en-US" sz="1400" dirty="0">
                  <a:solidFill>
                    <a:schemeClr val="tx1"/>
                  </a:solidFill>
                </a:rPr>
                <a:t>Momentum</a:t>
              </a:r>
            </a:p>
          </p:txBody>
        </p:sp>
        <p:sp>
          <p:nvSpPr>
            <p:cNvPr id="15" name="Rectangle 14">
              <a:extLst>
                <a:ext uri="{FF2B5EF4-FFF2-40B4-BE49-F238E27FC236}">
                  <a16:creationId xmlns:a16="http://schemas.microsoft.com/office/drawing/2014/main" id="{0929CBD8-64E7-1046-841C-9517F4D8AEB8}"/>
                </a:ext>
              </a:extLst>
            </p:cNvPr>
            <p:cNvSpPr/>
            <p:nvPr/>
          </p:nvSpPr>
          <p:spPr>
            <a:xfrm>
              <a:off x="6550174" y="4610878"/>
              <a:ext cx="464137" cy="253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E(ret)</a:t>
              </a:r>
            </a:p>
            <a:p>
              <a:pPr algn="ctr"/>
              <a:r>
                <a:rPr lang="en-US" sz="1400" dirty="0">
                  <a:solidFill>
                    <a:schemeClr val="tx1"/>
                  </a:solidFill>
                </a:rPr>
                <a:t>Swing</a:t>
              </a:r>
            </a:p>
          </p:txBody>
        </p:sp>
        <p:sp>
          <p:nvSpPr>
            <p:cNvPr id="16" name="Rectangle 15">
              <a:extLst>
                <a:ext uri="{FF2B5EF4-FFF2-40B4-BE49-F238E27FC236}">
                  <a16:creationId xmlns:a16="http://schemas.microsoft.com/office/drawing/2014/main" id="{92ADB0A2-DE05-994B-B942-7486EFC7C211}"/>
                </a:ext>
              </a:extLst>
            </p:cNvPr>
            <p:cNvSpPr/>
            <p:nvPr/>
          </p:nvSpPr>
          <p:spPr>
            <a:xfrm>
              <a:off x="5868631" y="4373715"/>
              <a:ext cx="464137" cy="4891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200" u="sng" dirty="0">
                  <a:solidFill>
                    <a:schemeClr val="tx1"/>
                  </a:solidFill>
                </a:rPr>
                <a:t>Market Trend</a:t>
              </a:r>
              <a:endParaRPr lang="en-US" sz="1200" dirty="0">
                <a:solidFill>
                  <a:schemeClr val="tx1"/>
                </a:solidFill>
              </a:endParaRPr>
            </a:p>
            <a:p>
              <a:pPr marL="90415" indent="-90415">
                <a:buFontTx/>
                <a:buChar char="-"/>
              </a:pPr>
              <a:r>
                <a:rPr lang="en-US" sz="1200" dirty="0">
                  <a:solidFill>
                    <a:schemeClr val="tx1"/>
                  </a:solidFill>
                </a:rPr>
                <a:t>Up</a:t>
              </a:r>
            </a:p>
            <a:p>
              <a:pPr marL="90415" indent="-90415">
                <a:buFontTx/>
                <a:buChar char="-"/>
              </a:pPr>
              <a:r>
                <a:rPr lang="en-US" sz="1200" dirty="0">
                  <a:solidFill>
                    <a:schemeClr val="tx1"/>
                  </a:solidFill>
                </a:rPr>
                <a:t>Sideways</a:t>
              </a:r>
            </a:p>
            <a:p>
              <a:pPr marL="90415" indent="-90415">
                <a:buFontTx/>
                <a:buChar char="-"/>
              </a:pPr>
              <a:r>
                <a:rPr lang="en-US" sz="1200" dirty="0">
                  <a:solidFill>
                    <a:schemeClr val="tx1"/>
                  </a:solidFill>
                </a:rPr>
                <a:t>Down</a:t>
              </a:r>
            </a:p>
          </p:txBody>
        </p:sp>
        <p:sp>
          <p:nvSpPr>
            <p:cNvPr id="17" name="Rectangle 16">
              <a:extLst>
                <a:ext uri="{FF2B5EF4-FFF2-40B4-BE49-F238E27FC236}">
                  <a16:creationId xmlns:a16="http://schemas.microsoft.com/office/drawing/2014/main" id="{2556B6B9-D484-1E4D-ACC3-5C668AC5B546}"/>
                </a:ext>
              </a:extLst>
            </p:cNvPr>
            <p:cNvSpPr/>
            <p:nvPr/>
          </p:nvSpPr>
          <p:spPr>
            <a:xfrm>
              <a:off x="4980894" y="3888487"/>
              <a:ext cx="2133519" cy="10369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endParaRPr lang="en-US" sz="570" dirty="0">
                <a:solidFill>
                  <a:schemeClr val="tx1"/>
                </a:solidFill>
              </a:endParaRPr>
            </a:p>
          </p:txBody>
        </p:sp>
        <p:sp>
          <p:nvSpPr>
            <p:cNvPr id="18" name="Rectangle 17">
              <a:extLst>
                <a:ext uri="{FF2B5EF4-FFF2-40B4-BE49-F238E27FC236}">
                  <a16:creationId xmlns:a16="http://schemas.microsoft.com/office/drawing/2014/main" id="{9F09B75A-1428-904E-BB5C-ACEAB1FCE1A1}"/>
                </a:ext>
              </a:extLst>
            </p:cNvPr>
            <p:cNvSpPr/>
            <p:nvPr/>
          </p:nvSpPr>
          <p:spPr>
            <a:xfrm>
              <a:off x="5631292" y="3972759"/>
              <a:ext cx="963005" cy="2769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Top Daily</a:t>
              </a:r>
            </a:p>
            <a:p>
              <a:pPr algn="ctr"/>
              <a:r>
                <a:rPr lang="en-US" sz="1400" dirty="0">
                  <a:solidFill>
                    <a:schemeClr val="tx1"/>
                  </a:solidFill>
                </a:rPr>
                <a:t>Buy Recommendations</a:t>
              </a:r>
            </a:p>
          </p:txBody>
        </p:sp>
        <p:pic>
          <p:nvPicPr>
            <p:cNvPr id="19" name="Picture 18">
              <a:extLst>
                <a:ext uri="{FF2B5EF4-FFF2-40B4-BE49-F238E27FC236}">
                  <a16:creationId xmlns:a16="http://schemas.microsoft.com/office/drawing/2014/main" id="{A735D2D7-CDA0-8743-9B99-A62260BF0BB4}"/>
                </a:ext>
              </a:extLst>
            </p:cNvPr>
            <p:cNvPicPr>
              <a:picLocks noChangeAspect="1"/>
            </p:cNvPicPr>
            <p:nvPr/>
          </p:nvPicPr>
          <p:blipFill>
            <a:blip r:embed="rId3"/>
            <a:stretch>
              <a:fillRect/>
            </a:stretch>
          </p:blipFill>
          <p:spPr>
            <a:xfrm>
              <a:off x="5911306" y="3141465"/>
              <a:ext cx="369389" cy="575072"/>
            </a:xfrm>
            <a:prstGeom prst="rect">
              <a:avLst/>
            </a:prstGeom>
          </p:spPr>
        </p:pic>
        <p:sp>
          <p:nvSpPr>
            <p:cNvPr id="20" name="Rectangle 19">
              <a:extLst>
                <a:ext uri="{FF2B5EF4-FFF2-40B4-BE49-F238E27FC236}">
                  <a16:creationId xmlns:a16="http://schemas.microsoft.com/office/drawing/2014/main" id="{E19B0445-72CA-7F4E-87A3-E2F1C40999B5}"/>
                </a:ext>
              </a:extLst>
            </p:cNvPr>
            <p:cNvSpPr/>
            <p:nvPr/>
          </p:nvSpPr>
          <p:spPr>
            <a:xfrm>
              <a:off x="4980895" y="3205220"/>
              <a:ext cx="650397" cy="2606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Daily Sell</a:t>
              </a:r>
            </a:p>
            <a:p>
              <a:pPr algn="ctr"/>
              <a:r>
                <a:rPr lang="en-US" sz="1400" dirty="0">
                  <a:solidFill>
                    <a:schemeClr val="tx1"/>
                  </a:solidFill>
                </a:rPr>
                <a:t>Recommendations</a:t>
              </a:r>
            </a:p>
          </p:txBody>
        </p:sp>
        <p:sp>
          <p:nvSpPr>
            <p:cNvPr id="21" name="Rectangle 20">
              <a:extLst>
                <a:ext uri="{FF2B5EF4-FFF2-40B4-BE49-F238E27FC236}">
                  <a16:creationId xmlns:a16="http://schemas.microsoft.com/office/drawing/2014/main" id="{9AB8DE30-705F-4D46-A0A7-4E673DC01945}"/>
                </a:ext>
              </a:extLst>
            </p:cNvPr>
            <p:cNvSpPr/>
            <p:nvPr/>
          </p:nvSpPr>
          <p:spPr>
            <a:xfrm>
              <a:off x="6717935" y="3205220"/>
              <a:ext cx="464137" cy="2580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Hourly Stock</a:t>
              </a:r>
            </a:p>
            <a:p>
              <a:pPr algn="ctr"/>
              <a:r>
                <a:rPr lang="en-US" sz="1400" dirty="0">
                  <a:solidFill>
                    <a:schemeClr val="tx1"/>
                  </a:solidFill>
                </a:rPr>
                <a:t>Data</a:t>
              </a:r>
            </a:p>
          </p:txBody>
        </p:sp>
        <p:sp>
          <p:nvSpPr>
            <p:cNvPr id="22" name="Rectangle 21">
              <a:extLst>
                <a:ext uri="{FF2B5EF4-FFF2-40B4-BE49-F238E27FC236}">
                  <a16:creationId xmlns:a16="http://schemas.microsoft.com/office/drawing/2014/main" id="{A614B1B0-3FCD-F449-8356-5E6986E962F0}"/>
                </a:ext>
              </a:extLst>
            </p:cNvPr>
            <p:cNvSpPr/>
            <p:nvPr/>
          </p:nvSpPr>
          <p:spPr>
            <a:xfrm>
              <a:off x="6717934" y="2620801"/>
              <a:ext cx="464137" cy="2937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Update</a:t>
              </a:r>
            </a:p>
            <a:p>
              <a:pPr algn="ctr"/>
              <a:r>
                <a:rPr lang="en-US" sz="1400" dirty="0">
                  <a:solidFill>
                    <a:schemeClr val="tx1"/>
                  </a:solidFill>
                </a:rPr>
                <a:t>Local Max</a:t>
              </a:r>
            </a:p>
          </p:txBody>
        </p:sp>
        <p:sp>
          <p:nvSpPr>
            <p:cNvPr id="23" name="Rectangle 22">
              <a:extLst>
                <a:ext uri="{FF2B5EF4-FFF2-40B4-BE49-F238E27FC236}">
                  <a16:creationId xmlns:a16="http://schemas.microsoft.com/office/drawing/2014/main" id="{D28D50B3-0F86-024C-935E-503482CC7CE9}"/>
                </a:ext>
              </a:extLst>
            </p:cNvPr>
            <p:cNvSpPr/>
            <p:nvPr/>
          </p:nvSpPr>
          <p:spPr>
            <a:xfrm>
              <a:off x="5810864" y="2620802"/>
              <a:ext cx="570274" cy="2819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8932" tIns="14466" rIns="28932" bIns="14466" numCol="1" spcCol="0" rtlCol="0" fromWordArt="0" anchor="ctr" anchorCtr="0" forceAA="0" compatLnSpc="1">
              <a:prstTxWarp prst="textNoShape">
                <a:avLst/>
              </a:prstTxWarp>
              <a:noAutofit/>
            </a:bodyPr>
            <a:lstStyle/>
            <a:p>
              <a:pPr algn="ctr"/>
              <a:r>
                <a:rPr lang="en-US" sz="1400" dirty="0">
                  <a:solidFill>
                    <a:schemeClr val="tx1"/>
                  </a:solidFill>
                </a:rPr>
                <a:t>Ledger</a:t>
              </a:r>
            </a:p>
            <a:p>
              <a:pPr algn="ctr"/>
              <a:r>
                <a:rPr lang="en-US" sz="1400" dirty="0">
                  <a:solidFill>
                    <a:schemeClr val="tx1"/>
                  </a:solidFill>
                </a:rPr>
                <a:t>(P &amp; L</a:t>
              </a:r>
              <a:r>
                <a:rPr lang="en-US" sz="788" dirty="0">
                  <a:solidFill>
                    <a:schemeClr val="tx1"/>
                  </a:solidFill>
                </a:rPr>
                <a:t>)</a:t>
              </a:r>
            </a:p>
          </p:txBody>
        </p:sp>
        <p:cxnSp>
          <p:nvCxnSpPr>
            <p:cNvPr id="24" name="Straight Arrow Connector 23">
              <a:extLst>
                <a:ext uri="{FF2B5EF4-FFF2-40B4-BE49-F238E27FC236}">
                  <a16:creationId xmlns:a16="http://schemas.microsoft.com/office/drawing/2014/main" id="{13B00B6D-10FD-684E-9107-D8342F52EEA5}"/>
                </a:ext>
              </a:extLst>
            </p:cNvPr>
            <p:cNvCxnSpPr>
              <a:cxnSpLocks/>
              <a:endCxn id="14" idx="2"/>
            </p:cNvCxnSpPr>
            <p:nvPr/>
          </p:nvCxnSpPr>
          <p:spPr>
            <a:xfrm flipV="1">
              <a:off x="5399223" y="4863958"/>
              <a:ext cx="1" cy="1600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1DE234C4-2123-CC41-987F-2CFFC38A7687}"/>
                </a:ext>
              </a:extLst>
            </p:cNvPr>
            <p:cNvCxnSpPr/>
            <p:nvPr/>
          </p:nvCxnSpPr>
          <p:spPr>
            <a:xfrm flipV="1">
              <a:off x="6749743" y="4863958"/>
              <a:ext cx="0" cy="16008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id="{5E3E5008-D4D0-FF47-9A3E-004CE45D9E6A}"/>
                </a:ext>
              </a:extLst>
            </p:cNvPr>
            <p:cNvCxnSpPr>
              <a:cxnSpLocks/>
            </p:cNvCxnSpPr>
            <p:nvPr/>
          </p:nvCxnSpPr>
          <p:spPr>
            <a:xfrm flipV="1">
              <a:off x="6594305" y="5351813"/>
              <a:ext cx="0" cy="986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a:extLst>
                <a:ext uri="{FF2B5EF4-FFF2-40B4-BE49-F238E27FC236}">
                  <a16:creationId xmlns:a16="http://schemas.microsoft.com/office/drawing/2014/main" id="{85067371-3D72-5146-A1B7-A9A1E86E8256}"/>
                </a:ext>
              </a:extLst>
            </p:cNvPr>
            <p:cNvCxnSpPr>
              <a:cxnSpLocks/>
            </p:cNvCxnSpPr>
            <p:nvPr/>
          </p:nvCxnSpPr>
          <p:spPr>
            <a:xfrm flipV="1">
              <a:off x="5680841" y="5351813"/>
              <a:ext cx="0" cy="986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a:extLst>
                <a:ext uri="{FF2B5EF4-FFF2-40B4-BE49-F238E27FC236}">
                  <a16:creationId xmlns:a16="http://schemas.microsoft.com/office/drawing/2014/main" id="{6989C1F6-F32E-EF48-A081-1AE265B61C61}"/>
                </a:ext>
              </a:extLst>
            </p:cNvPr>
            <p:cNvCxnSpPr>
              <a:cxnSpLocks/>
            </p:cNvCxnSpPr>
            <p:nvPr/>
          </p:nvCxnSpPr>
          <p:spPr>
            <a:xfrm flipH="1" flipV="1">
              <a:off x="5696666" y="4761540"/>
              <a:ext cx="171964"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5FF5E7A5-DDB8-0547-BAA4-1F93806EC452}"/>
                </a:ext>
              </a:extLst>
            </p:cNvPr>
            <p:cNvCxnSpPr>
              <a:cxnSpLocks/>
            </p:cNvCxnSpPr>
            <p:nvPr/>
          </p:nvCxnSpPr>
          <p:spPr>
            <a:xfrm flipV="1">
              <a:off x="6332915" y="4761540"/>
              <a:ext cx="171816"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15310D7C-1A66-4649-A98B-754A9AB11A21}"/>
                </a:ext>
              </a:extLst>
            </p:cNvPr>
            <p:cNvCxnSpPr>
              <a:cxnSpLocks/>
            </p:cNvCxnSpPr>
            <p:nvPr/>
          </p:nvCxnSpPr>
          <p:spPr>
            <a:xfrm flipV="1">
              <a:off x="6100698" y="4259197"/>
              <a:ext cx="0" cy="986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a:extLst>
                <a:ext uri="{FF2B5EF4-FFF2-40B4-BE49-F238E27FC236}">
                  <a16:creationId xmlns:a16="http://schemas.microsoft.com/office/drawing/2014/main" id="{C3CC3D7A-3EF4-3740-9E97-E6670693E74B}"/>
                </a:ext>
              </a:extLst>
            </p:cNvPr>
            <p:cNvCxnSpPr>
              <a:cxnSpLocks/>
              <a:stCxn id="14" idx="0"/>
            </p:cNvCxnSpPr>
            <p:nvPr/>
          </p:nvCxnSpPr>
          <p:spPr>
            <a:xfrm flipV="1">
              <a:off x="5399224" y="4264160"/>
              <a:ext cx="425828" cy="34671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Straight Arrow Connector 31">
              <a:extLst>
                <a:ext uri="{FF2B5EF4-FFF2-40B4-BE49-F238E27FC236}">
                  <a16:creationId xmlns:a16="http://schemas.microsoft.com/office/drawing/2014/main" id="{8C03CBE7-9799-6A45-9C06-F02BBC274A37}"/>
                </a:ext>
              </a:extLst>
            </p:cNvPr>
            <p:cNvCxnSpPr>
              <a:cxnSpLocks/>
              <a:stCxn id="15" idx="0"/>
            </p:cNvCxnSpPr>
            <p:nvPr/>
          </p:nvCxnSpPr>
          <p:spPr>
            <a:xfrm flipH="1" flipV="1">
              <a:off x="6366596" y="4249683"/>
              <a:ext cx="415647" cy="36119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B46D4D43-FC54-D945-912F-09BB22290A5D}"/>
                </a:ext>
              </a:extLst>
            </p:cNvPr>
            <p:cNvCxnSpPr>
              <a:cxnSpLocks/>
              <a:endCxn id="19" idx="2"/>
            </p:cNvCxnSpPr>
            <p:nvPr/>
          </p:nvCxnSpPr>
          <p:spPr>
            <a:xfrm flipV="1">
              <a:off x="6096000" y="3716536"/>
              <a:ext cx="0" cy="2212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4" name="Straight Arrow Connector 33">
              <a:extLst>
                <a:ext uri="{FF2B5EF4-FFF2-40B4-BE49-F238E27FC236}">
                  <a16:creationId xmlns:a16="http://schemas.microsoft.com/office/drawing/2014/main" id="{4919036D-D1BB-D047-907D-E1DDA08BB00A}"/>
                </a:ext>
              </a:extLst>
            </p:cNvPr>
            <p:cNvCxnSpPr>
              <a:cxnSpLocks/>
            </p:cNvCxnSpPr>
            <p:nvPr/>
          </p:nvCxnSpPr>
          <p:spPr>
            <a:xfrm flipV="1">
              <a:off x="6195533" y="2914527"/>
              <a:ext cx="0" cy="2212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36106D6D-3EB2-B042-AB33-181C52644185}"/>
                </a:ext>
              </a:extLst>
            </p:cNvPr>
            <p:cNvCxnSpPr>
              <a:cxnSpLocks/>
            </p:cNvCxnSpPr>
            <p:nvPr/>
          </p:nvCxnSpPr>
          <p:spPr>
            <a:xfrm flipV="1">
              <a:off x="6957731" y="2942239"/>
              <a:ext cx="0" cy="2212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6" name="Straight Arrow Connector 35">
              <a:extLst>
                <a:ext uri="{FF2B5EF4-FFF2-40B4-BE49-F238E27FC236}">
                  <a16:creationId xmlns:a16="http://schemas.microsoft.com/office/drawing/2014/main" id="{1605B203-151D-504B-AA49-D95D608ECB96}"/>
                </a:ext>
              </a:extLst>
            </p:cNvPr>
            <p:cNvCxnSpPr>
              <a:cxnSpLocks/>
            </p:cNvCxnSpPr>
            <p:nvPr/>
          </p:nvCxnSpPr>
          <p:spPr>
            <a:xfrm flipV="1">
              <a:off x="6437608" y="2759527"/>
              <a:ext cx="223856" cy="8252"/>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a:extLst>
                <a:ext uri="{FF2B5EF4-FFF2-40B4-BE49-F238E27FC236}">
                  <a16:creationId xmlns:a16="http://schemas.microsoft.com/office/drawing/2014/main" id="{41B10815-D55D-3647-B662-719BDF64054E}"/>
                </a:ext>
              </a:extLst>
            </p:cNvPr>
            <p:cNvCxnSpPr>
              <a:cxnSpLocks/>
            </p:cNvCxnSpPr>
            <p:nvPr/>
          </p:nvCxnSpPr>
          <p:spPr>
            <a:xfrm flipV="1">
              <a:off x="6096000" y="2495863"/>
              <a:ext cx="0" cy="12493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8" name="TextBox 37">
              <a:extLst>
                <a:ext uri="{FF2B5EF4-FFF2-40B4-BE49-F238E27FC236}">
                  <a16:creationId xmlns:a16="http://schemas.microsoft.com/office/drawing/2014/main" id="{19F8AF7E-47C0-E347-A7DA-033FCA728228}"/>
                </a:ext>
              </a:extLst>
            </p:cNvPr>
            <p:cNvSpPr txBox="1"/>
            <p:nvPr/>
          </p:nvSpPr>
          <p:spPr>
            <a:xfrm>
              <a:off x="5913441" y="2354102"/>
              <a:ext cx="401505" cy="179207"/>
            </a:xfrm>
            <a:prstGeom prst="rect">
              <a:avLst/>
            </a:prstGeom>
            <a:noFill/>
          </p:spPr>
          <p:txBody>
            <a:bodyPr wrap="none" rtlCol="0">
              <a:spAutoFit/>
            </a:bodyPr>
            <a:lstStyle/>
            <a:p>
              <a:r>
                <a:rPr lang="en-US" sz="1400" dirty="0"/>
                <a:t>Sold Stocks</a:t>
              </a:r>
            </a:p>
          </p:txBody>
        </p:sp>
        <p:cxnSp>
          <p:nvCxnSpPr>
            <p:cNvPr id="39" name="Straight Arrow Connector 38">
              <a:extLst>
                <a:ext uri="{FF2B5EF4-FFF2-40B4-BE49-F238E27FC236}">
                  <a16:creationId xmlns:a16="http://schemas.microsoft.com/office/drawing/2014/main" id="{0C7E8888-47BB-8D47-ACD0-2CA76701EBDC}"/>
                </a:ext>
              </a:extLst>
            </p:cNvPr>
            <p:cNvCxnSpPr>
              <a:cxnSpLocks/>
            </p:cNvCxnSpPr>
            <p:nvPr/>
          </p:nvCxnSpPr>
          <p:spPr>
            <a:xfrm flipV="1">
              <a:off x="5653600" y="3334266"/>
              <a:ext cx="171816"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0" name="TextBox 39">
              <a:extLst>
                <a:ext uri="{FF2B5EF4-FFF2-40B4-BE49-F238E27FC236}">
                  <a16:creationId xmlns:a16="http://schemas.microsoft.com/office/drawing/2014/main" id="{05BC66C2-8F9A-FB48-BE50-DC81DA62F2DE}"/>
                </a:ext>
              </a:extLst>
            </p:cNvPr>
            <p:cNvSpPr txBox="1"/>
            <p:nvPr/>
          </p:nvSpPr>
          <p:spPr>
            <a:xfrm>
              <a:off x="6234757" y="2936630"/>
              <a:ext cx="464138" cy="352212"/>
            </a:xfrm>
            <a:prstGeom prst="rect">
              <a:avLst/>
            </a:prstGeom>
            <a:noFill/>
          </p:spPr>
          <p:txBody>
            <a:bodyPr wrap="square" rtlCol="0">
              <a:spAutoFit/>
            </a:bodyPr>
            <a:lstStyle/>
            <a:p>
              <a:r>
                <a:rPr lang="en-US" sz="563" dirty="0"/>
                <a:t>Confirmed</a:t>
              </a:r>
            </a:p>
            <a:p>
              <a:r>
                <a:rPr lang="en-US" sz="563" dirty="0"/>
                <a:t>Buys</a:t>
              </a:r>
            </a:p>
          </p:txBody>
        </p:sp>
        <p:sp>
          <p:nvSpPr>
            <p:cNvPr id="41" name="TextBox 40">
              <a:extLst>
                <a:ext uri="{FF2B5EF4-FFF2-40B4-BE49-F238E27FC236}">
                  <a16:creationId xmlns:a16="http://schemas.microsoft.com/office/drawing/2014/main" id="{629E0718-CBF8-2046-86C6-6E38DE091DCF}"/>
                </a:ext>
              </a:extLst>
            </p:cNvPr>
            <p:cNvSpPr txBox="1"/>
            <p:nvPr/>
          </p:nvSpPr>
          <p:spPr>
            <a:xfrm>
              <a:off x="5569669" y="2938433"/>
              <a:ext cx="464138" cy="352212"/>
            </a:xfrm>
            <a:prstGeom prst="rect">
              <a:avLst/>
            </a:prstGeom>
            <a:noFill/>
          </p:spPr>
          <p:txBody>
            <a:bodyPr wrap="square" rtlCol="0">
              <a:spAutoFit/>
            </a:bodyPr>
            <a:lstStyle/>
            <a:p>
              <a:pPr algn="r"/>
              <a:r>
                <a:rPr lang="en-US" sz="563" dirty="0"/>
                <a:t>Confirmed</a:t>
              </a:r>
            </a:p>
            <a:p>
              <a:pPr algn="r"/>
              <a:r>
                <a:rPr lang="en-US" sz="563" dirty="0"/>
                <a:t>Buys</a:t>
              </a:r>
            </a:p>
          </p:txBody>
        </p:sp>
        <p:cxnSp>
          <p:nvCxnSpPr>
            <p:cNvPr id="42" name="Straight Arrow Connector 41">
              <a:extLst>
                <a:ext uri="{FF2B5EF4-FFF2-40B4-BE49-F238E27FC236}">
                  <a16:creationId xmlns:a16="http://schemas.microsoft.com/office/drawing/2014/main" id="{62CC8A11-5C7E-F94C-AD63-61C914E4E204}"/>
                </a:ext>
              </a:extLst>
            </p:cNvPr>
            <p:cNvCxnSpPr>
              <a:cxnSpLocks/>
            </p:cNvCxnSpPr>
            <p:nvPr/>
          </p:nvCxnSpPr>
          <p:spPr>
            <a:xfrm flipV="1">
              <a:off x="6039886" y="2914527"/>
              <a:ext cx="0" cy="2212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3" name="Straight Arrow Connector 42">
              <a:extLst>
                <a:ext uri="{FF2B5EF4-FFF2-40B4-BE49-F238E27FC236}">
                  <a16:creationId xmlns:a16="http://schemas.microsoft.com/office/drawing/2014/main" id="{AE859965-A1C9-D546-837E-BF37700BB908}"/>
                </a:ext>
              </a:extLst>
            </p:cNvPr>
            <p:cNvCxnSpPr>
              <a:cxnSpLocks/>
            </p:cNvCxnSpPr>
            <p:nvPr/>
          </p:nvCxnSpPr>
          <p:spPr>
            <a:xfrm>
              <a:off x="5234270" y="2785558"/>
              <a:ext cx="1" cy="38481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4" name="Straight Connector 43">
              <a:extLst>
                <a:ext uri="{FF2B5EF4-FFF2-40B4-BE49-F238E27FC236}">
                  <a16:creationId xmlns:a16="http://schemas.microsoft.com/office/drawing/2014/main" id="{D9A9403E-989A-BA43-B07A-AFE355E8FACC}"/>
                </a:ext>
              </a:extLst>
            </p:cNvPr>
            <p:cNvCxnSpPr>
              <a:cxnSpLocks/>
            </p:cNvCxnSpPr>
            <p:nvPr/>
          </p:nvCxnSpPr>
          <p:spPr>
            <a:xfrm>
              <a:off x="5234270" y="2782649"/>
              <a:ext cx="517012" cy="2909"/>
            </a:xfrm>
            <a:prstGeom prst="line">
              <a:avLst/>
            </a:prstGeom>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136374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2E37B-ACDD-B649-9826-84A88DFEBADE}"/>
              </a:ext>
            </a:extLst>
          </p:cNvPr>
          <p:cNvSpPr>
            <a:spLocks noGrp="1"/>
          </p:cNvSpPr>
          <p:nvPr>
            <p:ph type="title"/>
          </p:nvPr>
        </p:nvSpPr>
        <p:spPr>
          <a:xfrm>
            <a:off x="465666" y="18256"/>
            <a:ext cx="10515600" cy="728547"/>
          </a:xfrm>
        </p:spPr>
        <p:txBody>
          <a:bodyPr/>
          <a:lstStyle/>
          <a:p>
            <a:r>
              <a:rPr lang="en-US" dirty="0"/>
              <a:t>Implemented Trading System</a:t>
            </a:r>
          </a:p>
        </p:txBody>
      </p:sp>
      <p:sp>
        <p:nvSpPr>
          <p:cNvPr id="3" name="Content Placeholder 2">
            <a:extLst>
              <a:ext uri="{FF2B5EF4-FFF2-40B4-BE49-F238E27FC236}">
                <a16:creationId xmlns:a16="http://schemas.microsoft.com/office/drawing/2014/main" id="{61368A14-E008-DD47-8A46-DE884D7CD990}"/>
              </a:ext>
            </a:extLst>
          </p:cNvPr>
          <p:cNvSpPr>
            <a:spLocks noGrp="1"/>
          </p:cNvSpPr>
          <p:nvPr>
            <p:ph idx="1"/>
          </p:nvPr>
        </p:nvSpPr>
        <p:spPr>
          <a:xfrm>
            <a:off x="6662959" y="931335"/>
            <a:ext cx="4949176" cy="5723466"/>
          </a:xfrm>
        </p:spPr>
        <p:txBody>
          <a:bodyPr>
            <a:normAutofit/>
          </a:bodyPr>
          <a:lstStyle/>
          <a:p>
            <a:pPr marL="0" indent="0">
              <a:buNone/>
            </a:pPr>
            <a:r>
              <a:rPr lang="en-US" sz="2000" b="1" u="sng" dirty="0"/>
              <a:t>Components:</a:t>
            </a:r>
          </a:p>
          <a:p>
            <a:pPr marL="0" indent="0">
              <a:buNone/>
            </a:pPr>
            <a:endParaRPr lang="en-US" sz="2000" dirty="0"/>
          </a:p>
          <a:p>
            <a:r>
              <a:rPr lang="en-US" sz="2000" dirty="0"/>
              <a:t>2,000 stocks instead of 100</a:t>
            </a:r>
          </a:p>
          <a:p>
            <a:r>
              <a:rPr lang="en-US" sz="2000" dirty="0" err="1"/>
              <a:t>Backtesting</a:t>
            </a:r>
            <a:r>
              <a:rPr lang="en-US" sz="2000" dirty="0"/>
              <a:t> engine</a:t>
            </a:r>
          </a:p>
          <a:p>
            <a:r>
              <a:rPr lang="en-US" sz="2000" dirty="0"/>
              <a:t>Forecasting with ARX/GARCH model</a:t>
            </a:r>
          </a:p>
          <a:p>
            <a:r>
              <a:rPr lang="en-US" sz="2000" dirty="0"/>
              <a:t>Local minima and maxima models</a:t>
            </a:r>
          </a:p>
          <a:p>
            <a:r>
              <a:rPr lang="en-US" sz="2000" dirty="0"/>
              <a:t>P&amp;L functionality to track performance</a:t>
            </a:r>
          </a:p>
          <a:p>
            <a:r>
              <a:rPr lang="en-US" sz="2000" dirty="0"/>
              <a:t>Buy recommendations (but not sell)</a:t>
            </a:r>
          </a:p>
          <a:p>
            <a:r>
              <a:rPr lang="en-US" sz="2000" dirty="0"/>
              <a:t>Hourly updates</a:t>
            </a:r>
          </a:p>
        </p:txBody>
      </p:sp>
      <p:grpSp>
        <p:nvGrpSpPr>
          <p:cNvPr id="45" name="Group 44">
            <a:extLst>
              <a:ext uri="{FF2B5EF4-FFF2-40B4-BE49-F238E27FC236}">
                <a16:creationId xmlns:a16="http://schemas.microsoft.com/office/drawing/2014/main" id="{7722DA4A-9DD6-3B4D-BCF6-03772A1A007B}"/>
              </a:ext>
            </a:extLst>
          </p:cNvPr>
          <p:cNvGrpSpPr/>
          <p:nvPr/>
        </p:nvGrpSpPr>
        <p:grpSpPr>
          <a:xfrm>
            <a:off x="867499" y="1365739"/>
            <a:ext cx="5099548" cy="4399154"/>
            <a:chOff x="1693981" y="1834662"/>
            <a:chExt cx="5099548" cy="4399154"/>
          </a:xfrm>
        </p:grpSpPr>
        <p:sp>
          <p:nvSpPr>
            <p:cNvPr id="46" name="Rectangle 45">
              <a:extLst>
                <a:ext uri="{FF2B5EF4-FFF2-40B4-BE49-F238E27FC236}">
                  <a16:creationId xmlns:a16="http://schemas.microsoft.com/office/drawing/2014/main" id="{6AF00EC3-E81C-F14D-93ED-38C5E3189AED}"/>
                </a:ext>
              </a:extLst>
            </p:cNvPr>
            <p:cNvSpPr/>
            <p:nvPr/>
          </p:nvSpPr>
          <p:spPr>
            <a:xfrm>
              <a:off x="1781908" y="3499339"/>
              <a:ext cx="1946030" cy="62132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t>backtest</a:t>
              </a:r>
              <a:endParaRPr lang="en-US" dirty="0"/>
            </a:p>
          </p:txBody>
        </p:sp>
        <p:sp>
          <p:nvSpPr>
            <p:cNvPr id="47" name="Can 46">
              <a:extLst>
                <a:ext uri="{FF2B5EF4-FFF2-40B4-BE49-F238E27FC236}">
                  <a16:creationId xmlns:a16="http://schemas.microsoft.com/office/drawing/2014/main" id="{B9F31F52-75E6-FE41-B7C2-507CB027DD12}"/>
                </a:ext>
              </a:extLst>
            </p:cNvPr>
            <p:cNvSpPr/>
            <p:nvPr/>
          </p:nvSpPr>
          <p:spPr>
            <a:xfrm>
              <a:off x="3165230" y="4794738"/>
              <a:ext cx="386861" cy="504092"/>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an 47">
              <a:extLst>
                <a:ext uri="{FF2B5EF4-FFF2-40B4-BE49-F238E27FC236}">
                  <a16:creationId xmlns:a16="http://schemas.microsoft.com/office/drawing/2014/main" id="{F78ACF3A-823B-D944-8681-F7DC8BEAD485}"/>
                </a:ext>
              </a:extLst>
            </p:cNvPr>
            <p:cNvSpPr/>
            <p:nvPr/>
          </p:nvSpPr>
          <p:spPr>
            <a:xfrm>
              <a:off x="2479429" y="4794738"/>
              <a:ext cx="386861" cy="504092"/>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Can 48">
              <a:extLst>
                <a:ext uri="{FF2B5EF4-FFF2-40B4-BE49-F238E27FC236}">
                  <a16:creationId xmlns:a16="http://schemas.microsoft.com/office/drawing/2014/main" id="{30FFA1CA-E264-8C45-B23B-7B0BE09B89DB}"/>
                </a:ext>
              </a:extLst>
            </p:cNvPr>
            <p:cNvSpPr/>
            <p:nvPr/>
          </p:nvSpPr>
          <p:spPr>
            <a:xfrm>
              <a:off x="1869829" y="4794738"/>
              <a:ext cx="386861" cy="504092"/>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72CAAECC-E43A-F846-8D59-74802AE4CEA6}"/>
                </a:ext>
              </a:extLst>
            </p:cNvPr>
            <p:cNvCxnSpPr/>
            <p:nvPr/>
          </p:nvCxnSpPr>
          <p:spPr>
            <a:xfrm>
              <a:off x="3376245" y="4138246"/>
              <a:ext cx="0" cy="609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011DC14-677E-9A43-886F-309D01B0587C}"/>
                </a:ext>
              </a:extLst>
            </p:cNvPr>
            <p:cNvCxnSpPr/>
            <p:nvPr/>
          </p:nvCxnSpPr>
          <p:spPr>
            <a:xfrm>
              <a:off x="2696307" y="4138246"/>
              <a:ext cx="0" cy="609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032A5EF-E57A-944D-91A3-2CB522F10194}"/>
                </a:ext>
              </a:extLst>
            </p:cNvPr>
            <p:cNvCxnSpPr/>
            <p:nvPr/>
          </p:nvCxnSpPr>
          <p:spPr>
            <a:xfrm>
              <a:off x="2086707" y="4138246"/>
              <a:ext cx="0" cy="609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AE8BD4B7-43DB-784B-881A-3EF53BCB8600}"/>
                </a:ext>
              </a:extLst>
            </p:cNvPr>
            <p:cNvSpPr txBox="1"/>
            <p:nvPr/>
          </p:nvSpPr>
          <p:spPr>
            <a:xfrm>
              <a:off x="2455982" y="5345722"/>
              <a:ext cx="447558" cy="307777"/>
            </a:xfrm>
            <a:prstGeom prst="rect">
              <a:avLst/>
            </a:prstGeom>
            <a:noFill/>
          </p:spPr>
          <p:txBody>
            <a:bodyPr wrap="none" rtlCol="0">
              <a:spAutoFit/>
            </a:bodyPr>
            <a:lstStyle/>
            <a:p>
              <a:r>
                <a:rPr lang="en-US" sz="1400" dirty="0" err="1"/>
                <a:t>PnL</a:t>
              </a:r>
              <a:endParaRPr lang="en-US" sz="1400" dirty="0"/>
            </a:p>
          </p:txBody>
        </p:sp>
        <p:sp>
          <p:nvSpPr>
            <p:cNvPr id="54" name="TextBox 53">
              <a:extLst>
                <a:ext uri="{FF2B5EF4-FFF2-40B4-BE49-F238E27FC236}">
                  <a16:creationId xmlns:a16="http://schemas.microsoft.com/office/drawing/2014/main" id="{479E43A2-4057-4A4F-B442-3F49C067308B}"/>
                </a:ext>
              </a:extLst>
            </p:cNvPr>
            <p:cNvSpPr txBox="1"/>
            <p:nvPr/>
          </p:nvSpPr>
          <p:spPr>
            <a:xfrm flipH="1">
              <a:off x="2989384" y="5363306"/>
              <a:ext cx="855785" cy="523220"/>
            </a:xfrm>
            <a:prstGeom prst="rect">
              <a:avLst/>
            </a:prstGeom>
            <a:noFill/>
          </p:spPr>
          <p:txBody>
            <a:bodyPr wrap="square" rtlCol="0">
              <a:spAutoFit/>
            </a:bodyPr>
            <a:lstStyle/>
            <a:p>
              <a:r>
                <a:rPr lang="en-US" sz="1400" dirty="0"/>
                <a:t>possible</a:t>
              </a:r>
            </a:p>
            <a:p>
              <a:r>
                <a:rPr lang="en-US" sz="1400" dirty="0"/>
                <a:t>trades</a:t>
              </a:r>
            </a:p>
          </p:txBody>
        </p:sp>
        <p:sp>
          <p:nvSpPr>
            <p:cNvPr id="55" name="TextBox 54">
              <a:extLst>
                <a:ext uri="{FF2B5EF4-FFF2-40B4-BE49-F238E27FC236}">
                  <a16:creationId xmlns:a16="http://schemas.microsoft.com/office/drawing/2014/main" id="{0BD3BC0F-43BA-6F45-B38C-36D5A9F10D3B}"/>
                </a:ext>
              </a:extLst>
            </p:cNvPr>
            <p:cNvSpPr txBox="1"/>
            <p:nvPr/>
          </p:nvSpPr>
          <p:spPr>
            <a:xfrm flipH="1">
              <a:off x="1693981" y="5363306"/>
              <a:ext cx="855785" cy="307777"/>
            </a:xfrm>
            <a:prstGeom prst="rect">
              <a:avLst/>
            </a:prstGeom>
            <a:noFill/>
          </p:spPr>
          <p:txBody>
            <a:bodyPr wrap="square" rtlCol="0">
              <a:spAutoFit/>
            </a:bodyPr>
            <a:lstStyle/>
            <a:p>
              <a:r>
                <a:rPr lang="en-US" sz="1400" dirty="0"/>
                <a:t>capital</a:t>
              </a:r>
            </a:p>
          </p:txBody>
        </p:sp>
        <p:sp>
          <p:nvSpPr>
            <p:cNvPr id="56" name="Rectangle 55">
              <a:extLst>
                <a:ext uri="{FF2B5EF4-FFF2-40B4-BE49-F238E27FC236}">
                  <a16:creationId xmlns:a16="http://schemas.microsoft.com/office/drawing/2014/main" id="{9EDD9960-6A90-7347-8A75-E292DC5EA71F}"/>
                </a:ext>
              </a:extLst>
            </p:cNvPr>
            <p:cNvSpPr/>
            <p:nvPr/>
          </p:nvSpPr>
          <p:spPr>
            <a:xfrm>
              <a:off x="1781908" y="1834662"/>
              <a:ext cx="1946030" cy="62132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backtest_nnn</a:t>
              </a:r>
              <a:endParaRPr lang="en-US" dirty="0"/>
            </a:p>
          </p:txBody>
        </p:sp>
        <p:sp>
          <p:nvSpPr>
            <p:cNvPr id="57" name="Can 56">
              <a:extLst>
                <a:ext uri="{FF2B5EF4-FFF2-40B4-BE49-F238E27FC236}">
                  <a16:creationId xmlns:a16="http://schemas.microsoft.com/office/drawing/2014/main" id="{F96DDADA-200A-EB4D-9284-017C0A0DBC50}"/>
                </a:ext>
              </a:extLst>
            </p:cNvPr>
            <p:cNvSpPr/>
            <p:nvPr/>
          </p:nvSpPr>
          <p:spPr>
            <a:xfrm>
              <a:off x="5439504" y="3171092"/>
              <a:ext cx="386861" cy="504092"/>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an 57">
              <a:extLst>
                <a:ext uri="{FF2B5EF4-FFF2-40B4-BE49-F238E27FC236}">
                  <a16:creationId xmlns:a16="http://schemas.microsoft.com/office/drawing/2014/main" id="{1729DB71-3763-FC41-A2D7-79D1EA0CCB75}"/>
                </a:ext>
              </a:extLst>
            </p:cNvPr>
            <p:cNvSpPr/>
            <p:nvPr/>
          </p:nvSpPr>
          <p:spPr>
            <a:xfrm>
              <a:off x="5404337" y="4032738"/>
              <a:ext cx="386861" cy="504092"/>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B44EF106-0FF9-E04D-9597-146EC1446153}"/>
                </a:ext>
              </a:extLst>
            </p:cNvPr>
            <p:cNvSpPr/>
            <p:nvPr/>
          </p:nvSpPr>
          <p:spPr>
            <a:xfrm>
              <a:off x="4624752" y="1834662"/>
              <a:ext cx="1946030" cy="621323"/>
            </a:xfrm>
            <a:prstGeom prst="rect">
              <a:avLst/>
            </a:prstGeom>
            <a:solidFill>
              <a:schemeClr val="accent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heuristic</a:t>
              </a:r>
            </a:p>
          </p:txBody>
        </p:sp>
        <p:cxnSp>
          <p:nvCxnSpPr>
            <p:cNvPr id="60" name="Straight Arrow Connector 59">
              <a:extLst>
                <a:ext uri="{FF2B5EF4-FFF2-40B4-BE49-F238E27FC236}">
                  <a16:creationId xmlns:a16="http://schemas.microsoft.com/office/drawing/2014/main" id="{F81B2704-A73F-3C44-A1CB-2FD4B9FD8894}"/>
                </a:ext>
              </a:extLst>
            </p:cNvPr>
            <p:cNvCxnSpPr/>
            <p:nvPr/>
          </p:nvCxnSpPr>
          <p:spPr>
            <a:xfrm>
              <a:off x="5632935" y="2455985"/>
              <a:ext cx="0" cy="609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F9749B6-922C-F143-A00C-670B5A03D0D1}"/>
                </a:ext>
              </a:extLst>
            </p:cNvPr>
            <p:cNvCxnSpPr>
              <a:cxnSpLocks/>
            </p:cNvCxnSpPr>
            <p:nvPr/>
          </p:nvCxnSpPr>
          <p:spPr>
            <a:xfrm flipH="1">
              <a:off x="3804136" y="3522784"/>
              <a:ext cx="1559167" cy="1758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AA5F6D3-D013-6742-876B-46DED3993249}"/>
                </a:ext>
              </a:extLst>
            </p:cNvPr>
            <p:cNvCxnSpPr>
              <a:cxnSpLocks/>
            </p:cNvCxnSpPr>
            <p:nvPr/>
          </p:nvCxnSpPr>
          <p:spPr>
            <a:xfrm flipH="1" flipV="1">
              <a:off x="3774826" y="4032738"/>
              <a:ext cx="1518134" cy="2520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6E3578AB-F82A-A640-B3AB-EBBE00264B7E}"/>
                </a:ext>
              </a:extLst>
            </p:cNvPr>
            <p:cNvSpPr txBox="1"/>
            <p:nvPr/>
          </p:nvSpPr>
          <p:spPr>
            <a:xfrm flipH="1">
              <a:off x="5937744" y="3161528"/>
              <a:ext cx="855785" cy="523220"/>
            </a:xfrm>
            <a:prstGeom prst="rect">
              <a:avLst/>
            </a:prstGeom>
            <a:noFill/>
          </p:spPr>
          <p:txBody>
            <a:bodyPr wrap="square" rtlCol="0">
              <a:spAutoFit/>
            </a:bodyPr>
            <a:lstStyle/>
            <a:p>
              <a:r>
                <a:rPr lang="en-US" sz="1400" dirty="0"/>
                <a:t>ticker</a:t>
              </a:r>
            </a:p>
            <a:p>
              <a:r>
                <a:rPr lang="en-US" sz="1400" dirty="0"/>
                <a:t>stats</a:t>
              </a:r>
            </a:p>
          </p:txBody>
        </p:sp>
        <p:sp>
          <p:nvSpPr>
            <p:cNvPr id="64" name="TextBox 63">
              <a:extLst>
                <a:ext uri="{FF2B5EF4-FFF2-40B4-BE49-F238E27FC236}">
                  <a16:creationId xmlns:a16="http://schemas.microsoft.com/office/drawing/2014/main" id="{C0A92BEA-FEE2-AD45-B628-7E6A3046518A}"/>
                </a:ext>
              </a:extLst>
            </p:cNvPr>
            <p:cNvSpPr txBox="1"/>
            <p:nvPr/>
          </p:nvSpPr>
          <p:spPr>
            <a:xfrm flipH="1">
              <a:off x="5902575" y="4158761"/>
              <a:ext cx="855785" cy="307777"/>
            </a:xfrm>
            <a:prstGeom prst="rect">
              <a:avLst/>
            </a:prstGeom>
            <a:noFill/>
          </p:spPr>
          <p:txBody>
            <a:bodyPr wrap="square" rtlCol="0">
              <a:spAutoFit/>
            </a:bodyPr>
            <a:lstStyle/>
            <a:p>
              <a:r>
                <a:rPr lang="en-US" sz="1400" dirty="0"/>
                <a:t>exclude</a:t>
              </a:r>
            </a:p>
          </p:txBody>
        </p:sp>
        <p:sp>
          <p:nvSpPr>
            <p:cNvPr id="65" name="Rectangle 64">
              <a:extLst>
                <a:ext uri="{FF2B5EF4-FFF2-40B4-BE49-F238E27FC236}">
                  <a16:creationId xmlns:a16="http://schemas.microsoft.com/office/drawing/2014/main" id="{7B47D615-D4A6-DD4A-918F-C47C678B218B}"/>
                </a:ext>
              </a:extLst>
            </p:cNvPr>
            <p:cNvSpPr/>
            <p:nvPr/>
          </p:nvSpPr>
          <p:spPr>
            <a:xfrm>
              <a:off x="4624752" y="4994030"/>
              <a:ext cx="1946030" cy="62132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quality</a:t>
              </a:r>
            </a:p>
          </p:txBody>
        </p:sp>
        <p:cxnSp>
          <p:nvCxnSpPr>
            <p:cNvPr id="66" name="Straight Arrow Connector 65">
              <a:extLst>
                <a:ext uri="{FF2B5EF4-FFF2-40B4-BE49-F238E27FC236}">
                  <a16:creationId xmlns:a16="http://schemas.microsoft.com/office/drawing/2014/main" id="{2B636487-0BD1-064A-812C-F1165DE413F4}"/>
                </a:ext>
              </a:extLst>
            </p:cNvPr>
            <p:cNvCxnSpPr>
              <a:cxnSpLocks/>
            </p:cNvCxnSpPr>
            <p:nvPr/>
          </p:nvCxnSpPr>
          <p:spPr>
            <a:xfrm flipV="1">
              <a:off x="5597767" y="4569069"/>
              <a:ext cx="0" cy="4513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1F26D03F-0DE9-004A-9519-75FED680BBB1}"/>
                </a:ext>
              </a:extLst>
            </p:cNvPr>
            <p:cNvCxnSpPr>
              <a:cxnSpLocks/>
            </p:cNvCxnSpPr>
            <p:nvPr/>
          </p:nvCxnSpPr>
          <p:spPr>
            <a:xfrm flipV="1">
              <a:off x="2754923" y="2567354"/>
              <a:ext cx="0" cy="9319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4282A484-49F3-3B42-A2EC-35A8193CFF53}"/>
                </a:ext>
              </a:extLst>
            </p:cNvPr>
            <p:cNvSpPr/>
            <p:nvPr/>
          </p:nvSpPr>
          <p:spPr>
            <a:xfrm>
              <a:off x="1866899" y="5987560"/>
              <a:ext cx="175846" cy="18175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B6AABEF2-67DA-9F44-A9F1-1D31F8D6317D}"/>
                </a:ext>
              </a:extLst>
            </p:cNvPr>
            <p:cNvSpPr txBox="1"/>
            <p:nvPr/>
          </p:nvSpPr>
          <p:spPr>
            <a:xfrm>
              <a:off x="2092568" y="5926038"/>
              <a:ext cx="1468031" cy="307777"/>
            </a:xfrm>
            <a:prstGeom prst="rect">
              <a:avLst/>
            </a:prstGeom>
            <a:noFill/>
          </p:spPr>
          <p:txBody>
            <a:bodyPr wrap="none" rtlCol="0">
              <a:spAutoFit/>
            </a:bodyPr>
            <a:lstStyle/>
            <a:p>
              <a:r>
                <a:rPr lang="en-US" sz="1400" dirty="0" err="1"/>
                <a:t>Jupyter</a:t>
              </a:r>
              <a:r>
                <a:rPr lang="en-US" sz="1400" dirty="0"/>
                <a:t> notebook</a:t>
              </a:r>
            </a:p>
          </p:txBody>
        </p:sp>
        <p:sp>
          <p:nvSpPr>
            <p:cNvPr id="70" name="Rectangle 69">
              <a:extLst>
                <a:ext uri="{FF2B5EF4-FFF2-40B4-BE49-F238E27FC236}">
                  <a16:creationId xmlns:a16="http://schemas.microsoft.com/office/drawing/2014/main" id="{BC028BB9-C847-8D43-B256-AD2BE2BAB98C}"/>
                </a:ext>
              </a:extLst>
            </p:cNvPr>
            <p:cNvSpPr/>
            <p:nvPr/>
          </p:nvSpPr>
          <p:spPr>
            <a:xfrm>
              <a:off x="3821724" y="5987560"/>
              <a:ext cx="140677" cy="18175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1A6AD56C-F5F6-4E4B-A592-868A55D69385}"/>
                </a:ext>
              </a:extLst>
            </p:cNvPr>
            <p:cNvSpPr txBox="1"/>
            <p:nvPr/>
          </p:nvSpPr>
          <p:spPr>
            <a:xfrm>
              <a:off x="4047675" y="5926038"/>
              <a:ext cx="705962" cy="307777"/>
            </a:xfrm>
            <a:prstGeom prst="rect">
              <a:avLst/>
            </a:prstGeom>
            <a:noFill/>
          </p:spPr>
          <p:txBody>
            <a:bodyPr wrap="none" rtlCol="0">
              <a:spAutoFit/>
            </a:bodyPr>
            <a:lstStyle/>
            <a:p>
              <a:r>
                <a:rPr lang="en-US" sz="1400" dirty="0"/>
                <a:t>Python</a:t>
              </a:r>
            </a:p>
          </p:txBody>
        </p:sp>
        <p:sp>
          <p:nvSpPr>
            <p:cNvPr id="72" name="Rectangle 71">
              <a:extLst>
                <a:ext uri="{FF2B5EF4-FFF2-40B4-BE49-F238E27FC236}">
                  <a16:creationId xmlns:a16="http://schemas.microsoft.com/office/drawing/2014/main" id="{4DEAAAEB-4479-F44A-90E2-40D53504D71C}"/>
                </a:ext>
              </a:extLst>
            </p:cNvPr>
            <p:cNvSpPr/>
            <p:nvPr/>
          </p:nvSpPr>
          <p:spPr>
            <a:xfrm>
              <a:off x="4853848" y="5987560"/>
              <a:ext cx="140677" cy="18175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B6C8B7F1-7BC1-294E-97E6-86E3CD7A6BD2}"/>
                </a:ext>
              </a:extLst>
            </p:cNvPr>
            <p:cNvSpPr txBox="1"/>
            <p:nvPr/>
          </p:nvSpPr>
          <p:spPr>
            <a:xfrm>
              <a:off x="5044134" y="5926039"/>
              <a:ext cx="731675" cy="307777"/>
            </a:xfrm>
            <a:prstGeom prst="rect">
              <a:avLst/>
            </a:prstGeom>
            <a:noFill/>
          </p:spPr>
          <p:txBody>
            <a:bodyPr wrap="none" rtlCol="0">
              <a:spAutoFit/>
            </a:bodyPr>
            <a:lstStyle/>
            <a:p>
              <a:r>
                <a:rPr lang="en-US" sz="1400" dirty="0"/>
                <a:t>CSV file</a:t>
              </a:r>
            </a:p>
          </p:txBody>
        </p:sp>
      </p:grpSp>
    </p:spTree>
    <p:extLst>
      <p:ext uri="{BB962C8B-B14F-4D97-AF65-F5344CB8AC3E}">
        <p14:creationId xmlns:p14="http://schemas.microsoft.com/office/powerpoint/2010/main" val="3771551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CFA503-A95C-7444-9635-E950BB553BCF}"/>
              </a:ext>
            </a:extLst>
          </p:cNvPr>
          <p:cNvSpPr>
            <a:spLocks noGrp="1"/>
          </p:cNvSpPr>
          <p:nvPr>
            <p:ph type="title"/>
          </p:nvPr>
        </p:nvSpPr>
        <p:spPr>
          <a:xfrm>
            <a:off x="643466" y="321734"/>
            <a:ext cx="6891187" cy="1135737"/>
          </a:xfrm>
        </p:spPr>
        <p:txBody>
          <a:bodyPr>
            <a:normAutofit/>
          </a:bodyPr>
          <a:lstStyle/>
          <a:p>
            <a:r>
              <a:rPr lang="en-US" sz="3600" dirty="0"/>
              <a:t>Learnings &amp; Findings</a:t>
            </a:r>
          </a:p>
        </p:txBody>
      </p:sp>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A34C241-09EA-4063-976C-B56C7E580736}"/>
              </a:ext>
            </a:extLst>
          </p:cNvPr>
          <p:cNvPicPr>
            <a:picLocks noChangeAspect="1"/>
          </p:cNvPicPr>
          <p:nvPr/>
        </p:nvPicPr>
        <p:blipFill rotWithShape="1">
          <a:blip r:embed="rId2"/>
          <a:srcRect l="45598" r="14864" b="-1"/>
          <a:stretch/>
        </p:blipFill>
        <p:spPr>
          <a:xfrm>
            <a:off x="8129873" y="10"/>
            <a:ext cx="4062128" cy="6857990"/>
          </a:xfrm>
          <a:prstGeom prst="rect">
            <a:avLst/>
          </a:prstGeom>
        </p:spPr>
      </p:pic>
      <p:grpSp>
        <p:nvGrpSpPr>
          <p:cNvPr id="17" name="Group 16">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8" name="Rectangle 1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12" name="Content Placeholder 2">
            <a:extLst>
              <a:ext uri="{FF2B5EF4-FFF2-40B4-BE49-F238E27FC236}">
                <a16:creationId xmlns:a16="http://schemas.microsoft.com/office/drawing/2014/main" id="{F0A49758-5A9C-4989-9024-B0681E79BFA6}"/>
              </a:ext>
            </a:extLst>
          </p:cNvPr>
          <p:cNvGraphicFramePr>
            <a:graphicFrameLocks noGrp="1"/>
          </p:cNvGraphicFramePr>
          <p:nvPr>
            <p:ph idx="1"/>
            <p:extLst>
              <p:ext uri="{D42A27DB-BD31-4B8C-83A1-F6EECF244321}">
                <p14:modId xmlns:p14="http://schemas.microsoft.com/office/powerpoint/2010/main" val="4092276813"/>
              </p:ext>
            </p:extLst>
          </p:nvPr>
        </p:nvGraphicFramePr>
        <p:xfrm>
          <a:off x="643467" y="1782981"/>
          <a:ext cx="6891187"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4" name="Group 13">
            <a:extLst>
              <a:ext uri="{FF2B5EF4-FFF2-40B4-BE49-F238E27FC236}">
                <a16:creationId xmlns:a16="http://schemas.microsoft.com/office/drawing/2014/main" id="{DB631EDD-1E5B-6C4D-81E8-9C587D751517}"/>
              </a:ext>
            </a:extLst>
          </p:cNvPr>
          <p:cNvGrpSpPr/>
          <p:nvPr/>
        </p:nvGrpSpPr>
        <p:grpSpPr>
          <a:xfrm>
            <a:off x="8106073" y="0"/>
            <a:ext cx="4085926" cy="6969211"/>
            <a:chOff x="3705140" y="586154"/>
            <a:chExt cx="3644900" cy="4994072"/>
          </a:xfrm>
        </p:grpSpPr>
        <p:pic>
          <p:nvPicPr>
            <p:cNvPr id="16" name="Picture 15" descr="A picture containing motorcycle, bicycle, man, display&#10;&#10;Description automatically generated">
              <a:extLst>
                <a:ext uri="{FF2B5EF4-FFF2-40B4-BE49-F238E27FC236}">
                  <a16:creationId xmlns:a16="http://schemas.microsoft.com/office/drawing/2014/main" id="{53F41790-BF24-C442-B8B6-3F6FCA36DAFE}"/>
                </a:ext>
              </a:extLst>
            </p:cNvPr>
            <p:cNvPicPr>
              <a:picLocks noChangeAspect="1"/>
            </p:cNvPicPr>
            <p:nvPr/>
          </p:nvPicPr>
          <p:blipFill rotWithShape="1">
            <a:blip r:embed="rId8"/>
            <a:srcRect/>
            <a:stretch/>
          </p:blipFill>
          <p:spPr>
            <a:xfrm>
              <a:off x="3705140" y="727332"/>
              <a:ext cx="3644900" cy="4852894"/>
            </a:xfrm>
            <a:prstGeom prst="rect">
              <a:avLst/>
            </a:prstGeom>
          </p:spPr>
        </p:pic>
        <p:sp>
          <p:nvSpPr>
            <p:cNvPr id="20" name="Rectangle 19">
              <a:extLst>
                <a:ext uri="{FF2B5EF4-FFF2-40B4-BE49-F238E27FC236}">
                  <a16:creationId xmlns:a16="http://schemas.microsoft.com/office/drawing/2014/main" id="{4BEF68AA-60D5-C845-92F6-58A24A5D12C9}"/>
                </a:ext>
              </a:extLst>
            </p:cNvPr>
            <p:cNvSpPr/>
            <p:nvPr/>
          </p:nvSpPr>
          <p:spPr>
            <a:xfrm>
              <a:off x="3705140" y="586154"/>
              <a:ext cx="3644900" cy="59774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STOCKIE</a:t>
              </a:r>
            </a:p>
            <a:p>
              <a:pPr algn="ctr"/>
              <a:r>
                <a:rPr lang="en-US" dirty="0"/>
                <a:t>The Money-Making Machine</a:t>
              </a:r>
            </a:p>
          </p:txBody>
        </p:sp>
      </p:grpSp>
    </p:spTree>
    <p:extLst>
      <p:ext uri="{BB962C8B-B14F-4D97-AF65-F5344CB8AC3E}">
        <p14:creationId xmlns:p14="http://schemas.microsoft.com/office/powerpoint/2010/main" val="1275888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photo, table, kitchen, white&#10;&#10;Description automatically generated">
            <a:extLst>
              <a:ext uri="{FF2B5EF4-FFF2-40B4-BE49-F238E27FC236}">
                <a16:creationId xmlns:a16="http://schemas.microsoft.com/office/drawing/2014/main" id="{7D9EE029-20A8-684D-B3B5-F5D68BFBE281}"/>
              </a:ext>
            </a:extLst>
          </p:cNvPr>
          <p:cNvPicPr>
            <a:picLocks noChangeAspect="1"/>
          </p:cNvPicPr>
          <p:nvPr/>
        </p:nvPicPr>
        <p:blipFill rotWithShape="1">
          <a:blip r:embed="rId2"/>
          <a:srcRect r="4890" b="1"/>
          <a:stretch/>
        </p:blipFill>
        <p:spPr>
          <a:xfrm>
            <a:off x="-1" y="10"/>
            <a:ext cx="12192000" cy="6857990"/>
          </a:xfrm>
          <a:prstGeom prst="rect">
            <a:avLst/>
          </a:prstGeom>
        </p:spPr>
      </p:pic>
      <p:sp>
        <p:nvSpPr>
          <p:cNvPr id="12"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128A21CB-2F30-3C45-835D-35A95C14B7C4}"/>
              </a:ext>
            </a:extLst>
          </p:cNvPr>
          <p:cNvSpPr>
            <a:spLocks noGrp="1"/>
          </p:cNvSpPr>
          <p:nvPr>
            <p:ph type="title"/>
          </p:nvPr>
        </p:nvSpPr>
        <p:spPr>
          <a:xfrm>
            <a:off x="709448" y="1913950"/>
            <a:ext cx="4204137" cy="1342754"/>
          </a:xfrm>
        </p:spPr>
        <p:txBody>
          <a:bodyPr>
            <a:normAutofit/>
          </a:bodyPr>
          <a:lstStyle/>
          <a:p>
            <a:pPr algn="ctr"/>
            <a:r>
              <a:rPr lang="en-US" sz="3600"/>
              <a:t>Stockie’s Trading Performance</a:t>
            </a:r>
          </a:p>
        </p:txBody>
      </p:sp>
      <p:cxnSp>
        <p:nvCxnSpPr>
          <p:cNvPr id="14" name="Straight Connector 13">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AA61810A-C3BE-42C2-A95A-F152F1FBAFA0}"/>
              </a:ext>
            </a:extLst>
          </p:cNvPr>
          <p:cNvSpPr>
            <a:spLocks noGrp="1"/>
          </p:cNvSpPr>
          <p:nvPr>
            <p:ph idx="1"/>
          </p:nvPr>
        </p:nvSpPr>
        <p:spPr>
          <a:xfrm>
            <a:off x="525516" y="3417573"/>
            <a:ext cx="4593021" cy="2619839"/>
          </a:xfrm>
        </p:spPr>
        <p:txBody>
          <a:bodyPr anchor="ctr">
            <a:normAutofit/>
          </a:bodyPr>
          <a:lstStyle/>
          <a:p>
            <a:r>
              <a:rPr lang="en-US" sz="1800" dirty="0"/>
              <a:t>Starting capital: $10k</a:t>
            </a:r>
          </a:p>
          <a:p>
            <a:r>
              <a:rPr lang="en-US" sz="1800" dirty="0"/>
              <a:t>Trading period: 732 days</a:t>
            </a:r>
          </a:p>
          <a:p>
            <a:r>
              <a:rPr lang="en-US" sz="1800" dirty="0"/>
              <a:t>The best result to date: $320k </a:t>
            </a:r>
          </a:p>
          <a:p>
            <a:r>
              <a:rPr lang="en-US" sz="1800" dirty="0"/>
              <a:t>Compounded daily return: 0.4 – 0.5 % / day</a:t>
            </a:r>
          </a:p>
          <a:p>
            <a:endParaRPr lang="en-US" sz="1800" dirty="0"/>
          </a:p>
          <a:p>
            <a:endParaRPr lang="en-US" sz="1800" dirty="0"/>
          </a:p>
          <a:p>
            <a:endParaRPr lang="en-US" sz="1800" dirty="0"/>
          </a:p>
        </p:txBody>
      </p:sp>
    </p:spTree>
    <p:extLst>
      <p:ext uri="{BB962C8B-B14F-4D97-AF65-F5344CB8AC3E}">
        <p14:creationId xmlns:p14="http://schemas.microsoft.com/office/powerpoint/2010/main" val="2755130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C15B4-990D-5D40-827F-91DB326BDC98}"/>
              </a:ext>
            </a:extLst>
          </p:cNvPr>
          <p:cNvSpPr>
            <a:spLocks noGrp="1"/>
          </p:cNvSpPr>
          <p:nvPr>
            <p:ph type="title"/>
          </p:nvPr>
        </p:nvSpPr>
        <p:spPr>
          <a:xfrm>
            <a:off x="838200" y="-15383"/>
            <a:ext cx="10515600" cy="696420"/>
          </a:xfrm>
        </p:spPr>
        <p:txBody>
          <a:bodyPr/>
          <a:lstStyle/>
          <a:p>
            <a:r>
              <a:rPr lang="en-US" dirty="0"/>
              <a:t>Limitations and Issues</a:t>
            </a:r>
          </a:p>
        </p:txBody>
      </p:sp>
      <p:sp>
        <p:nvSpPr>
          <p:cNvPr id="3" name="Content Placeholder 2">
            <a:extLst>
              <a:ext uri="{FF2B5EF4-FFF2-40B4-BE49-F238E27FC236}">
                <a16:creationId xmlns:a16="http://schemas.microsoft.com/office/drawing/2014/main" id="{C13CB89A-FAB8-934D-8A1D-84225F6E97D5}"/>
              </a:ext>
            </a:extLst>
          </p:cNvPr>
          <p:cNvSpPr>
            <a:spLocks noGrp="1"/>
          </p:cNvSpPr>
          <p:nvPr>
            <p:ph idx="1"/>
          </p:nvPr>
        </p:nvSpPr>
        <p:spPr>
          <a:xfrm>
            <a:off x="838200" y="1114097"/>
            <a:ext cx="10515600" cy="5062866"/>
          </a:xfrm>
        </p:spPr>
        <p:txBody>
          <a:bodyPr/>
          <a:lstStyle/>
          <a:p>
            <a:r>
              <a:rPr lang="en-US" dirty="0"/>
              <a:t>All code in </a:t>
            </a:r>
            <a:r>
              <a:rPr lang="en-US" dirty="0" err="1"/>
              <a:t>backtest.py</a:t>
            </a:r>
            <a:r>
              <a:rPr lang="en-US" dirty="0"/>
              <a:t> (~1200 lines of code)</a:t>
            </a:r>
          </a:p>
          <a:p>
            <a:r>
              <a:rPr lang="en-US" dirty="0" err="1"/>
              <a:t>Backtester</a:t>
            </a:r>
            <a:r>
              <a:rPr lang="en-US" dirty="0"/>
              <a:t> function complex and large</a:t>
            </a:r>
          </a:p>
          <a:p>
            <a:r>
              <a:rPr lang="en-US" dirty="0" err="1"/>
              <a:t>Stockie</a:t>
            </a:r>
            <a:r>
              <a:rPr lang="en-US" dirty="0"/>
              <a:t> has so far only proven itself in </a:t>
            </a:r>
            <a:r>
              <a:rPr lang="en-US" dirty="0" err="1"/>
              <a:t>backtesting</a:t>
            </a:r>
            <a:endParaRPr lang="en-US" dirty="0"/>
          </a:p>
          <a:p>
            <a:r>
              <a:rPr lang="en-US" dirty="0"/>
              <a:t>Not implemented: sell recommendations, rebalancing, capping holding period if a certain gain has been achieved,  portfolio management, and limiting number of trading days</a:t>
            </a:r>
          </a:p>
          <a:p>
            <a:r>
              <a:rPr lang="en-US" dirty="0"/>
              <a:t>Literature claims ARX/GARCH models are good at predicting stock prices. Are neural networks perhaps better?</a:t>
            </a:r>
          </a:p>
          <a:p>
            <a:r>
              <a:rPr lang="en-US" dirty="0"/>
              <a:t>The heuristics restrict the 2,000 stocks to 436 good stocks</a:t>
            </a:r>
          </a:p>
        </p:txBody>
      </p:sp>
    </p:spTree>
    <p:extLst>
      <p:ext uri="{BB962C8B-B14F-4D97-AF65-F5344CB8AC3E}">
        <p14:creationId xmlns:p14="http://schemas.microsoft.com/office/powerpoint/2010/main" val="404292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2E37B-ACDD-B649-9826-84A88DFEBADE}"/>
              </a:ext>
            </a:extLst>
          </p:cNvPr>
          <p:cNvSpPr>
            <a:spLocks noGrp="1"/>
          </p:cNvSpPr>
          <p:nvPr>
            <p:ph type="title"/>
          </p:nvPr>
        </p:nvSpPr>
        <p:spPr>
          <a:xfrm>
            <a:off x="465666" y="18256"/>
            <a:ext cx="10515600" cy="728547"/>
          </a:xfrm>
        </p:spPr>
        <p:txBody>
          <a:bodyPr/>
          <a:lstStyle/>
          <a:p>
            <a:r>
              <a:rPr lang="en-US" dirty="0" err="1"/>
              <a:t>Stockie</a:t>
            </a:r>
            <a:r>
              <a:rPr lang="en-US" dirty="0"/>
              <a:t> V2 Blueprint</a:t>
            </a:r>
          </a:p>
        </p:txBody>
      </p:sp>
      <p:sp>
        <p:nvSpPr>
          <p:cNvPr id="3" name="Content Placeholder 2">
            <a:extLst>
              <a:ext uri="{FF2B5EF4-FFF2-40B4-BE49-F238E27FC236}">
                <a16:creationId xmlns:a16="http://schemas.microsoft.com/office/drawing/2014/main" id="{61368A14-E008-DD47-8A46-DE884D7CD990}"/>
              </a:ext>
            </a:extLst>
          </p:cNvPr>
          <p:cNvSpPr>
            <a:spLocks noGrp="1"/>
          </p:cNvSpPr>
          <p:nvPr>
            <p:ph idx="1"/>
          </p:nvPr>
        </p:nvSpPr>
        <p:spPr>
          <a:xfrm>
            <a:off x="7166045" y="910815"/>
            <a:ext cx="4949176" cy="5723466"/>
          </a:xfrm>
        </p:spPr>
        <p:txBody>
          <a:bodyPr>
            <a:normAutofit lnSpcReduction="10000"/>
          </a:bodyPr>
          <a:lstStyle/>
          <a:p>
            <a:pPr marL="0" indent="0">
              <a:buNone/>
            </a:pPr>
            <a:r>
              <a:rPr lang="en-US" sz="2000" b="1" u="sng" dirty="0"/>
              <a:t>Enhancements:</a:t>
            </a:r>
          </a:p>
          <a:p>
            <a:pPr marL="0" indent="0">
              <a:buNone/>
            </a:pPr>
            <a:endParaRPr lang="en-US" sz="2000" dirty="0"/>
          </a:p>
          <a:p>
            <a:r>
              <a:rPr lang="en-US" sz="2000" dirty="0"/>
              <a:t>Break up the code &amp; simplify </a:t>
            </a:r>
            <a:r>
              <a:rPr lang="en-US" sz="2000" dirty="0" err="1"/>
              <a:t>backtester</a:t>
            </a:r>
            <a:endParaRPr lang="en-US" sz="2000" dirty="0"/>
          </a:p>
          <a:p>
            <a:r>
              <a:rPr lang="en-US" sz="2000" dirty="0"/>
              <a:t>Implement sell recommendations, rebalancing, capping holding period, and limiting trading days</a:t>
            </a:r>
          </a:p>
          <a:p>
            <a:r>
              <a:rPr lang="en-US" sz="2000" dirty="0"/>
              <a:t>Running jobs in background</a:t>
            </a:r>
          </a:p>
          <a:p>
            <a:r>
              <a:rPr lang="en-US" sz="2000" dirty="0"/>
              <a:t>Add BlackRock stocks from F-13 filings</a:t>
            </a:r>
          </a:p>
          <a:p>
            <a:endParaRPr lang="en-US" sz="2000" dirty="0"/>
          </a:p>
          <a:p>
            <a:pPr marL="0" indent="0">
              <a:buNone/>
            </a:pPr>
            <a:r>
              <a:rPr lang="en-US" sz="2000" b="1" u="sng" dirty="0"/>
              <a:t>Estimated Effort &amp; Timeline:</a:t>
            </a:r>
          </a:p>
          <a:p>
            <a:pPr marL="0" indent="0">
              <a:buNone/>
            </a:pPr>
            <a:endParaRPr lang="en-US" sz="2000" dirty="0"/>
          </a:p>
          <a:p>
            <a:pPr marL="0" indent="0">
              <a:buNone/>
            </a:pPr>
            <a:r>
              <a:rPr lang="en-US" sz="2000" dirty="0"/>
              <a:t>Takes 2 – 3 weeks to implement. After which we can start testing how well </a:t>
            </a:r>
            <a:r>
              <a:rPr lang="en-US" sz="2000" dirty="0" err="1"/>
              <a:t>Stockie</a:t>
            </a:r>
            <a:r>
              <a:rPr lang="en-US" sz="2000" dirty="0"/>
              <a:t> does in predicting future stock movements.</a:t>
            </a:r>
          </a:p>
          <a:p>
            <a:pPr marL="0" indent="0">
              <a:buNone/>
            </a:pPr>
            <a:endParaRPr lang="en-US" sz="2000" dirty="0"/>
          </a:p>
          <a:p>
            <a:pPr marL="0" indent="0">
              <a:buNone/>
            </a:pPr>
            <a:r>
              <a:rPr lang="en-US" sz="2000" dirty="0"/>
              <a:t>Not included: ARX/GARCH, NN, and portfolio management</a:t>
            </a:r>
          </a:p>
        </p:txBody>
      </p:sp>
      <p:grpSp>
        <p:nvGrpSpPr>
          <p:cNvPr id="33" name="Group 32">
            <a:extLst>
              <a:ext uri="{FF2B5EF4-FFF2-40B4-BE49-F238E27FC236}">
                <a16:creationId xmlns:a16="http://schemas.microsoft.com/office/drawing/2014/main" id="{A64005D1-2616-8C42-A8AE-426A37EA6BE5}"/>
              </a:ext>
            </a:extLst>
          </p:cNvPr>
          <p:cNvGrpSpPr/>
          <p:nvPr/>
        </p:nvGrpSpPr>
        <p:grpSpPr>
          <a:xfrm>
            <a:off x="620841" y="1595363"/>
            <a:ext cx="6239896" cy="4171769"/>
            <a:chOff x="1778684" y="770758"/>
            <a:chExt cx="6239896" cy="3717744"/>
          </a:xfrm>
        </p:grpSpPr>
        <p:sp>
          <p:nvSpPr>
            <p:cNvPr id="34" name="Can 33">
              <a:extLst>
                <a:ext uri="{FF2B5EF4-FFF2-40B4-BE49-F238E27FC236}">
                  <a16:creationId xmlns:a16="http://schemas.microsoft.com/office/drawing/2014/main" id="{4E240113-9823-1241-A52B-4494E50395C8}"/>
                </a:ext>
              </a:extLst>
            </p:cNvPr>
            <p:cNvSpPr/>
            <p:nvPr/>
          </p:nvSpPr>
          <p:spPr>
            <a:xfrm>
              <a:off x="7274165" y="2162874"/>
              <a:ext cx="386861" cy="504092"/>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an 34">
              <a:extLst>
                <a:ext uri="{FF2B5EF4-FFF2-40B4-BE49-F238E27FC236}">
                  <a16:creationId xmlns:a16="http://schemas.microsoft.com/office/drawing/2014/main" id="{23A62BAA-7908-194D-8DA8-5B174BC717EB}"/>
                </a:ext>
              </a:extLst>
            </p:cNvPr>
            <p:cNvSpPr/>
            <p:nvPr/>
          </p:nvSpPr>
          <p:spPr>
            <a:xfrm>
              <a:off x="7233139" y="829373"/>
              <a:ext cx="386861" cy="504092"/>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an 35">
              <a:extLst>
                <a:ext uri="{FF2B5EF4-FFF2-40B4-BE49-F238E27FC236}">
                  <a16:creationId xmlns:a16="http://schemas.microsoft.com/office/drawing/2014/main" id="{73C1BE53-3489-8D43-A93C-A87F7C1E5DE0}"/>
                </a:ext>
              </a:extLst>
            </p:cNvPr>
            <p:cNvSpPr/>
            <p:nvPr/>
          </p:nvSpPr>
          <p:spPr>
            <a:xfrm>
              <a:off x="1881552" y="2894139"/>
              <a:ext cx="386861" cy="504092"/>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33E3AD36-EB83-DB4F-8182-9593FF0113A5}"/>
                </a:ext>
              </a:extLst>
            </p:cNvPr>
            <p:cNvCxnSpPr>
              <a:cxnSpLocks/>
            </p:cNvCxnSpPr>
            <p:nvPr/>
          </p:nvCxnSpPr>
          <p:spPr>
            <a:xfrm flipH="1">
              <a:off x="3774826" y="3055394"/>
              <a:ext cx="834984" cy="101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7BE71A38-7936-244A-B9EF-1A6EEE89F6C8}"/>
                </a:ext>
              </a:extLst>
            </p:cNvPr>
            <p:cNvSpPr txBox="1"/>
            <p:nvPr/>
          </p:nvSpPr>
          <p:spPr>
            <a:xfrm flipH="1">
              <a:off x="7162795" y="2674179"/>
              <a:ext cx="855785" cy="523220"/>
            </a:xfrm>
            <a:prstGeom prst="rect">
              <a:avLst/>
            </a:prstGeom>
            <a:noFill/>
          </p:spPr>
          <p:txBody>
            <a:bodyPr wrap="square" rtlCol="0">
              <a:spAutoFit/>
            </a:bodyPr>
            <a:lstStyle/>
            <a:p>
              <a:r>
                <a:rPr lang="en-US" sz="1400" dirty="0"/>
                <a:t>possible</a:t>
              </a:r>
            </a:p>
            <a:p>
              <a:r>
                <a:rPr lang="en-US" sz="1400" dirty="0"/>
                <a:t>trades</a:t>
              </a:r>
            </a:p>
          </p:txBody>
        </p:sp>
        <p:sp>
          <p:nvSpPr>
            <p:cNvPr id="39" name="TextBox 38">
              <a:extLst>
                <a:ext uri="{FF2B5EF4-FFF2-40B4-BE49-F238E27FC236}">
                  <a16:creationId xmlns:a16="http://schemas.microsoft.com/office/drawing/2014/main" id="{585A433E-786C-9B47-A3F2-220554737088}"/>
                </a:ext>
              </a:extLst>
            </p:cNvPr>
            <p:cNvSpPr txBox="1"/>
            <p:nvPr/>
          </p:nvSpPr>
          <p:spPr>
            <a:xfrm flipH="1">
              <a:off x="6758361" y="1337832"/>
              <a:ext cx="1154722" cy="307777"/>
            </a:xfrm>
            <a:prstGeom prst="rect">
              <a:avLst/>
            </a:prstGeom>
            <a:noFill/>
          </p:spPr>
          <p:txBody>
            <a:bodyPr wrap="square" rtlCol="0">
              <a:spAutoFit/>
            </a:bodyPr>
            <a:lstStyle/>
            <a:p>
              <a:r>
                <a:rPr lang="en-US" sz="1400" dirty="0" err="1"/>
                <a:t>PnL</a:t>
              </a:r>
              <a:r>
                <a:rPr lang="en-US" sz="1400" dirty="0"/>
                <a:t> + capital</a:t>
              </a:r>
            </a:p>
          </p:txBody>
        </p:sp>
        <p:sp>
          <p:nvSpPr>
            <p:cNvPr id="40" name="Rectangle 39">
              <a:extLst>
                <a:ext uri="{FF2B5EF4-FFF2-40B4-BE49-F238E27FC236}">
                  <a16:creationId xmlns:a16="http://schemas.microsoft.com/office/drawing/2014/main" id="{421F644B-7542-414F-8991-ABE72E14D6F7}"/>
                </a:ext>
              </a:extLst>
            </p:cNvPr>
            <p:cNvSpPr/>
            <p:nvPr/>
          </p:nvSpPr>
          <p:spPr>
            <a:xfrm>
              <a:off x="1781908" y="1840522"/>
              <a:ext cx="1946030" cy="62132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strategy</a:t>
              </a:r>
            </a:p>
          </p:txBody>
        </p:sp>
        <p:sp>
          <p:nvSpPr>
            <p:cNvPr id="41" name="Can 40">
              <a:extLst>
                <a:ext uri="{FF2B5EF4-FFF2-40B4-BE49-F238E27FC236}">
                  <a16:creationId xmlns:a16="http://schemas.microsoft.com/office/drawing/2014/main" id="{11C59D31-F360-6444-AF73-AF3B601E02E4}"/>
                </a:ext>
              </a:extLst>
            </p:cNvPr>
            <p:cNvSpPr/>
            <p:nvPr/>
          </p:nvSpPr>
          <p:spPr>
            <a:xfrm>
              <a:off x="3317338" y="2872901"/>
              <a:ext cx="386861" cy="504092"/>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4463A62-64F3-DC4B-A098-5CC927B89B20}"/>
                </a:ext>
              </a:extLst>
            </p:cNvPr>
            <p:cNvSpPr/>
            <p:nvPr/>
          </p:nvSpPr>
          <p:spPr>
            <a:xfrm>
              <a:off x="4624752" y="770758"/>
              <a:ext cx="1946030" cy="62132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t>PnL</a:t>
              </a:r>
              <a:endParaRPr lang="en-US" dirty="0"/>
            </a:p>
          </p:txBody>
        </p:sp>
        <p:sp>
          <p:nvSpPr>
            <p:cNvPr id="43" name="TextBox 42">
              <a:extLst>
                <a:ext uri="{FF2B5EF4-FFF2-40B4-BE49-F238E27FC236}">
                  <a16:creationId xmlns:a16="http://schemas.microsoft.com/office/drawing/2014/main" id="{B1F43337-3C83-814D-99A4-7EAB4A8C8BFD}"/>
                </a:ext>
              </a:extLst>
            </p:cNvPr>
            <p:cNvSpPr txBox="1"/>
            <p:nvPr/>
          </p:nvSpPr>
          <p:spPr>
            <a:xfrm flipH="1">
              <a:off x="3035198" y="3385804"/>
              <a:ext cx="1012477" cy="307777"/>
            </a:xfrm>
            <a:prstGeom prst="rect">
              <a:avLst/>
            </a:prstGeom>
            <a:noFill/>
          </p:spPr>
          <p:txBody>
            <a:bodyPr wrap="square" rtlCol="0">
              <a:spAutoFit/>
            </a:bodyPr>
            <a:lstStyle/>
            <a:p>
              <a:r>
                <a:rPr lang="en-US" sz="1400" dirty="0"/>
                <a:t>ticker stats</a:t>
              </a:r>
            </a:p>
          </p:txBody>
        </p:sp>
        <p:sp>
          <p:nvSpPr>
            <p:cNvPr id="44" name="TextBox 43">
              <a:extLst>
                <a:ext uri="{FF2B5EF4-FFF2-40B4-BE49-F238E27FC236}">
                  <a16:creationId xmlns:a16="http://schemas.microsoft.com/office/drawing/2014/main" id="{BB14CB8C-938B-2A44-8B93-7E87706692E5}"/>
                </a:ext>
              </a:extLst>
            </p:cNvPr>
            <p:cNvSpPr txBox="1"/>
            <p:nvPr/>
          </p:nvSpPr>
          <p:spPr>
            <a:xfrm flipH="1">
              <a:off x="2238275" y="3004020"/>
              <a:ext cx="855785" cy="307777"/>
            </a:xfrm>
            <a:prstGeom prst="rect">
              <a:avLst/>
            </a:prstGeom>
            <a:noFill/>
          </p:spPr>
          <p:txBody>
            <a:bodyPr wrap="square" rtlCol="0">
              <a:spAutoFit/>
            </a:bodyPr>
            <a:lstStyle/>
            <a:p>
              <a:r>
                <a:rPr lang="en-US" sz="1400" dirty="0"/>
                <a:t>exclude</a:t>
              </a:r>
            </a:p>
          </p:txBody>
        </p:sp>
        <p:sp>
          <p:nvSpPr>
            <p:cNvPr id="74" name="Rectangle 73">
              <a:extLst>
                <a:ext uri="{FF2B5EF4-FFF2-40B4-BE49-F238E27FC236}">
                  <a16:creationId xmlns:a16="http://schemas.microsoft.com/office/drawing/2014/main" id="{8E435C89-51FA-344C-A3B7-DC36C323F17A}"/>
                </a:ext>
              </a:extLst>
            </p:cNvPr>
            <p:cNvSpPr/>
            <p:nvPr/>
          </p:nvSpPr>
          <p:spPr>
            <a:xfrm>
              <a:off x="1778684" y="3802678"/>
              <a:ext cx="1946030" cy="62132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t>quality.py</a:t>
              </a:r>
              <a:endParaRPr lang="en-US" dirty="0"/>
            </a:p>
          </p:txBody>
        </p:sp>
        <p:cxnSp>
          <p:nvCxnSpPr>
            <p:cNvPr id="75" name="Straight Arrow Connector 74">
              <a:extLst>
                <a:ext uri="{FF2B5EF4-FFF2-40B4-BE49-F238E27FC236}">
                  <a16:creationId xmlns:a16="http://schemas.microsoft.com/office/drawing/2014/main" id="{0A7312B1-6830-0F47-8007-8F92F8B6C4BD}"/>
                </a:ext>
              </a:extLst>
            </p:cNvPr>
            <p:cNvCxnSpPr>
              <a:cxnSpLocks/>
            </p:cNvCxnSpPr>
            <p:nvPr/>
          </p:nvCxnSpPr>
          <p:spPr>
            <a:xfrm flipV="1">
              <a:off x="2042745" y="3429000"/>
              <a:ext cx="0" cy="3736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E962986D-67B7-594D-A67A-6535BC826CFE}"/>
                </a:ext>
              </a:extLst>
            </p:cNvPr>
            <p:cNvSpPr/>
            <p:nvPr/>
          </p:nvSpPr>
          <p:spPr>
            <a:xfrm>
              <a:off x="4384141" y="3849669"/>
              <a:ext cx="175846" cy="18175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E1762288-71F8-1641-AC1F-8D466070E5A0}"/>
                </a:ext>
              </a:extLst>
            </p:cNvPr>
            <p:cNvSpPr txBox="1"/>
            <p:nvPr/>
          </p:nvSpPr>
          <p:spPr>
            <a:xfrm>
              <a:off x="4609810" y="3788147"/>
              <a:ext cx="1468031" cy="307777"/>
            </a:xfrm>
            <a:prstGeom prst="rect">
              <a:avLst/>
            </a:prstGeom>
            <a:noFill/>
          </p:spPr>
          <p:txBody>
            <a:bodyPr wrap="none" rtlCol="0">
              <a:spAutoFit/>
            </a:bodyPr>
            <a:lstStyle/>
            <a:p>
              <a:r>
                <a:rPr lang="en-US" sz="1400" dirty="0" err="1"/>
                <a:t>Jupyter</a:t>
              </a:r>
              <a:r>
                <a:rPr lang="en-US" sz="1400" dirty="0"/>
                <a:t> notebook</a:t>
              </a:r>
            </a:p>
          </p:txBody>
        </p:sp>
        <p:sp>
          <p:nvSpPr>
            <p:cNvPr id="78" name="Rectangle 77">
              <a:extLst>
                <a:ext uri="{FF2B5EF4-FFF2-40B4-BE49-F238E27FC236}">
                  <a16:creationId xmlns:a16="http://schemas.microsoft.com/office/drawing/2014/main" id="{687806AB-3C7F-A144-8420-DA7533C5572C}"/>
                </a:ext>
              </a:extLst>
            </p:cNvPr>
            <p:cNvSpPr/>
            <p:nvPr/>
          </p:nvSpPr>
          <p:spPr>
            <a:xfrm>
              <a:off x="4384141" y="4242247"/>
              <a:ext cx="140677" cy="18175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382E2FC3-FEDC-F242-A298-0D510FCB524A}"/>
                </a:ext>
              </a:extLst>
            </p:cNvPr>
            <p:cNvSpPr txBox="1"/>
            <p:nvPr/>
          </p:nvSpPr>
          <p:spPr>
            <a:xfrm>
              <a:off x="4610092" y="4180725"/>
              <a:ext cx="705962" cy="307777"/>
            </a:xfrm>
            <a:prstGeom prst="rect">
              <a:avLst/>
            </a:prstGeom>
            <a:noFill/>
          </p:spPr>
          <p:txBody>
            <a:bodyPr wrap="none" rtlCol="0">
              <a:spAutoFit/>
            </a:bodyPr>
            <a:lstStyle/>
            <a:p>
              <a:r>
                <a:rPr lang="en-US" sz="1400" dirty="0"/>
                <a:t>Python</a:t>
              </a:r>
            </a:p>
          </p:txBody>
        </p:sp>
        <p:sp>
          <p:nvSpPr>
            <p:cNvPr id="80" name="Rectangle 79">
              <a:extLst>
                <a:ext uri="{FF2B5EF4-FFF2-40B4-BE49-F238E27FC236}">
                  <a16:creationId xmlns:a16="http://schemas.microsoft.com/office/drawing/2014/main" id="{E21E859B-1AB9-5541-A1E7-C6F3A7274A1E}"/>
                </a:ext>
              </a:extLst>
            </p:cNvPr>
            <p:cNvSpPr/>
            <p:nvPr/>
          </p:nvSpPr>
          <p:spPr>
            <a:xfrm>
              <a:off x="6264286" y="4225969"/>
              <a:ext cx="140677" cy="18175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1C2B2A80-3C91-5A41-B316-875089780DC7}"/>
                </a:ext>
              </a:extLst>
            </p:cNvPr>
            <p:cNvSpPr txBox="1"/>
            <p:nvPr/>
          </p:nvSpPr>
          <p:spPr>
            <a:xfrm>
              <a:off x="6454572" y="4164448"/>
              <a:ext cx="731675" cy="307777"/>
            </a:xfrm>
            <a:prstGeom prst="rect">
              <a:avLst/>
            </a:prstGeom>
            <a:noFill/>
          </p:spPr>
          <p:txBody>
            <a:bodyPr wrap="none" rtlCol="0">
              <a:spAutoFit/>
            </a:bodyPr>
            <a:lstStyle/>
            <a:p>
              <a:r>
                <a:rPr lang="en-US" sz="1400" dirty="0"/>
                <a:t>CSV file</a:t>
              </a:r>
            </a:p>
          </p:txBody>
        </p:sp>
        <p:sp>
          <p:nvSpPr>
            <p:cNvPr id="82" name="Rectangle 81">
              <a:extLst>
                <a:ext uri="{FF2B5EF4-FFF2-40B4-BE49-F238E27FC236}">
                  <a16:creationId xmlns:a16="http://schemas.microsoft.com/office/drawing/2014/main" id="{5401A6DD-0A18-B147-92FC-A839DA5A3032}"/>
                </a:ext>
              </a:extLst>
            </p:cNvPr>
            <p:cNvSpPr/>
            <p:nvPr/>
          </p:nvSpPr>
          <p:spPr>
            <a:xfrm>
              <a:off x="4624752" y="1828800"/>
              <a:ext cx="1946030" cy="62132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trade</a:t>
              </a:r>
            </a:p>
          </p:txBody>
        </p:sp>
        <p:cxnSp>
          <p:nvCxnSpPr>
            <p:cNvPr id="83" name="Straight Arrow Connector 82">
              <a:extLst>
                <a:ext uri="{FF2B5EF4-FFF2-40B4-BE49-F238E27FC236}">
                  <a16:creationId xmlns:a16="http://schemas.microsoft.com/office/drawing/2014/main" id="{C2DB139D-EBA9-6B43-B257-0B6A3876BB67}"/>
                </a:ext>
              </a:extLst>
            </p:cNvPr>
            <p:cNvCxnSpPr>
              <a:cxnSpLocks/>
            </p:cNvCxnSpPr>
            <p:nvPr/>
          </p:nvCxnSpPr>
          <p:spPr>
            <a:xfrm flipH="1">
              <a:off x="6617674" y="2244933"/>
              <a:ext cx="568573" cy="0"/>
            </a:xfrm>
            <a:prstGeom prst="straightConnector1">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38CE1899-C540-3F43-A9BE-7E5B393BD9F0}"/>
                </a:ext>
              </a:extLst>
            </p:cNvPr>
            <p:cNvSpPr/>
            <p:nvPr/>
          </p:nvSpPr>
          <p:spPr>
            <a:xfrm>
              <a:off x="4624752" y="2696309"/>
              <a:ext cx="1946030" cy="62132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heuristic</a:t>
              </a:r>
            </a:p>
          </p:txBody>
        </p:sp>
        <p:cxnSp>
          <p:nvCxnSpPr>
            <p:cNvPr id="85" name="Straight Arrow Connector 84">
              <a:extLst>
                <a:ext uri="{FF2B5EF4-FFF2-40B4-BE49-F238E27FC236}">
                  <a16:creationId xmlns:a16="http://schemas.microsoft.com/office/drawing/2014/main" id="{765A6B7A-B06F-894B-A285-3ACA3F2F353A}"/>
                </a:ext>
              </a:extLst>
            </p:cNvPr>
            <p:cNvCxnSpPr>
              <a:cxnSpLocks/>
            </p:cNvCxnSpPr>
            <p:nvPr/>
          </p:nvCxnSpPr>
          <p:spPr>
            <a:xfrm flipH="1">
              <a:off x="6617674" y="3006970"/>
              <a:ext cx="568573" cy="0"/>
            </a:xfrm>
            <a:prstGeom prst="straightConnector1">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8CCA2AE9-B9F8-D64F-96F9-573735DF5E89}"/>
                </a:ext>
              </a:extLst>
            </p:cNvPr>
            <p:cNvCxnSpPr>
              <a:cxnSpLocks/>
            </p:cNvCxnSpPr>
            <p:nvPr/>
          </p:nvCxnSpPr>
          <p:spPr>
            <a:xfrm flipH="1">
              <a:off x="6617674" y="1087244"/>
              <a:ext cx="568573" cy="0"/>
            </a:xfrm>
            <a:prstGeom prst="straightConnector1">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70E42565-18B9-4341-B684-108391C05E97}"/>
                </a:ext>
              </a:extLst>
            </p:cNvPr>
            <p:cNvSpPr/>
            <p:nvPr/>
          </p:nvSpPr>
          <p:spPr>
            <a:xfrm>
              <a:off x="1781908" y="788331"/>
              <a:ext cx="1946030" cy="62132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t>util</a:t>
              </a:r>
              <a:endParaRPr lang="en-US" dirty="0"/>
            </a:p>
          </p:txBody>
        </p:sp>
        <p:cxnSp>
          <p:nvCxnSpPr>
            <p:cNvPr id="88" name="Straight Arrow Connector 87">
              <a:extLst>
                <a:ext uri="{FF2B5EF4-FFF2-40B4-BE49-F238E27FC236}">
                  <a16:creationId xmlns:a16="http://schemas.microsoft.com/office/drawing/2014/main" id="{44058009-554D-244C-A3DC-99616E6FD1B4}"/>
                </a:ext>
              </a:extLst>
            </p:cNvPr>
            <p:cNvCxnSpPr>
              <a:cxnSpLocks/>
            </p:cNvCxnSpPr>
            <p:nvPr/>
          </p:nvCxnSpPr>
          <p:spPr>
            <a:xfrm flipH="1" flipV="1">
              <a:off x="3531284" y="2493363"/>
              <a:ext cx="1" cy="3068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2F6FA8A6-5464-664C-8B9C-2BECE96DF763}"/>
                </a:ext>
              </a:extLst>
            </p:cNvPr>
            <p:cNvCxnSpPr>
              <a:cxnSpLocks/>
            </p:cNvCxnSpPr>
            <p:nvPr/>
          </p:nvCxnSpPr>
          <p:spPr>
            <a:xfrm flipH="1" flipV="1">
              <a:off x="2042451" y="2538946"/>
              <a:ext cx="1" cy="3068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142FA36-338A-474B-B42E-37601D04F9F6}"/>
                </a:ext>
              </a:extLst>
            </p:cNvPr>
            <p:cNvCxnSpPr>
              <a:cxnSpLocks/>
            </p:cNvCxnSpPr>
            <p:nvPr/>
          </p:nvCxnSpPr>
          <p:spPr>
            <a:xfrm flipH="1">
              <a:off x="3745809" y="2171596"/>
              <a:ext cx="834984" cy="101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24EAA9C9-AE34-7D4C-87A7-47A2DCA1EEE9}"/>
                </a:ext>
              </a:extLst>
            </p:cNvPr>
            <p:cNvCxnSpPr>
              <a:cxnSpLocks/>
              <a:stCxn id="42" idx="1"/>
            </p:cNvCxnSpPr>
            <p:nvPr/>
          </p:nvCxnSpPr>
          <p:spPr>
            <a:xfrm flipH="1">
              <a:off x="3724714" y="1081420"/>
              <a:ext cx="900038" cy="6994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5C3C3CD0-7F58-4049-BF95-AB707040271B}"/>
                </a:ext>
              </a:extLst>
            </p:cNvPr>
            <p:cNvCxnSpPr>
              <a:cxnSpLocks/>
            </p:cNvCxnSpPr>
            <p:nvPr/>
          </p:nvCxnSpPr>
          <p:spPr>
            <a:xfrm flipH="1">
              <a:off x="2719460" y="1459952"/>
              <a:ext cx="1" cy="3269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576356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906</Words>
  <Application>Microsoft Macintosh PowerPoint</Application>
  <PresentationFormat>Widescreen</PresentationFormat>
  <Paragraphs>162</Paragraphs>
  <Slides>10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Stockie:  Stock Trading System</vt:lpstr>
      <vt:lpstr>Topics</vt:lpstr>
      <vt:lpstr>Why a Stock Trading System?</vt:lpstr>
      <vt:lpstr>Envisaged Trading System</vt:lpstr>
      <vt:lpstr>Implemented Trading System</vt:lpstr>
      <vt:lpstr>Learnings &amp; Findings</vt:lpstr>
      <vt:lpstr>Stockie’s Trading Performance</vt:lpstr>
      <vt:lpstr>Limitations and Issues</vt:lpstr>
      <vt:lpstr>Stockie V2 Blueprint</vt:lpstr>
      <vt:lpstr>Acknowledgement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Stockie:  Stock Trading System</dc:title>
  <dc:creator>Frank Kornet</dc:creator>
  <cp:lastModifiedBy>Frank Kornet</cp:lastModifiedBy>
  <cp:revision>4</cp:revision>
  <dcterms:created xsi:type="dcterms:W3CDTF">2020-03-03T17:09:05Z</dcterms:created>
  <dcterms:modified xsi:type="dcterms:W3CDTF">2020-03-03T17:38:12Z</dcterms:modified>
</cp:coreProperties>
</file>