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13" r:id="rId4"/>
    <p:sldId id="324" r:id="rId5"/>
    <p:sldId id="325" r:id="rId6"/>
    <p:sldId id="314" r:id="rId7"/>
    <p:sldId id="320" r:id="rId8"/>
    <p:sldId id="321" r:id="rId9"/>
    <p:sldId id="323" r:id="rId10"/>
    <p:sldId id="310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00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8" autoAdjust="0"/>
    <p:restoredTop sz="74493" autoAdjust="0"/>
  </p:normalViewPr>
  <p:slideViewPr>
    <p:cSldViewPr snapToGrid="0" showGuides="1">
      <p:cViewPr varScale="1">
        <p:scale>
          <a:sx n="68" d="100"/>
          <a:sy n="68" d="100"/>
        </p:scale>
        <p:origin x="60" y="9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2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8AC-4D40-4749-BF5B-B223CC9EDF6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E1B60-095C-4690-B22A-64AA4AAB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E1B60-095C-4690-B22A-64AA4AAB0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E1B60-095C-4690-B22A-64AA4AAB08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9011" y="6356350"/>
            <a:ext cx="756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9283" y="6356350"/>
            <a:ext cx="675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io/" TargetMode="External"/><Relationship Id="rId2" Type="http://schemas.openxmlformats.org/officeDocument/2006/relationships/hyperlink" Target="https://platform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age.com/" TargetMode="External"/><Relationship Id="rId2" Type="http://schemas.openxmlformats.org/officeDocument/2006/relationships/hyperlink" Target="https://www.blueho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ostgator.com/" TargetMode="External"/><Relationship Id="rId4" Type="http://schemas.openxmlformats.org/officeDocument/2006/relationships/hyperlink" Target="https://www.ehos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stgator.com/vps-hosting" TargetMode="External"/><Relationship Id="rId2" Type="http://schemas.openxmlformats.org/officeDocument/2006/relationships/hyperlink" Target="http://www.inmotionhosting.com/v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ktonic.net/" TargetMode="External"/><Relationship Id="rId5" Type="http://schemas.openxmlformats.org/officeDocument/2006/relationships/hyperlink" Target="http://www.ipage.com/vps" TargetMode="External"/><Relationship Id="rId4" Type="http://schemas.openxmlformats.org/officeDocument/2006/relationships/hyperlink" Target="http://www.bluehost.com/vp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ckspac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77672" y="3390900"/>
            <a:ext cx="8341248" cy="1950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dirty="0" smtClean="0">
                <a:solidFill>
                  <a:srgbClr val="333399"/>
                </a:solidFill>
                <a:latin typeface="Arial"/>
                <a:ea typeface="DejaVu Sans"/>
              </a:rPr>
              <a:t>Choosing Internet Service Provider (ISP)</a:t>
            </a:r>
            <a:endParaRPr sz="4800" dirty="0"/>
          </a:p>
        </p:txBody>
      </p:sp>
      <p:sp>
        <p:nvSpPr>
          <p:cNvPr id="73" name="CustomShape 2"/>
          <p:cNvSpPr/>
          <p:nvPr/>
        </p:nvSpPr>
        <p:spPr>
          <a:xfrm>
            <a:off x="2731168" y="5589720"/>
            <a:ext cx="6016471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500" dirty="0" smtClean="0">
                <a:solidFill>
                  <a:srgbClr val="333399"/>
                </a:solidFill>
              </a:rPr>
              <a:t>Comparing ISPs</a:t>
            </a:r>
            <a:endParaRPr dirty="0"/>
          </a:p>
        </p:txBody>
      </p:sp>
      <p:sp>
        <p:nvSpPr>
          <p:cNvPr id="75" name="CustomShape 3"/>
          <p:cNvSpPr/>
          <p:nvPr/>
        </p:nvSpPr>
        <p:spPr>
          <a:xfrm>
            <a:off x="274320" y="6229440"/>
            <a:ext cx="859536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dirty="0">
                <a:solidFill>
                  <a:srgbClr val="333399"/>
                </a:solidFill>
                <a:latin typeface="Courier New"/>
                <a:ea typeface="DejaVu Sans"/>
              </a:rPr>
              <a:t>http://cecert.kirkwood.edu/~</a:t>
            </a:r>
            <a:r>
              <a:rPr lang="en-US" sz="2000" b="1" strike="noStrike" dirty="0" smtClean="0">
                <a:solidFill>
                  <a:srgbClr val="333399"/>
                </a:solidFill>
                <a:latin typeface="Courier New"/>
                <a:ea typeface="DejaVu Sans"/>
              </a:rPr>
              <a:t>fmcclurg/courses/isp 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345587" y="5581080"/>
            <a:ext cx="4031949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strike="noStrike" dirty="0" smtClean="0">
                <a:solidFill>
                  <a:srgbClr val="333399"/>
                </a:solidFill>
                <a:latin typeface="Arial"/>
                <a:ea typeface="DejaVu Sans"/>
              </a:rPr>
              <a:t>Fred McClurg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What is </a:t>
            </a:r>
            <a:r>
              <a:rPr lang="en-US" b="1" dirty="0" smtClean="0">
                <a:solidFill>
                  <a:srgbClr val="000000"/>
                </a:solidFill>
              </a:rPr>
              <a:t>an ISP?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/>
          <a:lstStyle/>
          <a:p>
            <a:pPr marL="0" indent="0">
              <a:buNone/>
            </a:pPr>
            <a:r>
              <a:rPr lang="en-US" sz="3600" dirty="0" smtClean="0"/>
              <a:t>An Internet Service Provider (ISP) is a company that often provides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Domain name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Hardware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8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What features do I need?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 fontScale="92500"/>
          </a:bodyPr>
          <a:lstStyle/>
          <a:p>
            <a:r>
              <a:rPr lang="en-US" sz="3500" dirty="0" smtClean="0"/>
              <a:t>Web hosting providers offer a number of different features, however, you should consider the following as a minimum:</a:t>
            </a:r>
          </a:p>
          <a:p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4GB 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100GB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Many monthly data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Many email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Secure Sockets Layer (SSL) if e-business.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Consistent uptime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PHP, MySQL, Shell Access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3675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Development and Production Servers?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/>
          </a:bodyPr>
          <a:lstStyle/>
          <a:p>
            <a:r>
              <a:rPr lang="en-US" sz="3500" dirty="0" smtClean="0"/>
              <a:t>A small number of ISPs also offer development and production servers in order to test your deployments prior to pushing to production.</a:t>
            </a:r>
          </a:p>
          <a:p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hlinkClick r:id="rId2"/>
              </a:rPr>
              <a:t>https://</a:t>
            </a:r>
            <a:r>
              <a:rPr lang="en-US" sz="3500" dirty="0" smtClean="0">
                <a:hlinkClick r:id="rId2"/>
              </a:rPr>
              <a:t>platform.sh</a:t>
            </a:r>
            <a:endParaRPr lang="en-US" sz="3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hlinkClick r:id="rId3"/>
              </a:rPr>
              <a:t>https://</a:t>
            </a:r>
            <a:r>
              <a:rPr lang="en-US" sz="3500" dirty="0" smtClean="0">
                <a:hlinkClick r:id="rId3"/>
              </a:rPr>
              <a:t>pantheon.io</a:t>
            </a:r>
            <a:endParaRPr lang="en-US" sz="3500" dirty="0" smtClean="0"/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251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ISP Levels of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ISPs offer the following levels of service:</a:t>
            </a:r>
          </a:p>
          <a:p>
            <a:endParaRPr lang="en-US" sz="3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6" indent="-450850">
              <a:buFont typeface="+mj-lt"/>
              <a:buAutoNum type="arabicPeriod"/>
            </a:pPr>
            <a:r>
              <a:rPr lang="en-US" sz="3200" dirty="0" smtClean="0">
                <a:latin typeface="+mn-lt"/>
                <a:cs typeface="Courier New" panose="02070309020205020404" pitchFamily="49" charset="0"/>
              </a:rPr>
              <a:t>Shared Hosting</a:t>
            </a:r>
          </a:p>
          <a:p>
            <a:pPr marL="914400" lvl="6" indent="-450850">
              <a:buFont typeface="+mj-lt"/>
              <a:buAutoNum type="arabicPeriod"/>
            </a:pPr>
            <a:r>
              <a:rPr lang="en-US" sz="3200" dirty="0" smtClean="0">
                <a:latin typeface="+mn-lt"/>
                <a:cs typeface="Courier New" panose="02070309020205020404" pitchFamily="49" charset="0"/>
              </a:rPr>
              <a:t>Virtual Private Server (VSP)</a:t>
            </a:r>
          </a:p>
          <a:p>
            <a:pPr marL="914400" lvl="6" indent="-450850">
              <a:buFont typeface="+mj-lt"/>
              <a:buAutoNum type="arabicPeriod"/>
            </a:pPr>
            <a:r>
              <a:rPr lang="en-US" sz="3200" dirty="0" smtClean="0">
                <a:latin typeface="+mn-lt"/>
                <a:cs typeface="Courier New" panose="02070309020205020404" pitchFamily="49" charset="0"/>
              </a:rPr>
              <a:t>Dedicated Hosting</a:t>
            </a:r>
          </a:p>
        </p:txBody>
      </p:sp>
    </p:spTree>
    <p:extLst>
      <p:ext uri="{BB962C8B-B14F-4D97-AF65-F5344CB8AC3E}">
        <p14:creationId xmlns:p14="http://schemas.microsoft.com/office/powerpoint/2010/main" val="322266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What is Shared Hosting?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3500" dirty="0" smtClean="0"/>
              <a:t>Shared hosting is where multiple users share the same computer, however, via separate user accounts.</a:t>
            </a:r>
          </a:p>
          <a:p>
            <a:endParaRPr lang="en-US" sz="3500" dirty="0"/>
          </a:p>
          <a:p>
            <a:r>
              <a:rPr lang="en-US" sz="3500" dirty="0"/>
              <a:t>Advantages:</a:t>
            </a:r>
          </a:p>
          <a:p>
            <a:pPr marL="450850"/>
            <a:r>
              <a:rPr lang="en-US" sz="3500" dirty="0"/>
              <a:t>Least costly option that an ISP </a:t>
            </a:r>
            <a:r>
              <a:rPr lang="en-US" sz="3500" dirty="0" smtClean="0"/>
              <a:t>offers</a:t>
            </a:r>
            <a:r>
              <a:rPr lang="en-US" sz="3500" dirty="0"/>
              <a:t> </a:t>
            </a:r>
            <a:r>
              <a:rPr lang="en-US" sz="3500" dirty="0" smtClean="0"/>
              <a:t>(less than $10 month).</a:t>
            </a:r>
            <a:endParaRPr lang="en-US" sz="3500" dirty="0"/>
          </a:p>
          <a:p>
            <a:endParaRPr lang="en-US" sz="3500" dirty="0"/>
          </a:p>
          <a:p>
            <a:r>
              <a:rPr lang="en-US" sz="3500" dirty="0" smtClean="0"/>
              <a:t>Disadvantages:</a:t>
            </a:r>
          </a:p>
          <a:p>
            <a:pPr marL="450850"/>
            <a:r>
              <a:rPr lang="en-US" sz="3500" dirty="0" smtClean="0"/>
              <a:t>Server resources (i.e. CPU, memory, network) are shared and are dependent upon other users.</a:t>
            </a:r>
          </a:p>
          <a:p>
            <a:endParaRPr lang="en-US" sz="3500" dirty="0"/>
          </a:p>
          <a:p>
            <a:r>
              <a:rPr lang="en-US" sz="3500" dirty="0" smtClean="0"/>
              <a:t>Examples:</a:t>
            </a:r>
            <a:endParaRPr lang="en-US" sz="3500" dirty="0"/>
          </a:p>
          <a:p>
            <a:pPr marL="450850"/>
            <a:r>
              <a:rPr lang="en-US" sz="3500" dirty="0" err="1" smtClean="0">
                <a:hlinkClick r:id="rId2"/>
              </a:rPr>
              <a:t>BlueHost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3"/>
              </a:rPr>
              <a:t>iPage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4"/>
              </a:rPr>
              <a:t>eHost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5"/>
              </a:rPr>
              <a:t>HostGator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443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What is VPS?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500" dirty="0" smtClean="0"/>
              <a:t>Virtual Private Server (VPS) offers more power and flexibility than shared.  Your site is resides on a partitioned server.  It has it’s own operating system, storage, RAM, data transfer limits.</a:t>
            </a:r>
          </a:p>
          <a:p>
            <a:endParaRPr lang="en-US" sz="3500" dirty="0"/>
          </a:p>
          <a:p>
            <a:r>
              <a:rPr lang="en-US" sz="3500" dirty="0" smtClean="0"/>
              <a:t>Example:</a:t>
            </a:r>
            <a:endParaRPr lang="en-US" sz="3500" dirty="0"/>
          </a:p>
          <a:p>
            <a:pPr marL="450850"/>
            <a:r>
              <a:rPr lang="en-US" sz="3500" dirty="0" err="1" smtClean="0">
                <a:hlinkClick r:id="rId2"/>
              </a:rPr>
              <a:t>InMotion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3"/>
              </a:rPr>
              <a:t>HostGator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4"/>
              </a:rPr>
              <a:t>BlueHost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5"/>
              </a:rPr>
              <a:t>iPage</a:t>
            </a:r>
            <a:r>
              <a:rPr lang="en-US" sz="3500" dirty="0" smtClean="0"/>
              <a:t>, </a:t>
            </a:r>
            <a:r>
              <a:rPr lang="en-US" sz="3500" dirty="0" err="1" smtClean="0">
                <a:hlinkClick r:id="rId6"/>
              </a:rPr>
              <a:t>TekTonic</a:t>
            </a:r>
            <a:endParaRPr lang="en-US" sz="3500" dirty="0" smtClean="0"/>
          </a:p>
          <a:p>
            <a:pPr marL="450850"/>
            <a:endParaRPr lang="en-US" sz="3500" dirty="0"/>
          </a:p>
          <a:p>
            <a:r>
              <a:rPr lang="en-US" sz="3500" dirty="0"/>
              <a:t>Advantages:</a:t>
            </a:r>
          </a:p>
          <a:p>
            <a:pPr marL="688975" indent="-219075">
              <a:buFont typeface="Arial" panose="020B0604020202020204" pitchFamily="34" charset="0"/>
              <a:buChar char="•"/>
            </a:pPr>
            <a:r>
              <a:rPr lang="en-US" sz="3500" dirty="0" smtClean="0"/>
              <a:t>More stable performance than shared.</a:t>
            </a:r>
          </a:p>
          <a:p>
            <a:pPr marL="688975" indent="-219075">
              <a:buFont typeface="Arial" panose="020B0604020202020204" pitchFamily="34" charset="0"/>
              <a:buChar char="•"/>
            </a:pPr>
            <a:r>
              <a:rPr lang="en-US" sz="3500" dirty="0" smtClean="0"/>
              <a:t>Cost is less than dedicated host fee (between $20 and $100 per month).</a:t>
            </a:r>
          </a:p>
          <a:p>
            <a:pPr marL="688975" indent="-219075">
              <a:buFont typeface="Arial" panose="020B0604020202020204" pitchFamily="34" charset="0"/>
              <a:buChar char="•"/>
            </a:pPr>
            <a:r>
              <a:rPr lang="en-US" sz="3500" dirty="0" smtClean="0"/>
              <a:t>Full server access</a:t>
            </a:r>
            <a:endParaRPr lang="en-US" sz="3500" dirty="0"/>
          </a:p>
          <a:p>
            <a:endParaRPr lang="en-US" sz="3500" dirty="0"/>
          </a:p>
          <a:p>
            <a:r>
              <a:rPr lang="en-US" sz="3500" dirty="0" smtClean="0"/>
              <a:t>Disadvantages:</a:t>
            </a:r>
          </a:p>
          <a:p>
            <a:pPr marL="688975" indent="-219075">
              <a:buFont typeface="Arial" panose="020B0604020202020204" pitchFamily="34" charset="0"/>
              <a:buChar char="•"/>
            </a:pPr>
            <a:r>
              <a:rPr lang="en-US" sz="3500" dirty="0" smtClean="0"/>
              <a:t>Shared server however</a:t>
            </a:r>
            <a:r>
              <a:rPr lang="en-US" sz="3500" dirty="0"/>
              <a:t>, by fewer sites</a:t>
            </a:r>
            <a:r>
              <a:rPr lang="en-US" sz="3500" dirty="0" smtClean="0"/>
              <a:t>.</a:t>
            </a:r>
          </a:p>
          <a:p>
            <a:pPr marL="688975" indent="-219075">
              <a:buFont typeface="Arial" panose="020B0604020202020204" pitchFamily="34" charset="0"/>
              <a:buChar char="•"/>
            </a:pPr>
            <a:r>
              <a:rPr lang="en-US" sz="3500" dirty="0" smtClean="0"/>
              <a:t>Must perform system admin role.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256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What is Dedicated Hosting?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500" dirty="0" smtClean="0"/>
              <a:t>Dedicated hosting or dedicated server is internet host in which the client leases an entire server that is not shared with others.</a:t>
            </a:r>
          </a:p>
          <a:p>
            <a:endParaRPr lang="en-US" sz="3500" dirty="0"/>
          </a:p>
          <a:p>
            <a:r>
              <a:rPr lang="en-US" sz="3500" dirty="0"/>
              <a:t>Advantages:</a:t>
            </a:r>
          </a:p>
          <a:p>
            <a:pPr marL="450850"/>
            <a:r>
              <a:rPr lang="en-US" sz="3500" dirty="0" smtClean="0"/>
              <a:t>Server is dedicated to your company.</a:t>
            </a:r>
          </a:p>
          <a:p>
            <a:pPr marL="450850"/>
            <a:r>
              <a:rPr lang="en-US" sz="3500" dirty="0" smtClean="0"/>
              <a:t>High performance, security, control</a:t>
            </a:r>
            <a:endParaRPr lang="en-US" sz="3500" dirty="0"/>
          </a:p>
          <a:p>
            <a:endParaRPr lang="en-US" sz="3500" dirty="0"/>
          </a:p>
          <a:p>
            <a:r>
              <a:rPr lang="en-US" sz="3500" dirty="0" smtClean="0"/>
              <a:t>Disadvantages:</a:t>
            </a:r>
          </a:p>
          <a:p>
            <a:pPr marL="450850"/>
            <a:r>
              <a:rPr lang="en-US" sz="3500" dirty="0" smtClean="0"/>
              <a:t>Most costly option ($100 per month or more).</a:t>
            </a:r>
          </a:p>
          <a:p>
            <a:endParaRPr lang="en-US" sz="3500" dirty="0"/>
          </a:p>
          <a:p>
            <a:r>
              <a:rPr lang="en-US" sz="3500" dirty="0" smtClean="0"/>
              <a:t>Examples:</a:t>
            </a:r>
            <a:endParaRPr lang="en-US" sz="3500" dirty="0"/>
          </a:p>
          <a:p>
            <a:pPr marL="450850"/>
            <a:r>
              <a:rPr lang="en-US" sz="3500" dirty="0" smtClean="0">
                <a:hlinkClick r:id="rId2"/>
              </a:rPr>
              <a:t>Rackspace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761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ctr"/>
            <a:r>
              <a:rPr lang="en-US" altLang="en-US" sz="4400" b="1" dirty="0" smtClean="0"/>
              <a:t>Questions?</a:t>
            </a:r>
            <a:endParaRPr lang="en-US" altLang="en-US" sz="4400" b="1" dirty="0"/>
          </a:p>
        </p:txBody>
      </p:sp>
      <p:sp>
        <p:nvSpPr>
          <p:cNvPr id="139275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19524</TotalTime>
  <Words>382</Words>
  <Application>Microsoft Office PowerPoint</Application>
  <PresentationFormat>On-screen Show (4:3)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DejaVu Sans</vt:lpstr>
      <vt:lpstr>StarSymbol</vt:lpstr>
      <vt:lpstr>Office Theme</vt:lpstr>
      <vt:lpstr>Office Theme</vt:lpstr>
      <vt:lpstr>PowerPoint Presentation</vt:lpstr>
      <vt:lpstr>What is an ISP?</vt:lpstr>
      <vt:lpstr>What features do I need?</vt:lpstr>
      <vt:lpstr>Development and Production Servers?</vt:lpstr>
      <vt:lpstr>ISP Levels of Service</vt:lpstr>
      <vt:lpstr>What is Shared Hosting?</vt:lpstr>
      <vt:lpstr>What is VPS?</vt:lpstr>
      <vt:lpstr>What is Dedicated Hosting?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McClurg</dc:creator>
  <cp:lastModifiedBy>Fred McClurg</cp:lastModifiedBy>
  <cp:revision>252</cp:revision>
  <dcterms:modified xsi:type="dcterms:W3CDTF">2016-05-28T19:56:46Z</dcterms:modified>
</cp:coreProperties>
</file>