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1"/>
  </p:notesMasterIdLst>
  <p:sldIdLst>
    <p:sldId id="256" r:id="rId3"/>
    <p:sldId id="313" r:id="rId4"/>
    <p:sldId id="312" r:id="rId5"/>
    <p:sldId id="314" r:id="rId6"/>
    <p:sldId id="318" r:id="rId7"/>
    <p:sldId id="317" r:id="rId8"/>
    <p:sldId id="316" r:id="rId9"/>
    <p:sldId id="319" r:id="rId10"/>
    <p:sldId id="320" r:id="rId11"/>
    <p:sldId id="321" r:id="rId12"/>
    <p:sldId id="323" r:id="rId13"/>
    <p:sldId id="324" r:id="rId14"/>
    <p:sldId id="326" r:id="rId15"/>
    <p:sldId id="322" r:id="rId16"/>
    <p:sldId id="332" r:id="rId17"/>
    <p:sldId id="333" r:id="rId18"/>
    <p:sldId id="327" r:id="rId19"/>
    <p:sldId id="328" r:id="rId20"/>
    <p:sldId id="315" r:id="rId21"/>
    <p:sldId id="325" r:id="rId22"/>
    <p:sldId id="335" r:id="rId23"/>
    <p:sldId id="336" r:id="rId24"/>
    <p:sldId id="337" r:id="rId25"/>
    <p:sldId id="334" r:id="rId26"/>
    <p:sldId id="329" r:id="rId27"/>
    <p:sldId id="330" r:id="rId28"/>
    <p:sldId id="331" r:id="rId29"/>
    <p:sldId id="310" r:id="rId3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CC0000"/>
    <a:srgbClr val="0000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4493" autoAdjust="0"/>
  </p:normalViewPr>
  <p:slideViewPr>
    <p:cSldViewPr snapToGrid="0" showGuides="1">
      <p:cViewPr varScale="1">
        <p:scale>
          <a:sx n="69" d="100"/>
          <a:sy n="69" d="100"/>
        </p:scale>
        <p:origin x="84" y="936"/>
      </p:cViewPr>
      <p:guideLst>
        <p:guide orient="horz" pos="2136"/>
        <p:guide pos="2880"/>
      </p:guideLst>
    </p:cSldViewPr>
  </p:slideViewPr>
  <p:outlineViewPr>
    <p:cViewPr>
      <p:scale>
        <a:sx n="33" d="100"/>
        <a:sy n="33" d="100"/>
      </p:scale>
      <p:origin x="0" y="-2892"/>
    </p:cViewPr>
  </p:outlineViewPr>
  <p:notesTextViewPr>
    <p:cViewPr>
      <p:scale>
        <a:sx n="1" d="1"/>
        <a:sy n="1" d="1"/>
      </p:scale>
      <p:origin x="0" y="0"/>
    </p:cViewPr>
  </p:notesTextViewPr>
  <p:sorterViewPr>
    <p:cViewPr>
      <p:scale>
        <a:sx n="100" d="100"/>
        <a:sy n="100" d="100"/>
      </p:scale>
      <p:origin x="0" y="-5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2AF608AC-4D40-4749-BF5B-B223CC9EDF64}" type="datetimeFigureOut">
              <a:rPr lang="en-US" smtClean="0"/>
              <a:t>6/28/2016</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40E1B60-095C-4690-B22A-64AA4AAB081E}" type="slidenum">
              <a:rPr lang="en-US" smtClean="0"/>
              <a:t>‹#›</a:t>
            </a:fld>
            <a:endParaRPr lang="en-US"/>
          </a:p>
        </p:txBody>
      </p:sp>
    </p:spTree>
    <p:extLst>
      <p:ext uri="{BB962C8B-B14F-4D97-AF65-F5344CB8AC3E}">
        <p14:creationId xmlns:p14="http://schemas.microsoft.com/office/powerpoint/2010/main" val="344806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E1B60-095C-4690-B22A-64AA4AAB081E}" type="slidenum">
              <a:rPr lang="en-US" smtClean="0"/>
              <a:t>1</a:t>
            </a:fld>
            <a:endParaRPr lang="en-US"/>
          </a:p>
        </p:txBody>
      </p:sp>
    </p:spTree>
    <p:extLst>
      <p:ext uri="{BB962C8B-B14F-4D97-AF65-F5344CB8AC3E}">
        <p14:creationId xmlns:p14="http://schemas.microsoft.com/office/powerpoint/2010/main" val="8864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E1B60-095C-4690-B22A-64AA4AAB081E}" type="slidenum">
              <a:rPr lang="en-US" smtClean="0"/>
              <a:t>3</a:t>
            </a:fld>
            <a:endParaRPr lang="en-US"/>
          </a:p>
        </p:txBody>
      </p:sp>
    </p:spTree>
    <p:extLst>
      <p:ext uri="{BB962C8B-B14F-4D97-AF65-F5344CB8AC3E}">
        <p14:creationId xmlns:p14="http://schemas.microsoft.com/office/powerpoint/2010/main" val="223068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E1B60-095C-4690-B22A-64AA4AAB081E}" type="slidenum">
              <a:rPr lang="en-US" smtClean="0"/>
              <a:t>13</a:t>
            </a:fld>
            <a:endParaRPr lang="en-US"/>
          </a:p>
        </p:txBody>
      </p:sp>
    </p:spTree>
    <p:extLst>
      <p:ext uri="{BB962C8B-B14F-4D97-AF65-F5344CB8AC3E}">
        <p14:creationId xmlns:p14="http://schemas.microsoft.com/office/powerpoint/2010/main" val="218711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28</a:t>
            </a:fld>
            <a:endParaRPr lang="en-US"/>
          </a:p>
        </p:txBody>
      </p:sp>
    </p:spTree>
    <p:extLst>
      <p:ext uri="{BB962C8B-B14F-4D97-AF65-F5344CB8AC3E}">
        <p14:creationId xmlns:p14="http://schemas.microsoft.com/office/powerpoint/2010/main" val="71451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
        <p:nvSpPr>
          <p:cNvPr id="4" name="Footer Placeholder 3"/>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a:stretch/>
        </p:blipFill>
        <p:spPr>
          <a:xfrm>
            <a:off x="2079000" y="1604520"/>
            <a:ext cx="4984920" cy="3977280"/>
          </a:xfrm>
          <a:prstGeom prst="rect">
            <a:avLst/>
          </a:prstGeom>
          <a:ln>
            <a:noFill/>
          </a:ln>
        </p:spPr>
      </p:pic>
      <p:pic>
        <p:nvPicPr>
          <p:cNvPr id="71" name="Picture 70"/>
          <p:cNvPicPr/>
          <p:nvPr/>
        </p:nvPicPr>
        <p:blipFill>
          <a:blip r:embed="rId2"/>
          <a:stretch/>
        </p:blipFill>
        <p:spPr>
          <a:xfrm>
            <a:off x="2079000" y="1604520"/>
            <a:ext cx="4984920" cy="3977280"/>
          </a:xfrm>
          <a:prstGeom prst="rect">
            <a:avLst/>
          </a:prstGeom>
          <a:ln>
            <a:noFill/>
          </a:ln>
        </p:spPr>
      </p:pic>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880" cy="1144440"/>
          </a:xfrm>
          <a:prstGeom prst="rect">
            <a:avLst/>
          </a:prstGeom>
        </p:spPr>
        <p:txBody>
          <a:bodyPr lIns="0" tIns="0" rIns="0" bIns="0" anchor="ctr"/>
          <a:lstStyle/>
          <a:p>
            <a:r>
              <a:rPr lang="en-US">
                <a:latin typeface="Arial"/>
              </a:rPr>
              <a:t>Click to edit the title text format</a:t>
            </a:r>
            <a:endParaRPr/>
          </a:p>
        </p:txBody>
      </p:sp>
      <p:sp>
        <p:nvSpPr>
          <p:cNvPr id="3" name="PlaceHolder 2"/>
          <p:cNvSpPr>
            <a:spLocks noGrp="1"/>
          </p:cNvSpPr>
          <p:nvPr>
            <p:ph type="body"/>
          </p:nvPr>
        </p:nvSpPr>
        <p:spPr>
          <a:xfrm>
            <a:off x="457200" y="1604520"/>
            <a:ext cx="822888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4" name="Footer Placeholder 3"/>
          <p:cNvSpPr>
            <a:spLocks noGrp="1"/>
          </p:cNvSpPr>
          <p:nvPr>
            <p:ph type="ftr" sz="quarter" idx="3"/>
          </p:nvPr>
        </p:nvSpPr>
        <p:spPr>
          <a:xfrm>
            <a:off x="149011" y="6356350"/>
            <a:ext cx="7568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099AEE0-6CBC-4007-A748-3129437FAE8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Footer Placeholder 1"/>
          <p:cNvSpPr>
            <a:spLocks noGrp="1"/>
          </p:cNvSpPr>
          <p:nvPr>
            <p:ph type="ftr" sz="quarter" idx="3"/>
          </p:nvPr>
        </p:nvSpPr>
        <p:spPr>
          <a:xfrm>
            <a:off x="239283" y="6356350"/>
            <a:ext cx="67511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C1C51DC8-5933-4C4C-9FBE-AA4126C597A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ynda.com/WordPress-tutorials/WordPress-Ecommerce-WooCommerce/122464-2.html" TargetMode="External"/><Relationship Id="rId2" Type="http://schemas.openxmlformats.org/officeDocument/2006/relationships/hyperlink" Target="https://support.woothemes.com/hc/en-us/articles/203252645-WooCommerce-101-Video-Tutorials-Build-your-store-from-start-to-sa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gentocommerce.com/download" TargetMode="External"/><Relationship Id="rId2" Type="http://schemas.openxmlformats.org/officeDocument/2006/relationships/hyperlink" Target="http://devdocs.magento.com/guides/m1x/install/installing_install.html" TargetMode="External"/><Relationship Id="rId1" Type="http://schemas.openxmlformats.org/officeDocument/2006/relationships/slideLayout" Target="../slideLayouts/slideLayout2.xml"/><Relationship Id="rId5" Type="http://schemas.openxmlformats.org/officeDocument/2006/relationships/hyperlink" Target="http://magento.stackexchange.com/questions/113945/admin-backend-icon-fonts-missing" TargetMode="External"/><Relationship Id="rId4" Type="http://schemas.openxmlformats.org/officeDocument/2006/relationships/hyperlink" Target="http://www.7-zip.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eyemaginetech.com/blog/magento/magento-training-videos-part1" TargetMode="External"/><Relationship Id="rId2" Type="http://schemas.openxmlformats.org/officeDocument/2006/relationships/hyperlink" Target="http://code.tutsplus.com/courses/magento-fundamentals" TargetMode="External"/><Relationship Id="rId1" Type="http://schemas.openxmlformats.org/officeDocument/2006/relationships/slideLayout" Target="../slideLayouts/slideLayout2.xml"/><Relationship Id="rId4" Type="http://schemas.openxmlformats.org/officeDocument/2006/relationships/hyperlink" Target="http://www.eyemaginetech.com/blog/magento/magento-training-videos-part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docs.magento.com/m2/ce/user_guide/Resources/pdf/Magento_Community_Edition_2.0_User_Guide.pdf" TargetMode="External"/><Relationship Id="rId2" Type="http://schemas.openxmlformats.org/officeDocument/2006/relationships/hyperlink" Target="http://docs.magento.com/m2/ce/user_guide/getting-started.html?_ga=1.216394390.1222503417.146412033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ordpress.org/download/" TargetMode="External"/><Relationship Id="rId2" Type="http://schemas.openxmlformats.org/officeDocument/2006/relationships/hyperlink" Target="https://www.drupal.org/project/commerce_kickstar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oogle.com/search?q=drupal+module+administration+menu&amp;ie=utf-8&amp;oe=utf-8"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ynda.com/WordPress-tutorials/WordPress-Ecommerce-WooCommerce/122464-2.html" TargetMode="External"/><Relationship Id="rId2" Type="http://schemas.openxmlformats.org/officeDocument/2006/relationships/hyperlink" Target="https://training.acquia.com/free-training" TargetMode="External"/><Relationship Id="rId1" Type="http://schemas.openxmlformats.org/officeDocument/2006/relationships/slideLayout" Target="../slideLayouts/slideLayout2.xml"/><Relationship Id="rId6" Type="http://schemas.openxmlformats.org/officeDocument/2006/relationships/hyperlink" Target="https://buildamodule.com/" TargetMode="External"/><Relationship Id="rId5" Type="http://schemas.openxmlformats.org/officeDocument/2006/relationships/hyperlink" Target="https://drupalize.me/tutorials" TargetMode="External"/><Relationship Id="rId4" Type="http://schemas.openxmlformats.org/officeDocument/2006/relationships/hyperlink" Target="https://www.lynda.com/Drupal-training-tutorials/186-0.html"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modulesunraveled.com/" TargetMode="External"/><Relationship Id="rId3" Type="http://schemas.openxmlformats.org/officeDocument/2006/relationships/hyperlink" Target="https://www.youtube.com/playlist?list=PLtaXuX0nEZk-Mer_a_P1sp0mroJGVs6TK" TargetMode="External"/><Relationship Id="rId7" Type="http://schemas.openxmlformats.org/officeDocument/2006/relationships/hyperlink" Target="https://www.lynda.com/WordPress-tutorials/WordPress-Ecommerce-WooCommerce/122464-2.html" TargetMode="External"/><Relationship Id="rId2" Type="http://schemas.openxmlformats.org/officeDocument/2006/relationships/hyperlink" Target="https://www.youtube.com/playlist?list=PLtaXuX0nEZk9MKY_ClWcPkGtOEGyLTyCO" TargetMode="External"/><Relationship Id="rId1" Type="http://schemas.openxmlformats.org/officeDocument/2006/relationships/slideLayout" Target="../slideLayouts/slideLayout2.xml"/><Relationship Id="rId6" Type="http://schemas.openxmlformats.org/officeDocument/2006/relationships/hyperlink" Target="https://www.youtube.com/playlist?list=PLtaXuX0nEZk-_lYMB0ehySQEfssaCU1jZ" TargetMode="External"/><Relationship Id="rId5" Type="http://schemas.openxmlformats.org/officeDocument/2006/relationships/hyperlink" Target="https://www.youtube.com/playlist?list=PLtaXuX0nEZk_y_xlcAv_Ub_xLCfvF8TSs" TargetMode="External"/><Relationship Id="rId4" Type="http://schemas.openxmlformats.org/officeDocument/2006/relationships/hyperlink" Target="https://www.youtube.com/playlist?list=PLtaXuX0nEZk99zgSc19Li8EsM9jkicDQj"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drupal.org/documentation" TargetMode="External"/><Relationship Id="rId2" Type="http://schemas.openxmlformats.org/officeDocument/2006/relationships/hyperlink" Target="https://www.lynda.com/WordPress-tutorials/WordPress-Ecommerce-WooCommerce/122464-2.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ommerceguys.com/blog/comparing-drupal-commerce-magent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ordpress.org/download/" TargetMode="External"/><Relationship Id="rId2" Type="http://schemas.openxmlformats.org/officeDocument/2006/relationships/hyperlink" Target="http://codex.wordpress.org/Installing_WordPr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477672" y="3390900"/>
            <a:ext cx="8341248" cy="19500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800" b="1" strike="noStrike" dirty="0">
                <a:solidFill>
                  <a:srgbClr val="333399"/>
                </a:solidFill>
                <a:latin typeface="Arial"/>
                <a:ea typeface="DejaVu Sans"/>
              </a:rPr>
              <a:t>Leading Content Management Systems (CMS)</a:t>
            </a:r>
            <a:endParaRPr sz="4800" dirty="0"/>
          </a:p>
        </p:txBody>
      </p:sp>
      <p:sp>
        <p:nvSpPr>
          <p:cNvPr id="73" name="CustomShape 2"/>
          <p:cNvSpPr/>
          <p:nvPr/>
        </p:nvSpPr>
        <p:spPr>
          <a:xfrm>
            <a:off x="2731168" y="5589720"/>
            <a:ext cx="6016471" cy="6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500" dirty="0">
                <a:solidFill>
                  <a:srgbClr val="333399"/>
                </a:solidFill>
              </a:rPr>
              <a:t>Comparing the top CMS</a:t>
            </a:r>
            <a:endParaRPr dirty="0"/>
          </a:p>
        </p:txBody>
      </p:sp>
      <p:sp>
        <p:nvSpPr>
          <p:cNvPr id="75" name="CustomShape 3"/>
          <p:cNvSpPr/>
          <p:nvPr/>
        </p:nvSpPr>
        <p:spPr>
          <a:xfrm>
            <a:off x="274320" y="6229440"/>
            <a:ext cx="8595360" cy="49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1" strike="noStrike" dirty="0">
                <a:solidFill>
                  <a:srgbClr val="333399"/>
                </a:solidFill>
                <a:latin typeface="Courier New"/>
                <a:ea typeface="DejaVu Sans"/>
              </a:rPr>
              <a:t>http://cecert.kirkwood.edu/~fmcclurg/courses/cms/topCms.pptx </a:t>
            </a:r>
            <a:endParaRPr dirty="0"/>
          </a:p>
        </p:txBody>
      </p:sp>
      <p:sp>
        <p:nvSpPr>
          <p:cNvPr id="6" name="CustomShape 2"/>
          <p:cNvSpPr/>
          <p:nvPr/>
        </p:nvSpPr>
        <p:spPr>
          <a:xfrm>
            <a:off x="345587" y="5581080"/>
            <a:ext cx="4031949" cy="6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500" strike="noStrike" dirty="0">
                <a:solidFill>
                  <a:srgbClr val="333399"/>
                </a:solidFill>
                <a:latin typeface="Arial"/>
                <a:ea typeface="DejaVu Sans"/>
              </a:rPr>
              <a:t>Fred McClurg</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WordPress New Plugin</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3200" dirty="0"/>
              <a:t>In addition, installing a new WordPress is also pretty easy:</a:t>
            </a:r>
          </a:p>
          <a:p>
            <a:endParaRPr lang="en-US" sz="2800" dirty="0"/>
          </a:p>
          <a:p>
            <a:pPr marL="914400" lvl="1" indent="-457200">
              <a:buFont typeface="+mj-lt"/>
              <a:buAutoNum type="arabicPeriod"/>
            </a:pPr>
            <a:r>
              <a:rPr lang="en-US" sz="2800" dirty="0"/>
              <a:t>Click on the menu: “Customize”</a:t>
            </a:r>
          </a:p>
          <a:p>
            <a:pPr marL="914400" lvl="1" indent="-457200">
              <a:buFont typeface="+mj-lt"/>
              <a:buAutoNum type="arabicPeriod"/>
            </a:pPr>
            <a:r>
              <a:rPr lang="en-US" sz="2800" dirty="0"/>
              <a:t>Press vertical menu “Plugins -&gt; Add New”.</a:t>
            </a:r>
          </a:p>
          <a:p>
            <a:pPr marL="914400" lvl="1" indent="-457200">
              <a:buFont typeface="+mj-lt"/>
              <a:buAutoNum type="arabicPeriod"/>
            </a:pPr>
            <a:r>
              <a:rPr lang="en-US" sz="2800" dirty="0"/>
              <a:t>Enter the name of the plugin (e.g. WooCommerce).</a:t>
            </a:r>
          </a:p>
          <a:p>
            <a:pPr marL="914400" lvl="1" indent="-457200">
              <a:buFont typeface="+mj-lt"/>
              <a:buAutoNum type="arabicPeriod"/>
            </a:pPr>
            <a:r>
              <a:rPr lang="en-US" sz="2800" dirty="0"/>
              <a:t>Press the button “Install Now”.</a:t>
            </a:r>
          </a:p>
          <a:p>
            <a:pPr marL="914400" lvl="1" indent="-457200">
              <a:buFont typeface="+mj-lt"/>
              <a:buAutoNum type="arabicPeriod"/>
            </a:pPr>
            <a:r>
              <a:rPr lang="en-US" sz="2800" dirty="0"/>
              <a:t>Click on link “Activate Plugin”.</a:t>
            </a:r>
          </a:p>
          <a:p>
            <a:pPr marL="914400" lvl="1" indent="-457200">
              <a:buFont typeface="+mj-lt"/>
              <a:buAutoNum type="arabicPeriod"/>
            </a:pPr>
            <a:r>
              <a:rPr lang="en-US" sz="2800" dirty="0"/>
              <a:t>Installing WooCommerce starts a wizard that sets many of the defaults. </a:t>
            </a:r>
          </a:p>
        </p:txBody>
      </p:sp>
    </p:spTree>
    <p:extLst>
      <p:ext uri="{BB962C8B-B14F-4D97-AF65-F5344CB8AC3E}">
        <p14:creationId xmlns:p14="http://schemas.microsoft.com/office/powerpoint/2010/main" val="287038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Adding Products to WooCommerce</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3200" dirty="0"/>
              <a:t>Adding Products to WordPress WooCommerce is also easy:</a:t>
            </a:r>
          </a:p>
          <a:p>
            <a:endParaRPr lang="en-US" sz="2800" dirty="0"/>
          </a:p>
          <a:p>
            <a:pPr marL="914400" lvl="1" indent="-457200">
              <a:buFont typeface="+mj-lt"/>
              <a:buAutoNum type="arabicPeriod"/>
            </a:pPr>
            <a:r>
              <a:rPr lang="en-US" sz="2800" dirty="0"/>
              <a:t>From the </a:t>
            </a:r>
            <a:r>
              <a:rPr lang="en-US" sz="2800" dirty="0" err="1"/>
              <a:t>menubar</a:t>
            </a:r>
            <a:r>
              <a:rPr lang="en-US" sz="2800" dirty="0"/>
              <a:t>, click on the menu: “New</a:t>
            </a:r>
            <a:br>
              <a:rPr lang="en-US" sz="2800" dirty="0"/>
            </a:br>
            <a:r>
              <a:rPr lang="en-US" sz="2800" dirty="0"/>
              <a:t>-&gt; Product”</a:t>
            </a:r>
          </a:p>
          <a:p>
            <a:pPr marL="914400" lvl="1" indent="-457200">
              <a:buFont typeface="+mj-lt"/>
              <a:buAutoNum type="arabicPeriod"/>
            </a:pPr>
            <a:r>
              <a:rPr lang="en-US" sz="2800" dirty="0"/>
              <a:t>From this page you can add product name, description, regular price, sales price, product categories, tags (taxonomies), product image, related images. </a:t>
            </a:r>
          </a:p>
        </p:txBody>
      </p:sp>
    </p:spTree>
    <p:extLst>
      <p:ext uri="{BB962C8B-B14F-4D97-AF65-F5344CB8AC3E}">
        <p14:creationId xmlns:p14="http://schemas.microsoft.com/office/powerpoint/2010/main" val="392642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WooCommerce Training</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3200" dirty="0"/>
              <a:t>WooCommerce training is available at the following:</a:t>
            </a:r>
          </a:p>
          <a:p>
            <a:endParaRPr lang="en-US" sz="2800" dirty="0"/>
          </a:p>
          <a:p>
            <a:pPr marL="914400" lvl="1" indent="-457200">
              <a:buFont typeface="+mj-lt"/>
              <a:buAutoNum type="arabicPeriod"/>
            </a:pPr>
            <a:r>
              <a:rPr lang="en-US" sz="2800" dirty="0">
                <a:hlinkClick r:id="rId2"/>
              </a:rPr>
              <a:t>https://support.woothemes.com/hc/en-us/articles/203252645-WooCommerce-101-Video-Tutorials-Build-your-store-from-start-to-sale-</a:t>
            </a:r>
            <a:r>
              <a:rPr lang="en-US" sz="2800" dirty="0"/>
              <a:t> (Excellent </a:t>
            </a:r>
            <a:r>
              <a:rPr lang="en-US" sz="2800"/>
              <a:t>video training)</a:t>
            </a:r>
            <a:endParaRPr lang="en-US" sz="2800" dirty="0"/>
          </a:p>
          <a:p>
            <a:pPr marL="914400" lvl="1" indent="-457200">
              <a:buFont typeface="+mj-lt"/>
              <a:buAutoNum type="arabicPeriod"/>
            </a:pPr>
            <a:r>
              <a:rPr lang="en-US" sz="2800" dirty="0">
                <a:hlinkClick r:id="rId3"/>
              </a:rPr>
              <a:t>https://www.lynda.com/WordPress-tutorials/WordPress-Ecommerce-WooCommerce/122464-2.html</a:t>
            </a:r>
            <a:r>
              <a:rPr lang="en-US" sz="2800" dirty="0"/>
              <a:t> (Monthly Fee)</a:t>
            </a:r>
          </a:p>
          <a:p>
            <a:pPr marL="914400" lvl="1" indent="-457200">
              <a:buFont typeface="+mj-lt"/>
              <a:buAutoNum type="arabicPeriod"/>
            </a:pPr>
            <a:endParaRPr lang="en-US" sz="2800" dirty="0"/>
          </a:p>
        </p:txBody>
      </p:sp>
    </p:spTree>
    <p:extLst>
      <p:ext uri="{BB962C8B-B14F-4D97-AF65-F5344CB8AC3E}">
        <p14:creationId xmlns:p14="http://schemas.microsoft.com/office/powerpoint/2010/main" val="239020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What are the top Ecommerce?</a:t>
            </a:r>
            <a:endParaRPr sz="4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970" y="2695291"/>
            <a:ext cx="5545648" cy="4024149"/>
          </a:xfrm>
          <a:prstGeom prst="rect">
            <a:avLst/>
          </a:prstGeom>
        </p:spPr>
      </p:pic>
      <p:sp>
        <p:nvSpPr>
          <p:cNvPr id="5" name="CustomShape 2"/>
          <p:cNvSpPr/>
          <p:nvPr/>
        </p:nvSpPr>
        <p:spPr>
          <a:xfrm>
            <a:off x="3969326" y="1293612"/>
            <a:ext cx="4951935" cy="13968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90000"/>
              </a:lnSpc>
            </a:pPr>
            <a:r>
              <a:rPr lang="en-US" sz="3200" b="1" strike="noStrike" dirty="0">
                <a:solidFill>
                  <a:srgbClr val="000000"/>
                </a:solidFill>
                <a:latin typeface="Arial"/>
                <a:ea typeface="DejaVu Sans"/>
              </a:rPr>
              <a:t>Statistics:</a:t>
            </a:r>
            <a:endParaRPr sz="3200" dirty="0"/>
          </a:p>
          <a:p>
            <a:pPr marL="519113" lvl="1" indent="-285750" fontAlgn="base">
              <a:buFont typeface="Arial" panose="020B0604020202020204" pitchFamily="34" charset="0"/>
              <a:buChar char="•"/>
            </a:pPr>
            <a:r>
              <a:rPr lang="en-US" sz="2600" dirty="0"/>
              <a:t>trends.builtwith.com/shop</a:t>
            </a:r>
          </a:p>
          <a:p>
            <a:pPr marL="519113" lvl="1" indent="-285750" fontAlgn="base">
              <a:buFont typeface="Arial" panose="020B0604020202020204" pitchFamily="34" charset="0"/>
              <a:buChar char="•"/>
            </a:pPr>
            <a:r>
              <a:rPr lang="en-US" sz="2600" dirty="0"/>
              <a:t>Top 10K CMS</a:t>
            </a:r>
          </a:p>
          <a:p>
            <a:pPr marL="519113" lvl="1" indent="-285750" fontAlgn="base">
              <a:buFont typeface="Arial" panose="020B0604020202020204" pitchFamily="34" charset="0"/>
              <a:buChar char="•"/>
            </a:pPr>
            <a:r>
              <a:rPr lang="en-US" sz="2600" dirty="0"/>
              <a:t>June 6</a:t>
            </a:r>
            <a:r>
              <a:rPr lang="en-US" sz="2600" baseline="30000" dirty="0"/>
              <a:t>th</a:t>
            </a:r>
            <a:r>
              <a:rPr lang="en-US" sz="2600" dirty="0"/>
              <a:t> 2016</a:t>
            </a:r>
          </a:p>
        </p:txBody>
      </p:sp>
      <p:sp>
        <p:nvSpPr>
          <p:cNvPr id="131" name="CustomShape 2"/>
          <p:cNvSpPr/>
          <p:nvPr/>
        </p:nvSpPr>
        <p:spPr>
          <a:xfrm>
            <a:off x="235527" y="3740726"/>
            <a:ext cx="4336473" cy="27835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3200" b="1" strike="noStrike" dirty="0">
                <a:solidFill>
                  <a:srgbClr val="000000"/>
                </a:solidFill>
                <a:latin typeface="Arial"/>
                <a:ea typeface="DejaVu Sans"/>
              </a:rPr>
              <a:t>Ranking:</a:t>
            </a:r>
            <a:endParaRPr sz="3200" dirty="0"/>
          </a:p>
          <a:p>
            <a:pPr marL="457200" indent="-450850" fontAlgn="base">
              <a:buFont typeface="+mj-lt"/>
              <a:buAutoNum type="arabicPeriod"/>
            </a:pPr>
            <a:r>
              <a:rPr lang="en-US" sz="2400" dirty="0"/>
              <a:t>Magento 13%</a:t>
            </a:r>
          </a:p>
          <a:p>
            <a:pPr marL="457200" indent="-450850" fontAlgn="base">
              <a:buFont typeface="+mj-lt"/>
              <a:buAutoNum type="arabicPeriod"/>
            </a:pPr>
            <a:r>
              <a:rPr lang="en-US" sz="2400" dirty="0"/>
              <a:t>Oracle Commerce 11%</a:t>
            </a:r>
          </a:p>
          <a:p>
            <a:pPr marL="457200" indent="-450850" fontAlgn="base">
              <a:buFont typeface="+mj-lt"/>
              <a:buAutoNum type="arabicPeriod"/>
            </a:pPr>
            <a:r>
              <a:rPr lang="en-US" sz="2400" dirty="0"/>
              <a:t>WooCommerce 9%</a:t>
            </a:r>
          </a:p>
          <a:p>
            <a:pPr marL="457200" indent="-450850" fontAlgn="base">
              <a:buFont typeface="+mj-lt"/>
              <a:buAutoNum type="arabicPeriod"/>
            </a:pPr>
            <a:r>
              <a:rPr lang="en-US" sz="2400" dirty="0"/>
              <a:t>Shopify 8%</a:t>
            </a:r>
          </a:p>
          <a:p>
            <a:pPr marL="457200" indent="-450850" fontAlgn="base">
              <a:buFont typeface="+mj-lt"/>
              <a:buAutoNum type="arabicPeriod"/>
            </a:pPr>
            <a:r>
              <a:rPr lang="en-US" sz="2400" dirty="0"/>
              <a:t>Magento Enterprise 7%</a:t>
            </a:r>
          </a:p>
        </p:txBody>
      </p:sp>
    </p:spTree>
    <p:extLst>
      <p:ext uri="{BB962C8B-B14F-4D97-AF65-F5344CB8AC3E}">
        <p14:creationId xmlns:p14="http://schemas.microsoft.com/office/powerpoint/2010/main" val="9040470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Magento Installation</a:t>
            </a:r>
            <a:endParaRPr lang="en-US" dirty="0"/>
          </a:p>
        </p:txBody>
      </p:sp>
      <p:sp>
        <p:nvSpPr>
          <p:cNvPr id="3" name="Subtitle 2"/>
          <p:cNvSpPr>
            <a:spLocks noGrp="1"/>
          </p:cNvSpPr>
          <p:nvPr>
            <p:ph type="subTitle"/>
          </p:nvPr>
        </p:nvSpPr>
        <p:spPr>
          <a:xfrm>
            <a:off x="457200" y="1604520"/>
            <a:ext cx="8229240" cy="5028292"/>
          </a:xfrm>
        </p:spPr>
        <p:txBody>
          <a:bodyPr anchor="t">
            <a:normAutofit fontScale="85000" lnSpcReduction="10000"/>
          </a:bodyPr>
          <a:lstStyle/>
          <a:p>
            <a:r>
              <a:rPr lang="en-US" sz="2400" dirty="0"/>
              <a:t>The process for installing Magento.  See also </a:t>
            </a:r>
            <a:r>
              <a:rPr lang="en-US" sz="2400" dirty="0">
                <a:hlinkClick r:id="rId2"/>
              </a:rPr>
              <a:t>http://devdocs.magento.com/guides/m1x/install/installing_install.html</a:t>
            </a:r>
            <a:endParaRPr lang="en-US" sz="2400" dirty="0"/>
          </a:p>
          <a:p>
            <a:endParaRPr lang="en-US" sz="2000" dirty="0"/>
          </a:p>
          <a:p>
            <a:pPr marL="914400" lvl="1" indent="-457200">
              <a:buFont typeface="+mj-lt"/>
              <a:buAutoNum type="arabicPeriod"/>
            </a:pPr>
            <a:r>
              <a:rPr lang="en-US" sz="2000" dirty="0"/>
              <a:t>Download Magento *.zip file with or without data from </a:t>
            </a:r>
            <a:r>
              <a:rPr lang="en-US" sz="2000" dirty="0">
                <a:hlinkClick r:id="rId3"/>
              </a:rPr>
              <a:t>https://www.magentocommerce.com/download</a:t>
            </a:r>
            <a:endParaRPr lang="en-US" sz="2000" dirty="0"/>
          </a:p>
          <a:p>
            <a:pPr marL="914400" lvl="1" indent="-457200">
              <a:buFont typeface="+mj-lt"/>
              <a:buAutoNum type="arabicPeriod"/>
            </a:pPr>
            <a:r>
              <a:rPr lang="en-US" sz="2000" dirty="0"/>
              <a:t>Unzip the download.  Note may need to install and use 7-zip to from </a:t>
            </a:r>
            <a:r>
              <a:rPr lang="en-US" sz="2000" dirty="0">
                <a:hlinkClick r:id="rId4"/>
              </a:rPr>
              <a:t>http://www.7-zip.org/</a:t>
            </a:r>
            <a:r>
              <a:rPr lang="en-US" sz="2000" dirty="0"/>
              <a:t> to extract zip file due to long pathnames.</a:t>
            </a:r>
          </a:p>
          <a:p>
            <a:pPr marL="914400" lvl="1" indent="-457200">
              <a:buFont typeface="+mj-lt"/>
              <a:buAutoNum type="arabicPeriod"/>
            </a:pPr>
            <a:r>
              <a:rPr lang="en-US" sz="2000" dirty="0"/>
              <a:t>Create a new MySQL or MariaDB database for WordPress on the web server.  Note the database user and database password defined earlier.</a:t>
            </a:r>
          </a:p>
          <a:p>
            <a:pPr marL="914400" lvl="1" indent="-457200">
              <a:buFont typeface="+mj-lt"/>
              <a:buAutoNum type="arabicPeriod"/>
            </a:pPr>
            <a:r>
              <a:rPr lang="en-US" sz="2000" dirty="0"/>
              <a:t>Several lines of the “php.ini” file may need to be uncommented in order for the configuration file to use several extra required PHP extensions (DLL libraries).  In addition, the webserver will need to be restarted.</a:t>
            </a:r>
          </a:p>
          <a:p>
            <a:pPr marL="914400" lvl="1" indent="-457200">
              <a:buFont typeface="+mj-lt"/>
              <a:buAutoNum type="arabicPeriod"/>
            </a:pPr>
            <a:r>
              <a:rPr lang="en-US" sz="2000" dirty="0"/>
              <a:t>In the windows installation, a number of the icons were missing.  This was resolved by following the instructions via the webpage: </a:t>
            </a:r>
            <a:r>
              <a:rPr lang="en-US" sz="2000" dirty="0">
                <a:hlinkClick r:id="rId5"/>
              </a:rPr>
              <a:t>http://magento.stackexchange.com/questions/113945/admin-backend-icon-fonts-missing</a:t>
            </a:r>
            <a:r>
              <a:rPr lang="en-US" sz="2000" dirty="0"/>
              <a:t> and issuing the this command:</a:t>
            </a:r>
            <a:br>
              <a:rPr lang="en-US" sz="2000" dirty="0"/>
            </a:br>
            <a:r>
              <a:rPr lang="en-US" sz="2000" b="1" dirty="0">
                <a:latin typeface="Courier New" panose="02070309020205020404" pitchFamily="49" charset="0"/>
                <a:cs typeface="Courier New" panose="02070309020205020404" pitchFamily="49" charset="0"/>
              </a:rPr>
              <a:t>c:\xampp\php\php.exe bin\</a:t>
            </a:r>
            <a:r>
              <a:rPr lang="en-US" sz="2000" b="1" dirty="0" err="1">
                <a:latin typeface="Courier New" panose="02070309020205020404" pitchFamily="49" charset="0"/>
                <a:cs typeface="Courier New" panose="02070309020205020404" pitchFamily="49" charset="0"/>
              </a:rPr>
              <a:t>magento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setup:static-content:deploy</a:t>
            </a:r>
            <a:br>
              <a:rPr lang="en-US" sz="2000" dirty="0"/>
            </a:br>
            <a:endParaRPr lang="en-US" sz="2000" dirty="0"/>
          </a:p>
        </p:txBody>
      </p:sp>
    </p:spTree>
    <p:extLst>
      <p:ext uri="{BB962C8B-B14F-4D97-AF65-F5344CB8AC3E}">
        <p14:creationId xmlns:p14="http://schemas.microsoft.com/office/powerpoint/2010/main" val="365333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Magento Development</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2400" dirty="0"/>
              <a:t>In order to login to a Magento installation, use the following URL:</a:t>
            </a:r>
          </a:p>
          <a:p>
            <a:endParaRPr lang="en-US" sz="2400" dirty="0"/>
          </a:p>
          <a:p>
            <a:pPr marL="457200"/>
            <a:r>
              <a:rPr lang="en-US" sz="2400"/>
              <a:t>http://localhost/admin</a:t>
            </a:r>
            <a:endParaRPr lang="en-US" sz="2400" dirty="0"/>
          </a:p>
          <a:p>
            <a:endParaRPr lang="en-US" sz="2400" dirty="0"/>
          </a:p>
          <a:p>
            <a:r>
              <a:rPr lang="en-US" sz="2400" dirty="0"/>
              <a:t>The cache helps speed up the display of your site.  However, during development, when things are changing frequently, it is highly recommended to turn the cache off:</a:t>
            </a:r>
          </a:p>
          <a:p>
            <a:endParaRPr lang="en-US" sz="2400" dirty="0"/>
          </a:p>
          <a:p>
            <a:pPr marL="457200"/>
            <a:r>
              <a:rPr lang="en-US" sz="2400" dirty="0"/>
              <a:t>Select All -&gt; Disable -&gt; Submit</a:t>
            </a:r>
          </a:p>
          <a:p>
            <a:endParaRPr lang="en-US" sz="2400" dirty="0"/>
          </a:p>
          <a:p>
            <a:r>
              <a:rPr lang="en-US" sz="2400" dirty="0"/>
              <a:t>When the site is in production, don’t forget to turn the cache back on.</a:t>
            </a:r>
          </a:p>
          <a:p>
            <a:endParaRPr lang="en-US" sz="2000" dirty="0"/>
          </a:p>
        </p:txBody>
      </p:sp>
    </p:spTree>
    <p:extLst>
      <p:ext uri="{BB962C8B-B14F-4D97-AF65-F5344CB8AC3E}">
        <p14:creationId xmlns:p14="http://schemas.microsoft.com/office/powerpoint/2010/main" val="332257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Magento </a:t>
            </a:r>
            <a:r>
              <a:rPr lang="en-US" b="1" dirty="0" err="1">
                <a:solidFill>
                  <a:srgbClr val="000000"/>
                </a:solidFill>
              </a:rPr>
              <a:t>HowTos</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2400" dirty="0"/>
              <a:t>To create general use coupons:</a:t>
            </a:r>
          </a:p>
          <a:p>
            <a:pPr marL="457200"/>
            <a:r>
              <a:rPr lang="en-US" sz="2400" dirty="0"/>
              <a:t>Marketing -&gt; Cart Price Rules -&gt; Add </a:t>
            </a:r>
            <a:r>
              <a:rPr lang="en-US" sz="2400"/>
              <a:t>New Rule</a:t>
            </a:r>
            <a:endParaRPr lang="en-US" sz="2400" dirty="0"/>
          </a:p>
          <a:p>
            <a:endParaRPr lang="en-US" sz="2400" dirty="0"/>
          </a:p>
          <a:p>
            <a:r>
              <a:rPr lang="en-US" sz="2400" dirty="0"/>
              <a:t>To create customers:</a:t>
            </a:r>
          </a:p>
          <a:p>
            <a:pPr marL="457200"/>
            <a:r>
              <a:rPr lang="en-US" sz="2400" dirty="0"/>
              <a:t>Customers -&gt; All Customers -&gt; Add New Customer</a:t>
            </a:r>
          </a:p>
          <a:p>
            <a:endParaRPr lang="en-US" sz="2400" dirty="0"/>
          </a:p>
          <a:p>
            <a:r>
              <a:rPr lang="en-US" sz="2400" dirty="0"/>
              <a:t>To create customer groups:</a:t>
            </a:r>
          </a:p>
          <a:p>
            <a:pPr marL="457200"/>
            <a:r>
              <a:rPr lang="en-US" sz="2400" dirty="0"/>
              <a:t>Stores -&gt; Customer Groups -&gt; Add New Customer Group</a:t>
            </a:r>
          </a:p>
          <a:p>
            <a:endParaRPr lang="en-US" sz="2400" dirty="0"/>
          </a:p>
          <a:p>
            <a:r>
              <a:rPr lang="en-US" sz="2400" dirty="0"/>
              <a:t>To create an order for customer:</a:t>
            </a:r>
          </a:p>
          <a:p>
            <a:pPr marL="457200"/>
            <a:r>
              <a:rPr lang="en-US" sz="2400" dirty="0"/>
              <a:t>Sales -&gt; Orders -&gt; Create New Order</a:t>
            </a:r>
          </a:p>
          <a:p>
            <a:endParaRPr lang="en-US" sz="2400" dirty="0"/>
          </a:p>
          <a:p>
            <a:r>
              <a:rPr lang="en-US" sz="2400" dirty="0"/>
              <a:t>To create single use coupons:</a:t>
            </a:r>
          </a:p>
          <a:p>
            <a:pPr marL="457200"/>
            <a:r>
              <a:rPr lang="en-US" sz="2400" dirty="0"/>
              <a:t>Marketing -&gt; Cart Price Rules -&gt; Add New Rule</a:t>
            </a:r>
          </a:p>
          <a:p>
            <a:endParaRPr lang="en-US" sz="2400" dirty="0"/>
          </a:p>
          <a:p>
            <a:endParaRPr lang="en-US" sz="2400" dirty="0"/>
          </a:p>
          <a:p>
            <a:endParaRPr lang="en-US" sz="2400" dirty="0"/>
          </a:p>
        </p:txBody>
      </p:sp>
    </p:spTree>
    <p:extLst>
      <p:ext uri="{BB962C8B-B14F-4D97-AF65-F5344CB8AC3E}">
        <p14:creationId xmlns:p14="http://schemas.microsoft.com/office/powerpoint/2010/main" val="346749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Magento Training</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3200" dirty="0"/>
              <a:t>Magento training is available at the following:</a:t>
            </a:r>
          </a:p>
          <a:p>
            <a:endParaRPr lang="en-US" sz="2800" dirty="0"/>
          </a:p>
          <a:p>
            <a:pPr marL="914400" lvl="1" indent="-457200">
              <a:buFont typeface="+mj-lt"/>
              <a:buAutoNum type="arabicPeriod"/>
            </a:pPr>
            <a:r>
              <a:rPr lang="en-US" sz="2800" dirty="0">
                <a:hlinkClick r:id="rId2"/>
              </a:rPr>
              <a:t>http://code.tutsplus.com/courses/magento-fundamentals</a:t>
            </a:r>
            <a:r>
              <a:rPr lang="en-US" sz="2800" dirty="0"/>
              <a:t> (Two are free)</a:t>
            </a:r>
          </a:p>
          <a:p>
            <a:pPr marL="914400" lvl="1" indent="-457200">
              <a:buFont typeface="+mj-lt"/>
              <a:buAutoNum type="arabicPeriod"/>
            </a:pPr>
            <a:r>
              <a:rPr lang="en-US" sz="2800" dirty="0" err="1"/>
              <a:t>Eyemagine</a:t>
            </a:r>
            <a:r>
              <a:rPr lang="en-US" sz="2800" dirty="0"/>
              <a:t> Part 1: </a:t>
            </a:r>
            <a:r>
              <a:rPr lang="en-US" sz="2800" dirty="0">
                <a:hlinkClick r:id="rId3"/>
              </a:rPr>
              <a:t>http://www.eyemaginetech.com/blog/magento/magento-training-videos-part1</a:t>
            </a:r>
            <a:endParaRPr lang="en-US" sz="2800" dirty="0"/>
          </a:p>
          <a:p>
            <a:pPr marL="914400" lvl="1" indent="-457200">
              <a:buFont typeface="+mj-lt"/>
              <a:buAutoNum type="arabicPeriod"/>
            </a:pPr>
            <a:r>
              <a:rPr lang="en-US" sz="2800" dirty="0" err="1"/>
              <a:t>Eyemagine</a:t>
            </a:r>
            <a:r>
              <a:rPr lang="en-US" sz="2800" dirty="0"/>
              <a:t> Part 2: </a:t>
            </a:r>
            <a:r>
              <a:rPr lang="en-US" sz="2800" dirty="0">
                <a:hlinkClick r:id="rId4"/>
              </a:rPr>
              <a:t>http://www.eyemaginetech.com/blog/magento/magento-training-videos-part2</a:t>
            </a:r>
            <a:r>
              <a:rPr lang="en-US" sz="2800" dirty="0"/>
              <a:t> </a:t>
            </a:r>
          </a:p>
        </p:txBody>
      </p:sp>
    </p:spTree>
    <p:extLst>
      <p:ext uri="{BB962C8B-B14F-4D97-AF65-F5344CB8AC3E}">
        <p14:creationId xmlns:p14="http://schemas.microsoft.com/office/powerpoint/2010/main" val="377117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Magento Documentation</a:t>
            </a:r>
            <a:endParaRPr lang="en-US" dirty="0"/>
          </a:p>
        </p:txBody>
      </p:sp>
      <p:sp>
        <p:nvSpPr>
          <p:cNvPr id="3" name="Subtitle 2"/>
          <p:cNvSpPr>
            <a:spLocks noGrp="1"/>
          </p:cNvSpPr>
          <p:nvPr>
            <p:ph type="subTitle"/>
          </p:nvPr>
        </p:nvSpPr>
        <p:spPr>
          <a:xfrm>
            <a:off x="457200" y="1604520"/>
            <a:ext cx="8229240" cy="5028292"/>
          </a:xfrm>
        </p:spPr>
        <p:txBody>
          <a:bodyPr anchor="t">
            <a:normAutofit lnSpcReduction="10000"/>
          </a:bodyPr>
          <a:lstStyle/>
          <a:p>
            <a:r>
              <a:rPr lang="en-US" sz="3200" dirty="0"/>
              <a:t>Magento documentation is available at the following:</a:t>
            </a:r>
          </a:p>
          <a:p>
            <a:endParaRPr lang="en-US" sz="2800" dirty="0"/>
          </a:p>
          <a:p>
            <a:pPr marL="914400" lvl="1" indent="-457200">
              <a:buFont typeface="+mj-lt"/>
              <a:buAutoNum type="arabicPeriod"/>
            </a:pPr>
            <a:r>
              <a:rPr lang="en-US" sz="2800" dirty="0"/>
              <a:t>HTML Users Guide: </a:t>
            </a:r>
            <a:r>
              <a:rPr lang="en-US" sz="2800" dirty="0">
                <a:hlinkClick r:id="rId2"/>
              </a:rPr>
              <a:t>http://docs.magento.com/m2/ce/user_guide/getting-started.html?_ga=1.216394390.1222503417.1464120335</a:t>
            </a:r>
            <a:endParaRPr lang="en-US" sz="2800" dirty="0"/>
          </a:p>
          <a:p>
            <a:pPr marL="914400" lvl="1" indent="-457200">
              <a:buFont typeface="+mj-lt"/>
              <a:buAutoNum type="arabicPeriod"/>
            </a:pPr>
            <a:r>
              <a:rPr lang="en-US" sz="2800" dirty="0"/>
              <a:t>PDF Users Guide: </a:t>
            </a:r>
            <a:r>
              <a:rPr lang="en-US" sz="2800" dirty="0">
                <a:hlinkClick r:id="rId3"/>
              </a:rPr>
              <a:t>http://docs.magento.com/m2/ce/user_guide/Resources/pdf/Magento_Community_Edition_2.0_User_Guide.pdf</a:t>
            </a:r>
            <a:r>
              <a:rPr lang="en-US" sz="2800" dirty="0"/>
              <a:t> </a:t>
            </a:r>
          </a:p>
        </p:txBody>
      </p:sp>
    </p:spTree>
    <p:extLst>
      <p:ext uri="{BB962C8B-B14F-4D97-AF65-F5344CB8AC3E}">
        <p14:creationId xmlns:p14="http://schemas.microsoft.com/office/powerpoint/2010/main" val="2359644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Drupal Commerce Kickstart</a:t>
            </a:r>
            <a:endParaRPr lang="en-US" dirty="0"/>
          </a:p>
        </p:txBody>
      </p:sp>
      <p:sp>
        <p:nvSpPr>
          <p:cNvPr id="3" name="Subtitle 2"/>
          <p:cNvSpPr>
            <a:spLocks noGrp="1"/>
          </p:cNvSpPr>
          <p:nvPr>
            <p:ph type="subTitle"/>
          </p:nvPr>
        </p:nvSpPr>
        <p:spPr>
          <a:xfrm>
            <a:off x="457200" y="1604520"/>
            <a:ext cx="8229240" cy="5028292"/>
          </a:xfrm>
        </p:spPr>
        <p:txBody>
          <a:bodyPr anchor="t">
            <a:normAutofit lnSpcReduction="10000"/>
          </a:bodyPr>
          <a:lstStyle/>
          <a:p>
            <a:r>
              <a:rPr lang="en-US" sz="1400" dirty="0"/>
              <a:t>The easiest way to get install Drupal with Commerce is to install Kickstart.  This distribution comes bundled with Drupal core, Drupal Commerce and other modules that are needed.  See also </a:t>
            </a:r>
            <a:r>
              <a:rPr lang="en-US" sz="1400" dirty="0">
                <a:hlinkClick r:id="rId2"/>
              </a:rPr>
              <a:t>https://www.drupal.org/project/commerce_kickstart</a:t>
            </a:r>
            <a:r>
              <a:rPr lang="en-US" sz="1400" dirty="0"/>
              <a:t> </a:t>
            </a:r>
          </a:p>
          <a:p>
            <a:endParaRPr lang="en-US" sz="1400" dirty="0"/>
          </a:p>
          <a:p>
            <a:pPr marL="914400" lvl="1" indent="-457200">
              <a:buFont typeface="+mj-lt"/>
              <a:buAutoNum type="arabicPeriod"/>
            </a:pPr>
            <a:r>
              <a:rPr lang="en-US" sz="1400" dirty="0"/>
              <a:t>Download WordPress *.zip or *.tar.gz file from </a:t>
            </a:r>
            <a:r>
              <a:rPr lang="en-US" sz="1400" dirty="0">
                <a:hlinkClick r:id="rId3"/>
              </a:rPr>
              <a:t>https://wordpress.org/download/</a:t>
            </a:r>
            <a:endParaRPr lang="en-US" sz="1400" dirty="0"/>
          </a:p>
          <a:p>
            <a:pPr marL="914400" lvl="1" indent="-457200">
              <a:buFont typeface="+mj-lt"/>
              <a:buAutoNum type="arabicPeriod"/>
            </a:pPr>
            <a:r>
              <a:rPr lang="en-US" sz="1400" dirty="0"/>
              <a:t>Unzip or </a:t>
            </a:r>
            <a:r>
              <a:rPr lang="en-US" sz="1400" dirty="0" err="1"/>
              <a:t>untar</a:t>
            </a:r>
            <a:r>
              <a:rPr lang="en-US" sz="1400" dirty="0"/>
              <a:t> the download.  You may have to use 7-zip to extract due to long file names.</a:t>
            </a:r>
          </a:p>
          <a:p>
            <a:pPr marL="914400" lvl="1" indent="-457200">
              <a:buFont typeface="+mj-lt"/>
              <a:buAutoNum type="arabicPeriod"/>
            </a:pPr>
            <a:r>
              <a:rPr lang="en-US" sz="1400" dirty="0"/>
              <a:t>Move the extracted directory to your document root.</a:t>
            </a:r>
          </a:p>
          <a:p>
            <a:pPr marL="914400" lvl="1" indent="-457200">
              <a:buFont typeface="+mj-lt"/>
              <a:buAutoNum type="arabicPeriod"/>
            </a:pPr>
            <a:r>
              <a:rPr lang="en-US" sz="1400" dirty="0"/>
              <a:t>Create a new MySQL or MariaDB database for Drupal on the web server.  Note the database user and database password defined earlier.</a:t>
            </a:r>
          </a:p>
          <a:p>
            <a:pPr marL="914400" lvl="1" indent="-457200">
              <a:buFont typeface="+mj-lt"/>
              <a:buAutoNum type="arabicPeriod"/>
            </a:pPr>
            <a:r>
              <a:rPr lang="en-US" sz="1400" dirty="0"/>
              <a:t>Execute the installation script by accessing the URL of the Drupal installation in the web browser.</a:t>
            </a:r>
          </a:p>
          <a:p>
            <a:pPr marL="914400" lvl="1" indent="-457200">
              <a:buFont typeface="+mj-lt"/>
              <a:buAutoNum type="arabicPeriod"/>
            </a:pPr>
            <a:r>
              <a:rPr lang="en-US" sz="1400" dirty="0"/>
              <a:t>You may need to increase the installation time in the “C:\</a:t>
            </a:r>
            <a:r>
              <a:rPr lang="en-US" sz="1400" dirty="0" err="1"/>
              <a:t>xampp</a:t>
            </a:r>
            <a:r>
              <a:rPr lang="en-US" sz="1400" dirty="0"/>
              <a:t>\</a:t>
            </a:r>
            <a:r>
              <a:rPr lang="en-US" sz="1400" dirty="0" err="1"/>
              <a:t>php</a:t>
            </a:r>
            <a:r>
              <a:rPr lang="en-US" sz="1400" dirty="0"/>
              <a:t>\php.ini” file to the following:</a:t>
            </a:r>
            <a:br>
              <a:rPr lang="en-US" sz="1400" dirty="0"/>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max_execution_time</a:t>
            </a:r>
            <a:r>
              <a:rPr lang="en-US" sz="1400" b="1" dirty="0">
                <a:latin typeface="Courier New" panose="02070309020205020404" pitchFamily="49" charset="0"/>
                <a:cs typeface="Courier New" panose="02070309020205020404" pitchFamily="49" charset="0"/>
              </a:rPr>
              <a:t> = 600</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max_input_time</a:t>
            </a:r>
            <a:r>
              <a:rPr lang="en-US" sz="1400" b="1" dirty="0">
                <a:latin typeface="Courier New" panose="02070309020205020404" pitchFamily="49" charset="0"/>
                <a:cs typeface="Courier New" panose="02070309020205020404" pitchFamily="49" charset="0"/>
              </a:rPr>
              <a:t> = 600</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memory_limit</a:t>
            </a:r>
            <a:r>
              <a:rPr lang="en-US" sz="1400" b="1" dirty="0">
                <a:latin typeface="Courier New" panose="02070309020205020404" pitchFamily="49" charset="0"/>
                <a:cs typeface="Courier New" panose="02070309020205020404" pitchFamily="49" charset="0"/>
              </a:rPr>
              <a:t> = 512M</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post_max_size</a:t>
            </a:r>
            <a:r>
              <a:rPr lang="en-US" sz="1400" b="1" dirty="0">
                <a:latin typeface="Courier New" panose="02070309020205020404" pitchFamily="49" charset="0"/>
                <a:cs typeface="Courier New" panose="02070309020205020404" pitchFamily="49" charset="0"/>
              </a:rPr>
              <a:t> = 64M</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upload_max_filesize</a:t>
            </a:r>
            <a:r>
              <a:rPr lang="en-US" sz="1400" b="1" dirty="0">
                <a:latin typeface="Courier New" panose="02070309020205020404" pitchFamily="49" charset="0"/>
                <a:cs typeface="Courier New" panose="02070309020205020404" pitchFamily="49" charset="0"/>
              </a:rPr>
              <a:t> = 64M</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mysql.connect_timeout</a:t>
            </a:r>
            <a:r>
              <a:rPr lang="en-US" sz="1400" b="1" dirty="0">
                <a:latin typeface="Courier New" panose="02070309020205020404" pitchFamily="49" charset="0"/>
                <a:cs typeface="Courier New" panose="02070309020205020404" pitchFamily="49" charset="0"/>
              </a:rPr>
              <a:t> = 600</a:t>
            </a:r>
            <a:br>
              <a:rPr lang="en-US" sz="1400" b="1" dirty="0">
                <a:latin typeface="Courier New" panose="02070309020205020404" pitchFamily="49" charset="0"/>
                <a:cs typeface="Courier New" panose="02070309020205020404" pitchFamily="49" charset="0"/>
              </a:rPr>
            </a:br>
            <a:endParaRPr lang="en-US" sz="1400" b="1" dirty="0">
              <a:latin typeface="Courier New" panose="02070309020205020404" pitchFamily="49" charset="0"/>
              <a:cs typeface="Courier New" panose="02070309020205020404" pitchFamily="49" charset="0"/>
            </a:endParaRPr>
          </a:p>
          <a:p>
            <a:pPr marL="914400" lvl="1" indent="-457200">
              <a:buFont typeface="+mj-lt"/>
              <a:buAutoNum type="arabicPeriod"/>
            </a:pPr>
            <a:r>
              <a:rPr lang="en-US" sz="1400" dirty="0"/>
              <a:t>If this still does not work, you may need to edit “sites/default/</a:t>
            </a:r>
            <a:r>
              <a:rPr lang="en-US" sz="1400" dirty="0" err="1"/>
              <a:t>settings.php</a:t>
            </a:r>
            <a:r>
              <a:rPr lang="en-US" sz="1400" dirty="0"/>
              <a:t>” file to the following:</a:t>
            </a:r>
            <a:br>
              <a:rPr lang="en-US" sz="1400" dirty="0"/>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ini_set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max_execution_time</a:t>
            </a:r>
            <a:r>
              <a:rPr lang="en-US" sz="1400" b="1" dirty="0">
                <a:latin typeface="Courier New" panose="02070309020205020404" pitchFamily="49" charset="0"/>
                <a:cs typeface="Courier New" panose="02070309020205020404" pitchFamily="49" charset="0"/>
              </a:rPr>
              <a:t>', 0);</a:t>
            </a:r>
            <a:br>
              <a:rPr lang="en-US" sz="1400" b="1" dirty="0">
                <a:latin typeface="Courier New" panose="02070309020205020404" pitchFamily="49" charset="0"/>
                <a:cs typeface="Courier New" panose="02070309020205020404" pitchFamily="49" charset="0"/>
              </a:rPr>
            </a:br>
            <a:r>
              <a:rPr lang="en-US" sz="1400" dirty="0"/>
              <a:t>After the initial installation, you will want to comment or delete this line when completed.</a:t>
            </a:r>
          </a:p>
          <a:p>
            <a:pPr marL="914400" lvl="1" indent="-457200">
              <a:buFont typeface="+mj-lt"/>
              <a:buAutoNum type="arabicPeriod"/>
            </a:pPr>
            <a:r>
              <a:rPr lang="en-US" sz="1400" dirty="0"/>
              <a:t>You may also need to change the following line in the “C:\</a:t>
            </a:r>
            <a:r>
              <a:rPr lang="en-US" sz="1400" dirty="0" err="1"/>
              <a:t>xampp</a:t>
            </a:r>
            <a:r>
              <a:rPr lang="en-US" sz="1400" dirty="0"/>
              <a:t>\</a:t>
            </a:r>
            <a:r>
              <a:rPr lang="en-US" sz="1400" dirty="0" err="1"/>
              <a:t>mysql</a:t>
            </a:r>
            <a:r>
              <a:rPr lang="en-US" sz="1400" dirty="0"/>
              <a:t>\bin\my.ini”:</a:t>
            </a:r>
            <a:br>
              <a:rPr lang="en-US" sz="1400" dirty="0"/>
            </a:br>
            <a:r>
              <a:rPr lang="en-US" sz="1400" dirty="0"/>
              <a:t>	</a:t>
            </a:r>
            <a:r>
              <a:rPr lang="en-US" sz="1400" b="1" dirty="0" err="1">
                <a:latin typeface="Courier New" panose="02070309020205020404" pitchFamily="49" charset="0"/>
                <a:cs typeface="Courier New" panose="02070309020205020404" pitchFamily="49" charset="0"/>
              </a:rPr>
              <a:t>max_allowed_packet</a:t>
            </a:r>
            <a:r>
              <a:rPr lang="en-US" sz="1400" b="1" dirty="0">
                <a:latin typeface="Courier New" panose="02070309020205020404" pitchFamily="49" charset="0"/>
                <a:cs typeface="Courier New" panose="02070309020205020404" pitchFamily="49" charset="0"/>
              </a:rPr>
              <a:t>=64M	</a:t>
            </a:r>
          </a:p>
          <a:p>
            <a:pPr marL="914400" lvl="1" indent="-457200">
              <a:buFont typeface="+mj-lt"/>
              <a:buAutoNum type="arabicPeriod"/>
            </a:pPr>
            <a:r>
              <a:rPr lang="en-US" sz="1400" dirty="0"/>
              <a:t>Enter the CMS administrator username login and password.</a:t>
            </a:r>
          </a:p>
        </p:txBody>
      </p:sp>
    </p:spTree>
    <p:extLst>
      <p:ext uri="{BB962C8B-B14F-4D97-AF65-F5344CB8AC3E}">
        <p14:creationId xmlns:p14="http://schemas.microsoft.com/office/powerpoint/2010/main" val="65409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000000"/>
                </a:solidFill>
              </a:rPr>
              <a:t>What is a Content Management System?</a:t>
            </a:r>
            <a:endParaRPr lang="en-US" sz="3200" dirty="0"/>
          </a:p>
        </p:txBody>
      </p:sp>
      <p:sp>
        <p:nvSpPr>
          <p:cNvPr id="3" name="Subtitle 2"/>
          <p:cNvSpPr>
            <a:spLocks noGrp="1"/>
          </p:cNvSpPr>
          <p:nvPr>
            <p:ph type="subTitle"/>
          </p:nvPr>
        </p:nvSpPr>
        <p:spPr>
          <a:xfrm>
            <a:off x="457200" y="1604520"/>
            <a:ext cx="8229240" cy="5028292"/>
          </a:xfrm>
        </p:spPr>
        <p:txBody>
          <a:bodyPr anchor="t"/>
          <a:lstStyle/>
          <a:p>
            <a:pPr marL="0" indent="0">
              <a:buNone/>
            </a:pPr>
            <a:r>
              <a:rPr lang="en-US" sz="3600" dirty="0"/>
              <a:t>A Content Management System usually provides two capabilities:</a:t>
            </a:r>
          </a:p>
          <a:p>
            <a:pPr marL="914400" lvl="1" indent="-457200">
              <a:buFont typeface="+mj-lt"/>
              <a:buAutoNum type="arabicPeriod"/>
            </a:pPr>
            <a:r>
              <a:rPr lang="en-US" sz="3200" dirty="0"/>
              <a:t>Content Delivery Application (CDA)</a:t>
            </a:r>
          </a:p>
          <a:p>
            <a:pPr marL="1377950" lvl="4"/>
            <a:r>
              <a:rPr lang="en-US" sz="2800" dirty="0"/>
              <a:t>Displays database-driven content.</a:t>
            </a:r>
          </a:p>
          <a:p>
            <a:pPr marL="914400" lvl="1" indent="-457200">
              <a:buFont typeface="+mj-lt"/>
              <a:buAutoNum type="arabicPeriod"/>
            </a:pPr>
            <a:r>
              <a:rPr lang="en-US" sz="3200" dirty="0"/>
              <a:t>Content Management Application (CMA)</a:t>
            </a:r>
          </a:p>
          <a:p>
            <a:pPr marL="1603375" lvl="4" indent="-231775">
              <a:buFont typeface="Arial" panose="020B0604020202020204" pitchFamily="34" charset="0"/>
              <a:buChar char="•"/>
            </a:pPr>
            <a:r>
              <a:rPr lang="en-US" sz="2800" dirty="0"/>
              <a:t>Allows content authors to create and modify content via a user interface.</a:t>
            </a:r>
          </a:p>
          <a:p>
            <a:pPr marL="1603375" lvl="4" indent="-231775">
              <a:buFont typeface="Arial" panose="020B0604020202020204" pitchFamily="34" charset="0"/>
              <a:buChar char="•"/>
            </a:pPr>
            <a:r>
              <a:rPr lang="en-US" sz="2800" dirty="0"/>
              <a:t>Provides the administrator a mechanism for adding content authors, users, and additional administrators.</a:t>
            </a:r>
          </a:p>
        </p:txBody>
      </p:sp>
    </p:spTree>
    <p:extLst>
      <p:ext uri="{BB962C8B-B14F-4D97-AF65-F5344CB8AC3E}">
        <p14:creationId xmlns:p14="http://schemas.microsoft.com/office/powerpoint/2010/main" val="417683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Installing Modules</a:t>
            </a:r>
            <a:endParaRPr lang="en-US" dirty="0"/>
          </a:p>
        </p:txBody>
      </p:sp>
      <p:sp>
        <p:nvSpPr>
          <p:cNvPr id="3" name="Subtitle 2"/>
          <p:cNvSpPr>
            <a:spLocks noGrp="1"/>
          </p:cNvSpPr>
          <p:nvPr>
            <p:ph type="subTitle"/>
          </p:nvPr>
        </p:nvSpPr>
        <p:spPr>
          <a:xfrm>
            <a:off x="457200" y="1604520"/>
            <a:ext cx="8229240" cy="5028292"/>
          </a:xfrm>
        </p:spPr>
        <p:txBody>
          <a:bodyPr anchor="t">
            <a:normAutofit fontScale="92500" lnSpcReduction="20000"/>
          </a:bodyPr>
          <a:lstStyle/>
          <a:p>
            <a:r>
              <a:rPr lang="en-US" sz="3200" dirty="0"/>
              <a:t>In order to install additional modules, try the following:</a:t>
            </a:r>
          </a:p>
          <a:p>
            <a:r>
              <a:rPr lang="en-US" sz="3200" dirty="0"/>
              <a:t>	Site Settings -&gt; Modules</a:t>
            </a:r>
          </a:p>
          <a:p>
            <a:r>
              <a:rPr lang="en-US" sz="3200" dirty="0"/>
              <a:t>	Press “Install new module” button</a:t>
            </a:r>
          </a:p>
          <a:p>
            <a:endParaRPr lang="en-US" sz="3200" dirty="0"/>
          </a:p>
          <a:p>
            <a:r>
              <a:rPr lang="en-US" sz="3200" dirty="0"/>
              <a:t>If you are prompted for an FTP username and password, you may have to change the ownership of the /sites/default directory (</a:t>
            </a:r>
            <a:r>
              <a:rPr lang="en-US" sz="3200" dirty="0" err="1"/>
              <a:t>linux</a:t>
            </a:r>
            <a:r>
              <a:rPr lang="en-US" sz="3200" dirty="0"/>
              <a:t>) so that it is owned by the same user that runs the apache process:</a:t>
            </a:r>
          </a:p>
          <a:p>
            <a:r>
              <a:rPr lang="en-US" sz="3200" b="1" dirty="0">
                <a:latin typeface="Courier New" panose="02070309020205020404" pitchFamily="49" charset="0"/>
                <a:cs typeface="Courier New" panose="02070309020205020404" pitchFamily="49" charset="0"/>
              </a:rPr>
              <a:t>	cd /opt/</a:t>
            </a:r>
            <a:r>
              <a:rPr lang="en-US" sz="3200" b="1" dirty="0" err="1">
                <a:latin typeface="Courier New" panose="02070309020205020404" pitchFamily="49" charset="0"/>
                <a:cs typeface="Courier New" panose="02070309020205020404" pitchFamily="49" charset="0"/>
              </a:rPr>
              <a:t>lampp</a:t>
            </a:r>
            <a:r>
              <a:rPr lang="en-US" sz="3200" b="1" dirty="0">
                <a:latin typeface="Courier New" panose="02070309020205020404" pitchFamily="49" charset="0"/>
                <a:cs typeface="Courier New" panose="02070309020205020404" pitchFamily="49" charset="0"/>
              </a:rPr>
              <a:t>/</a:t>
            </a:r>
            <a:r>
              <a:rPr lang="en-US" sz="3200" b="1" dirty="0" err="1">
                <a:latin typeface="Courier New" panose="02070309020205020404" pitchFamily="49" charset="0"/>
                <a:cs typeface="Courier New" panose="02070309020205020404" pitchFamily="49" charset="0"/>
              </a:rPr>
              <a:t>htdocs</a:t>
            </a:r>
            <a:r>
              <a:rPr lang="en-US" sz="3200" b="1" dirty="0">
                <a:latin typeface="Courier New" panose="02070309020205020404" pitchFamily="49" charset="0"/>
                <a:cs typeface="Courier New" panose="02070309020205020404" pitchFamily="49" charset="0"/>
              </a:rPr>
              <a:t>/</a:t>
            </a:r>
            <a:r>
              <a:rPr lang="en-US" sz="3200" b="1" dirty="0" err="1">
                <a:latin typeface="Courier New" panose="02070309020205020404" pitchFamily="49" charset="0"/>
                <a:cs typeface="Courier New" panose="02070309020205020404" pitchFamily="49" charset="0"/>
              </a:rPr>
              <a:t>pdm</a:t>
            </a:r>
            <a:r>
              <a:rPr lang="en-US" sz="3200" b="1">
                <a:latin typeface="Courier New" panose="02070309020205020404" pitchFamily="49" charset="0"/>
                <a:cs typeface="Courier New" panose="02070309020205020404" pitchFamily="49" charset="0"/>
              </a:rPr>
              <a:t>/sites</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ls -</a:t>
            </a:r>
            <a:r>
              <a:rPr lang="en-US" sz="3200" b="1" dirty="0" err="1">
                <a:latin typeface="Courier New" panose="02070309020205020404" pitchFamily="49" charset="0"/>
                <a:cs typeface="Courier New" panose="02070309020205020404" pitchFamily="49" charset="0"/>
              </a:rPr>
              <a:t>ld</a:t>
            </a:r>
            <a:r>
              <a:rPr lang="en-US" sz="3200" b="1" dirty="0">
                <a:latin typeface="Courier New" panose="02070309020205020404" pitchFamily="49" charset="0"/>
                <a:cs typeface="Courier New" panose="02070309020205020404" pitchFamily="49" charset="0"/>
              </a:rPr>
              <a:t> default</a:t>
            </a:r>
          </a:p>
          <a:p>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ps</a:t>
            </a:r>
            <a:r>
              <a:rPr lang="en-US" sz="3200" b="1" dirty="0">
                <a:latin typeface="Courier New" panose="02070309020205020404" pitchFamily="49" charset="0"/>
                <a:cs typeface="Courier New" panose="02070309020205020404" pitchFamily="49" charset="0"/>
              </a:rPr>
              <a:t> -aux | grep </a:t>
            </a:r>
            <a:r>
              <a:rPr lang="en-US" sz="3200" b="1" dirty="0" err="1">
                <a:latin typeface="Courier New" panose="02070309020205020404" pitchFamily="49" charset="0"/>
                <a:cs typeface="Courier New" panose="02070309020205020404" pitchFamily="49" charset="0"/>
              </a:rPr>
              <a:t>httpd</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sudo</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chown</a:t>
            </a:r>
            <a:r>
              <a:rPr lang="en-US" sz="3200" b="1" dirty="0">
                <a:latin typeface="Courier New" panose="02070309020205020404" pitchFamily="49" charset="0"/>
                <a:cs typeface="Courier New" panose="02070309020205020404" pitchFamily="49" charset="0"/>
              </a:rPr>
              <a:t> daemon default</a:t>
            </a:r>
          </a:p>
          <a:p>
            <a:r>
              <a:rPr lang="en-US" sz="3200" b="1" dirty="0">
                <a:latin typeface="Courier New" panose="02070309020205020404" pitchFamily="49" charset="0"/>
                <a:cs typeface="Courier New" panose="02070309020205020404" pitchFamily="49" charset="0"/>
              </a:rPr>
              <a:t>	ls -</a:t>
            </a:r>
            <a:r>
              <a:rPr lang="en-US" sz="3200" b="1" dirty="0" err="1">
                <a:latin typeface="Courier New" panose="02070309020205020404" pitchFamily="49" charset="0"/>
                <a:cs typeface="Courier New" panose="02070309020205020404" pitchFamily="49" charset="0"/>
              </a:rPr>
              <a:t>ld</a:t>
            </a:r>
            <a:r>
              <a:rPr lang="en-US" sz="3200" b="1" dirty="0">
                <a:latin typeface="Courier New" panose="02070309020205020404" pitchFamily="49" charset="0"/>
                <a:cs typeface="Courier New" panose="02070309020205020404" pitchFamily="49" charset="0"/>
              </a:rPr>
              <a:t> default</a:t>
            </a:r>
            <a:endParaRPr lang="en-US" sz="2800" b="1" dirty="0">
              <a:latin typeface="Courier New" panose="02070309020205020404" pitchFamily="49" charset="0"/>
              <a:cs typeface="Courier New" panose="02070309020205020404" pitchFamily="49" charset="0"/>
            </a:endParaRPr>
          </a:p>
          <a:p>
            <a:pPr marL="457200" lvl="1"/>
            <a:endParaRPr lang="en-US" sz="2800" dirty="0"/>
          </a:p>
        </p:txBody>
      </p:sp>
    </p:spTree>
    <p:extLst>
      <p:ext uri="{BB962C8B-B14F-4D97-AF65-F5344CB8AC3E}">
        <p14:creationId xmlns:p14="http://schemas.microsoft.com/office/powerpoint/2010/main" val="166429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Selecting Modules</a:t>
            </a:r>
            <a:endParaRPr lang="en-US" dirty="0"/>
          </a:p>
        </p:txBody>
      </p:sp>
      <p:sp>
        <p:nvSpPr>
          <p:cNvPr id="3" name="Subtitle 2"/>
          <p:cNvSpPr>
            <a:spLocks noGrp="1"/>
          </p:cNvSpPr>
          <p:nvPr>
            <p:ph type="subTitle"/>
          </p:nvPr>
        </p:nvSpPr>
        <p:spPr>
          <a:xfrm>
            <a:off x="457200" y="1604520"/>
            <a:ext cx="8229240" cy="5028292"/>
          </a:xfrm>
        </p:spPr>
        <p:txBody>
          <a:bodyPr anchor="t">
            <a:normAutofit lnSpcReduction="10000"/>
          </a:bodyPr>
          <a:lstStyle/>
          <a:p>
            <a:r>
              <a:rPr lang="en-US" sz="3200" dirty="0"/>
              <a:t>In order to select a module, use </a:t>
            </a:r>
            <a:r>
              <a:rPr lang="en-US" sz="3200" dirty="0">
                <a:hlinkClick r:id="rId2"/>
              </a:rPr>
              <a:t>google</a:t>
            </a:r>
            <a:r>
              <a:rPr lang="en-US" sz="3200" dirty="0"/>
              <a:t> or drupal.org to navigate to the module project page.  For example: </a:t>
            </a:r>
            <a:r>
              <a:rPr lang="en-US" sz="3200" dirty="0" err="1"/>
              <a:t>webform</a:t>
            </a:r>
            <a:r>
              <a:rPr lang="en-US" sz="3200" dirty="0"/>
              <a:t> or </a:t>
            </a:r>
            <a:r>
              <a:rPr lang="en-US" sz="3200" dirty="0" err="1"/>
              <a:t>webform</a:t>
            </a:r>
            <a:r>
              <a:rPr lang="en-US" sz="3200"/>
              <a:t> token</a:t>
            </a:r>
            <a:endParaRPr lang="en-US" sz="3200" dirty="0"/>
          </a:p>
          <a:p>
            <a:endParaRPr lang="en-US" sz="3200" dirty="0"/>
          </a:p>
          <a:p>
            <a:r>
              <a:rPr lang="en-US" sz="3200" dirty="0"/>
              <a:t>From Firefox, right click on the recommended release version that matches the version of Drupal core (e.g. version 7.x or 8.x) and select the menu “Copy Link Location”.</a:t>
            </a:r>
          </a:p>
          <a:p>
            <a:endParaRPr lang="en-US" sz="3200" dirty="0"/>
          </a:p>
          <a:p>
            <a:r>
              <a:rPr lang="en-US" sz="3200" dirty="0"/>
              <a:t>On the Modules page within Drupal, paste the URL and press the “Install” button.</a:t>
            </a:r>
          </a:p>
        </p:txBody>
      </p:sp>
    </p:spTree>
    <p:extLst>
      <p:ext uri="{BB962C8B-B14F-4D97-AF65-F5344CB8AC3E}">
        <p14:creationId xmlns:p14="http://schemas.microsoft.com/office/powerpoint/2010/main" val="128396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Enabling Modules</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3200" dirty="0"/>
              <a:t>After installing the module, you must enable it to make it active.  Click on the link “Enable newly added modules”.</a:t>
            </a:r>
          </a:p>
          <a:p>
            <a:endParaRPr lang="en-US" sz="3200" dirty="0"/>
          </a:p>
          <a:p>
            <a:r>
              <a:rPr lang="en-US" sz="3200" dirty="0"/>
              <a:t>Next click the toggle to “On” next to the module you wish to enable.</a:t>
            </a:r>
          </a:p>
          <a:p>
            <a:endParaRPr lang="en-US" sz="3200" dirty="0"/>
          </a:p>
          <a:p>
            <a:r>
              <a:rPr lang="en-US" sz="3200" dirty="0"/>
              <a:t>Finally, press the “Save configuration” button.</a:t>
            </a:r>
            <a:endParaRPr lang="en-US" sz="2800" dirty="0"/>
          </a:p>
        </p:txBody>
      </p:sp>
    </p:spTree>
    <p:extLst>
      <p:ext uri="{BB962C8B-B14F-4D97-AF65-F5344CB8AC3E}">
        <p14:creationId xmlns:p14="http://schemas.microsoft.com/office/powerpoint/2010/main" val="250423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Configuring Modules</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3200" dirty="0"/>
              <a:t>After installing and enabling a module, sometimes the module needs to be configured:</a:t>
            </a:r>
          </a:p>
          <a:p>
            <a:r>
              <a:rPr lang="en-US" sz="3200" dirty="0"/>
              <a:t>	Site settings -&gt; Configuration</a:t>
            </a:r>
          </a:p>
          <a:p>
            <a:r>
              <a:rPr lang="en-US" sz="3200" dirty="0"/>
              <a:t>or</a:t>
            </a:r>
          </a:p>
          <a:p>
            <a:r>
              <a:rPr lang="en-US" sz="3200" dirty="0"/>
              <a:t>	Site settings -&gt; Modules</a:t>
            </a:r>
          </a:p>
          <a:p>
            <a:r>
              <a:rPr lang="en-US" sz="3200" dirty="0"/>
              <a:t>	Configure (links dropdown list)</a:t>
            </a:r>
          </a:p>
          <a:p>
            <a:endParaRPr lang="en-US" sz="3200" dirty="0"/>
          </a:p>
          <a:p>
            <a:r>
              <a:rPr lang="en-US" sz="3200" dirty="0"/>
              <a:t>Set the appropriate configuration settings.</a:t>
            </a:r>
          </a:p>
          <a:p>
            <a:endParaRPr lang="en-US" sz="3200" dirty="0"/>
          </a:p>
          <a:p>
            <a:r>
              <a:rPr lang="en-US" sz="3200" dirty="0"/>
              <a:t>Finally, press the “Save configuration” button.</a:t>
            </a:r>
            <a:endParaRPr lang="en-US" sz="2800" dirty="0"/>
          </a:p>
        </p:txBody>
      </p:sp>
    </p:spTree>
    <p:extLst>
      <p:ext uri="{BB962C8B-B14F-4D97-AF65-F5344CB8AC3E}">
        <p14:creationId xmlns:p14="http://schemas.microsoft.com/office/powerpoint/2010/main" val="3191879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Drupal Training</a:t>
            </a:r>
            <a:endParaRPr lang="en-US" dirty="0"/>
          </a:p>
        </p:txBody>
      </p:sp>
      <p:sp>
        <p:nvSpPr>
          <p:cNvPr id="3" name="Subtitle 2"/>
          <p:cNvSpPr>
            <a:spLocks noGrp="1"/>
          </p:cNvSpPr>
          <p:nvPr>
            <p:ph type="subTitle"/>
          </p:nvPr>
        </p:nvSpPr>
        <p:spPr>
          <a:xfrm>
            <a:off x="457200" y="1604520"/>
            <a:ext cx="8229240" cy="5028292"/>
          </a:xfrm>
        </p:spPr>
        <p:txBody>
          <a:bodyPr anchor="t">
            <a:normAutofit fontScale="70000" lnSpcReduction="20000"/>
          </a:bodyPr>
          <a:lstStyle/>
          <a:p>
            <a:r>
              <a:rPr lang="en-US" sz="3200" dirty="0" err="1"/>
              <a:t>Acquia</a:t>
            </a:r>
            <a:r>
              <a:rPr lang="en-US" sz="3200" dirty="0"/>
              <a:t> (commercial arm of Drupal) recently started offering free training:</a:t>
            </a:r>
          </a:p>
          <a:p>
            <a:endParaRPr lang="en-US" sz="2800" dirty="0"/>
          </a:p>
          <a:p>
            <a:pPr marL="457200" lvl="1"/>
            <a:r>
              <a:rPr lang="en-US" sz="2800" dirty="0">
                <a:hlinkClick r:id="rId2"/>
              </a:rPr>
              <a:t>https://training.acquia.com/free-training</a:t>
            </a:r>
            <a:r>
              <a:rPr lang="en-US" sz="2800" dirty="0"/>
              <a:t> </a:t>
            </a:r>
          </a:p>
          <a:p>
            <a:pPr marL="457200" lvl="1"/>
            <a:endParaRPr lang="en-US" sz="2800" dirty="0">
              <a:hlinkClick r:id="rId3"/>
            </a:endParaRPr>
          </a:p>
          <a:p>
            <a:r>
              <a:rPr lang="en-US" sz="3200" dirty="0"/>
              <a:t>Lynda.com also offers some excellent Drupal courses via a monthly fee:</a:t>
            </a:r>
          </a:p>
          <a:p>
            <a:pPr marL="457200" lvl="1"/>
            <a:endParaRPr lang="en-US" sz="2800" dirty="0">
              <a:hlinkClick r:id="rId3"/>
            </a:endParaRPr>
          </a:p>
          <a:p>
            <a:pPr marL="457200" lvl="1"/>
            <a:r>
              <a:rPr lang="en-US" sz="2800" dirty="0">
                <a:hlinkClick r:id="rId4"/>
              </a:rPr>
              <a:t>https://www.lynda.com/Drupal-training-tutorials/186-0.html</a:t>
            </a:r>
            <a:endParaRPr lang="en-US" sz="2800" dirty="0"/>
          </a:p>
          <a:p>
            <a:pPr marL="457200" lvl="1"/>
            <a:endParaRPr lang="en-US" sz="2800" dirty="0">
              <a:hlinkClick r:id="rId3"/>
            </a:endParaRPr>
          </a:p>
          <a:p>
            <a:r>
              <a:rPr lang="en-US" sz="3200" dirty="0"/>
              <a:t>Drupalize.me also offers excellent Drupal courses via a monthly fee:</a:t>
            </a:r>
          </a:p>
          <a:p>
            <a:pPr marL="457200" lvl="1"/>
            <a:endParaRPr lang="en-US" sz="2800" dirty="0">
              <a:hlinkClick r:id="rId3"/>
            </a:endParaRPr>
          </a:p>
          <a:p>
            <a:pPr marL="457200" lvl="1"/>
            <a:r>
              <a:rPr lang="en-US" sz="2800" dirty="0">
                <a:hlinkClick r:id="rId5"/>
              </a:rPr>
              <a:t>https://drupalize.me/tutorials</a:t>
            </a:r>
            <a:endParaRPr lang="en-US" sz="2800" dirty="0"/>
          </a:p>
          <a:p>
            <a:pPr marL="457200" lvl="1"/>
            <a:endParaRPr lang="en-US" sz="2800" dirty="0">
              <a:hlinkClick r:id="rId3"/>
            </a:endParaRPr>
          </a:p>
          <a:p>
            <a:r>
              <a:rPr lang="en-US" sz="3200" dirty="0"/>
              <a:t>I have personal experience using buildamodule.com and highly recommend them.  They offer first class, in-depth online Drupal training and much more:</a:t>
            </a:r>
          </a:p>
          <a:p>
            <a:pPr marL="457200" lvl="1"/>
            <a:endParaRPr lang="en-US" sz="2800" dirty="0">
              <a:hlinkClick r:id="rId3"/>
            </a:endParaRPr>
          </a:p>
          <a:p>
            <a:pPr marL="457200" lvl="1"/>
            <a:r>
              <a:rPr lang="en-US" sz="2800" dirty="0">
                <a:hlinkClick r:id="rId6"/>
              </a:rPr>
              <a:t>https://buildamodule.com/</a:t>
            </a:r>
            <a:endParaRPr lang="en-US" sz="2800" dirty="0"/>
          </a:p>
          <a:p>
            <a:pPr marL="457200" lvl="1"/>
            <a:endParaRPr lang="en-US" sz="2800" dirty="0"/>
          </a:p>
        </p:txBody>
      </p:sp>
    </p:spTree>
    <p:extLst>
      <p:ext uri="{BB962C8B-B14F-4D97-AF65-F5344CB8AC3E}">
        <p14:creationId xmlns:p14="http://schemas.microsoft.com/office/powerpoint/2010/main" val="198837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More Drupal Training</a:t>
            </a:r>
            <a:endParaRPr lang="en-US" dirty="0"/>
          </a:p>
        </p:txBody>
      </p:sp>
      <p:sp>
        <p:nvSpPr>
          <p:cNvPr id="3" name="Subtitle 2"/>
          <p:cNvSpPr>
            <a:spLocks noGrp="1"/>
          </p:cNvSpPr>
          <p:nvPr>
            <p:ph type="subTitle"/>
          </p:nvPr>
        </p:nvSpPr>
        <p:spPr>
          <a:xfrm>
            <a:off x="457200" y="1604520"/>
            <a:ext cx="8229240" cy="5028292"/>
          </a:xfrm>
        </p:spPr>
        <p:txBody>
          <a:bodyPr anchor="t">
            <a:normAutofit lnSpcReduction="10000"/>
          </a:bodyPr>
          <a:lstStyle/>
          <a:p>
            <a:r>
              <a:rPr lang="en-US" sz="3200" dirty="0" err="1"/>
              <a:t>OSTraining</a:t>
            </a:r>
            <a:r>
              <a:rPr lang="en-US" sz="3200" dirty="0"/>
              <a:t> released 200 Drupal 8 videos for free on </a:t>
            </a:r>
            <a:r>
              <a:rPr lang="en-US" sz="3200" dirty="0" err="1"/>
              <a:t>youtube</a:t>
            </a:r>
            <a:r>
              <a:rPr lang="en-US" sz="3200" dirty="0"/>
              <a:t>:</a:t>
            </a:r>
            <a:endParaRPr lang="en-US" sz="2800" dirty="0"/>
          </a:p>
          <a:p>
            <a:pPr marL="457200" lvl="1"/>
            <a:r>
              <a:rPr lang="en-US" sz="2800" dirty="0">
                <a:hlinkClick r:id="rId2"/>
              </a:rPr>
              <a:t>The Drupal 8 Beginner Class</a:t>
            </a:r>
            <a:r>
              <a:rPr lang="en-US" sz="2800" dirty="0"/>
              <a:t> (62 videos)</a:t>
            </a:r>
          </a:p>
          <a:p>
            <a:pPr marL="457200" lvl="1"/>
            <a:r>
              <a:rPr lang="en-US" sz="2800" dirty="0">
                <a:hlinkClick r:id="rId3"/>
              </a:rPr>
              <a:t>Drupal 8 Site Building</a:t>
            </a:r>
            <a:r>
              <a:rPr lang="en-US" sz="2800" dirty="0"/>
              <a:t> (11 videos)</a:t>
            </a:r>
          </a:p>
          <a:p>
            <a:pPr marL="457200" lvl="1"/>
            <a:r>
              <a:rPr lang="en-US" sz="2800" dirty="0">
                <a:hlinkClick r:id="rId4"/>
              </a:rPr>
              <a:t>Installing Drupal 8</a:t>
            </a:r>
            <a:r>
              <a:rPr lang="en-US" sz="2800" dirty="0"/>
              <a:t> (5 videos)</a:t>
            </a:r>
          </a:p>
          <a:p>
            <a:pPr marL="457200" lvl="1"/>
            <a:r>
              <a:rPr lang="en-US" sz="2800" dirty="0">
                <a:hlinkClick r:id="rId5"/>
              </a:rPr>
              <a:t>Backing up Drupal 8 Sites</a:t>
            </a:r>
            <a:r>
              <a:rPr lang="en-US" sz="2800" dirty="0"/>
              <a:t> (5 videos)</a:t>
            </a:r>
          </a:p>
          <a:p>
            <a:pPr marL="457200" lvl="1"/>
            <a:r>
              <a:rPr lang="en-US" sz="2800" dirty="0">
                <a:hlinkClick r:id="rId6"/>
              </a:rPr>
              <a:t>Updating Drupal 8 Sites, Modules</a:t>
            </a:r>
            <a:r>
              <a:rPr lang="en-US" sz="2800" dirty="0"/>
              <a:t> (5 videos)</a:t>
            </a:r>
          </a:p>
          <a:p>
            <a:pPr marL="457200" lvl="1"/>
            <a:endParaRPr lang="en-US" sz="2800" dirty="0">
              <a:hlinkClick r:id="rId7"/>
            </a:endParaRPr>
          </a:p>
          <a:p>
            <a:r>
              <a:rPr lang="en-US" sz="3200" dirty="0"/>
              <a:t>Yet another Drupal (and more) training site for a fee.  A number of the videos are free:</a:t>
            </a:r>
          </a:p>
          <a:p>
            <a:pPr marL="457200" lvl="1"/>
            <a:endParaRPr lang="en-US" sz="2800" dirty="0">
              <a:hlinkClick r:id="rId7"/>
            </a:endParaRPr>
          </a:p>
          <a:p>
            <a:pPr marL="457200" lvl="1"/>
            <a:r>
              <a:rPr lang="en-US" sz="2800" dirty="0">
                <a:hlinkClick r:id="rId8"/>
              </a:rPr>
              <a:t>https://modulesunraveled.com</a:t>
            </a:r>
            <a:r>
              <a:rPr lang="en-US" sz="2800" dirty="0"/>
              <a:t> </a:t>
            </a:r>
          </a:p>
        </p:txBody>
      </p:sp>
    </p:spTree>
    <p:extLst>
      <p:ext uri="{BB962C8B-B14F-4D97-AF65-F5344CB8AC3E}">
        <p14:creationId xmlns:p14="http://schemas.microsoft.com/office/powerpoint/2010/main" val="423932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Drupal Documentation</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3200" dirty="0"/>
              <a:t>Drupal documentation is available here:</a:t>
            </a:r>
          </a:p>
          <a:p>
            <a:pPr marL="457200" lvl="1"/>
            <a:endParaRPr lang="en-US" sz="2800" dirty="0">
              <a:hlinkClick r:id="rId2"/>
            </a:endParaRPr>
          </a:p>
          <a:p>
            <a:pPr marL="457200" lvl="1"/>
            <a:r>
              <a:rPr lang="en-US" sz="2800" dirty="0">
                <a:hlinkClick r:id="rId3"/>
              </a:rPr>
              <a:t>https://www.drupal.org/documentation</a:t>
            </a:r>
            <a:r>
              <a:rPr lang="en-US" sz="2800" dirty="0"/>
              <a:t> </a:t>
            </a:r>
          </a:p>
          <a:p>
            <a:endParaRPr lang="en-US" sz="3200" dirty="0"/>
          </a:p>
          <a:p>
            <a:r>
              <a:rPr lang="en-US" sz="3200" dirty="0"/>
              <a:t>You can search for Drupal modules and themes via the following page:</a:t>
            </a:r>
          </a:p>
          <a:p>
            <a:pPr marL="457200" lvl="1"/>
            <a:endParaRPr lang="en-US" sz="2800" dirty="0">
              <a:hlinkClick r:id="rId2"/>
            </a:endParaRPr>
          </a:p>
          <a:p>
            <a:pPr marL="457200" lvl="1"/>
            <a:r>
              <a:rPr lang="en-US" sz="2800" dirty="0">
                <a:hlinkClick r:id="rId3"/>
              </a:rPr>
              <a:t>https://www.drupal.org/documentation</a:t>
            </a:r>
            <a:r>
              <a:rPr lang="en-US" sz="2800" dirty="0"/>
              <a:t> </a:t>
            </a:r>
          </a:p>
        </p:txBody>
      </p:sp>
    </p:spTree>
    <p:extLst>
      <p:ext uri="{BB962C8B-B14F-4D97-AF65-F5344CB8AC3E}">
        <p14:creationId xmlns:p14="http://schemas.microsoft.com/office/powerpoint/2010/main" val="260954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Which </a:t>
            </a:r>
            <a:r>
              <a:rPr lang="en-US" b="1" dirty="0" err="1">
                <a:solidFill>
                  <a:srgbClr val="000000"/>
                </a:solidFill>
              </a:rPr>
              <a:t>eCommerce</a:t>
            </a:r>
            <a:r>
              <a:rPr lang="en-US" b="1" dirty="0">
                <a:solidFill>
                  <a:srgbClr val="000000"/>
                </a:solidFill>
              </a:rPr>
              <a:t> is better? </a:t>
            </a:r>
            <a:endParaRPr lang="en-US" dirty="0"/>
          </a:p>
        </p:txBody>
      </p:sp>
      <p:sp>
        <p:nvSpPr>
          <p:cNvPr id="3" name="Subtitle 2"/>
          <p:cNvSpPr>
            <a:spLocks noGrp="1"/>
          </p:cNvSpPr>
          <p:nvPr>
            <p:ph type="subTitle"/>
          </p:nvPr>
        </p:nvSpPr>
        <p:spPr>
          <a:xfrm>
            <a:off x="457200" y="1604520"/>
            <a:ext cx="8229240" cy="5028292"/>
          </a:xfrm>
        </p:spPr>
        <p:txBody>
          <a:bodyPr anchor="t">
            <a:normAutofit fontScale="62500" lnSpcReduction="20000"/>
          </a:bodyPr>
          <a:lstStyle/>
          <a:p>
            <a:r>
              <a:rPr lang="en-US" sz="3200" dirty="0"/>
              <a:t>To answer the question, which </a:t>
            </a:r>
            <a:r>
              <a:rPr lang="en-US" sz="3200" dirty="0" err="1"/>
              <a:t>eCommerce</a:t>
            </a:r>
            <a:r>
              <a:rPr lang="en-US" sz="3200" dirty="0"/>
              <a:t> is better really depends upon your requirements.  Here are my observations:</a:t>
            </a:r>
          </a:p>
          <a:p>
            <a:endParaRPr lang="en-US" sz="3200" dirty="0"/>
          </a:p>
          <a:p>
            <a:r>
              <a:rPr lang="en-US" sz="3200" dirty="0" err="1"/>
              <a:t>Wordpress</a:t>
            </a:r>
            <a:r>
              <a:rPr lang="en-US" sz="3200" dirty="0"/>
              <a:t> WooCommerce:</a:t>
            </a:r>
          </a:p>
          <a:p>
            <a:pPr marL="457200" indent="-457200">
              <a:buFont typeface="Arial" panose="020B0604020202020204" pitchFamily="34" charset="0"/>
              <a:buChar char="•"/>
            </a:pPr>
            <a:r>
              <a:rPr lang="en-US" sz="3200" dirty="0"/>
              <a:t>Easiest to use</a:t>
            </a:r>
          </a:p>
          <a:p>
            <a:pPr marL="457200" indent="-457200">
              <a:buFont typeface="Arial" panose="020B0604020202020204" pitchFamily="34" charset="0"/>
              <a:buChar char="•"/>
            </a:pPr>
            <a:r>
              <a:rPr lang="en-US" sz="3200" dirty="0"/>
              <a:t>Most “out-of-the-box” ready</a:t>
            </a:r>
          </a:p>
          <a:p>
            <a:pPr marL="457200" indent="-457200">
              <a:buFont typeface="Arial" panose="020B0604020202020204" pitchFamily="34" charset="0"/>
              <a:buChar char="•"/>
            </a:pPr>
            <a:r>
              <a:rPr lang="en-US" sz="3200" dirty="0"/>
              <a:t>Plugins costly</a:t>
            </a:r>
          </a:p>
          <a:p>
            <a:endParaRPr lang="en-US" sz="3200" dirty="0"/>
          </a:p>
          <a:p>
            <a:r>
              <a:rPr lang="en-US" sz="3200" dirty="0"/>
              <a:t>Magento:</a:t>
            </a:r>
          </a:p>
          <a:p>
            <a:pPr marL="457200" indent="-457200">
              <a:buFont typeface="Arial" panose="020B0604020202020204" pitchFamily="34" charset="0"/>
              <a:buChar char="•"/>
            </a:pPr>
            <a:r>
              <a:rPr lang="en-US" sz="3200" dirty="0"/>
              <a:t>Currently has the market share</a:t>
            </a:r>
          </a:p>
          <a:p>
            <a:pPr marL="457200" indent="-457200">
              <a:buFont typeface="Arial" panose="020B0604020202020204" pitchFamily="34" charset="0"/>
              <a:buChar char="•"/>
            </a:pPr>
            <a:r>
              <a:rPr lang="en-US" sz="3200" dirty="0"/>
              <a:t>Does not handle non-</a:t>
            </a:r>
            <a:r>
              <a:rPr lang="en-US" sz="3200" dirty="0" err="1"/>
              <a:t>eCommerce</a:t>
            </a:r>
            <a:r>
              <a:rPr lang="en-US" sz="3200" dirty="0"/>
              <a:t> well</a:t>
            </a:r>
          </a:p>
          <a:p>
            <a:pPr marL="457200" indent="-457200">
              <a:buFont typeface="Arial" panose="020B0604020202020204" pitchFamily="34" charset="0"/>
              <a:buChar char="•"/>
            </a:pPr>
            <a:r>
              <a:rPr lang="en-US" sz="3200" dirty="0"/>
              <a:t>Plugins costly</a:t>
            </a:r>
          </a:p>
          <a:p>
            <a:pPr marL="457200" indent="-457200">
              <a:buFont typeface="Arial" panose="020B0604020202020204" pitchFamily="34" charset="0"/>
              <a:buChar char="•"/>
            </a:pPr>
            <a:endParaRPr lang="en-US" sz="3200" dirty="0"/>
          </a:p>
          <a:p>
            <a:r>
              <a:rPr lang="en-US" sz="3200" dirty="0"/>
              <a:t>Drupal:</a:t>
            </a:r>
          </a:p>
          <a:p>
            <a:pPr marL="457200" indent="-457200">
              <a:buFont typeface="Arial" panose="020B0604020202020204" pitchFamily="34" charset="0"/>
              <a:buChar char="•"/>
            </a:pPr>
            <a:r>
              <a:rPr lang="en-US" sz="3200" dirty="0"/>
              <a:t>Difficult setup</a:t>
            </a:r>
          </a:p>
          <a:p>
            <a:pPr marL="457200" indent="-457200">
              <a:buFont typeface="Arial" panose="020B0604020202020204" pitchFamily="34" charset="0"/>
              <a:buChar char="•"/>
            </a:pPr>
            <a:r>
              <a:rPr lang="en-US" sz="3200"/>
              <a:t>Great </a:t>
            </a:r>
            <a:r>
              <a:rPr lang="en-US" sz="3200" dirty="0"/>
              <a:t>general purpose CMS</a:t>
            </a:r>
          </a:p>
          <a:p>
            <a:pPr marL="457200" indent="-457200">
              <a:buFont typeface="Arial" panose="020B0604020202020204" pitchFamily="34" charset="0"/>
              <a:buChar char="•"/>
            </a:pPr>
            <a:r>
              <a:rPr lang="en-US" sz="3200" dirty="0"/>
              <a:t>Flexible feature set</a:t>
            </a:r>
          </a:p>
          <a:p>
            <a:pPr marL="457200" indent="-457200">
              <a:buFont typeface="Arial" panose="020B0604020202020204" pitchFamily="34" charset="0"/>
              <a:buChar char="•"/>
            </a:pPr>
            <a:r>
              <a:rPr lang="en-US" sz="3200" dirty="0"/>
              <a:t>Free</a:t>
            </a:r>
          </a:p>
          <a:p>
            <a:pPr marL="457200" indent="-457200">
              <a:buFont typeface="Arial" panose="020B0604020202020204" pitchFamily="34" charset="0"/>
              <a:buChar char="•"/>
            </a:pPr>
            <a:endParaRPr lang="en-US" sz="3200" dirty="0"/>
          </a:p>
          <a:p>
            <a:r>
              <a:rPr lang="en-US" sz="3200" dirty="0"/>
              <a:t>Drupal vs. Magento review:</a:t>
            </a:r>
          </a:p>
          <a:p>
            <a:pPr lvl="2" algn="l" defTabSz="8229600" rtl="0">
              <a:lnSpc>
                <a:spcPct val="90000"/>
              </a:lnSpc>
              <a:spcBef>
                <a:spcPct val="0"/>
              </a:spcBef>
              <a:tabLst>
                <a:tab pos="457200" algn="l"/>
              </a:tabLst>
            </a:pPr>
            <a:r>
              <a:rPr lang="en-US" sz="3100" kern="1200" dirty="0">
                <a:solidFill>
                  <a:schemeClr val="tx1"/>
                </a:solidFill>
                <a:latin typeface="+mj-lt"/>
                <a:ea typeface="+mj-ea"/>
                <a:cs typeface="+mj-cs"/>
              </a:rPr>
              <a:t>	</a:t>
            </a:r>
            <a:r>
              <a:rPr lang="en-US" sz="3100" kern="1200" dirty="0">
                <a:solidFill>
                  <a:schemeClr val="tx1"/>
                </a:solidFill>
                <a:latin typeface="+mj-lt"/>
                <a:ea typeface="+mj-ea"/>
                <a:cs typeface="+mj-cs"/>
                <a:hlinkClick r:id="rId2"/>
              </a:rPr>
              <a:t>https://commerceguys.com/blog/comparing-drupal-commerce-magento</a:t>
            </a:r>
            <a:r>
              <a:rPr lang="en-US" sz="3100" kern="1200" dirty="0">
                <a:solidFill>
                  <a:schemeClr val="tx1"/>
                </a:solidFill>
                <a:latin typeface="+mj-lt"/>
                <a:ea typeface="+mj-ea"/>
                <a:cs typeface="+mj-cs"/>
              </a:rPr>
              <a:t> </a:t>
            </a:r>
          </a:p>
        </p:txBody>
      </p:sp>
    </p:spTree>
    <p:extLst>
      <p:ext uri="{BB962C8B-B14F-4D97-AF65-F5344CB8AC3E}">
        <p14:creationId xmlns:p14="http://schemas.microsoft.com/office/powerpoint/2010/main" val="1210915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4" name="Rectangle 10"/>
          <p:cNvSpPr>
            <a:spLocks noGrp="1" noChangeArrowheads="1"/>
          </p:cNvSpPr>
          <p:nvPr>
            <p:ph type="ctrTitle"/>
          </p:nvPr>
        </p:nvSpPr>
        <p:spPr>
          <a:xfrm>
            <a:off x="685800" y="2130425"/>
            <a:ext cx="7772400" cy="1470025"/>
          </a:xfrm>
        </p:spPr>
        <p:txBody>
          <a:bodyPr anchor="ctr"/>
          <a:lstStyle/>
          <a:p>
            <a:pPr algn="ctr"/>
            <a:r>
              <a:rPr lang="en-US" altLang="en-US" sz="4400" b="1" dirty="0"/>
              <a:t>Questions?</a:t>
            </a:r>
          </a:p>
        </p:txBody>
      </p:sp>
      <p:sp>
        <p:nvSpPr>
          <p:cNvPr id="139275" name="Rectangle 11"/>
          <p:cNvSpPr>
            <a:spLocks noGrp="1" noChangeArrowheads="1"/>
          </p:cNvSpPr>
          <p:nvPr>
            <p:ph type="subTitle" idx="4294967295"/>
          </p:nvPr>
        </p:nvSpPr>
        <p:spPr>
          <a:xfrm>
            <a:off x="1371600" y="3886200"/>
            <a:ext cx="6400800" cy="1752600"/>
          </a:xfrm>
        </p:spPr>
        <p:txBody>
          <a:bodyPr/>
          <a:lstStyle/>
          <a:p>
            <a:pPr marL="0" indent="0" algn="ctr">
              <a:buNone/>
            </a:pPr>
            <a:endParaRPr lang="en-US" altLang="en-US" sz="3200" dirty="0"/>
          </a:p>
        </p:txBody>
      </p:sp>
    </p:spTree>
    <p:extLst>
      <p:ext uri="{BB962C8B-B14F-4D97-AF65-F5344CB8AC3E}">
        <p14:creationId xmlns:p14="http://schemas.microsoft.com/office/powerpoint/2010/main" val="240448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What are the top CMS?</a:t>
            </a:r>
            <a:endParaRPr sz="4400" dirty="0"/>
          </a:p>
        </p:txBody>
      </p:sp>
      <p:sp>
        <p:nvSpPr>
          <p:cNvPr id="131" name="CustomShape 2"/>
          <p:cNvSpPr/>
          <p:nvPr/>
        </p:nvSpPr>
        <p:spPr>
          <a:xfrm>
            <a:off x="457199" y="3740726"/>
            <a:ext cx="3622431" cy="27835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3600" b="1" strike="noStrike" dirty="0">
                <a:solidFill>
                  <a:srgbClr val="000000"/>
                </a:solidFill>
                <a:latin typeface="Arial"/>
                <a:ea typeface="DejaVu Sans"/>
              </a:rPr>
              <a:t>Ranking:</a:t>
            </a:r>
            <a:endParaRPr sz="3600" dirty="0"/>
          </a:p>
          <a:p>
            <a:pPr marL="914400" lvl="1" indent="-450850" fontAlgn="base">
              <a:buFont typeface="+mj-lt"/>
              <a:buAutoNum type="arabicPeriod"/>
            </a:pPr>
            <a:r>
              <a:rPr lang="en-US" sz="2800" dirty="0" err="1"/>
              <a:t>Wordpress</a:t>
            </a:r>
            <a:r>
              <a:rPr lang="en-US" sz="2800" dirty="0"/>
              <a:t> 40%</a:t>
            </a:r>
          </a:p>
          <a:p>
            <a:pPr marL="914400" lvl="1" indent="-450850" fontAlgn="base">
              <a:buFont typeface="+mj-lt"/>
              <a:buAutoNum type="arabicPeriod"/>
            </a:pPr>
            <a:r>
              <a:rPr lang="en-US" sz="2800" dirty="0"/>
              <a:t>Drupal 8%</a:t>
            </a:r>
          </a:p>
          <a:p>
            <a:pPr marL="914400" lvl="1" indent="-450850" fontAlgn="base">
              <a:buFont typeface="+mj-lt"/>
              <a:buAutoNum type="arabicPeriod"/>
            </a:pPr>
            <a:r>
              <a:rPr lang="en-US" sz="2800" dirty="0"/>
              <a:t>Blogger 6%</a:t>
            </a:r>
          </a:p>
          <a:p>
            <a:pPr marL="914400" lvl="1" indent="-450850" fontAlgn="base">
              <a:buFont typeface="+mj-lt"/>
              <a:buAutoNum type="arabicPeriod"/>
            </a:pPr>
            <a:r>
              <a:rPr lang="en-US" sz="2800" dirty="0"/>
              <a:t>Joomla! 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970" y="2673961"/>
            <a:ext cx="5545648" cy="4066809"/>
          </a:xfrm>
          <a:prstGeom prst="rect">
            <a:avLst/>
          </a:prstGeom>
        </p:spPr>
      </p:pic>
      <p:sp>
        <p:nvSpPr>
          <p:cNvPr id="5" name="CustomShape 2"/>
          <p:cNvSpPr/>
          <p:nvPr/>
        </p:nvSpPr>
        <p:spPr>
          <a:xfrm>
            <a:off x="3969326" y="1293612"/>
            <a:ext cx="4951935" cy="13968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90000"/>
              </a:lnSpc>
            </a:pPr>
            <a:r>
              <a:rPr lang="en-US" sz="3200" b="1" strike="noStrike" dirty="0">
                <a:solidFill>
                  <a:srgbClr val="000000"/>
                </a:solidFill>
                <a:latin typeface="Arial"/>
                <a:ea typeface="DejaVu Sans"/>
              </a:rPr>
              <a:t>Statistics:</a:t>
            </a:r>
            <a:endParaRPr sz="3200" dirty="0"/>
          </a:p>
          <a:p>
            <a:pPr marL="519113" lvl="1" indent="-285750" fontAlgn="base">
              <a:buFont typeface="Arial" panose="020B0604020202020204" pitchFamily="34" charset="0"/>
              <a:buChar char="•"/>
            </a:pPr>
            <a:r>
              <a:rPr lang="en-US" sz="2600" dirty="0"/>
              <a:t>http://trends.builtwith.com/cms</a:t>
            </a:r>
          </a:p>
          <a:p>
            <a:pPr marL="519113" lvl="1" indent="-285750" fontAlgn="base">
              <a:buFont typeface="Arial" panose="020B0604020202020204" pitchFamily="34" charset="0"/>
              <a:buChar char="•"/>
            </a:pPr>
            <a:r>
              <a:rPr lang="en-US" sz="2600" dirty="0"/>
              <a:t>Top 100K CMS</a:t>
            </a:r>
          </a:p>
          <a:p>
            <a:pPr marL="519113" lvl="1" indent="-285750" fontAlgn="base">
              <a:buFont typeface="Arial" panose="020B0604020202020204" pitchFamily="34" charset="0"/>
              <a:buChar char="•"/>
            </a:pPr>
            <a:r>
              <a:rPr lang="en-US" sz="2600" dirty="0"/>
              <a:t>May 16th 2016</a:t>
            </a:r>
          </a:p>
        </p:txBody>
      </p:sp>
    </p:spTree>
    <p:extLst>
      <p:ext uri="{BB962C8B-B14F-4D97-AF65-F5344CB8AC3E}">
        <p14:creationId xmlns:p14="http://schemas.microsoft.com/office/powerpoint/2010/main" val="2417043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Making MySQL More Secure</a:t>
            </a:r>
            <a:endParaRPr lang="en-US"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3500" dirty="0"/>
              <a:t>Inside of the MySQL directory is a Perl script that makes your database installation much more secure including changing the root password:</a:t>
            </a:r>
          </a:p>
          <a:p>
            <a:pPr marL="457200" lvl="8"/>
            <a:endParaRPr lang="en-US" sz="3000" b="1" dirty="0">
              <a:latin typeface="Courier New" panose="02070309020205020404" pitchFamily="49" charset="0"/>
              <a:cs typeface="Courier New" panose="02070309020205020404" pitchFamily="49" charset="0"/>
            </a:endParaRPr>
          </a:p>
          <a:p>
            <a:pPr marL="457200" lvl="8"/>
            <a:r>
              <a:rPr lang="en-US" sz="3000" b="1" dirty="0">
                <a:latin typeface="Courier New" panose="02070309020205020404" pitchFamily="49" charset="0"/>
                <a:cs typeface="Courier New" panose="02070309020205020404" pitchFamily="49" charset="0"/>
              </a:rPr>
              <a:t>C:\&gt; cd "C:\xampp\mysql\bin"</a:t>
            </a:r>
          </a:p>
          <a:p>
            <a:pPr marL="457200" lvl="8"/>
            <a:r>
              <a:rPr lang="en-US" sz="3000" b="1" dirty="0">
                <a:latin typeface="Courier New" panose="02070309020205020404" pitchFamily="49" charset="0"/>
                <a:cs typeface="Courier New" panose="02070309020205020404" pitchFamily="49" charset="0"/>
              </a:rPr>
              <a:t>C:\&gt; c:\xampp\bin\perl.exe mysql_secure_installation.pl</a:t>
            </a:r>
          </a:p>
        </p:txBody>
      </p:sp>
    </p:spTree>
    <p:extLst>
      <p:ext uri="{BB962C8B-B14F-4D97-AF65-F5344CB8AC3E}">
        <p14:creationId xmlns:p14="http://schemas.microsoft.com/office/powerpoint/2010/main" val="322266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000000"/>
                </a:solidFill>
              </a:rPr>
              <a:t>Changing root password in </a:t>
            </a:r>
            <a:r>
              <a:rPr lang="en-US" sz="3200" b="1" dirty="0" err="1">
                <a:solidFill>
                  <a:srgbClr val="000000"/>
                </a:solidFill>
              </a:rPr>
              <a:t>phpMyAdmin</a:t>
            </a:r>
            <a:endParaRPr lang="en-US" sz="3200" dirty="0"/>
          </a:p>
        </p:txBody>
      </p:sp>
      <p:sp>
        <p:nvSpPr>
          <p:cNvPr id="3" name="Subtitle 2"/>
          <p:cNvSpPr>
            <a:spLocks noGrp="1"/>
          </p:cNvSpPr>
          <p:nvPr>
            <p:ph type="subTitle"/>
          </p:nvPr>
        </p:nvSpPr>
        <p:spPr>
          <a:xfrm>
            <a:off x="457200" y="1604520"/>
            <a:ext cx="8229240" cy="5028292"/>
          </a:xfrm>
        </p:spPr>
        <p:txBody>
          <a:bodyPr anchor="t">
            <a:normAutofit/>
          </a:bodyPr>
          <a:lstStyle/>
          <a:p>
            <a:r>
              <a:rPr lang="en-US" sz="3500" dirty="0"/>
              <a:t>Once the root password is changed, </a:t>
            </a:r>
            <a:r>
              <a:rPr lang="en-US" sz="3500" dirty="0" err="1"/>
              <a:t>phpMyAdmin</a:t>
            </a:r>
            <a:r>
              <a:rPr lang="en-US" sz="3500" dirty="0"/>
              <a:t> also needs to be modified. Inside the directory </a:t>
            </a:r>
            <a:r>
              <a:rPr lang="en-US" sz="3000" b="1" dirty="0">
                <a:latin typeface="Courier New" panose="02070309020205020404" pitchFamily="49" charset="0"/>
                <a:cs typeface="Courier New" panose="02070309020205020404" pitchFamily="49" charset="0"/>
              </a:rPr>
              <a:t>C:\xampp\phpMyAdmin </a:t>
            </a:r>
            <a:r>
              <a:rPr lang="en-US" sz="3500" dirty="0"/>
              <a:t>the following line from the file “</a:t>
            </a:r>
            <a:r>
              <a:rPr lang="en-US" sz="3000" b="1" dirty="0" err="1">
                <a:latin typeface="Courier New" panose="02070309020205020404" pitchFamily="49" charset="0"/>
                <a:cs typeface="Courier New" panose="02070309020205020404" pitchFamily="49" charset="0"/>
              </a:rPr>
              <a:t>config.inc.php</a:t>
            </a:r>
            <a:r>
              <a:rPr lang="en-US" sz="3500" dirty="0"/>
              <a:t>” needs to be modified:</a:t>
            </a:r>
          </a:p>
          <a:p>
            <a:endParaRPr lang="en-US" sz="3500" dirty="0"/>
          </a:p>
          <a:p>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cfg</a:t>
            </a:r>
            <a:r>
              <a:rPr lang="en-US" sz="2400" b="1" dirty="0">
                <a:latin typeface="Courier New" panose="02070309020205020404" pitchFamily="49" charset="0"/>
                <a:cs typeface="Courier New" panose="02070309020205020404" pitchFamily="49" charset="0"/>
              </a:rPr>
              <a:t>['Servers'][$</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]['password'] = 'secret';</a:t>
            </a:r>
          </a:p>
          <a:p>
            <a:endParaRPr lang="en-US" sz="3500" dirty="0"/>
          </a:p>
        </p:txBody>
      </p:sp>
    </p:spTree>
    <p:extLst>
      <p:ext uri="{BB962C8B-B14F-4D97-AF65-F5344CB8AC3E}">
        <p14:creationId xmlns:p14="http://schemas.microsoft.com/office/powerpoint/2010/main" val="73606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Creating a database user</a:t>
            </a:r>
            <a:endParaRPr lang="en-US" dirty="0"/>
          </a:p>
        </p:txBody>
      </p:sp>
      <p:sp>
        <p:nvSpPr>
          <p:cNvPr id="3" name="Subtitle 2"/>
          <p:cNvSpPr>
            <a:spLocks noGrp="1"/>
          </p:cNvSpPr>
          <p:nvPr>
            <p:ph type="subTitle"/>
          </p:nvPr>
        </p:nvSpPr>
        <p:spPr>
          <a:xfrm>
            <a:off x="457200" y="1604520"/>
            <a:ext cx="8229240" cy="5028292"/>
          </a:xfrm>
        </p:spPr>
        <p:txBody>
          <a:bodyPr anchor="t">
            <a:normAutofit fontScale="92500" lnSpcReduction="10000"/>
          </a:bodyPr>
          <a:lstStyle/>
          <a:p>
            <a:r>
              <a:rPr lang="en-US" sz="3500" dirty="0"/>
              <a:t>A CMS user (other than root) should be created that has database rights.  Note the following procedure:</a:t>
            </a:r>
          </a:p>
          <a:p>
            <a:endParaRPr lang="en-US" sz="3200" dirty="0"/>
          </a:p>
          <a:p>
            <a:pPr marL="457200" lvl="1"/>
            <a:r>
              <a:rPr lang="en-US" sz="3000" dirty="0"/>
              <a:t>After logging in via </a:t>
            </a:r>
            <a:r>
              <a:rPr lang="en-US" sz="3000" dirty="0" err="1"/>
              <a:t>phpmyadmin</a:t>
            </a:r>
            <a:r>
              <a:rPr lang="en-US" sz="3000" dirty="0"/>
              <a:t> or the operating system shell:</a:t>
            </a:r>
          </a:p>
          <a:p>
            <a:pPr marL="457200" lvl="8"/>
            <a:r>
              <a:rPr lang="en-US" sz="3000" b="1" dirty="0">
                <a:latin typeface="Courier New" panose="02070309020205020404" pitchFamily="49" charset="0"/>
                <a:cs typeface="Courier New" panose="02070309020205020404" pitchFamily="49" charset="0"/>
              </a:rPr>
              <a:t>	cd C:\xampp\mysql\bin</a:t>
            </a:r>
          </a:p>
          <a:p>
            <a:pPr marL="457200" lvl="8"/>
            <a:r>
              <a:rPr lang="en-US" sz="3000" b="1" dirty="0">
                <a:latin typeface="Courier New" panose="02070309020205020404" pitchFamily="49" charset="0"/>
                <a:cs typeface="Courier New" panose="02070309020205020404" pitchFamily="49" charset="0"/>
              </a:rPr>
              <a:t>	</a:t>
            </a:r>
            <a:r>
              <a:rPr lang="en-US" sz="3000" b="1" dirty="0" err="1">
                <a:latin typeface="Courier New" panose="02070309020205020404" pitchFamily="49" charset="0"/>
                <a:cs typeface="Courier New" panose="02070309020205020404" pitchFamily="49" charset="0"/>
              </a:rPr>
              <a:t>mysql</a:t>
            </a:r>
            <a:r>
              <a:rPr lang="en-US" sz="3000" b="1" dirty="0">
                <a:latin typeface="Courier New" panose="02070309020205020404" pitchFamily="49" charset="0"/>
                <a:cs typeface="Courier New" panose="02070309020205020404" pitchFamily="49" charset="0"/>
              </a:rPr>
              <a:t> -u username -p</a:t>
            </a:r>
          </a:p>
          <a:p>
            <a:pPr marL="457200" lvl="1"/>
            <a:endParaRPr lang="en-US" sz="2800" dirty="0"/>
          </a:p>
          <a:p>
            <a:pPr marL="457200" lvl="1"/>
            <a:r>
              <a:rPr lang="en-US" sz="3000" dirty="0"/>
              <a:t>Issue the following SQL command:</a:t>
            </a:r>
          </a:p>
          <a:p>
            <a:pPr marL="457200" lvl="1"/>
            <a:r>
              <a:rPr lang="en-US" sz="3000" dirty="0"/>
              <a:t>	</a:t>
            </a:r>
            <a:r>
              <a:rPr lang="en-US" sz="3000" b="1" dirty="0">
                <a:latin typeface="Courier New" panose="02070309020205020404" pitchFamily="49" charset="0"/>
                <a:cs typeface="Courier New" panose="02070309020205020404" pitchFamily="49" charset="0"/>
              </a:rPr>
              <a:t>GRANT ALL PRIVILEGES ON drupal.* TO </a:t>
            </a:r>
            <a:r>
              <a:rPr lang="en-US" sz="3000" b="1" dirty="0" err="1">
                <a:latin typeface="Courier New" panose="02070309020205020404" pitchFamily="49" charset="0"/>
                <a:cs typeface="Courier New" panose="02070309020205020404" pitchFamily="49" charset="0"/>
              </a:rPr>
              <a:t>drupaluser@localhost</a:t>
            </a:r>
            <a:r>
              <a:rPr lang="en-US" sz="3000" b="1" dirty="0">
                <a:latin typeface="Courier New" panose="02070309020205020404" pitchFamily="49" charset="0"/>
                <a:cs typeface="Courier New" panose="02070309020205020404" pitchFamily="49" charset="0"/>
              </a:rPr>
              <a:t> IDENTIFIED BY 'password';</a:t>
            </a:r>
            <a:endParaRPr lang="en-US" sz="3000" dirty="0"/>
          </a:p>
        </p:txBody>
      </p:sp>
    </p:spTree>
    <p:extLst>
      <p:ext uri="{BB962C8B-B14F-4D97-AF65-F5344CB8AC3E}">
        <p14:creationId xmlns:p14="http://schemas.microsoft.com/office/powerpoint/2010/main" val="230235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WordPress Installation</a:t>
            </a:r>
            <a:endParaRPr lang="en-US" dirty="0"/>
          </a:p>
        </p:txBody>
      </p:sp>
      <p:sp>
        <p:nvSpPr>
          <p:cNvPr id="3" name="Subtitle 2"/>
          <p:cNvSpPr>
            <a:spLocks noGrp="1"/>
          </p:cNvSpPr>
          <p:nvPr>
            <p:ph type="subTitle"/>
          </p:nvPr>
        </p:nvSpPr>
        <p:spPr>
          <a:xfrm>
            <a:off x="457200" y="1604520"/>
            <a:ext cx="8229240" cy="5028292"/>
          </a:xfrm>
        </p:spPr>
        <p:txBody>
          <a:bodyPr anchor="t">
            <a:normAutofit lnSpcReduction="10000"/>
          </a:bodyPr>
          <a:lstStyle/>
          <a:p>
            <a:r>
              <a:rPr lang="en-US" sz="2400" dirty="0"/>
              <a:t>The process for installing the WordPress base product.  See also </a:t>
            </a:r>
            <a:r>
              <a:rPr lang="en-US" sz="2400" dirty="0">
                <a:hlinkClick r:id="rId2"/>
              </a:rPr>
              <a:t>http://codex.wordpress.org/Installing_WordPress/</a:t>
            </a:r>
            <a:endParaRPr lang="en-US" sz="2400" dirty="0"/>
          </a:p>
          <a:p>
            <a:endParaRPr lang="en-US" sz="2000" dirty="0"/>
          </a:p>
          <a:p>
            <a:pPr marL="914400" lvl="1" indent="-457200">
              <a:buFont typeface="+mj-lt"/>
              <a:buAutoNum type="arabicPeriod"/>
            </a:pPr>
            <a:r>
              <a:rPr lang="en-US" sz="2000" dirty="0"/>
              <a:t>Download WordPress *.zip file from </a:t>
            </a:r>
            <a:r>
              <a:rPr lang="en-US" sz="2000" dirty="0">
                <a:hlinkClick r:id="rId3"/>
              </a:rPr>
              <a:t>https://wordpress.org/download/</a:t>
            </a:r>
            <a:endParaRPr lang="en-US" sz="2000" dirty="0"/>
          </a:p>
          <a:p>
            <a:pPr marL="914400" lvl="1" indent="-457200">
              <a:buFont typeface="+mj-lt"/>
              <a:buAutoNum type="arabicPeriod"/>
            </a:pPr>
            <a:r>
              <a:rPr lang="en-US" sz="2000" dirty="0"/>
              <a:t>Unzip the download and move the extracted files to the server’s document root (example “/opt/lamp/</a:t>
            </a:r>
            <a:r>
              <a:rPr lang="en-US" sz="2000" dirty="0" err="1"/>
              <a:t>htdocs</a:t>
            </a:r>
            <a:r>
              <a:rPr lang="en-US" sz="2000" dirty="0"/>
              <a:t>” or “c:\</a:t>
            </a:r>
            <a:r>
              <a:rPr lang="en-US" sz="2000" dirty="0" err="1"/>
              <a:t>xampp</a:t>
            </a:r>
            <a:r>
              <a:rPr lang="en-US" sz="2000" dirty="0"/>
              <a:t>\</a:t>
            </a:r>
            <a:r>
              <a:rPr lang="en-US" sz="2000" dirty="0" err="1"/>
              <a:t>htdocs</a:t>
            </a:r>
            <a:r>
              <a:rPr lang="en-US" sz="2000" dirty="0"/>
              <a:t>”).</a:t>
            </a:r>
          </a:p>
          <a:p>
            <a:pPr marL="914400" lvl="1" indent="-457200">
              <a:buFont typeface="+mj-lt"/>
              <a:buAutoNum type="arabicPeriod"/>
            </a:pPr>
            <a:r>
              <a:rPr lang="en-US" sz="2000" dirty="0"/>
              <a:t>Create a new MySQL or MariaDB database for WordPress on the web server.  Note the database user and database password defined earlier.</a:t>
            </a:r>
          </a:p>
          <a:p>
            <a:pPr marL="914400" lvl="1" indent="-457200">
              <a:buFont typeface="+mj-lt"/>
              <a:buAutoNum type="arabicPeriod"/>
            </a:pPr>
            <a:r>
              <a:rPr lang="en-US" sz="2000" dirty="0"/>
              <a:t>Rename the file “</a:t>
            </a:r>
            <a:r>
              <a:rPr lang="en-US" sz="2000" dirty="0" err="1"/>
              <a:t>wp-config-sample.php</a:t>
            </a:r>
            <a:r>
              <a:rPr lang="en-US" sz="2000" dirty="0"/>
              <a:t>” to “</a:t>
            </a:r>
            <a:r>
              <a:rPr lang="en-US" sz="2000" dirty="0" err="1"/>
              <a:t>wp-config.php</a:t>
            </a:r>
            <a:r>
              <a:rPr lang="en-US" sz="2000" dirty="0"/>
              <a:t>”.</a:t>
            </a:r>
          </a:p>
          <a:p>
            <a:pPr marL="914400" lvl="1" indent="-457200">
              <a:buFont typeface="+mj-lt"/>
              <a:buAutoNum type="arabicPeriod"/>
            </a:pPr>
            <a:r>
              <a:rPr lang="en-US" sz="2000" dirty="0"/>
              <a:t>Edit the file “</a:t>
            </a:r>
            <a:r>
              <a:rPr lang="en-US" sz="2000" dirty="0" err="1"/>
              <a:t>wp-config.php</a:t>
            </a:r>
            <a:r>
              <a:rPr lang="en-US" sz="2000" dirty="0"/>
              <a:t>” so it contains the newly created database name, the username and password.</a:t>
            </a:r>
          </a:p>
          <a:p>
            <a:pPr marL="914400" lvl="1" indent="-457200">
              <a:buFont typeface="+mj-lt"/>
              <a:buAutoNum type="arabicPeriod"/>
            </a:pPr>
            <a:r>
              <a:rPr lang="en-US" sz="2000" dirty="0"/>
              <a:t>Execute the installation script by accessing the URL of the WordPress installation in the web browser.</a:t>
            </a:r>
          </a:p>
          <a:p>
            <a:pPr marL="914400" lvl="1" indent="-457200">
              <a:buFont typeface="+mj-lt"/>
              <a:buAutoNum type="arabicPeriod"/>
            </a:pPr>
            <a:r>
              <a:rPr lang="en-US" sz="2000" dirty="0"/>
              <a:t>Enter the CMS administrator username login and password.</a:t>
            </a:r>
          </a:p>
        </p:txBody>
      </p:sp>
    </p:spTree>
    <p:extLst>
      <p:ext uri="{BB962C8B-B14F-4D97-AF65-F5344CB8AC3E}">
        <p14:creationId xmlns:p14="http://schemas.microsoft.com/office/powerpoint/2010/main" val="320471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WordPress Setup</a:t>
            </a:r>
            <a:endParaRPr lang="en-US" dirty="0"/>
          </a:p>
        </p:txBody>
      </p:sp>
      <p:sp>
        <p:nvSpPr>
          <p:cNvPr id="3" name="Subtitle 2"/>
          <p:cNvSpPr>
            <a:spLocks noGrp="1"/>
          </p:cNvSpPr>
          <p:nvPr>
            <p:ph type="subTitle"/>
          </p:nvPr>
        </p:nvSpPr>
        <p:spPr>
          <a:xfrm>
            <a:off x="457199" y="1604520"/>
            <a:ext cx="8363243" cy="5028292"/>
          </a:xfrm>
        </p:spPr>
        <p:txBody>
          <a:bodyPr anchor="t">
            <a:normAutofit/>
          </a:bodyPr>
          <a:lstStyle/>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25" y="636050"/>
            <a:ext cx="8876190" cy="6095238"/>
          </a:xfrm>
          <a:prstGeom prst="rect">
            <a:avLst/>
          </a:prstGeom>
        </p:spPr>
      </p:pic>
    </p:spTree>
    <p:extLst>
      <p:ext uri="{BB962C8B-B14F-4D97-AF65-F5344CB8AC3E}">
        <p14:creationId xmlns:p14="http://schemas.microsoft.com/office/powerpoint/2010/main" val="9348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rPr>
              <a:t>WordPress New Theme</a:t>
            </a:r>
            <a:endParaRPr lang="en-US" dirty="0"/>
          </a:p>
        </p:txBody>
      </p:sp>
      <p:sp>
        <p:nvSpPr>
          <p:cNvPr id="3" name="Subtitle 2"/>
          <p:cNvSpPr>
            <a:spLocks noGrp="1"/>
          </p:cNvSpPr>
          <p:nvPr>
            <p:ph type="subTitle"/>
          </p:nvPr>
        </p:nvSpPr>
        <p:spPr>
          <a:xfrm>
            <a:off x="457200" y="1604520"/>
            <a:ext cx="8229240" cy="5028292"/>
          </a:xfrm>
        </p:spPr>
        <p:txBody>
          <a:bodyPr anchor="t">
            <a:normAutofit fontScale="92500" lnSpcReduction="10000"/>
          </a:bodyPr>
          <a:lstStyle/>
          <a:p>
            <a:r>
              <a:rPr lang="en-US" sz="2800" dirty="0"/>
              <a:t>In general, customizing WordPress is pretty straightforward.  In order to change the theme (skin) of the website:</a:t>
            </a:r>
          </a:p>
          <a:p>
            <a:endParaRPr lang="en-US" sz="2400" dirty="0"/>
          </a:p>
          <a:p>
            <a:pPr marL="914400" lvl="1" indent="-457200">
              <a:buFont typeface="+mj-lt"/>
              <a:buAutoNum type="arabicPeriod"/>
            </a:pPr>
            <a:r>
              <a:rPr lang="en-US" sz="2400" dirty="0"/>
              <a:t>Click on the menu:</a:t>
            </a:r>
          </a:p>
          <a:p>
            <a:pPr marL="457200" lvl="7" defTabSz="8229600">
              <a:tabLst>
                <a:tab pos="1371600" algn="l"/>
              </a:tabLst>
            </a:pPr>
            <a:r>
              <a:rPr lang="en-US" sz="2400" dirty="0"/>
              <a:t>	</a:t>
            </a:r>
            <a:r>
              <a:rPr lang="en-US" sz="2400" dirty="0" err="1"/>
              <a:t>eCommerce</a:t>
            </a:r>
            <a:r>
              <a:rPr lang="en-US" sz="2400" dirty="0"/>
              <a:t> WordPress Site -&gt; Dashboard -&gt; Plugins</a:t>
            </a:r>
          </a:p>
          <a:p>
            <a:pPr marL="914400" lvl="1" indent="-457200">
              <a:buFont typeface="+mj-lt"/>
              <a:buAutoNum type="arabicPeriod"/>
            </a:pPr>
            <a:r>
              <a:rPr lang="en-US" sz="2400" dirty="0"/>
              <a:t>Press button “Add New”.</a:t>
            </a:r>
          </a:p>
          <a:p>
            <a:pPr marL="914400" lvl="1" indent="-457200">
              <a:buFont typeface="+mj-lt"/>
              <a:buAutoNum type="arabicPeriod"/>
            </a:pPr>
            <a:r>
              <a:rPr lang="en-US" sz="2400" dirty="0"/>
              <a:t>Select the new theme.</a:t>
            </a:r>
          </a:p>
          <a:p>
            <a:pPr marL="914400" lvl="1" indent="-457200">
              <a:buFont typeface="+mj-lt"/>
              <a:buAutoNum type="arabicPeriod"/>
            </a:pPr>
            <a:r>
              <a:rPr lang="en-US" sz="2400" dirty="0"/>
              <a:t>If you get a prompt for FTP password, make sure the web server can read the /</a:t>
            </a:r>
            <a:r>
              <a:rPr lang="en-US" sz="2400" dirty="0" err="1"/>
              <a:t>wp</a:t>
            </a:r>
            <a:r>
              <a:rPr lang="en-US" sz="2400" dirty="0"/>
              <a:t>-content director and add the following line to your “</a:t>
            </a:r>
            <a:r>
              <a:rPr lang="en-US" sz="2400" dirty="0" err="1"/>
              <a:t>wp-config.php</a:t>
            </a:r>
            <a:r>
              <a:rPr lang="en-US" sz="2400" dirty="0"/>
              <a:t>” file:</a:t>
            </a:r>
          </a:p>
          <a:p>
            <a:pPr marL="457200" lvl="5" defTabSz="8229600">
              <a:tabLst>
                <a:tab pos="1371600" algn="l"/>
              </a:tabLst>
            </a:pPr>
            <a:r>
              <a:rPr lang="en-US" sz="2400" b="1" dirty="0">
                <a:latin typeface="Courier New" panose="02070309020205020404" pitchFamily="49" charset="0"/>
                <a:cs typeface="Courier New" panose="02070309020205020404" pitchFamily="49" charset="0"/>
              </a:rPr>
              <a:t>	define( 'FS_METHOD', 'direct' );</a:t>
            </a:r>
          </a:p>
          <a:p>
            <a:pPr marL="914400" lvl="1" indent="-457200">
              <a:buFont typeface="+mj-lt"/>
              <a:buAutoNum type="arabicPeriod"/>
            </a:pPr>
            <a:r>
              <a:rPr lang="en-US" sz="2400" dirty="0"/>
              <a:t>Click on “Activate”.</a:t>
            </a:r>
          </a:p>
          <a:p>
            <a:pPr marL="914400" lvl="1" indent="-457200">
              <a:buFont typeface="+mj-lt"/>
              <a:buAutoNum type="arabicPeriod"/>
            </a:pPr>
            <a:r>
              <a:rPr lang="en-US" sz="2400" dirty="0"/>
              <a:t>Some of the themes have dependencies upon other plugins.</a:t>
            </a:r>
          </a:p>
        </p:txBody>
      </p:sp>
    </p:spTree>
    <p:extLst>
      <p:ext uri="{BB962C8B-B14F-4D97-AF65-F5344CB8AC3E}">
        <p14:creationId xmlns:p14="http://schemas.microsoft.com/office/powerpoint/2010/main" val="2782834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21648</TotalTime>
  <Words>1472</Words>
  <Application>Microsoft Office PowerPoint</Application>
  <PresentationFormat>On-screen Show (4:3)</PresentationFormat>
  <Paragraphs>242</Paragraphs>
  <Slides>28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Courier New</vt:lpstr>
      <vt:lpstr>DejaVu Sans</vt:lpstr>
      <vt:lpstr>StarSymbol</vt:lpstr>
      <vt:lpstr>Office Theme</vt:lpstr>
      <vt:lpstr>Office Theme</vt:lpstr>
      <vt:lpstr>PowerPoint Presentation</vt:lpstr>
      <vt:lpstr>What is a Content Management System?</vt:lpstr>
      <vt:lpstr>PowerPoint Presentation</vt:lpstr>
      <vt:lpstr>Making MySQL More Secure</vt:lpstr>
      <vt:lpstr>Changing root password in phpMyAdmin</vt:lpstr>
      <vt:lpstr>Creating a database user</vt:lpstr>
      <vt:lpstr>WordPress Installation</vt:lpstr>
      <vt:lpstr>WordPress Setup</vt:lpstr>
      <vt:lpstr>WordPress New Theme</vt:lpstr>
      <vt:lpstr>WordPress New Plugin</vt:lpstr>
      <vt:lpstr>Adding Products to WooCommerce</vt:lpstr>
      <vt:lpstr>WooCommerce Training</vt:lpstr>
      <vt:lpstr>PowerPoint Presentation</vt:lpstr>
      <vt:lpstr>Magento Installation</vt:lpstr>
      <vt:lpstr>Magento Development</vt:lpstr>
      <vt:lpstr>Magento HowTos</vt:lpstr>
      <vt:lpstr>Magento Training</vt:lpstr>
      <vt:lpstr>Magento Documentation</vt:lpstr>
      <vt:lpstr>Drupal Commerce Kickstart</vt:lpstr>
      <vt:lpstr>Installing Modules</vt:lpstr>
      <vt:lpstr>Selecting Modules</vt:lpstr>
      <vt:lpstr>Enabling Modules</vt:lpstr>
      <vt:lpstr>Configuring Modules</vt:lpstr>
      <vt:lpstr>Drupal Training</vt:lpstr>
      <vt:lpstr>More Drupal Training</vt:lpstr>
      <vt:lpstr>Drupal Documentation</vt:lpstr>
      <vt:lpstr>Which eCommerce is better?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 McClurg</dc:creator>
  <cp:lastModifiedBy>Fred McClurg</cp:lastModifiedBy>
  <cp:revision>303</cp:revision>
  <dcterms:modified xsi:type="dcterms:W3CDTF">2016-06-28T23:04:56Z</dcterms:modified>
</cp:coreProperties>
</file>