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5" r:id="rId5"/>
    <p:sldId id="261" r:id="rId6"/>
    <p:sldId id="266" r:id="rId7"/>
    <p:sldId id="270" r:id="rId8"/>
    <p:sldId id="258" r:id="rId9"/>
    <p:sldId id="271" r:id="rId10"/>
    <p:sldId id="269" r:id="rId11"/>
    <p:sldId id="268" r:id="rId12"/>
    <p:sldId id="267" r:id="rId13"/>
    <p:sldId id="272" r:id="rId14"/>
    <p:sldId id="262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6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1:  An Introduction to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E3C3A9-A4E2-4286-9A62-05966F418814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1: Welcome to Linux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E0FAF2-E873-48F1-970E-F137735A1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72614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1:  An Introduction to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FB43A-C520-4644-9F66-FC016D60FA9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1: Welcome to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03D059-5A89-4A2F-994C-6D40D7D92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46815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3D059-5A89-4A2F-994C-6D40D7D921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Unit 1:  An Introduction to Linux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1: Welcome to Linux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86FD127-B8E1-4B3A-B186-D8C3259F581B}" type="datetime2">
              <a:rPr lang="en-US" smtClean="0"/>
              <a:pPr algn="r" eaLnBrk="1" latinLnBrk="0" hangingPunct="1"/>
              <a:t>Wednesday, July 17, 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Welcome to Linux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541E63-3AE2-489B-87EB-6BA156D2B3DE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Welcome to Linux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73F259-8367-474D-A6DF-F08998CC01B2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Welcome to Linux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7F55DF-1024-4C3F-89A9-6DBE4BD68880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Welcome to Linux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4BC1AD-2AD3-4867-A394-A951C7ADD62A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Welcome to Linux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B4EBB-1D22-4040-84D5-9B024A386F0A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Welcome to Linux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32222D-948B-4548-8689-6F8D94D217F1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Welcome to Linux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154A54-65CB-4B16-B284-BC6AA25D741B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Welcome to Linux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586235-A566-46B8-B7B9-5F17F6D2C1F2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Welcome to Linux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6A479-A9B7-4BB4-BAD6-EAA8BBBAD348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Welcome to Linux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B425490C-85F1-4EFC-AE9B-E6FE5035EF33}" type="datetime2">
              <a:rPr lang="en-US" smtClean="0"/>
              <a:pPr algn="r" eaLnBrk="1" latinLnBrk="0" hangingPunct="1"/>
              <a:t>Wednesday, July 17, 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Welcome to Linux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v/7FjX7r5icV8" TargetMode="External"/><Relationship Id="rId2" Type="http://schemas.openxmlformats.org/officeDocument/2006/relationships/hyperlink" Target="http://www.youtube.com/watch?v=dFUlAQZB9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Ji2rkHiNq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Linux Operating System</a:t>
            </a:r>
            <a:endParaRPr lang="en-US" sz="4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sz="2400" i="1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3733800"/>
            <a:ext cx="7696200" cy="24384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600" i="1" dirty="0" smtClean="0"/>
              <a:t>Practical Guide to Linux Commands, Editors, and Shell Programming, A (3rd Edition) by Mark </a:t>
            </a:r>
            <a:r>
              <a:rPr lang="en-US" sz="2600" i="1" dirty="0" err="1" smtClean="0"/>
              <a:t>Sobell</a:t>
            </a:r>
            <a:r>
              <a:rPr lang="en-US" sz="2600" i="1" smtClean="0"/>
              <a:t/>
            </a:r>
            <a:br>
              <a:rPr lang="en-US" sz="2600" i="1" smtClean="0"/>
            </a:br>
            <a:endParaRPr lang="en-US" sz="2600" i="1" dirty="0" smtClean="0"/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1:  An Introduction to Linux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1:  Welcome to Linux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6286500"/>
            <a:ext cx="8058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/>
              <a:t>Copyright </a:t>
            </a:r>
            <a:r>
              <a:rPr lang="en-US" sz="2400" smtClean="0"/>
              <a:t>© </a:t>
            </a:r>
            <a:r>
              <a:rPr lang="en-US" sz="2400" smtClean="0"/>
              <a:t>2013,  </a:t>
            </a:r>
            <a:r>
              <a:rPr lang="en-US" sz="2400" dirty="0" smtClean="0"/>
              <a:t>Fred McClurg,  All </a:t>
            </a:r>
            <a:r>
              <a:rPr lang="en-US" sz="2400" dirty="0"/>
              <a:t>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Unix Genealogy Tree</a:t>
            </a:r>
            <a:endParaRPr lang="en-US" b="1" dirty="0"/>
          </a:p>
        </p:txBody>
      </p:sp>
      <p:pic>
        <p:nvPicPr>
          <p:cNvPr id="5" name="Content Placeholder 4" descr="unixVarian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384808"/>
            <a:ext cx="6629400" cy="524459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CF8B4CC8-3A17-4392-B3F8-94B93D816276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0600" y="1447800"/>
            <a:ext cx="5181600" cy="5410200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400" dirty="0" smtClean="0"/>
              <a:t>July 1993,  Microsoft released Windows NT, enterprise-class 32-bit multiprocessing OS</a:t>
            </a:r>
            <a:br>
              <a:rPr lang="en-US" sz="2400" dirty="0" smtClean="0"/>
            </a:br>
            <a:endParaRPr lang="en-US" sz="2400" dirty="0" smtClean="0"/>
          </a:p>
          <a:p>
            <a:pPr lvl="0">
              <a:defRPr/>
            </a:pPr>
            <a:r>
              <a:rPr lang="en-US" sz="2400" dirty="0" smtClean="0"/>
              <a:t>March 1993, Common Open Software Environment (COSE) goal of open unified operating system (OS)</a:t>
            </a:r>
          </a:p>
          <a:p>
            <a:pPr lvl="1">
              <a:defRPr/>
            </a:pPr>
            <a:r>
              <a:rPr lang="en-US" sz="2400" dirty="0" smtClean="0"/>
              <a:t>The Unix Wars ended</a:t>
            </a:r>
          </a:p>
          <a:p>
            <a:pPr lvl="1">
              <a:defRPr/>
            </a:pPr>
            <a:r>
              <a:rPr lang="en-US" sz="2400" dirty="0" smtClean="0"/>
              <a:t>Common Desktop Environment (CDE) Motif based</a:t>
            </a:r>
            <a:br>
              <a:rPr lang="en-US" sz="2400" dirty="0" smtClean="0"/>
            </a:br>
            <a:endParaRPr lang="en-US" sz="2400" dirty="0" smtClean="0"/>
          </a:p>
          <a:p>
            <a:pPr lvl="0">
              <a:defRPr/>
            </a:pPr>
            <a:r>
              <a:rPr lang="en-US" sz="2400" dirty="0" smtClean="0"/>
              <a:t>1996, Open Group formed by merging X/Open (European) and OSF</a:t>
            </a:r>
          </a:p>
          <a:p>
            <a:pPr lvl="1">
              <a:defRPr/>
            </a:pPr>
            <a:r>
              <a:rPr lang="en-US" sz="2400" dirty="0" smtClean="0"/>
              <a:t>Certification of Unix trademark</a:t>
            </a:r>
          </a:p>
          <a:p>
            <a:pPr lvl="1">
              <a:defRPr/>
            </a:pPr>
            <a:r>
              <a:rPr lang="en-US" sz="2400" dirty="0" smtClean="0"/>
              <a:t>Official definition of Unix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Dark Side Emerges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39F743F3-4B07-4E7F-BCF6-5B8308953032}" type="datetime2">
              <a:rPr lang="en-US" smtClean="0"/>
              <a:pPr/>
              <a:t>Wednesday, July 17,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  <p:pic>
        <p:nvPicPr>
          <p:cNvPr id="7" name="Picture 6" descr="Bill_Gates_Si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1447800"/>
            <a:ext cx="2819400" cy="374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600200"/>
            <a:ext cx="5562600" cy="2057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1987,  Andrew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Tanenbaum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professor in Amsterdam wrote a Unix clone called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his classrooms which ran on the 80286 microprocessor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Birth of Linux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257800"/>
            <a:ext cx="5638800" cy="129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September 1991, Linux </a:t>
            </a:r>
            <a:r>
              <a:rPr lang="en-US" sz="2400" dirty="0" err="1" smtClean="0"/>
              <a:t>Torvalds</a:t>
            </a:r>
            <a:r>
              <a:rPr lang="en-US" sz="2400" dirty="0" smtClean="0"/>
              <a:t>, Finnish undergraduate student used </a:t>
            </a:r>
            <a:r>
              <a:rPr lang="en-US" sz="2400" dirty="0" err="1" smtClean="0"/>
              <a:t>Minix</a:t>
            </a:r>
            <a:r>
              <a:rPr lang="en-US" sz="2400" dirty="0" smtClean="0"/>
              <a:t> as starting point for the Linux kernel.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430155" y="1600200"/>
            <a:ext cx="2637645" cy="2976265"/>
            <a:chOff x="6934200" y="1600200"/>
            <a:chExt cx="2637645" cy="297626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00522" y="1600200"/>
              <a:ext cx="190500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6934200" y="4114800"/>
              <a:ext cx="26376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Andrew </a:t>
              </a:r>
              <a:r>
                <a:rPr lang="en-US" sz="2400" dirty="0" err="1" smtClean="0"/>
                <a:t>Tanenbaum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9200" y="4191000"/>
            <a:ext cx="1922386" cy="2442865"/>
            <a:chOff x="1447800" y="3886200"/>
            <a:chExt cx="1922386" cy="244286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0979" y="3886200"/>
              <a:ext cx="1916029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447800" y="5867400"/>
              <a:ext cx="1922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Linus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Torvalds</a:t>
              </a:r>
              <a:endParaRPr lang="en-US" sz="2400" dirty="0"/>
            </a:p>
          </p:txBody>
        </p:sp>
      </p:grpSp>
      <p:pic>
        <p:nvPicPr>
          <p:cNvPr id="13" name="Picture 12" descr="linuxPengu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9595" y="3200400"/>
            <a:ext cx="1868805" cy="20574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C9F85B72-D9EB-4AA1-847D-755F76F7894D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Linux runs every where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Linux now runs on a variety of architectures including i386, PPC, x86_64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ED914649-026A-4E7E-A630-8D272800AFB2}" type="datetime2">
              <a:rPr lang="en-US" smtClean="0"/>
              <a:pPr/>
              <a:t>Wednesday, July 17,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Unix Family Tree</a:t>
            </a:r>
            <a:endParaRPr lang="en-US" b="1" dirty="0"/>
          </a:p>
        </p:txBody>
      </p:sp>
      <p:pic>
        <p:nvPicPr>
          <p:cNvPr id="6" name="Content Placeholder 5" descr="Unix_history-si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4440" y="1447800"/>
            <a:ext cx="7690393" cy="495574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3A368E86-802E-46FA-93E4-D44EB477C28A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Birth of Unix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It’s a Unix system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http://www.youtube.com/watch?v=dFUlAQZB9Ng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Unix originated by Ken Thompson and Dennis Ritchie at AT&amp;T Bell Labs: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http://www.youtube.com/v/7FjX7r5icV8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05600" y="4361155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Thompson and Ritchie in the early days of Unix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14076978-B986-487C-B3D6-B9BBAC1EB139}" type="datetime2">
              <a:rPr lang="en-US" smtClean="0"/>
              <a:pPr/>
              <a:t>Wednesday, July 17, 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 algn="r"/>
            <a:r>
              <a:rPr lang="en-US" smtClean="0"/>
              <a:t>Welcome to Linux</a:t>
            </a:r>
            <a:endParaRPr kumimoji="0"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605420"/>
            <a:ext cx="4724400" cy="308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Origins of Unix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4419600" cy="5181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August 1969, First version written in assembly language on Digital Equipment Corp. (DEC) PDP-7 minicomputer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Ken Thompson spent one week on each of the following:</a:t>
            </a:r>
          </a:p>
          <a:p>
            <a:pPr lvl="1"/>
            <a:r>
              <a:rPr lang="en-US" sz="1800" dirty="0" smtClean="0"/>
              <a:t>Operating System, Shell, Editor, Assembler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In an age when most computers ran single jobs in batch mode via punch cards</a:t>
            </a:r>
          </a:p>
          <a:p>
            <a:pPr lvl="1"/>
            <a:r>
              <a:rPr lang="en-US" sz="1800" dirty="0" smtClean="0"/>
              <a:t>Multi-user Operating System</a:t>
            </a:r>
          </a:p>
          <a:p>
            <a:pPr lvl="1"/>
            <a:r>
              <a:rPr lang="en-US" sz="1800" dirty="0" smtClean="0"/>
              <a:t>Users communicated to computer via terminal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February 1971, ported to DEC PDP-11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990725"/>
            <a:ext cx="3429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69503" y="5791200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PDP-7 minicomputer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E3858858-21EE-4121-87C9-3AE5F3E45B9F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Relationship with 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962400"/>
            <a:ext cx="7943088" cy="228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Unix rewritten in C by Thompson to make it more portable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“hacker” referred to someone who used creativity, intelligence and midnight oil to solve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0693393D-2084-4D50-B5D0-08495968275D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 dirty="0"/>
          </a:p>
        </p:txBody>
      </p:sp>
      <p:pic>
        <p:nvPicPr>
          <p:cNvPr id="7" name="Picture 6" descr="thompson_rich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5411" y="1447800"/>
            <a:ext cx="4406189" cy="246398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447800"/>
            <a:ext cx="3505200" cy="2438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1972 Richie develops C programming language (based on Thompson’s B language)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Originally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Uniplexed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and Computing Service)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Unix Goes Public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1973, The “pipe” mechanism allowed output of one program to be used by another</a:t>
            </a:r>
            <a:br>
              <a:rPr lang="en-US" sz="2300" dirty="0" smtClean="0"/>
            </a:br>
            <a:endParaRPr lang="en-US" sz="2300" dirty="0" smtClean="0"/>
          </a:p>
          <a:p>
            <a:r>
              <a:rPr lang="en-US" sz="2300" dirty="0" smtClean="0"/>
              <a:t>July 1974, Richie and Thompson published article </a:t>
            </a:r>
            <a:r>
              <a:rPr lang="en-US" sz="2300" i="1" dirty="0" smtClean="0"/>
              <a:t>The Unix Time-Sharing System</a:t>
            </a:r>
            <a:r>
              <a:rPr lang="en-US" sz="2300" dirty="0" smtClean="0"/>
              <a:t> in Communications of the Association for Computing Machinery (CACM):</a:t>
            </a:r>
            <a:br>
              <a:rPr lang="en-US" sz="2300" dirty="0" smtClean="0"/>
            </a:br>
            <a:endParaRPr lang="en-US" sz="2300" dirty="0" smtClean="0"/>
          </a:p>
          <a:p>
            <a:pPr lvl="1"/>
            <a:r>
              <a:rPr lang="en-US" sz="2400" dirty="0" smtClean="0"/>
              <a:t>“A general-purpose, multi-user, interactive operating system.”</a:t>
            </a:r>
            <a:endParaRPr lang="en-US" sz="2300" dirty="0" smtClean="0"/>
          </a:p>
          <a:p>
            <a:pPr lvl="1"/>
            <a:r>
              <a:rPr lang="en-US" sz="2300" dirty="0" smtClean="0"/>
              <a:t>“A powerful operating system for interactive use need not be expensive either in equipment or in human effort,”</a:t>
            </a:r>
          </a:p>
          <a:p>
            <a:pPr lvl="1"/>
            <a:r>
              <a:rPr lang="en-US" sz="2300" dirty="0" smtClean="0"/>
              <a:t>“[We hope that] users of Unix will find that the most important characteristics of the system are its simplicity, elegance, and ease of use.”</a:t>
            </a:r>
            <a:br>
              <a:rPr lang="en-US" sz="2300" dirty="0" smtClean="0"/>
            </a:br>
            <a:endParaRPr lang="en-US" sz="2300" dirty="0" smtClean="0"/>
          </a:p>
          <a:p>
            <a:r>
              <a:rPr lang="en-US" sz="2300" dirty="0" smtClean="0"/>
              <a:t>1975,  Bell Labs offered Unix to Universities at minimal cost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C5E2A1F4-B52B-4E9B-BB02-A30B927A9C31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315200" y="1371599"/>
            <a:ext cx="1600200" cy="2595266"/>
            <a:chOff x="7467600" y="1371600"/>
            <a:chExt cx="1447800" cy="23480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67600" y="1371600"/>
              <a:ext cx="1447800" cy="1918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732816" y="3302001"/>
              <a:ext cx="917367" cy="417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Bill Joy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Early Unix Hackers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5867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 smtClean="0"/>
              <a:t>1976,  Bill Joy, University of California,  developed ex, vi, NFS, </a:t>
            </a:r>
            <a:r>
              <a:rPr lang="en-US" sz="1700" dirty="0" err="1" smtClean="0"/>
              <a:t>csh</a:t>
            </a:r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700" dirty="0" smtClean="0"/>
          </a:p>
          <a:p>
            <a:r>
              <a:rPr lang="en-US" sz="1700" dirty="0" smtClean="0"/>
              <a:t>1983, Turing Award honored Thompson and Ritchie's Unix:</a:t>
            </a:r>
          </a:p>
          <a:p>
            <a:pPr lvl="1"/>
            <a:r>
              <a:rPr lang="en-US" sz="1700" dirty="0" smtClean="0"/>
              <a:t>"The model of the Unix system has led a generation of software designers to new ways of thinking about programming.“</a:t>
            </a:r>
          </a:p>
          <a:p>
            <a:pPr lvl="1"/>
            <a:r>
              <a:rPr lang="en-US" sz="1700" dirty="0" smtClean="0"/>
              <a:t>"The genius of the Unix system is its framework, which enables programmers to stand on the work of others."</a:t>
            </a:r>
            <a:br>
              <a:rPr lang="en-US" sz="1700" dirty="0" smtClean="0"/>
            </a:br>
            <a:endParaRPr lang="en-US" sz="1700" dirty="0" smtClean="0"/>
          </a:p>
          <a:p>
            <a:r>
              <a:rPr lang="en-US" sz="1700" dirty="0" smtClean="0"/>
              <a:t>September 1983, Richard Stallman launched GNU project.</a:t>
            </a:r>
          </a:p>
          <a:p>
            <a:pPr lvl="1"/>
            <a:r>
              <a:rPr lang="en-US" sz="1700" dirty="0" smtClean="0"/>
              <a:t>GNU Compiler (</a:t>
            </a:r>
            <a:r>
              <a:rPr lang="en-US" sz="1700" dirty="0" err="1" smtClean="0"/>
              <a:t>gcc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smtClean="0"/>
              <a:t>GNU Debugger (</a:t>
            </a:r>
            <a:r>
              <a:rPr lang="en-US" sz="1700" dirty="0" err="1" smtClean="0"/>
              <a:t>gdb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err="1" smtClean="0"/>
              <a:t>Emacs</a:t>
            </a:r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700" dirty="0" smtClean="0"/>
          </a:p>
          <a:p>
            <a:r>
              <a:rPr lang="en-US" sz="1700" dirty="0" smtClean="0"/>
              <a:t>October 1985, Richard Stallman founded Free Software Foundation</a:t>
            </a:r>
          </a:p>
          <a:p>
            <a:pPr lvl="1"/>
            <a:r>
              <a:rPr lang="en-US" sz="1700" dirty="0" smtClean="0"/>
              <a:t>Pioneered concept of “</a:t>
            </a:r>
            <a:r>
              <a:rPr lang="en-US" sz="1700" dirty="0" err="1" smtClean="0"/>
              <a:t>copyleft</a:t>
            </a:r>
            <a:r>
              <a:rPr lang="en-US" sz="1700" dirty="0" smtClean="0"/>
              <a:t>”</a:t>
            </a:r>
          </a:p>
          <a:p>
            <a:pPr lvl="1"/>
            <a:r>
              <a:rPr lang="en-US" sz="1700" dirty="0" smtClean="0"/>
              <a:t>Free software advocate</a:t>
            </a:r>
          </a:p>
          <a:p>
            <a:pPr lvl="1"/>
            <a:r>
              <a:rPr lang="en-US" sz="1700" dirty="0" smtClean="0"/>
              <a:t>Opponent of software patents</a:t>
            </a:r>
          </a:p>
          <a:p>
            <a:pPr lvl="1"/>
            <a:r>
              <a:rPr lang="en-US" sz="1700" dirty="0" smtClean="0">
                <a:hlinkClick r:id="rId3"/>
              </a:rPr>
              <a:t>http://www.youtube.com/watch?v=uJi2rkHiNqg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284938" y="4262734"/>
            <a:ext cx="2249462" cy="2519066"/>
            <a:chOff x="6809355" y="4191000"/>
            <a:chExt cx="2041950" cy="228668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20217" y="4191000"/>
              <a:ext cx="1820228" cy="186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809355" y="6058606"/>
              <a:ext cx="2041950" cy="419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Richard Stallman</a:t>
              </a:r>
              <a:endParaRPr lang="en-US" sz="2400" dirty="0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93107A5D-7FF2-4EAB-825C-ACA6CF4AA6AB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Popular Unix Shells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10000"/>
            <a:ext cx="7943088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csh</a:t>
            </a:r>
            <a:r>
              <a:rPr lang="en-US" dirty="0" smtClean="0"/>
              <a:t>: C Shell was developed by Bill Joy, at University of Berkeley, and was released in 1978 in the BSD system.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bash: Released in 1989 as a replacement for the Bourne Again Shell.  It is the default shell in Linux.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A0FF486D-DD9C-4902-A05D-6585F405BB47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  <p:pic>
        <p:nvPicPr>
          <p:cNvPr id="7" name="Picture 6" descr="steve_bour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1524000"/>
            <a:ext cx="3086100" cy="19621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447800"/>
            <a:ext cx="4800600" cy="1981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Bourne Shell was developed by Stephen Bourne, of AT&amp;T Bell Laboratories, and was released in 1977 in the Version 7 Unix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Unix Wars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6324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March 1978:  Bill Joy’s modifications resulted in Berkeley Software Distribution (BSD) priced at $50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1979:  Lawyers prohibited AT&amp;T  Version 7 prohibited universities from studying Unix source code in courses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1982:  Bill Joy,  Scott McNealy,  </a:t>
            </a:r>
            <a:r>
              <a:rPr lang="en-US" sz="2800" dirty="0" err="1" smtClean="0"/>
              <a:t>Vinod</a:t>
            </a:r>
            <a:r>
              <a:rPr lang="en-US" sz="2800" dirty="0" smtClean="0"/>
              <a:t> </a:t>
            </a:r>
            <a:r>
              <a:rPr lang="en-US" sz="2800" dirty="0" err="1" smtClean="0"/>
              <a:t>Khosla</a:t>
            </a:r>
            <a:r>
              <a:rPr lang="en-US" sz="2800" dirty="0" smtClean="0"/>
              <a:t>, and Andy </a:t>
            </a:r>
            <a:r>
              <a:rPr lang="en-US" sz="2800" dirty="0" err="1" smtClean="0"/>
              <a:t>Bechtolsheim</a:t>
            </a:r>
            <a:r>
              <a:rPr lang="en-US" sz="2800" dirty="0" smtClean="0"/>
              <a:t> founded Sun Microsystems (birthplace of Java) developed Sun workstation running SunOS (BSD derivative)</a:t>
            </a:r>
          </a:p>
        </p:txBody>
      </p:sp>
      <p:pic>
        <p:nvPicPr>
          <p:cNvPr id="4" name="Picture 3" descr="Digital_Equipment_Corpo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626" y="6096000"/>
            <a:ext cx="1714500" cy="542925"/>
          </a:xfrm>
          <a:prstGeom prst="rect">
            <a:avLst/>
          </a:prstGeom>
        </p:spPr>
      </p:pic>
      <p:pic>
        <p:nvPicPr>
          <p:cNvPr id="5" name="Picture 4" descr="sun-microsyste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2324" y="5152328"/>
            <a:ext cx="1629105" cy="726831"/>
          </a:xfrm>
          <a:prstGeom prst="rect">
            <a:avLst/>
          </a:prstGeom>
        </p:spPr>
      </p:pic>
      <p:pic>
        <p:nvPicPr>
          <p:cNvPr id="7" name="Picture 6" descr="hp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9804" y="3978607"/>
            <a:ext cx="1474145" cy="956879"/>
          </a:xfrm>
          <a:prstGeom prst="rect">
            <a:avLst/>
          </a:prstGeom>
        </p:spPr>
      </p:pic>
      <p:pic>
        <p:nvPicPr>
          <p:cNvPr id="8" name="Picture 7" descr="sgi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3300" y="2308722"/>
            <a:ext cx="1487152" cy="1453043"/>
          </a:xfrm>
          <a:prstGeom prst="rect">
            <a:avLst/>
          </a:prstGeom>
        </p:spPr>
      </p:pic>
      <p:pic>
        <p:nvPicPr>
          <p:cNvPr id="9" name="Picture 8" descr="ibm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96776" y="1447800"/>
            <a:ext cx="1600200" cy="6440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748D5453-008C-46B2-87C1-F08110B60BCB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Unix Wars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6324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1983:  Two branches of Unix:</a:t>
            </a:r>
          </a:p>
          <a:p>
            <a:pPr lvl="1"/>
            <a:r>
              <a:rPr lang="en-US" dirty="0" smtClean="0"/>
              <a:t>Berkeley Software Distribution or BSD (Sun)</a:t>
            </a:r>
          </a:p>
          <a:p>
            <a:pPr lvl="1"/>
            <a:r>
              <a:rPr lang="en-US" dirty="0" smtClean="0"/>
              <a:t>AT&amp;T Unix System V (SGI IRIX, IBM AIX, HP-UX)</a:t>
            </a:r>
            <a:br>
              <a:rPr lang="en-US" dirty="0" smtClean="0"/>
            </a:br>
            <a:endParaRPr lang="en-US" dirty="0" smtClean="0"/>
          </a:p>
          <a:p>
            <a:r>
              <a:rPr lang="en-US" sz="2800" dirty="0" smtClean="0"/>
              <a:t>1997:  AT&amp;T/Sun Alliance released System V Release (SVR4)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1998:  Open Software Foundation or OSF (IBM, HP, DEC) developed Motif</a:t>
            </a:r>
          </a:p>
        </p:txBody>
      </p:sp>
      <p:pic>
        <p:nvPicPr>
          <p:cNvPr id="4" name="Picture 3" descr="Digital_Equipment_Corpo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626" y="6096000"/>
            <a:ext cx="1714500" cy="542925"/>
          </a:xfrm>
          <a:prstGeom prst="rect">
            <a:avLst/>
          </a:prstGeom>
        </p:spPr>
      </p:pic>
      <p:pic>
        <p:nvPicPr>
          <p:cNvPr id="5" name="Picture 4" descr="sun-microsyste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2324" y="5152328"/>
            <a:ext cx="1629105" cy="726831"/>
          </a:xfrm>
          <a:prstGeom prst="rect">
            <a:avLst/>
          </a:prstGeom>
        </p:spPr>
      </p:pic>
      <p:pic>
        <p:nvPicPr>
          <p:cNvPr id="7" name="Picture 6" descr="hp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9804" y="3978607"/>
            <a:ext cx="1474145" cy="956879"/>
          </a:xfrm>
          <a:prstGeom prst="rect">
            <a:avLst/>
          </a:prstGeom>
        </p:spPr>
      </p:pic>
      <p:pic>
        <p:nvPicPr>
          <p:cNvPr id="8" name="Picture 7" descr="sgi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3300" y="2308722"/>
            <a:ext cx="1487152" cy="1453043"/>
          </a:xfrm>
          <a:prstGeom prst="rect">
            <a:avLst/>
          </a:prstGeom>
        </p:spPr>
      </p:pic>
      <p:pic>
        <p:nvPicPr>
          <p:cNvPr id="9" name="Picture 8" descr="ibm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96776" y="1447800"/>
            <a:ext cx="1600200" cy="6440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fld id="{97EEF7DE-5062-499C-9F2A-7A6F0040B6DB}" type="datetime2">
              <a:rPr lang="en-US" smtClean="0"/>
              <a:pPr/>
              <a:t>Wednesday, July 17, 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kumimoji="0" lang="en-US" smtClean="0"/>
              <a:t>Welcome to Linux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1555</TotalTime>
  <Words>416</Words>
  <Application>Microsoft Office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Linux Operating System</vt:lpstr>
      <vt:lpstr>Birth of Unix</vt:lpstr>
      <vt:lpstr>Origins of Unix</vt:lpstr>
      <vt:lpstr>Relationship with C</vt:lpstr>
      <vt:lpstr>Unix Goes Public</vt:lpstr>
      <vt:lpstr>Early Unix Hackers</vt:lpstr>
      <vt:lpstr>Popular Unix Shells</vt:lpstr>
      <vt:lpstr>The Unix Wars</vt:lpstr>
      <vt:lpstr>The Unix Wars</vt:lpstr>
      <vt:lpstr>Unix Genealogy Tree</vt:lpstr>
      <vt:lpstr>Dark Side Emerges</vt:lpstr>
      <vt:lpstr>Birth of Linux</vt:lpstr>
      <vt:lpstr>Linux runs every where</vt:lpstr>
      <vt:lpstr>Unix Family Tree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84</cp:revision>
  <dcterms:created xsi:type="dcterms:W3CDTF">2011-02-25T23:27:39Z</dcterms:created>
  <dcterms:modified xsi:type="dcterms:W3CDTF">2013-07-17T11:14:49Z</dcterms:modified>
</cp:coreProperties>
</file>