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handoutMasterIdLst>
    <p:handoutMasterId r:id="rId40"/>
  </p:handoutMasterIdLst>
  <p:sldIdLst>
    <p:sldId id="256" r:id="rId2"/>
    <p:sldId id="320" r:id="rId3"/>
    <p:sldId id="318" r:id="rId4"/>
    <p:sldId id="319" r:id="rId5"/>
    <p:sldId id="289" r:id="rId6"/>
    <p:sldId id="315" r:id="rId7"/>
    <p:sldId id="312" r:id="rId8"/>
    <p:sldId id="290" r:id="rId9"/>
    <p:sldId id="291" r:id="rId10"/>
    <p:sldId id="292" r:id="rId11"/>
    <p:sldId id="293" r:id="rId12"/>
    <p:sldId id="294" r:id="rId13"/>
    <p:sldId id="321" r:id="rId14"/>
    <p:sldId id="295" r:id="rId15"/>
    <p:sldId id="296" r:id="rId16"/>
    <p:sldId id="297" r:id="rId17"/>
    <p:sldId id="298" r:id="rId18"/>
    <p:sldId id="316" r:id="rId19"/>
    <p:sldId id="299" r:id="rId20"/>
    <p:sldId id="300" r:id="rId21"/>
    <p:sldId id="301" r:id="rId22"/>
    <p:sldId id="302" r:id="rId23"/>
    <p:sldId id="304" r:id="rId24"/>
    <p:sldId id="305" r:id="rId25"/>
    <p:sldId id="308" r:id="rId26"/>
    <p:sldId id="309" r:id="rId27"/>
    <p:sldId id="303" r:id="rId28"/>
    <p:sldId id="306" r:id="rId29"/>
    <p:sldId id="307" r:id="rId30"/>
    <p:sldId id="310" r:id="rId31"/>
    <p:sldId id="311" r:id="rId32"/>
    <p:sldId id="313" r:id="rId33"/>
    <p:sldId id="314" r:id="rId34"/>
    <p:sldId id="317" r:id="rId35"/>
    <p:sldId id="322" r:id="rId36"/>
    <p:sldId id="323" r:id="rId37"/>
    <p:sldId id="324"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697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90" y="-81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Unit 2:  The Linux Desktop</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047C8E-805E-4E99-B59A-E6BDECA1983D}" type="datetimeFigureOut">
              <a:rPr lang="en-US" smtClean="0"/>
              <a:pPr/>
              <a:t>7/17/2013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Chapter 4:  Introduction to Fedora and Red Hat Enterprise Linux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6B6F023-8ECB-498D-BDB5-8223AD83B634}" type="slidenum">
              <a:rPr lang="en-US" smtClean="0"/>
              <a:pPr/>
              <a:t>‹#›</a:t>
            </a:fld>
            <a:endParaRPr lang="en-US"/>
          </a:p>
        </p:txBody>
      </p:sp>
    </p:spTree>
    <p:extLst>
      <p:ext uri="{BB962C8B-B14F-4D97-AF65-F5344CB8AC3E}">
        <p14:creationId xmlns:p14="http://schemas.microsoft.com/office/powerpoint/2010/main" xmlns="" val="416170063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Unit 2:  The Linux Desktop</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72B1F4-9419-405A-98F0-101BC02770E3}" type="datetimeFigureOut">
              <a:rPr lang="en-US" smtClean="0"/>
              <a:pPr/>
              <a:t>7/17/2013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Chapter 4:  Introduction to Fedora and Red Hat Enterprise Linux</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6F7DBB-DB7E-46F2-BF52-531354C37747}" type="slidenum">
              <a:rPr lang="en-US" smtClean="0"/>
              <a:pPr/>
              <a:t>‹#›</a:t>
            </a:fld>
            <a:endParaRPr lang="en-US"/>
          </a:p>
        </p:txBody>
      </p:sp>
    </p:spTree>
    <p:extLst>
      <p:ext uri="{BB962C8B-B14F-4D97-AF65-F5344CB8AC3E}">
        <p14:creationId xmlns:p14="http://schemas.microsoft.com/office/powerpoint/2010/main" xmlns="" val="4278810663"/>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6F7DBB-DB7E-46F2-BF52-531354C37747}" type="slidenum">
              <a:rPr lang="en-US" smtClean="0"/>
              <a:pPr/>
              <a:t>1</a:t>
            </a:fld>
            <a:endParaRPr lang="en-US"/>
          </a:p>
        </p:txBody>
      </p:sp>
      <p:sp>
        <p:nvSpPr>
          <p:cNvPr id="5" name="Header Placeholder 4"/>
          <p:cNvSpPr>
            <a:spLocks noGrp="1"/>
          </p:cNvSpPr>
          <p:nvPr>
            <p:ph type="hdr" sz="quarter" idx="11"/>
          </p:nvPr>
        </p:nvSpPr>
        <p:spPr/>
        <p:txBody>
          <a:bodyPr/>
          <a:lstStyle/>
          <a:p>
            <a:r>
              <a:rPr lang="en-US" smtClean="0"/>
              <a:t>Unit 2:  The Linux Desktop</a:t>
            </a:r>
            <a:endParaRPr lang="en-US"/>
          </a:p>
        </p:txBody>
      </p:sp>
      <p:sp>
        <p:nvSpPr>
          <p:cNvPr id="6" name="Footer Placeholder 5"/>
          <p:cNvSpPr>
            <a:spLocks noGrp="1"/>
          </p:cNvSpPr>
          <p:nvPr>
            <p:ph type="ftr" sz="quarter" idx="12"/>
          </p:nvPr>
        </p:nvSpPr>
        <p:spPr/>
        <p:txBody>
          <a:bodyPr/>
          <a:lstStyle/>
          <a:p>
            <a:r>
              <a:rPr lang="en-US" smtClean="0"/>
              <a:t>Chapter 4:  Introduction to Fedora and Red Hat Enterprise Linux</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4AB02A5-4FE5-49D9-9E24-09F23B90C450}" type="datetimeFigureOut">
              <a:rPr lang="en-US" smtClean="0"/>
              <a:pPr/>
              <a:t>7/17/2013</a:t>
            </a:fld>
            <a:endParaRPr lang="en-US"/>
          </a:p>
        </p:txBody>
      </p:sp>
      <p:sp>
        <p:nvSpPr>
          <p:cNvPr id="20" name="Footer Placeholder 19"/>
          <p:cNvSpPr>
            <a:spLocks noGrp="1"/>
          </p:cNvSpPr>
          <p:nvPr>
            <p:ph type="ftr" sz="quarter" idx="11"/>
          </p:nvPr>
        </p:nvSpPr>
        <p:spPr/>
        <p:txBody>
          <a:bodyPr/>
          <a:lstStyle>
            <a:extLst/>
          </a:lstStyle>
          <a:p>
            <a:endParaRPr kumimoji="0" lang="en-US"/>
          </a:p>
        </p:txBody>
      </p:sp>
      <p:sp>
        <p:nvSpPr>
          <p:cNvPr id="10" name="Slide Number Placeholder 9"/>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7/17/2013</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7/17/2013</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7/17/2013</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7/17/2013</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pPr/>
              <a:t>7/17/2013</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AB02A5-4FE5-49D9-9E24-09F23B90C450}" type="datetimeFigureOut">
              <a:rPr lang="en-US" smtClean="0"/>
              <a:pPr/>
              <a:t>7/17/2013</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4AB02A5-4FE5-49D9-9E24-09F23B90C450}" type="datetimeFigureOut">
              <a:rPr lang="en-US" smtClean="0"/>
              <a:pPr/>
              <a:t>7/17/2013</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4AB02A5-4FE5-49D9-9E24-09F23B90C450}" type="datetimeFigureOut">
              <a:rPr lang="en-US" smtClean="0"/>
              <a:pPr/>
              <a:t>7/17/2013</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pPr/>
              <a:t>7/17/2013</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pPr/>
              <a:t>7/17/2013</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gn="r" eaLnBrk="1" latinLnBrk="0" hangingPunct="1"/>
            <a:fld id="{54AB02A5-4FE5-49D9-9E24-09F23B90C450}" type="datetimeFigureOut">
              <a:rPr lang="en-US" smtClean="0"/>
              <a:pPr algn="r" eaLnBrk="1" latinLnBrk="0" hangingPunct="1"/>
              <a:t>7/17/2013</a:t>
            </a:fld>
            <a:endParaRPr lang="en-US" sz="1200">
              <a:solidFill>
                <a:schemeClr val="bg2">
                  <a:shade val="50000"/>
                </a:scheme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kumimoji="0" lang="en-US" sz="1200">
              <a:solidFill>
                <a:schemeClr val="bg2">
                  <a:shade val="50000"/>
                </a:schemeClr>
              </a:solidFill>
              <a:effectLst/>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ctr" eaLnBrk="1" latinLnBrk="0" hangingPunct="1"/>
            <a:fld id="{6294C92D-0306-4E69-9CD3-20855E849650}" type="slidenum">
              <a:rPr kumimoji="0" lang="en-US" smtClean="0"/>
              <a:pPr algn="ctr" eaLnBrk="1" latinLnBrk="0" hangingPunct="1"/>
              <a:t>‹#›</a:t>
            </a:fld>
            <a:endParaRPr kumimoji="0" lang="en-US"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gnu.org/audio/gnu-pronunciation.og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219200" y="3657600"/>
            <a:ext cx="7696200" cy="2514600"/>
          </a:xfrm>
          <a:prstGeom prst="rect">
            <a:avLst/>
          </a:prstGeom>
        </p:spPr>
        <p:txBody>
          <a:bodyPr tIns="0">
            <a:noAutofit/>
          </a:bodyPr>
          <a:lstStyle/>
          <a:p>
            <a:pPr marL="27432" marR="0" lvl="0" indent="0"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700" b="0" i="1" u="none" strike="noStrike" kern="1200" cap="none" spc="0" normalizeH="0" baseline="0" noProof="0" dirty="0" smtClean="0">
                <a:ln>
                  <a:noFill/>
                </a:ln>
                <a:solidFill>
                  <a:schemeClr val="tx2">
                    <a:shade val="30000"/>
                    <a:satMod val="150000"/>
                  </a:schemeClr>
                </a:solidFill>
                <a:effectLst/>
                <a:uLnTx/>
                <a:uFillTx/>
                <a:latin typeface="+mn-lt"/>
                <a:ea typeface="+mn-ea"/>
                <a:cs typeface="+mn-cs"/>
              </a:rPr>
              <a:t>A Practical Guide to Fedora and Red Hat Enterprise Linux</a:t>
            </a:r>
          </a:p>
          <a:p>
            <a:pPr marL="27432">
              <a:spcBef>
                <a:spcPts val="600"/>
              </a:spcBef>
              <a:buClr>
                <a:schemeClr val="accent1"/>
              </a:buClr>
              <a:buSzPct val="80000"/>
              <a:defRPr/>
            </a:pPr>
            <a:r>
              <a:rPr kumimoji="0" lang="en-US" sz="2800" b="0" i="0" u="none" strike="noStrike" kern="1200" cap="none" spc="0" normalizeH="0" baseline="0" noProof="0" dirty="0" smtClean="0">
                <a:ln>
                  <a:noFill/>
                </a:ln>
                <a:solidFill>
                  <a:schemeClr val="tx2">
                    <a:shade val="30000"/>
                    <a:satMod val="150000"/>
                  </a:schemeClr>
                </a:solidFill>
                <a:effectLst/>
                <a:uLnTx/>
                <a:uFillTx/>
                <a:latin typeface="+mn-lt"/>
                <a:ea typeface="+mn-ea"/>
                <a:cs typeface="+mn-cs"/>
              </a:rPr>
              <a:t>Unit 2</a:t>
            </a:r>
            <a:r>
              <a:rPr lang="en-US" sz="2800" dirty="0" smtClean="0">
                <a:solidFill>
                  <a:schemeClr val="tx2">
                    <a:shade val="30000"/>
                    <a:satMod val="150000"/>
                  </a:schemeClr>
                </a:solidFill>
              </a:rPr>
              <a:t>:  The Linux Desktop</a:t>
            </a:r>
            <a:endParaRPr kumimoji="0" lang="en-US" sz="2800" b="0" i="0" u="none" strike="noStrike" kern="1200" cap="none" spc="0" normalizeH="0" baseline="0" noProof="0" dirty="0" smtClean="0">
              <a:ln>
                <a:noFill/>
              </a:ln>
              <a:solidFill>
                <a:schemeClr val="tx2">
                  <a:shade val="30000"/>
                  <a:satMod val="150000"/>
                </a:schemeClr>
              </a:solidFill>
              <a:effectLst/>
              <a:uLnTx/>
              <a:uFillTx/>
              <a:latin typeface="+mn-lt"/>
              <a:ea typeface="+mn-ea"/>
              <a:cs typeface="+mn-cs"/>
            </a:endParaRPr>
          </a:p>
          <a:p>
            <a:pPr marL="27432" marR="0" lvl="0" indent="0"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800" b="0" i="0" u="none" strike="noStrike" kern="1200" cap="none" spc="0" normalizeH="0" baseline="0" noProof="0" dirty="0" smtClean="0">
                <a:ln>
                  <a:noFill/>
                </a:ln>
                <a:solidFill>
                  <a:schemeClr val="tx2">
                    <a:shade val="30000"/>
                    <a:satMod val="150000"/>
                  </a:schemeClr>
                </a:solidFill>
                <a:effectLst/>
                <a:uLnTx/>
                <a:uFillTx/>
                <a:latin typeface="+mn-lt"/>
                <a:ea typeface="+mn-ea"/>
                <a:cs typeface="+mn-cs"/>
              </a:rPr>
              <a:t>Chapter 4:  Introduction to Fedora and Red Hat Enterprise Linux</a:t>
            </a:r>
          </a:p>
          <a:p>
            <a:pPr marL="27432" marR="0" lvl="0" indent="0"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800" b="0" i="0" u="none" strike="noStrike" kern="1200" cap="none" spc="0" normalizeH="0" baseline="0" noProof="0" dirty="0" smtClean="0">
                <a:ln>
                  <a:noFill/>
                </a:ln>
                <a:solidFill>
                  <a:schemeClr val="tx2">
                    <a:shade val="30000"/>
                    <a:satMod val="150000"/>
                  </a:schemeClr>
                </a:solidFill>
                <a:effectLst/>
                <a:uLnTx/>
                <a:uFillTx/>
                <a:latin typeface="+mn-lt"/>
                <a:ea typeface="+mn-ea"/>
                <a:cs typeface="+mn-cs"/>
              </a:rPr>
              <a:t>By Fred R. McClurg</a:t>
            </a:r>
          </a:p>
        </p:txBody>
      </p:sp>
      <p:sp>
        <p:nvSpPr>
          <p:cNvPr id="2" name="Title 1"/>
          <p:cNvSpPr>
            <a:spLocks noGrp="1"/>
          </p:cNvSpPr>
          <p:nvPr>
            <p:ph type="ctrTitle"/>
          </p:nvPr>
        </p:nvSpPr>
        <p:spPr>
          <a:xfrm>
            <a:off x="1219200" y="381000"/>
            <a:ext cx="7620000" cy="1451082"/>
          </a:xfrm>
        </p:spPr>
        <p:txBody>
          <a:bodyPr>
            <a:normAutofit/>
          </a:bodyPr>
          <a:lstStyle/>
          <a:p>
            <a:pPr algn="ctr"/>
            <a:r>
              <a:rPr lang="en-US" sz="4000" b="1" dirty="0" smtClean="0">
                <a:solidFill>
                  <a:schemeClr val="accent5"/>
                </a:solidFill>
              </a:rPr>
              <a:t>Linux Operating System</a:t>
            </a:r>
            <a:endParaRPr lang="en-US" sz="4000" b="1" dirty="0">
              <a:solidFill>
                <a:schemeClr val="accent5"/>
              </a:solidFill>
            </a:endParaRPr>
          </a:p>
        </p:txBody>
      </p:sp>
      <p:sp>
        <p:nvSpPr>
          <p:cNvPr id="5" name="Subtitle 4"/>
          <p:cNvSpPr>
            <a:spLocks noGrp="1"/>
          </p:cNvSpPr>
          <p:nvPr>
            <p:ph type="subTitle" idx="1"/>
          </p:nvPr>
        </p:nvSpPr>
        <p:spPr/>
        <p:txBody>
          <a:bodyPr/>
          <a:lstStyle/>
          <a:p>
            <a:endParaRPr lang="en-US"/>
          </a:p>
        </p:txBody>
      </p:sp>
      <p:sp>
        <p:nvSpPr>
          <p:cNvPr id="6" name="Text Box 4"/>
          <p:cNvSpPr txBox="1">
            <a:spLocks noChangeArrowheads="1"/>
          </p:cNvSpPr>
          <p:nvPr/>
        </p:nvSpPr>
        <p:spPr bwMode="auto">
          <a:xfrm>
            <a:off x="914400" y="6286500"/>
            <a:ext cx="8058150" cy="457200"/>
          </a:xfrm>
          <a:prstGeom prst="rect">
            <a:avLst/>
          </a:prstGeom>
          <a:noFill/>
          <a:ln w="9525">
            <a:noFill/>
            <a:round/>
            <a:headEnd/>
            <a:tailEnd/>
          </a:ln>
        </p:spPr>
        <p:txBody>
          <a:bodyPr lIns="90000" tIns="46800" rIns="90000" bIns="46800"/>
          <a:lstStyle/>
          <a:p>
            <a:pPr algn="ctr">
              <a:lnSpc>
                <a:spcPct val="8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t>© </a:t>
            </a:r>
            <a:r>
              <a:rPr lang="en-US" sz="2800"/>
              <a:t>Copyright </a:t>
            </a:r>
            <a:r>
              <a:rPr lang="en-US" sz="2800" smtClean="0"/>
              <a:t>2013,  </a:t>
            </a:r>
            <a:r>
              <a:rPr lang="en-US" sz="2800" dirty="0"/>
              <a:t>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accent5"/>
                </a:solidFill>
              </a:rPr>
              <a:t>Working with Windows</a:t>
            </a:r>
            <a:endParaRPr lang="en-US" sz="4400" b="1" dirty="0">
              <a:solidFill>
                <a:schemeClr val="accent5"/>
              </a:solidFill>
            </a:endParaRPr>
          </a:p>
        </p:txBody>
      </p:sp>
      <p:sp>
        <p:nvSpPr>
          <p:cNvPr id="3" name="Content Placeholder 2"/>
          <p:cNvSpPr>
            <a:spLocks noGrp="1"/>
          </p:cNvSpPr>
          <p:nvPr>
            <p:ph idx="1"/>
          </p:nvPr>
        </p:nvSpPr>
        <p:spPr/>
        <p:txBody>
          <a:bodyPr>
            <a:normAutofit lnSpcReduction="10000"/>
          </a:bodyPr>
          <a:lstStyle/>
          <a:p>
            <a:r>
              <a:rPr lang="en-US" sz="4000" dirty="0" smtClean="0"/>
              <a:t>Minimize (</a:t>
            </a:r>
            <a:r>
              <a:rPr lang="en-US" sz="4000" dirty="0" err="1" smtClean="0"/>
              <a:t>Iconify</a:t>
            </a:r>
            <a:r>
              <a:rPr lang="en-US" sz="4000" dirty="0" smtClean="0"/>
              <a:t>)</a:t>
            </a:r>
            <a:br>
              <a:rPr lang="en-US" sz="4000" dirty="0" smtClean="0"/>
            </a:br>
            <a:r>
              <a:rPr lang="en-US" sz="4000" dirty="0" smtClean="0"/>
              <a:t/>
            </a:r>
            <a:br>
              <a:rPr lang="en-US" sz="4000" dirty="0" smtClean="0"/>
            </a:br>
            <a:endParaRPr lang="en-US" sz="4000" dirty="0" smtClean="0"/>
          </a:p>
          <a:p>
            <a:r>
              <a:rPr lang="en-US" sz="4000" dirty="0" smtClean="0"/>
              <a:t>Maximize/Restore</a:t>
            </a:r>
            <a:br>
              <a:rPr lang="en-US" sz="4000" dirty="0" smtClean="0"/>
            </a:br>
            <a:r>
              <a:rPr lang="en-US" sz="4000" dirty="0" smtClean="0"/>
              <a:t/>
            </a:r>
            <a:br>
              <a:rPr lang="en-US" sz="4000" dirty="0" smtClean="0"/>
            </a:br>
            <a:endParaRPr lang="en-US" sz="4000" dirty="0" smtClean="0"/>
          </a:p>
          <a:p>
            <a:r>
              <a:rPr lang="en-US" sz="4000" dirty="0" smtClean="0"/>
              <a:t>Close</a:t>
            </a:r>
            <a:br>
              <a:rPr lang="en-US" sz="4000" dirty="0" smtClean="0"/>
            </a:br>
            <a:endParaRPr lang="en-US" sz="4000" dirty="0" smtClean="0"/>
          </a:p>
          <a:p>
            <a:pPr>
              <a:buNone/>
            </a:pPr>
            <a:endParaRPr lang="en-US" sz="3600" dirty="0" smtClean="0"/>
          </a:p>
        </p:txBody>
      </p:sp>
      <p:pic>
        <p:nvPicPr>
          <p:cNvPr id="4" name="Picture 3" descr="minimizeWindow.png"/>
          <p:cNvPicPr>
            <a:picLocks noChangeAspect="1"/>
          </p:cNvPicPr>
          <p:nvPr/>
        </p:nvPicPr>
        <p:blipFill>
          <a:blip r:embed="rId2" cstate="print"/>
          <a:stretch>
            <a:fillRect/>
          </a:stretch>
        </p:blipFill>
        <p:spPr>
          <a:xfrm>
            <a:off x="2743200" y="2057399"/>
            <a:ext cx="5105400" cy="1195915"/>
          </a:xfrm>
          <a:prstGeom prst="rect">
            <a:avLst/>
          </a:prstGeom>
        </p:spPr>
      </p:pic>
      <p:pic>
        <p:nvPicPr>
          <p:cNvPr id="5" name="Picture 4" descr="minimizeWindow.png"/>
          <p:cNvPicPr>
            <a:picLocks noChangeAspect="1"/>
          </p:cNvPicPr>
          <p:nvPr/>
        </p:nvPicPr>
        <p:blipFill>
          <a:blip r:embed="rId3" cstate="print"/>
          <a:stretch>
            <a:fillRect/>
          </a:stretch>
        </p:blipFill>
        <p:spPr>
          <a:xfrm>
            <a:off x="2743200" y="3766247"/>
            <a:ext cx="5105400" cy="1131020"/>
          </a:xfrm>
          <a:prstGeom prst="rect">
            <a:avLst/>
          </a:prstGeom>
        </p:spPr>
      </p:pic>
      <p:pic>
        <p:nvPicPr>
          <p:cNvPr id="6" name="Picture 5" descr="minimizeWindow.png"/>
          <p:cNvPicPr>
            <a:picLocks noChangeAspect="1"/>
          </p:cNvPicPr>
          <p:nvPr/>
        </p:nvPicPr>
        <p:blipFill>
          <a:blip r:embed="rId4" cstate="print"/>
          <a:stretch>
            <a:fillRect/>
          </a:stretch>
        </p:blipFill>
        <p:spPr>
          <a:xfrm>
            <a:off x="2743200" y="5508123"/>
            <a:ext cx="5105400" cy="1152468"/>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accent5"/>
                </a:solidFill>
              </a:rPr>
              <a:t>Working with Windows</a:t>
            </a:r>
            <a:endParaRPr lang="en-US" sz="4400" b="1" dirty="0">
              <a:solidFill>
                <a:schemeClr val="accent5"/>
              </a:solidFill>
            </a:endParaRPr>
          </a:p>
        </p:txBody>
      </p:sp>
      <p:sp>
        <p:nvSpPr>
          <p:cNvPr id="3" name="Content Placeholder 2"/>
          <p:cNvSpPr>
            <a:spLocks noGrp="1"/>
          </p:cNvSpPr>
          <p:nvPr>
            <p:ph idx="1"/>
          </p:nvPr>
        </p:nvSpPr>
        <p:spPr/>
        <p:txBody>
          <a:bodyPr>
            <a:normAutofit/>
          </a:bodyPr>
          <a:lstStyle/>
          <a:p>
            <a:r>
              <a:rPr lang="en-US" sz="4000" dirty="0" smtClean="0"/>
              <a:t>Window Menu</a:t>
            </a:r>
            <a:br>
              <a:rPr lang="en-US" sz="4000" dirty="0" smtClean="0"/>
            </a:br>
            <a:r>
              <a:rPr lang="en-US" sz="4000" dirty="0" smtClean="0"/>
              <a:t/>
            </a:r>
            <a:br>
              <a:rPr lang="en-US" sz="4000" dirty="0" smtClean="0"/>
            </a:br>
            <a:endParaRPr lang="en-US" sz="4000" dirty="0" smtClean="0"/>
          </a:p>
          <a:p>
            <a:r>
              <a:rPr lang="en-US" sz="4000" dirty="0" smtClean="0"/>
              <a:t>Window Menu Options</a:t>
            </a:r>
            <a:br>
              <a:rPr lang="en-US" sz="4000" dirty="0" smtClean="0"/>
            </a:br>
            <a:endParaRPr lang="en-US" sz="4000" dirty="0" smtClean="0"/>
          </a:p>
          <a:p>
            <a:pPr>
              <a:buNone/>
            </a:pPr>
            <a:endParaRPr lang="en-US" sz="4000" dirty="0" smtClean="0"/>
          </a:p>
          <a:p>
            <a:pPr>
              <a:buNone/>
            </a:pPr>
            <a:endParaRPr lang="en-US" sz="4000" dirty="0" smtClean="0"/>
          </a:p>
        </p:txBody>
      </p:sp>
      <p:pic>
        <p:nvPicPr>
          <p:cNvPr id="4" name="Picture 3" descr="minimizeWindow.png"/>
          <p:cNvPicPr>
            <a:picLocks noChangeAspect="1"/>
          </p:cNvPicPr>
          <p:nvPr/>
        </p:nvPicPr>
        <p:blipFill>
          <a:blip r:embed="rId2" cstate="print"/>
          <a:stretch>
            <a:fillRect/>
          </a:stretch>
        </p:blipFill>
        <p:spPr>
          <a:xfrm>
            <a:off x="2743200" y="2133600"/>
            <a:ext cx="4100211" cy="1195915"/>
          </a:xfrm>
          <a:prstGeom prst="rect">
            <a:avLst/>
          </a:prstGeom>
        </p:spPr>
      </p:pic>
      <p:pic>
        <p:nvPicPr>
          <p:cNvPr id="5" name="Picture 4" descr="minimizeWindow.png"/>
          <p:cNvPicPr>
            <a:picLocks noChangeAspect="1"/>
          </p:cNvPicPr>
          <p:nvPr/>
        </p:nvPicPr>
        <p:blipFill>
          <a:blip r:embed="rId3" cstate="print"/>
          <a:stretch>
            <a:fillRect/>
          </a:stretch>
        </p:blipFill>
        <p:spPr>
          <a:xfrm>
            <a:off x="2832549" y="4114799"/>
            <a:ext cx="2793101" cy="255706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workspaceSwitcher.png"/>
          <p:cNvPicPr>
            <a:picLocks noGrp="1" noChangeAspect="1"/>
          </p:cNvPicPr>
          <p:nvPr>
            <p:ph idx="1"/>
          </p:nvPr>
        </p:nvPicPr>
        <p:blipFill>
          <a:blip r:embed="rId2" cstate="print"/>
          <a:stretch>
            <a:fillRect/>
          </a:stretch>
        </p:blipFill>
        <p:spPr>
          <a:xfrm>
            <a:off x="1204686" y="1600200"/>
            <a:ext cx="7772400" cy="4688574"/>
          </a:xfrm>
        </p:spPr>
      </p:pic>
      <p:sp>
        <p:nvSpPr>
          <p:cNvPr id="2" name="Title 1"/>
          <p:cNvSpPr>
            <a:spLocks noGrp="1"/>
          </p:cNvSpPr>
          <p:nvPr>
            <p:ph type="title"/>
          </p:nvPr>
        </p:nvSpPr>
        <p:spPr/>
        <p:txBody>
          <a:bodyPr>
            <a:noAutofit/>
          </a:bodyPr>
          <a:lstStyle/>
          <a:p>
            <a:r>
              <a:rPr lang="en-US" sz="4000" b="1" dirty="0" smtClean="0">
                <a:solidFill>
                  <a:schemeClr val="accent5"/>
                </a:solidFill>
              </a:rPr>
              <a:t>Nautilus: Gnome File Manager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workspaceSwitcher.png"/>
          <p:cNvPicPr>
            <a:picLocks noGrp="1" noChangeAspect="1"/>
          </p:cNvPicPr>
          <p:nvPr>
            <p:ph idx="1"/>
          </p:nvPr>
        </p:nvPicPr>
        <p:blipFill>
          <a:blip r:embed="rId2" cstate="print"/>
          <a:stretch>
            <a:fillRect/>
          </a:stretch>
        </p:blipFill>
        <p:spPr>
          <a:xfrm>
            <a:off x="304800" y="1447800"/>
            <a:ext cx="5178571" cy="6166668"/>
          </a:xfrm>
          <a:effectLst>
            <a:outerShdw blurRad="50800" dist="63500" dir="2700000" algn="tl" rotWithShape="0">
              <a:prstClr val="black">
                <a:alpha val="40000"/>
              </a:prstClr>
            </a:outerShdw>
          </a:effectLst>
        </p:spPr>
      </p:pic>
      <p:sp>
        <p:nvSpPr>
          <p:cNvPr id="2" name="Title 1"/>
          <p:cNvSpPr>
            <a:spLocks noGrp="1"/>
          </p:cNvSpPr>
          <p:nvPr>
            <p:ph type="title"/>
          </p:nvPr>
        </p:nvSpPr>
        <p:spPr>
          <a:xfrm>
            <a:off x="1066800" y="274638"/>
            <a:ext cx="7924800" cy="1143000"/>
          </a:xfrm>
        </p:spPr>
        <p:txBody>
          <a:bodyPr>
            <a:noAutofit/>
          </a:bodyPr>
          <a:lstStyle/>
          <a:p>
            <a:r>
              <a:rPr lang="en-US" sz="3100" b="1" dirty="0" err="1" smtClean="0">
                <a:solidFill>
                  <a:schemeClr val="accent5"/>
                </a:solidFill>
              </a:rPr>
              <a:t>Konqueror</a:t>
            </a:r>
            <a:r>
              <a:rPr lang="en-US" sz="3100" b="1" dirty="0" smtClean="0">
                <a:solidFill>
                  <a:schemeClr val="accent5"/>
                </a:solidFill>
              </a:rPr>
              <a:t>: KDE File Manager &amp; Browser</a:t>
            </a:r>
          </a:p>
        </p:txBody>
      </p:sp>
      <p:pic>
        <p:nvPicPr>
          <p:cNvPr id="4" name="Picture 3" descr="konqueror.fileManager.png"/>
          <p:cNvPicPr>
            <a:picLocks noChangeAspect="1"/>
          </p:cNvPicPr>
          <p:nvPr/>
        </p:nvPicPr>
        <p:blipFill>
          <a:blip r:embed="rId3" cstate="print"/>
          <a:stretch>
            <a:fillRect/>
          </a:stretch>
        </p:blipFill>
        <p:spPr>
          <a:xfrm>
            <a:off x="3200400" y="3352800"/>
            <a:ext cx="5761905" cy="3321429"/>
          </a:xfrm>
          <a:prstGeom prst="rect">
            <a:avLst/>
          </a:prstGeom>
          <a:effectLst>
            <a:outerShdw blurRad="50800" dist="63500" dir="2700000" algn="tl" rotWithShape="0">
              <a:prstClr val="black">
                <a:alpha val="40000"/>
              </a:prst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accent5"/>
                </a:solidFill>
              </a:rPr>
              <a:t>Creating Documents</a:t>
            </a:r>
            <a:endParaRPr lang="en-US" sz="4400" b="1" dirty="0">
              <a:solidFill>
                <a:schemeClr val="accent5"/>
              </a:solidFill>
            </a:endParaRPr>
          </a:p>
        </p:txBody>
      </p:sp>
      <p:sp>
        <p:nvSpPr>
          <p:cNvPr id="3" name="Content Placeholder 2"/>
          <p:cNvSpPr>
            <a:spLocks noGrp="1"/>
          </p:cNvSpPr>
          <p:nvPr>
            <p:ph idx="1"/>
          </p:nvPr>
        </p:nvSpPr>
        <p:spPr/>
        <p:txBody>
          <a:bodyPr>
            <a:normAutofit fontScale="92500"/>
          </a:bodyPr>
          <a:lstStyle/>
          <a:p>
            <a:r>
              <a:rPr lang="en-US" sz="4000" b="1" dirty="0" smtClean="0"/>
              <a:t>Gnome Text Editor</a:t>
            </a:r>
          </a:p>
          <a:p>
            <a:pPr lvl="1"/>
            <a:r>
              <a:rPr lang="en-US" sz="3600" b="1" dirty="0" err="1" smtClean="0"/>
              <a:t>gedit</a:t>
            </a:r>
            <a:endParaRPr lang="en-US" sz="3600" b="1" dirty="0" smtClean="0"/>
          </a:p>
          <a:p>
            <a:pPr lvl="2"/>
            <a:r>
              <a:rPr lang="en-US" sz="3200" dirty="0" smtClean="0"/>
              <a:t>Applications=&gt;System Tools=&gt;Terminal</a:t>
            </a:r>
          </a:p>
          <a:p>
            <a:pPr>
              <a:buNone/>
            </a:pPr>
            <a:endParaRPr lang="en-US" sz="4000" dirty="0" smtClean="0"/>
          </a:p>
          <a:p>
            <a:r>
              <a:rPr lang="en-US" sz="4000" b="1" dirty="0" smtClean="0"/>
              <a:t>Word Processor</a:t>
            </a:r>
          </a:p>
          <a:p>
            <a:pPr lvl="1"/>
            <a:r>
              <a:rPr lang="en-US" sz="3600" b="1" dirty="0" err="1" smtClean="0"/>
              <a:t>OpenOffice</a:t>
            </a:r>
            <a:r>
              <a:rPr lang="en-US" sz="3600" b="1" dirty="0" smtClean="0"/>
              <a:t> Writer</a:t>
            </a:r>
          </a:p>
          <a:p>
            <a:pPr lvl="2"/>
            <a:r>
              <a:rPr lang="en-US" sz="3200" dirty="0" smtClean="0"/>
              <a:t>Applications=&gt;Office=&gt;</a:t>
            </a:r>
            <a:r>
              <a:rPr lang="en-US" sz="3200" dirty="0" err="1" smtClean="0"/>
              <a:t>OpenOffice</a:t>
            </a:r>
            <a:r>
              <a:rPr lang="en-US" sz="3200" dirty="0" smtClean="0"/>
              <a:t>=&gt;Writer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accent5"/>
                </a:solidFill>
              </a:rPr>
              <a:t>Trash Can</a:t>
            </a:r>
            <a:endParaRPr lang="en-US" sz="4400" b="1" dirty="0">
              <a:solidFill>
                <a:schemeClr val="accent5"/>
              </a:solidFill>
            </a:endParaRPr>
          </a:p>
        </p:txBody>
      </p:sp>
      <p:sp>
        <p:nvSpPr>
          <p:cNvPr id="3" name="Content Placeholder 2"/>
          <p:cNvSpPr>
            <a:spLocks noGrp="1"/>
          </p:cNvSpPr>
          <p:nvPr>
            <p:ph idx="1"/>
          </p:nvPr>
        </p:nvSpPr>
        <p:spPr/>
        <p:txBody>
          <a:bodyPr>
            <a:normAutofit/>
          </a:bodyPr>
          <a:lstStyle/>
          <a:p>
            <a:r>
              <a:rPr lang="en-US" sz="4000" dirty="0" smtClean="0"/>
              <a:t>Move to</a:t>
            </a:r>
            <a:br>
              <a:rPr lang="en-US" sz="4000" dirty="0" smtClean="0"/>
            </a:br>
            <a:r>
              <a:rPr lang="en-US" sz="4000" dirty="0" smtClean="0"/>
              <a:t>trash</a:t>
            </a:r>
            <a:br>
              <a:rPr lang="en-US" sz="4000" dirty="0" smtClean="0"/>
            </a:br>
            <a:r>
              <a:rPr lang="en-US" sz="4000" dirty="0" smtClean="0"/>
              <a:t/>
            </a:r>
            <a:br>
              <a:rPr lang="en-US" sz="4000" dirty="0" smtClean="0"/>
            </a:br>
            <a:endParaRPr lang="en-US" sz="4000" dirty="0" smtClean="0"/>
          </a:p>
          <a:p>
            <a:r>
              <a:rPr lang="en-US" sz="4000" dirty="0" smtClean="0"/>
              <a:t>Empty trash</a:t>
            </a:r>
            <a:br>
              <a:rPr lang="en-US" sz="4000" dirty="0" smtClean="0"/>
            </a:br>
            <a:endParaRPr lang="en-US" sz="4000" dirty="0" smtClean="0"/>
          </a:p>
          <a:p>
            <a:pPr>
              <a:buNone/>
            </a:pPr>
            <a:endParaRPr lang="en-US" sz="4000" dirty="0" smtClean="0"/>
          </a:p>
          <a:p>
            <a:pPr>
              <a:buNone/>
            </a:pPr>
            <a:endParaRPr lang="en-US" sz="4000" dirty="0" smtClean="0"/>
          </a:p>
        </p:txBody>
      </p:sp>
      <p:pic>
        <p:nvPicPr>
          <p:cNvPr id="4" name="Picture 3" descr="minimizeWindow.png"/>
          <p:cNvPicPr>
            <a:picLocks noChangeAspect="1"/>
          </p:cNvPicPr>
          <p:nvPr/>
        </p:nvPicPr>
        <p:blipFill>
          <a:blip r:embed="rId2" cstate="print"/>
          <a:stretch>
            <a:fillRect/>
          </a:stretch>
        </p:blipFill>
        <p:spPr>
          <a:xfrm>
            <a:off x="4724400" y="152400"/>
            <a:ext cx="4220000" cy="3640000"/>
          </a:xfrm>
          <a:prstGeom prst="rect">
            <a:avLst/>
          </a:prstGeom>
        </p:spPr>
      </p:pic>
      <p:pic>
        <p:nvPicPr>
          <p:cNvPr id="5" name="Picture 4" descr="minimizeWindow.png"/>
          <p:cNvPicPr>
            <a:picLocks noChangeAspect="1"/>
          </p:cNvPicPr>
          <p:nvPr/>
        </p:nvPicPr>
        <p:blipFill>
          <a:blip r:embed="rId3" cstate="print"/>
          <a:stretch>
            <a:fillRect/>
          </a:stretch>
        </p:blipFill>
        <p:spPr>
          <a:xfrm>
            <a:off x="5867400" y="4114800"/>
            <a:ext cx="3026667" cy="2526667"/>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accent5"/>
                </a:solidFill>
              </a:rPr>
              <a:t>Updating Software</a:t>
            </a:r>
            <a:endParaRPr lang="en-US" sz="4400" b="1" dirty="0">
              <a:solidFill>
                <a:schemeClr val="accent5"/>
              </a:solidFill>
            </a:endParaRPr>
          </a:p>
        </p:txBody>
      </p:sp>
      <p:sp>
        <p:nvSpPr>
          <p:cNvPr id="3" name="Content Placeholder 2"/>
          <p:cNvSpPr>
            <a:spLocks noGrp="1"/>
          </p:cNvSpPr>
          <p:nvPr>
            <p:ph idx="1"/>
          </p:nvPr>
        </p:nvSpPr>
        <p:spPr/>
        <p:txBody>
          <a:bodyPr>
            <a:normAutofit/>
          </a:bodyPr>
          <a:lstStyle/>
          <a:p>
            <a:r>
              <a:rPr lang="en-US" sz="3600" dirty="0" smtClean="0"/>
              <a:t>Update Applet</a:t>
            </a:r>
            <a:br>
              <a:rPr lang="en-US" sz="3600" dirty="0" smtClean="0"/>
            </a:br>
            <a:endParaRPr lang="en-US" sz="3600" dirty="0" smtClean="0"/>
          </a:p>
          <a:p>
            <a:r>
              <a:rPr lang="en-US" sz="3600" dirty="0" smtClean="0"/>
              <a:t>System=&gt;Preferences=&gt;Software Updates</a:t>
            </a:r>
          </a:p>
        </p:txBody>
      </p:sp>
      <p:pic>
        <p:nvPicPr>
          <p:cNvPr id="5" name="Picture 4" descr="updateApplet.png"/>
          <p:cNvPicPr>
            <a:picLocks noChangeAspect="1"/>
          </p:cNvPicPr>
          <p:nvPr/>
        </p:nvPicPr>
        <p:blipFill>
          <a:blip r:embed="rId2" cstate="print"/>
          <a:stretch>
            <a:fillRect/>
          </a:stretch>
        </p:blipFill>
        <p:spPr>
          <a:xfrm>
            <a:off x="5562600" y="1493521"/>
            <a:ext cx="1371600" cy="1097279"/>
          </a:xfrm>
          <a:prstGeom prst="rect">
            <a:avLst/>
          </a:prstGeom>
        </p:spPr>
      </p:pic>
      <p:pic>
        <p:nvPicPr>
          <p:cNvPr id="6" name="Picture 5" descr="updateAppletPreferences.png"/>
          <p:cNvPicPr>
            <a:picLocks noChangeAspect="1"/>
          </p:cNvPicPr>
          <p:nvPr/>
        </p:nvPicPr>
        <p:blipFill>
          <a:blip r:embed="rId3" cstate="print"/>
          <a:stretch>
            <a:fillRect/>
          </a:stretch>
        </p:blipFill>
        <p:spPr>
          <a:xfrm>
            <a:off x="3886200" y="3643794"/>
            <a:ext cx="4974162" cy="293768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accent5"/>
                </a:solidFill>
              </a:rPr>
              <a:t>Updating Software</a:t>
            </a:r>
            <a:endParaRPr lang="en-US" sz="4400" b="1" dirty="0">
              <a:solidFill>
                <a:schemeClr val="accent5"/>
              </a:solidFill>
            </a:endParaRPr>
          </a:p>
        </p:txBody>
      </p:sp>
      <p:sp>
        <p:nvSpPr>
          <p:cNvPr id="3" name="Content Placeholder 2"/>
          <p:cNvSpPr>
            <a:spLocks noGrp="1"/>
          </p:cNvSpPr>
          <p:nvPr>
            <p:ph idx="1"/>
          </p:nvPr>
        </p:nvSpPr>
        <p:spPr>
          <a:xfrm>
            <a:off x="1066800" y="1447800"/>
            <a:ext cx="7866888" cy="4800600"/>
          </a:xfrm>
        </p:spPr>
        <p:txBody>
          <a:bodyPr>
            <a:normAutofit/>
          </a:bodyPr>
          <a:lstStyle/>
          <a:p>
            <a:r>
              <a:rPr lang="en-US" dirty="0" smtClean="0"/>
              <a:t>System=&gt;</a:t>
            </a:r>
            <a:br>
              <a:rPr lang="en-US" dirty="0" smtClean="0"/>
            </a:br>
            <a:r>
              <a:rPr lang="en-US" dirty="0" smtClean="0"/>
              <a:t>Administration=&gt;</a:t>
            </a:r>
            <a:br>
              <a:rPr lang="en-US" dirty="0" smtClean="0"/>
            </a:br>
            <a:r>
              <a:rPr lang="en-US" dirty="0" smtClean="0"/>
              <a:t>Software Update</a:t>
            </a:r>
          </a:p>
        </p:txBody>
      </p:sp>
      <p:pic>
        <p:nvPicPr>
          <p:cNvPr id="4" name="Picture 3" descr="softwareUpdate.png"/>
          <p:cNvPicPr>
            <a:picLocks noChangeAspect="1"/>
          </p:cNvPicPr>
          <p:nvPr/>
        </p:nvPicPr>
        <p:blipFill>
          <a:blip r:embed="rId2" cstate="print"/>
          <a:stretch>
            <a:fillRect/>
          </a:stretch>
        </p:blipFill>
        <p:spPr>
          <a:xfrm>
            <a:off x="4800600" y="1600200"/>
            <a:ext cx="4085610" cy="497069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accent5"/>
                </a:solidFill>
              </a:rPr>
              <a:t>Installing Software via GUI</a:t>
            </a:r>
            <a:endParaRPr lang="en-US" sz="4400" b="1" dirty="0">
              <a:solidFill>
                <a:schemeClr val="accent5"/>
              </a:solidFill>
            </a:endParaRPr>
          </a:p>
        </p:txBody>
      </p:sp>
      <p:sp>
        <p:nvSpPr>
          <p:cNvPr id="3" name="Content Placeholder 2"/>
          <p:cNvSpPr>
            <a:spLocks noGrp="1"/>
          </p:cNvSpPr>
          <p:nvPr>
            <p:ph idx="1"/>
          </p:nvPr>
        </p:nvSpPr>
        <p:spPr>
          <a:xfrm>
            <a:off x="1066800" y="1447800"/>
            <a:ext cx="7866888" cy="4800600"/>
          </a:xfrm>
        </p:spPr>
        <p:txBody>
          <a:bodyPr>
            <a:normAutofit/>
          </a:bodyPr>
          <a:lstStyle/>
          <a:p>
            <a:r>
              <a:rPr lang="en-US" dirty="0" smtClean="0"/>
              <a:t>System=&gt;Administration=&gt;Add/Remove</a:t>
            </a:r>
            <a:br>
              <a:rPr lang="en-US" dirty="0" smtClean="0"/>
            </a:br>
            <a:r>
              <a:rPr lang="en-US" dirty="0" smtClean="0"/>
              <a:t>Software</a:t>
            </a:r>
          </a:p>
        </p:txBody>
      </p:sp>
      <p:pic>
        <p:nvPicPr>
          <p:cNvPr id="4" name="Picture 3" descr="softwareUpdate.png"/>
          <p:cNvPicPr>
            <a:picLocks noChangeAspect="1"/>
          </p:cNvPicPr>
          <p:nvPr/>
        </p:nvPicPr>
        <p:blipFill>
          <a:blip r:embed="rId2" cstate="print"/>
          <a:stretch>
            <a:fillRect/>
          </a:stretch>
        </p:blipFill>
        <p:spPr>
          <a:xfrm>
            <a:off x="2209800" y="2667000"/>
            <a:ext cx="5914410" cy="399967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accent5"/>
                </a:solidFill>
              </a:rPr>
              <a:t>Adding Applets to Panel</a:t>
            </a:r>
            <a:endParaRPr lang="en-US" sz="4400" b="1" dirty="0">
              <a:solidFill>
                <a:schemeClr val="accent5"/>
              </a:solidFill>
            </a:endParaRPr>
          </a:p>
        </p:txBody>
      </p:sp>
      <p:sp>
        <p:nvSpPr>
          <p:cNvPr id="3" name="Content Placeholder 2"/>
          <p:cNvSpPr>
            <a:spLocks noGrp="1"/>
          </p:cNvSpPr>
          <p:nvPr>
            <p:ph idx="1"/>
          </p:nvPr>
        </p:nvSpPr>
        <p:spPr/>
        <p:txBody>
          <a:bodyPr>
            <a:normAutofit/>
          </a:bodyPr>
          <a:lstStyle/>
          <a:p>
            <a:r>
              <a:rPr lang="en-US" sz="4000" b="1" dirty="0" smtClean="0"/>
              <a:t>Window Selector Applet</a:t>
            </a:r>
          </a:p>
          <a:p>
            <a:pPr lvl="1"/>
            <a:r>
              <a:rPr lang="en-US" sz="3600" dirty="0" err="1" smtClean="0"/>
              <a:t>Right+Click</a:t>
            </a:r>
            <a:r>
              <a:rPr lang="en-US" sz="3600" dirty="0" smtClean="0"/>
              <a:t>=&gt;Add to Panel</a:t>
            </a:r>
            <a:endParaRPr lang="en-US" sz="3200" dirty="0" smtClean="0"/>
          </a:p>
        </p:txBody>
      </p:sp>
      <p:pic>
        <p:nvPicPr>
          <p:cNvPr id="4" name="Picture 3" descr="windowSelectorDialog.png"/>
          <p:cNvPicPr>
            <a:picLocks noChangeAspect="1"/>
          </p:cNvPicPr>
          <p:nvPr/>
        </p:nvPicPr>
        <p:blipFill>
          <a:blip r:embed="rId2" cstate="print"/>
          <a:stretch>
            <a:fillRect/>
          </a:stretch>
        </p:blipFill>
        <p:spPr>
          <a:xfrm>
            <a:off x="5562600" y="2874818"/>
            <a:ext cx="3333200" cy="3744439"/>
          </a:xfrm>
          <a:prstGeom prst="rect">
            <a:avLst/>
          </a:prstGeom>
        </p:spPr>
      </p:pic>
      <p:pic>
        <p:nvPicPr>
          <p:cNvPr id="5" name="Picture 4" descr="windowSelectorApplet.png"/>
          <p:cNvPicPr>
            <a:picLocks noChangeAspect="1"/>
          </p:cNvPicPr>
          <p:nvPr/>
        </p:nvPicPr>
        <p:blipFill>
          <a:blip r:embed="rId3" cstate="print"/>
          <a:stretch>
            <a:fillRect/>
          </a:stretch>
        </p:blipFill>
        <p:spPr>
          <a:xfrm>
            <a:off x="228600" y="3457320"/>
            <a:ext cx="5181600" cy="32384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accent5"/>
                </a:solidFill>
              </a:rPr>
              <a:t>The Linux Desktop</a:t>
            </a:r>
            <a:endParaRPr lang="en-US" sz="4400" b="1" dirty="0">
              <a:solidFill>
                <a:schemeClr val="accent5"/>
              </a:solidFill>
            </a:endParaRPr>
          </a:p>
        </p:txBody>
      </p:sp>
      <p:sp>
        <p:nvSpPr>
          <p:cNvPr id="3" name="Content Placeholder 2"/>
          <p:cNvSpPr>
            <a:spLocks noGrp="1"/>
          </p:cNvSpPr>
          <p:nvPr>
            <p:ph idx="1"/>
          </p:nvPr>
        </p:nvSpPr>
        <p:spPr/>
        <p:txBody>
          <a:bodyPr>
            <a:normAutofit fontScale="62500" lnSpcReduction="20000"/>
          </a:bodyPr>
          <a:lstStyle/>
          <a:p>
            <a:r>
              <a:rPr lang="en-US" sz="4000" b="1" dirty="0" smtClean="0"/>
              <a:t>GNOME:</a:t>
            </a:r>
          </a:p>
          <a:p>
            <a:pPr lvl="1"/>
            <a:r>
              <a:rPr lang="en-US" sz="4000" dirty="0" smtClean="0"/>
              <a:t>Three menus: Applications, Places, System</a:t>
            </a:r>
          </a:p>
          <a:p>
            <a:pPr lvl="1"/>
            <a:r>
              <a:rPr lang="en-US" sz="4000" dirty="0" smtClean="0"/>
              <a:t>Changes take effect upon choosing</a:t>
            </a:r>
          </a:p>
          <a:p>
            <a:pPr lvl="1"/>
            <a:r>
              <a:rPr lang="en-US" sz="4000" dirty="0" smtClean="0"/>
              <a:t>Focus on simplicity adds to ease of use</a:t>
            </a:r>
          </a:p>
          <a:p>
            <a:pPr lvl="1"/>
            <a:endParaRPr lang="en-US" sz="4000" dirty="0" smtClean="0"/>
          </a:p>
          <a:p>
            <a:r>
              <a:rPr lang="en-US" sz="4000" b="1" dirty="0" smtClean="0">
                <a:cs typeface="Courier New" pitchFamily="49" charset="0"/>
              </a:rPr>
              <a:t>KDE:</a:t>
            </a:r>
          </a:p>
          <a:p>
            <a:pPr lvl="1"/>
            <a:r>
              <a:rPr lang="en-US" sz="4000" dirty="0" err="1" smtClean="0">
                <a:cs typeface="Courier New" pitchFamily="49" charset="0"/>
              </a:rPr>
              <a:t>KMenu</a:t>
            </a:r>
            <a:r>
              <a:rPr lang="en-US" sz="4000" dirty="0" smtClean="0">
                <a:cs typeface="Courier New" pitchFamily="49" charset="0"/>
              </a:rPr>
              <a:t>:  Favorites, Applications, Computer, Recently Used, Leave</a:t>
            </a:r>
          </a:p>
          <a:p>
            <a:pPr lvl="1"/>
            <a:r>
              <a:rPr lang="en-US" sz="4000" dirty="0" smtClean="0">
                <a:cs typeface="Courier New" pitchFamily="49" charset="0"/>
              </a:rPr>
              <a:t>More similar to windows</a:t>
            </a:r>
          </a:p>
          <a:p>
            <a:pPr lvl="1"/>
            <a:r>
              <a:rPr lang="en-US" sz="4000" dirty="0" smtClean="0">
                <a:cs typeface="Courier New" pitchFamily="49" charset="0"/>
              </a:rPr>
              <a:t>More popup dialogs</a:t>
            </a:r>
          </a:p>
          <a:p>
            <a:pPr lvl="1"/>
            <a:r>
              <a:rPr lang="en-US" sz="4000" dirty="0" smtClean="0">
                <a:cs typeface="Courier New" pitchFamily="49" charset="0"/>
              </a:rPr>
              <a:t>Changes after click “Apply” or “Save”</a:t>
            </a:r>
          </a:p>
          <a:p>
            <a:pPr lvl="1"/>
            <a:r>
              <a:rPr lang="en-US" sz="4000" dirty="0" smtClean="0">
                <a:cs typeface="Courier New" pitchFamily="49" charset="0"/>
              </a:rPr>
              <a:t>Focus on features adds complexity</a:t>
            </a:r>
            <a:endParaRPr lang="en-US" sz="4000" dirty="0">
              <a:cs typeface="Courier New" pitchFamily="49"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447800"/>
            <a:ext cx="7714488" cy="4800600"/>
          </a:xfrm>
        </p:spPr>
        <p:txBody>
          <a:bodyPr>
            <a:normAutofit/>
          </a:bodyPr>
          <a:lstStyle/>
          <a:p>
            <a:r>
              <a:rPr lang="en-US" dirty="0" err="1" smtClean="0"/>
              <a:t>Right+Click</a:t>
            </a:r>
            <a:r>
              <a:rPr lang="en-US" dirty="0" smtClean="0"/>
              <a:t> on Root=&gt;Change Desktop Background</a:t>
            </a:r>
          </a:p>
          <a:p>
            <a:endParaRPr lang="en-US" b="1" dirty="0" smtClean="0"/>
          </a:p>
          <a:p>
            <a:r>
              <a:rPr lang="en-US" dirty="0" smtClean="0"/>
              <a:t>Fonts Tab</a:t>
            </a:r>
            <a:br>
              <a:rPr lang="en-US" dirty="0" smtClean="0"/>
            </a:br>
            <a:endParaRPr lang="en-US" dirty="0" smtClean="0"/>
          </a:p>
          <a:p>
            <a:r>
              <a:rPr lang="en-US" dirty="0" smtClean="0"/>
              <a:t>Theme Tab</a:t>
            </a:r>
          </a:p>
        </p:txBody>
      </p:sp>
      <p:pic>
        <p:nvPicPr>
          <p:cNvPr id="4" name="Picture 3" descr="softwareUpdate.png"/>
          <p:cNvPicPr>
            <a:picLocks noChangeAspect="1"/>
          </p:cNvPicPr>
          <p:nvPr/>
        </p:nvPicPr>
        <p:blipFill>
          <a:blip r:embed="rId2" cstate="print"/>
          <a:stretch>
            <a:fillRect/>
          </a:stretch>
        </p:blipFill>
        <p:spPr>
          <a:xfrm>
            <a:off x="3886200" y="2133600"/>
            <a:ext cx="3525715" cy="3108572"/>
          </a:xfrm>
          <a:prstGeom prst="rect">
            <a:avLst/>
          </a:prstGeom>
        </p:spPr>
      </p:pic>
      <p:pic>
        <p:nvPicPr>
          <p:cNvPr id="6" name="Picture 5" descr="appearancePreferencesFonts.png"/>
          <p:cNvPicPr>
            <a:picLocks noChangeAspect="1"/>
          </p:cNvPicPr>
          <p:nvPr/>
        </p:nvPicPr>
        <p:blipFill>
          <a:blip r:embed="rId3" cstate="print"/>
          <a:stretch>
            <a:fillRect/>
          </a:stretch>
        </p:blipFill>
        <p:spPr>
          <a:xfrm>
            <a:off x="4703885" y="3063628"/>
            <a:ext cx="3525715" cy="3108572"/>
          </a:xfrm>
          <a:prstGeom prst="rect">
            <a:avLst/>
          </a:prstGeom>
        </p:spPr>
      </p:pic>
      <p:sp>
        <p:nvSpPr>
          <p:cNvPr id="2" name="Title 1"/>
          <p:cNvSpPr>
            <a:spLocks noGrp="1"/>
          </p:cNvSpPr>
          <p:nvPr>
            <p:ph type="title"/>
          </p:nvPr>
        </p:nvSpPr>
        <p:spPr/>
        <p:txBody>
          <a:bodyPr>
            <a:normAutofit/>
          </a:bodyPr>
          <a:lstStyle/>
          <a:p>
            <a:r>
              <a:rPr lang="en-US" sz="4400" b="1" dirty="0" smtClean="0">
                <a:solidFill>
                  <a:schemeClr val="accent5"/>
                </a:solidFill>
              </a:rPr>
              <a:t>Changing Appearance</a:t>
            </a:r>
            <a:endParaRPr lang="en-US" sz="4400" b="1" dirty="0">
              <a:solidFill>
                <a:schemeClr val="accent5"/>
              </a:solidFill>
            </a:endParaRPr>
          </a:p>
        </p:txBody>
      </p:sp>
      <p:pic>
        <p:nvPicPr>
          <p:cNvPr id="5" name="Picture 4" descr="appearancePreferencesTheme.png"/>
          <p:cNvPicPr>
            <a:picLocks noChangeAspect="1"/>
          </p:cNvPicPr>
          <p:nvPr/>
        </p:nvPicPr>
        <p:blipFill>
          <a:blip r:embed="rId4" cstate="print"/>
          <a:stretch>
            <a:fillRect/>
          </a:stretch>
        </p:blipFill>
        <p:spPr>
          <a:xfrm>
            <a:off x="5465885" y="3597028"/>
            <a:ext cx="3525715" cy="310857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447800"/>
            <a:ext cx="7714488" cy="4800600"/>
          </a:xfrm>
        </p:spPr>
        <p:txBody>
          <a:bodyPr>
            <a:normAutofit/>
          </a:bodyPr>
          <a:lstStyle/>
          <a:p>
            <a:r>
              <a:rPr lang="en-US" sz="3600" dirty="0" smtClean="0"/>
              <a:t>System=&gt;Preferences=&gt;Special Effects</a:t>
            </a:r>
          </a:p>
        </p:txBody>
      </p:sp>
      <p:pic>
        <p:nvPicPr>
          <p:cNvPr id="6" name="Picture 5" descr="appearancePreferencesFonts.png"/>
          <p:cNvPicPr>
            <a:picLocks noChangeAspect="1"/>
          </p:cNvPicPr>
          <p:nvPr/>
        </p:nvPicPr>
        <p:blipFill>
          <a:blip r:embed="rId2" cstate="print"/>
          <a:stretch>
            <a:fillRect/>
          </a:stretch>
        </p:blipFill>
        <p:spPr>
          <a:xfrm>
            <a:off x="1616034" y="2514600"/>
            <a:ext cx="6994566" cy="2362200"/>
          </a:xfrm>
          <a:prstGeom prst="rect">
            <a:avLst/>
          </a:prstGeom>
        </p:spPr>
      </p:pic>
      <p:sp>
        <p:nvSpPr>
          <p:cNvPr id="2" name="Title 1"/>
          <p:cNvSpPr>
            <a:spLocks noGrp="1"/>
          </p:cNvSpPr>
          <p:nvPr>
            <p:ph type="title"/>
          </p:nvPr>
        </p:nvSpPr>
        <p:spPr/>
        <p:txBody>
          <a:bodyPr>
            <a:normAutofit/>
          </a:bodyPr>
          <a:lstStyle/>
          <a:p>
            <a:r>
              <a:rPr lang="en-US" sz="4400" b="1" dirty="0" smtClean="0">
                <a:solidFill>
                  <a:schemeClr val="accent5"/>
                </a:solidFill>
              </a:rPr>
              <a:t>Desktop Effects</a:t>
            </a:r>
            <a:endParaRPr lang="en-US" sz="4400" b="1" dirty="0">
              <a:solidFill>
                <a:schemeClr val="accent5"/>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447800"/>
            <a:ext cx="7714488" cy="4800600"/>
          </a:xfrm>
        </p:spPr>
        <p:txBody>
          <a:bodyPr>
            <a:normAutofit/>
          </a:bodyPr>
          <a:lstStyle/>
          <a:p>
            <a:r>
              <a:rPr lang="en-US" sz="3600" dirty="0" smtClean="0"/>
              <a:t>System=&gt;Preferences=&gt;Startup Applications</a:t>
            </a:r>
          </a:p>
        </p:txBody>
      </p:sp>
      <p:pic>
        <p:nvPicPr>
          <p:cNvPr id="6" name="Picture 5" descr="appearancePreferencesFonts.png"/>
          <p:cNvPicPr>
            <a:picLocks noChangeAspect="1"/>
          </p:cNvPicPr>
          <p:nvPr/>
        </p:nvPicPr>
        <p:blipFill>
          <a:blip r:embed="rId2" cstate="print"/>
          <a:stretch>
            <a:fillRect/>
          </a:stretch>
        </p:blipFill>
        <p:spPr>
          <a:xfrm>
            <a:off x="1219200" y="3124200"/>
            <a:ext cx="7772400" cy="2258899"/>
          </a:xfrm>
          <a:prstGeom prst="rect">
            <a:avLst/>
          </a:prstGeom>
        </p:spPr>
      </p:pic>
      <p:sp>
        <p:nvSpPr>
          <p:cNvPr id="2" name="Title 1"/>
          <p:cNvSpPr>
            <a:spLocks noGrp="1"/>
          </p:cNvSpPr>
          <p:nvPr>
            <p:ph type="title"/>
          </p:nvPr>
        </p:nvSpPr>
        <p:spPr/>
        <p:txBody>
          <a:bodyPr/>
          <a:lstStyle/>
          <a:p>
            <a:r>
              <a:rPr lang="en-US" b="1" dirty="0" smtClean="0">
                <a:solidFill>
                  <a:schemeClr val="accent5"/>
                </a:solidFill>
              </a:rPr>
              <a:t>Session Management</a:t>
            </a:r>
            <a:endParaRPr lang="en-US" b="1" dirty="0">
              <a:solidFill>
                <a:schemeClr val="accent5"/>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447800"/>
            <a:ext cx="7714488" cy="4800600"/>
          </a:xfrm>
        </p:spPr>
        <p:txBody>
          <a:bodyPr>
            <a:normAutofit/>
          </a:bodyPr>
          <a:lstStyle/>
          <a:p>
            <a:r>
              <a:rPr lang="en-US" sz="3600" dirty="0" smtClean="0"/>
              <a:t>Applications=&gt;Internet=&gt;Empathy Applications</a:t>
            </a:r>
          </a:p>
        </p:txBody>
      </p:sp>
      <p:pic>
        <p:nvPicPr>
          <p:cNvPr id="6" name="Picture 5" descr="appearancePreferencesFonts.png"/>
          <p:cNvPicPr>
            <a:picLocks noChangeAspect="1"/>
          </p:cNvPicPr>
          <p:nvPr/>
        </p:nvPicPr>
        <p:blipFill>
          <a:blip r:embed="rId2" cstate="print"/>
          <a:stretch>
            <a:fillRect/>
          </a:stretch>
        </p:blipFill>
        <p:spPr>
          <a:xfrm>
            <a:off x="6379472" y="2133600"/>
            <a:ext cx="2612128" cy="4496827"/>
          </a:xfrm>
          <a:prstGeom prst="rect">
            <a:avLst/>
          </a:prstGeom>
        </p:spPr>
      </p:pic>
      <p:sp>
        <p:nvSpPr>
          <p:cNvPr id="2" name="Title 1"/>
          <p:cNvSpPr>
            <a:spLocks noGrp="1"/>
          </p:cNvSpPr>
          <p:nvPr>
            <p:ph type="title"/>
          </p:nvPr>
        </p:nvSpPr>
        <p:spPr/>
        <p:txBody>
          <a:bodyPr>
            <a:normAutofit/>
          </a:bodyPr>
          <a:lstStyle/>
          <a:p>
            <a:r>
              <a:rPr lang="en-US" sz="4400" b="1" dirty="0" smtClean="0">
                <a:solidFill>
                  <a:schemeClr val="accent5"/>
                </a:solidFill>
              </a:rPr>
              <a:t>Other Applications</a:t>
            </a:r>
            <a:endParaRPr lang="en-US" sz="4400" b="1" dirty="0">
              <a:solidFill>
                <a:schemeClr val="accent5"/>
              </a:solidFill>
            </a:endParaRPr>
          </a:p>
        </p:txBody>
      </p:sp>
      <p:pic>
        <p:nvPicPr>
          <p:cNvPr id="5" name="Picture 4" descr="empathyChatWindow.png"/>
          <p:cNvPicPr>
            <a:picLocks noChangeAspect="1"/>
          </p:cNvPicPr>
          <p:nvPr/>
        </p:nvPicPr>
        <p:blipFill>
          <a:blip r:embed="rId3" cstate="print"/>
          <a:stretch>
            <a:fillRect/>
          </a:stretch>
        </p:blipFill>
        <p:spPr>
          <a:xfrm>
            <a:off x="1371600" y="2786260"/>
            <a:ext cx="4800600" cy="384314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447800"/>
            <a:ext cx="7714488" cy="4800600"/>
          </a:xfrm>
        </p:spPr>
        <p:txBody>
          <a:bodyPr>
            <a:normAutofit/>
          </a:bodyPr>
          <a:lstStyle/>
          <a:p>
            <a:r>
              <a:rPr lang="en-US" sz="3600" dirty="0" smtClean="0"/>
              <a:t>Select menu: Manage Search Engines...</a:t>
            </a:r>
          </a:p>
          <a:p>
            <a:r>
              <a:rPr lang="en-US" sz="3600" dirty="0" smtClean="0"/>
              <a:t>Click on: Get more search engines...</a:t>
            </a:r>
          </a:p>
        </p:txBody>
      </p:sp>
      <p:sp>
        <p:nvSpPr>
          <p:cNvPr id="2" name="Title 1"/>
          <p:cNvSpPr>
            <a:spLocks noGrp="1"/>
          </p:cNvSpPr>
          <p:nvPr>
            <p:ph type="title"/>
          </p:nvPr>
        </p:nvSpPr>
        <p:spPr/>
        <p:txBody>
          <a:bodyPr>
            <a:normAutofit/>
          </a:bodyPr>
          <a:lstStyle/>
          <a:p>
            <a:r>
              <a:rPr lang="en-US" sz="4400" b="1" dirty="0" smtClean="0">
                <a:solidFill>
                  <a:schemeClr val="accent5"/>
                </a:solidFill>
              </a:rPr>
              <a:t>Manage Search Engine List</a:t>
            </a:r>
            <a:endParaRPr lang="en-US" sz="4400" b="1" dirty="0">
              <a:solidFill>
                <a:schemeClr val="accent5"/>
              </a:solidFill>
            </a:endParaRPr>
          </a:p>
        </p:txBody>
      </p:sp>
      <p:pic>
        <p:nvPicPr>
          <p:cNvPr id="5" name="Picture 4" descr="empathyChatWindow.png"/>
          <p:cNvPicPr>
            <a:picLocks noChangeAspect="1"/>
          </p:cNvPicPr>
          <p:nvPr/>
        </p:nvPicPr>
        <p:blipFill>
          <a:blip r:embed="rId2" cstate="print"/>
          <a:stretch>
            <a:fillRect/>
          </a:stretch>
        </p:blipFill>
        <p:spPr>
          <a:xfrm>
            <a:off x="2743200" y="2962250"/>
            <a:ext cx="4574143" cy="37433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447800"/>
            <a:ext cx="7943088" cy="4800600"/>
          </a:xfrm>
        </p:spPr>
        <p:txBody>
          <a:bodyPr>
            <a:normAutofit/>
          </a:bodyPr>
          <a:lstStyle/>
          <a:p>
            <a:r>
              <a:rPr lang="en-US" dirty="0" smtClean="0"/>
              <a:t>Type:</a:t>
            </a:r>
          </a:p>
          <a:p>
            <a:pPr lvl="1"/>
            <a:r>
              <a:rPr lang="en-US" sz="3200" dirty="0" err="1" smtClean="0"/>
              <a:t>dictionary.com</a:t>
            </a:r>
            <a:r>
              <a:rPr lang="en-US" sz="3200" dirty="0" smtClean="0"/>
              <a:t/>
            </a:r>
            <a:br>
              <a:rPr lang="en-US" sz="3200" dirty="0" smtClean="0"/>
            </a:br>
            <a:endParaRPr lang="en-US" sz="3200" dirty="0" smtClean="0"/>
          </a:p>
          <a:p>
            <a:r>
              <a:rPr lang="en-US" dirty="0" smtClean="0"/>
              <a:t>Press:</a:t>
            </a:r>
          </a:p>
          <a:p>
            <a:pPr lvl="1"/>
            <a:r>
              <a:rPr lang="en-US" sz="3200" dirty="0" smtClean="0"/>
              <a:t>Add to Firefox</a:t>
            </a:r>
          </a:p>
        </p:txBody>
      </p:sp>
      <p:sp>
        <p:nvSpPr>
          <p:cNvPr id="2" name="Title 1"/>
          <p:cNvSpPr>
            <a:spLocks noGrp="1"/>
          </p:cNvSpPr>
          <p:nvPr>
            <p:ph type="title"/>
          </p:nvPr>
        </p:nvSpPr>
        <p:spPr/>
        <p:txBody>
          <a:bodyPr>
            <a:noAutofit/>
          </a:bodyPr>
          <a:lstStyle/>
          <a:p>
            <a:r>
              <a:rPr lang="en-US" b="1" dirty="0" smtClean="0">
                <a:solidFill>
                  <a:schemeClr val="accent5"/>
                </a:solidFill>
              </a:rPr>
              <a:t>Install Search Engine Plugins</a:t>
            </a:r>
            <a:endParaRPr lang="en-US" b="1" dirty="0">
              <a:solidFill>
                <a:schemeClr val="accent5"/>
              </a:solidFill>
            </a:endParaRPr>
          </a:p>
        </p:txBody>
      </p:sp>
      <p:pic>
        <p:nvPicPr>
          <p:cNvPr id="5" name="Picture 4" descr="empathyChatWindow.png"/>
          <p:cNvPicPr>
            <a:picLocks noChangeAspect="1"/>
          </p:cNvPicPr>
          <p:nvPr/>
        </p:nvPicPr>
        <p:blipFill>
          <a:blip r:embed="rId2" cstate="print"/>
          <a:stretch>
            <a:fillRect/>
          </a:stretch>
        </p:blipFill>
        <p:spPr>
          <a:xfrm>
            <a:off x="4419600" y="2464504"/>
            <a:ext cx="4544897" cy="424109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447800"/>
            <a:ext cx="7943088" cy="4800600"/>
          </a:xfrm>
        </p:spPr>
        <p:txBody>
          <a:bodyPr>
            <a:normAutofit/>
          </a:bodyPr>
          <a:lstStyle/>
          <a:p>
            <a:r>
              <a:rPr lang="en-US" dirty="0" smtClean="0"/>
              <a:t>Check: </a:t>
            </a:r>
            <a:r>
              <a:rPr lang="en-US" sz="3200" dirty="0" smtClean="0"/>
              <a:t>Start using it right away</a:t>
            </a:r>
          </a:p>
          <a:p>
            <a:r>
              <a:rPr lang="en-US" dirty="0" smtClean="0"/>
              <a:t>Press: </a:t>
            </a:r>
            <a:r>
              <a:rPr lang="en-US" sz="3200" dirty="0" smtClean="0"/>
              <a:t>Add</a:t>
            </a:r>
          </a:p>
        </p:txBody>
      </p:sp>
      <p:sp>
        <p:nvSpPr>
          <p:cNvPr id="2" name="Title 1"/>
          <p:cNvSpPr>
            <a:spLocks noGrp="1"/>
          </p:cNvSpPr>
          <p:nvPr>
            <p:ph type="title"/>
          </p:nvPr>
        </p:nvSpPr>
        <p:spPr/>
        <p:txBody>
          <a:bodyPr>
            <a:normAutofit/>
          </a:bodyPr>
          <a:lstStyle/>
          <a:p>
            <a:r>
              <a:rPr lang="en-US" sz="4400" b="1" dirty="0" smtClean="0">
                <a:solidFill>
                  <a:schemeClr val="accent5"/>
                </a:solidFill>
              </a:rPr>
              <a:t>Add Search Engine Dialog</a:t>
            </a:r>
            <a:endParaRPr lang="en-US" sz="4400" b="1" dirty="0">
              <a:solidFill>
                <a:schemeClr val="accent5"/>
              </a:solidFill>
            </a:endParaRPr>
          </a:p>
        </p:txBody>
      </p:sp>
      <p:pic>
        <p:nvPicPr>
          <p:cNvPr id="5" name="Picture 4" descr="empathyChatWindow.png"/>
          <p:cNvPicPr>
            <a:picLocks noChangeAspect="1"/>
          </p:cNvPicPr>
          <p:nvPr/>
        </p:nvPicPr>
        <p:blipFill>
          <a:blip r:embed="rId2" cstate="print"/>
          <a:stretch>
            <a:fillRect/>
          </a:stretch>
        </p:blipFill>
        <p:spPr>
          <a:xfrm>
            <a:off x="287050" y="2969202"/>
            <a:ext cx="8628350" cy="289819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447800"/>
            <a:ext cx="7714488" cy="4800600"/>
          </a:xfrm>
        </p:spPr>
        <p:txBody>
          <a:bodyPr>
            <a:normAutofit/>
          </a:bodyPr>
          <a:lstStyle/>
          <a:p>
            <a:r>
              <a:rPr lang="en-US" sz="3600" dirty="0" smtClean="0"/>
              <a:t>Tools=&gt;Add </a:t>
            </a:r>
            <a:r>
              <a:rPr lang="en-US" sz="3600" dirty="0" err="1" smtClean="0"/>
              <a:t>Ons</a:t>
            </a:r>
            <a:endParaRPr lang="en-US" sz="3600" dirty="0" smtClean="0"/>
          </a:p>
          <a:p>
            <a:r>
              <a:rPr lang="en-US" sz="3600" dirty="0" smtClean="0"/>
              <a:t>Get Add </a:t>
            </a:r>
            <a:r>
              <a:rPr lang="en-US" sz="3600" dirty="0" err="1" smtClean="0"/>
              <a:t>Ons</a:t>
            </a:r>
            <a:endParaRPr lang="en-US" sz="3600" dirty="0" smtClean="0"/>
          </a:p>
          <a:p>
            <a:r>
              <a:rPr lang="en-US" sz="3600" dirty="0" err="1" smtClean="0"/>
              <a:t>adblock</a:t>
            </a:r>
            <a:r>
              <a:rPr lang="en-US" sz="3600" dirty="0" smtClean="0"/>
              <a:t> plus</a:t>
            </a:r>
          </a:p>
          <a:p>
            <a:r>
              <a:rPr lang="en-US" sz="3600" dirty="0" smtClean="0"/>
              <a:t>Add to</a:t>
            </a:r>
            <a:br>
              <a:rPr lang="en-US" sz="3600" dirty="0" smtClean="0"/>
            </a:br>
            <a:r>
              <a:rPr lang="en-US" sz="3600" dirty="0" smtClean="0"/>
              <a:t>Firefox...</a:t>
            </a:r>
          </a:p>
        </p:txBody>
      </p:sp>
      <p:sp>
        <p:nvSpPr>
          <p:cNvPr id="2" name="Title 1"/>
          <p:cNvSpPr>
            <a:spLocks noGrp="1"/>
          </p:cNvSpPr>
          <p:nvPr>
            <p:ph type="title"/>
          </p:nvPr>
        </p:nvSpPr>
        <p:spPr/>
        <p:txBody>
          <a:bodyPr>
            <a:normAutofit/>
          </a:bodyPr>
          <a:lstStyle/>
          <a:p>
            <a:r>
              <a:rPr lang="en-US" sz="4400" b="1" dirty="0" smtClean="0">
                <a:solidFill>
                  <a:schemeClr val="accent5"/>
                </a:solidFill>
              </a:rPr>
              <a:t>Firefox:  Adding </a:t>
            </a:r>
            <a:r>
              <a:rPr lang="en-US" sz="4400" b="1" dirty="0" err="1" smtClean="0">
                <a:solidFill>
                  <a:schemeClr val="accent5"/>
                </a:solidFill>
              </a:rPr>
              <a:t>Plugins</a:t>
            </a:r>
            <a:endParaRPr lang="en-US" sz="4400" b="1" dirty="0">
              <a:solidFill>
                <a:schemeClr val="accent5"/>
              </a:solidFill>
            </a:endParaRPr>
          </a:p>
        </p:txBody>
      </p:sp>
      <p:pic>
        <p:nvPicPr>
          <p:cNvPr id="7" name="Picture 6" descr="firefoxGetAddOns.png"/>
          <p:cNvPicPr>
            <a:picLocks noChangeAspect="1"/>
          </p:cNvPicPr>
          <p:nvPr/>
        </p:nvPicPr>
        <p:blipFill>
          <a:blip r:embed="rId2" cstate="print"/>
          <a:stretch>
            <a:fillRect/>
          </a:stretch>
        </p:blipFill>
        <p:spPr>
          <a:xfrm>
            <a:off x="4191000" y="2691489"/>
            <a:ext cx="4752343" cy="393791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447800"/>
            <a:ext cx="7714488" cy="4800600"/>
          </a:xfrm>
        </p:spPr>
        <p:txBody>
          <a:bodyPr>
            <a:normAutofit/>
          </a:bodyPr>
          <a:lstStyle/>
          <a:p>
            <a:r>
              <a:rPr lang="en-US" sz="3600" dirty="0" smtClean="0"/>
              <a:t>Install Now</a:t>
            </a:r>
          </a:p>
          <a:p>
            <a:r>
              <a:rPr lang="en-US" sz="3600" dirty="0" smtClean="0"/>
              <a:t>Restart Firefox</a:t>
            </a:r>
          </a:p>
        </p:txBody>
      </p:sp>
      <p:sp>
        <p:nvSpPr>
          <p:cNvPr id="2" name="Title 1"/>
          <p:cNvSpPr>
            <a:spLocks noGrp="1"/>
          </p:cNvSpPr>
          <p:nvPr>
            <p:ph type="title"/>
          </p:nvPr>
        </p:nvSpPr>
        <p:spPr/>
        <p:txBody>
          <a:bodyPr>
            <a:normAutofit/>
          </a:bodyPr>
          <a:lstStyle/>
          <a:p>
            <a:r>
              <a:rPr lang="en-US" sz="4400" b="1" dirty="0" smtClean="0">
                <a:solidFill>
                  <a:schemeClr val="accent5"/>
                </a:solidFill>
              </a:rPr>
              <a:t>Firefox:  Adding </a:t>
            </a:r>
            <a:r>
              <a:rPr lang="en-US" sz="4400" b="1" dirty="0" err="1" smtClean="0">
                <a:solidFill>
                  <a:schemeClr val="accent5"/>
                </a:solidFill>
              </a:rPr>
              <a:t>Plugins</a:t>
            </a:r>
            <a:endParaRPr lang="en-US" sz="4400" b="1" dirty="0">
              <a:solidFill>
                <a:schemeClr val="accent5"/>
              </a:solidFill>
            </a:endParaRPr>
          </a:p>
        </p:txBody>
      </p:sp>
      <p:pic>
        <p:nvPicPr>
          <p:cNvPr id="8" name="Picture 7" descr="firefoxInstallAddOns.png"/>
          <p:cNvPicPr>
            <a:picLocks noChangeAspect="1"/>
          </p:cNvPicPr>
          <p:nvPr/>
        </p:nvPicPr>
        <p:blipFill>
          <a:blip r:embed="rId2" cstate="print"/>
          <a:stretch>
            <a:fillRect/>
          </a:stretch>
        </p:blipFill>
        <p:spPr>
          <a:xfrm>
            <a:off x="1252016" y="3105476"/>
            <a:ext cx="7700756" cy="344772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447800"/>
            <a:ext cx="7714488" cy="4800600"/>
          </a:xfrm>
        </p:spPr>
        <p:txBody>
          <a:bodyPr>
            <a:normAutofit/>
          </a:bodyPr>
          <a:lstStyle/>
          <a:p>
            <a:r>
              <a:rPr lang="en-US" sz="3600" dirty="0" smtClean="0"/>
              <a:t>Add subscription: </a:t>
            </a:r>
            <a:r>
              <a:rPr lang="en-US" sz="3600" dirty="0" err="1" smtClean="0"/>
              <a:t>EasyList</a:t>
            </a:r>
            <a:r>
              <a:rPr lang="en-US" sz="3600" dirty="0" smtClean="0"/>
              <a:t> (English)</a:t>
            </a:r>
          </a:p>
        </p:txBody>
      </p:sp>
      <p:sp>
        <p:nvSpPr>
          <p:cNvPr id="2" name="Title 1"/>
          <p:cNvSpPr>
            <a:spLocks noGrp="1"/>
          </p:cNvSpPr>
          <p:nvPr>
            <p:ph type="title"/>
          </p:nvPr>
        </p:nvSpPr>
        <p:spPr/>
        <p:txBody>
          <a:bodyPr>
            <a:normAutofit/>
          </a:bodyPr>
          <a:lstStyle/>
          <a:p>
            <a:r>
              <a:rPr lang="en-US" sz="4400" b="1" dirty="0" smtClean="0">
                <a:solidFill>
                  <a:schemeClr val="accent5"/>
                </a:solidFill>
              </a:rPr>
              <a:t>Firefox:  Adding </a:t>
            </a:r>
            <a:r>
              <a:rPr lang="en-US" sz="4400" b="1" dirty="0" err="1" smtClean="0">
                <a:solidFill>
                  <a:schemeClr val="accent5"/>
                </a:solidFill>
              </a:rPr>
              <a:t>Plugins</a:t>
            </a:r>
            <a:endParaRPr lang="en-US" sz="4400" b="1" dirty="0">
              <a:solidFill>
                <a:schemeClr val="accent5"/>
              </a:solidFill>
            </a:endParaRPr>
          </a:p>
        </p:txBody>
      </p:sp>
      <p:pic>
        <p:nvPicPr>
          <p:cNvPr id="5" name="Picture 4" descr="empathyChatWindow.png"/>
          <p:cNvPicPr>
            <a:picLocks noChangeAspect="1"/>
          </p:cNvPicPr>
          <p:nvPr/>
        </p:nvPicPr>
        <p:blipFill>
          <a:blip r:embed="rId2" cstate="print"/>
          <a:stretch>
            <a:fillRect/>
          </a:stretch>
        </p:blipFill>
        <p:spPr>
          <a:xfrm>
            <a:off x="152400" y="2819400"/>
            <a:ext cx="5562857" cy="2964762"/>
          </a:xfrm>
          <a:prstGeom prst="rect">
            <a:avLst/>
          </a:prstGeom>
        </p:spPr>
      </p:pic>
      <p:pic>
        <p:nvPicPr>
          <p:cNvPr id="6" name="Picture 5" descr="appearancePreferencesFonts.png"/>
          <p:cNvPicPr>
            <a:picLocks noChangeAspect="1"/>
          </p:cNvPicPr>
          <p:nvPr/>
        </p:nvPicPr>
        <p:blipFill>
          <a:blip r:embed="rId3" cstate="print"/>
          <a:stretch>
            <a:fillRect/>
          </a:stretch>
        </p:blipFill>
        <p:spPr>
          <a:xfrm>
            <a:off x="3581400" y="2294612"/>
            <a:ext cx="5370534" cy="437429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700" b="1" dirty="0" smtClean="0">
                <a:solidFill>
                  <a:schemeClr val="accent5"/>
                </a:solidFill>
              </a:rPr>
              <a:t>How do you pronounce GNOME?</a:t>
            </a:r>
            <a:endParaRPr lang="en-US" sz="3700" b="1" dirty="0">
              <a:solidFill>
                <a:schemeClr val="accent5"/>
              </a:solidFill>
            </a:endParaRPr>
          </a:p>
        </p:txBody>
      </p:sp>
      <p:sp>
        <p:nvSpPr>
          <p:cNvPr id="3" name="Content Placeholder 2"/>
          <p:cNvSpPr>
            <a:spLocks noGrp="1"/>
          </p:cNvSpPr>
          <p:nvPr>
            <p:ph idx="1"/>
          </p:nvPr>
        </p:nvSpPr>
        <p:spPr/>
        <p:txBody>
          <a:bodyPr>
            <a:normAutofit fontScale="85000" lnSpcReduction="20000"/>
          </a:bodyPr>
          <a:lstStyle/>
          <a:p>
            <a:endParaRPr lang="en-US" sz="4000" dirty="0" smtClean="0"/>
          </a:p>
          <a:p>
            <a:r>
              <a:rPr lang="en-US" sz="4000" dirty="0" smtClean="0"/>
              <a:t>On Jan. 4, 2000, Miguel </a:t>
            </a:r>
            <a:r>
              <a:rPr lang="en-US" sz="4000" dirty="0" err="1" smtClean="0"/>
              <a:t>di</a:t>
            </a:r>
            <a:r>
              <a:rPr lang="en-US" sz="4000" dirty="0" smtClean="0"/>
              <a:t> </a:t>
            </a:r>
            <a:r>
              <a:rPr lang="en-US" sz="4000" dirty="0" err="1" smtClean="0"/>
              <a:t>Icaza</a:t>
            </a:r>
            <a:r>
              <a:rPr lang="en-US" sz="4000" dirty="0" smtClean="0"/>
              <a:t>, the creator of the GNOME desktop environment, answered your GNOME questions and discussed GNOME development.</a:t>
            </a:r>
            <a:br>
              <a:rPr lang="en-US" sz="4000" dirty="0" smtClean="0"/>
            </a:br>
            <a:endParaRPr lang="en-US" sz="4000" dirty="0" smtClean="0"/>
          </a:p>
          <a:p>
            <a:pPr lvl="1"/>
            <a:r>
              <a:rPr lang="en-US" sz="3600" dirty="0" smtClean="0"/>
              <a:t>Miguel </a:t>
            </a:r>
            <a:r>
              <a:rPr lang="en-US" sz="3600" dirty="0" err="1" smtClean="0"/>
              <a:t>di</a:t>
            </a:r>
            <a:r>
              <a:rPr lang="en-US" sz="3600" dirty="0" smtClean="0"/>
              <a:t> </a:t>
            </a:r>
            <a:r>
              <a:rPr lang="en-US" sz="3600" dirty="0" err="1" smtClean="0"/>
              <a:t>Icaza</a:t>
            </a:r>
            <a:r>
              <a:rPr lang="en-US" sz="3600" dirty="0" smtClean="0"/>
              <a:t>:  “I guess </a:t>
            </a:r>
            <a:r>
              <a:rPr lang="en-US" sz="3600" dirty="0" err="1" smtClean="0"/>
              <a:t>guhnome</a:t>
            </a:r>
            <a:r>
              <a:rPr lang="en-US" sz="3600" dirty="0" smtClean="0"/>
              <a:t>, </a:t>
            </a:r>
            <a:r>
              <a:rPr lang="en-US" sz="3600" dirty="0" err="1" smtClean="0"/>
              <a:t>nome</a:t>
            </a:r>
            <a:r>
              <a:rPr lang="en-US" sz="3600" dirty="0" smtClean="0"/>
              <a:t>, </a:t>
            </a:r>
            <a:r>
              <a:rPr lang="en-US" sz="3600" dirty="0" err="1" smtClean="0"/>
              <a:t>ge-nome</a:t>
            </a:r>
            <a:r>
              <a:rPr lang="en-US" sz="3600" dirty="0" smtClean="0"/>
              <a:t> are all good pronunciations.  Just use the one that you feel comfortable with.  We are flexible.”</a:t>
            </a:r>
            <a:endParaRPr lang="en-US" sz="4000" dirty="0">
              <a:cs typeface="Courier New" pitchFamily="49"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accent5"/>
                </a:solidFill>
              </a:rPr>
              <a:t>Terminology</a:t>
            </a:r>
            <a:endParaRPr lang="en-US" sz="4400" b="1" dirty="0">
              <a:solidFill>
                <a:schemeClr val="accent5"/>
              </a:solidFill>
            </a:endParaRPr>
          </a:p>
        </p:txBody>
      </p:sp>
      <p:sp>
        <p:nvSpPr>
          <p:cNvPr id="3" name="Content Placeholder 2"/>
          <p:cNvSpPr>
            <a:spLocks noGrp="1"/>
          </p:cNvSpPr>
          <p:nvPr>
            <p:ph idx="1"/>
          </p:nvPr>
        </p:nvSpPr>
        <p:spPr/>
        <p:txBody>
          <a:bodyPr>
            <a:normAutofit lnSpcReduction="10000"/>
          </a:bodyPr>
          <a:lstStyle/>
          <a:p>
            <a:r>
              <a:rPr lang="en-US" sz="3600" b="1" dirty="0" smtClean="0"/>
              <a:t>Applet</a:t>
            </a:r>
          </a:p>
          <a:p>
            <a:pPr lvl="1"/>
            <a:r>
              <a:rPr lang="en-US" sz="3600" dirty="0" smtClean="0"/>
              <a:t>Small program that runs on the panel (examples: Clock, System Monitor, Workspace Switcher)</a:t>
            </a:r>
            <a:br>
              <a:rPr lang="en-US" sz="3600" dirty="0" smtClean="0"/>
            </a:br>
            <a:endParaRPr lang="en-US" sz="3600" dirty="0" smtClean="0"/>
          </a:p>
          <a:p>
            <a:r>
              <a:rPr lang="en-US" sz="3600" b="1" dirty="0" smtClean="0"/>
              <a:t>Workspaces</a:t>
            </a:r>
          </a:p>
          <a:p>
            <a:pPr lvl="1"/>
            <a:r>
              <a:rPr lang="en-US" sz="3600" dirty="0" smtClean="0"/>
              <a:t>Expands the desktop size by using the switcher to traverse and view a portion of the desktop area</a:t>
            </a:r>
          </a:p>
          <a:p>
            <a:pPr lvl="1"/>
            <a:endParaRPr lang="en-US" sz="2800"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accent5"/>
                </a:solidFill>
              </a:rPr>
              <a:t>Terminology</a:t>
            </a:r>
            <a:endParaRPr lang="en-US" sz="4400" b="1" dirty="0">
              <a:solidFill>
                <a:schemeClr val="accent5"/>
              </a:solidFill>
            </a:endParaRPr>
          </a:p>
        </p:txBody>
      </p:sp>
      <p:sp>
        <p:nvSpPr>
          <p:cNvPr id="3" name="Content Placeholder 2"/>
          <p:cNvSpPr>
            <a:spLocks noGrp="1"/>
          </p:cNvSpPr>
          <p:nvPr>
            <p:ph idx="1"/>
          </p:nvPr>
        </p:nvSpPr>
        <p:spPr/>
        <p:txBody>
          <a:bodyPr>
            <a:normAutofit/>
          </a:bodyPr>
          <a:lstStyle/>
          <a:p>
            <a:r>
              <a:rPr lang="en-US" sz="3600" b="1" dirty="0" smtClean="0"/>
              <a:t>Launcher</a:t>
            </a:r>
          </a:p>
          <a:p>
            <a:pPr lvl="1"/>
            <a:r>
              <a:rPr lang="en-US" sz="3600" dirty="0" smtClean="0"/>
              <a:t>Starts an application from the panel</a:t>
            </a:r>
          </a:p>
        </p:txBody>
      </p:sp>
      <p:pic>
        <p:nvPicPr>
          <p:cNvPr id="4" name="Picture 3" descr="launcherProperties.png"/>
          <p:cNvPicPr>
            <a:picLocks noChangeAspect="1"/>
          </p:cNvPicPr>
          <p:nvPr/>
        </p:nvPicPr>
        <p:blipFill>
          <a:blip r:embed="rId2" cstate="print"/>
          <a:stretch>
            <a:fillRect/>
          </a:stretch>
        </p:blipFill>
        <p:spPr>
          <a:xfrm>
            <a:off x="1715028" y="3138274"/>
            <a:ext cx="6895572" cy="350990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accent5"/>
                </a:solidFill>
              </a:rPr>
              <a:t>Window Management</a:t>
            </a:r>
            <a:endParaRPr lang="en-US" sz="4400" b="1" dirty="0">
              <a:solidFill>
                <a:schemeClr val="accent5"/>
              </a:solidFill>
            </a:endParaRPr>
          </a:p>
        </p:txBody>
      </p:sp>
      <p:sp>
        <p:nvSpPr>
          <p:cNvPr id="3" name="Content Placeholder 2"/>
          <p:cNvSpPr>
            <a:spLocks noGrp="1"/>
          </p:cNvSpPr>
          <p:nvPr>
            <p:ph idx="1"/>
          </p:nvPr>
        </p:nvSpPr>
        <p:spPr/>
        <p:txBody>
          <a:bodyPr>
            <a:normAutofit/>
          </a:bodyPr>
          <a:lstStyle/>
          <a:p>
            <a:r>
              <a:rPr lang="en-US" b="1" dirty="0" smtClean="0"/>
              <a:t>Window Cycling (changing input focus)</a:t>
            </a:r>
          </a:p>
          <a:p>
            <a:pPr lvl="1"/>
            <a:r>
              <a:rPr lang="en-US" sz="3200" dirty="0" err="1" smtClean="0"/>
              <a:t>Alt+Tab</a:t>
            </a:r>
            <a:r>
              <a:rPr lang="en-US" sz="3200" dirty="0" smtClean="0"/>
              <a:t>: Cycle forward through windows on desktop</a:t>
            </a:r>
          </a:p>
          <a:p>
            <a:pPr lvl="1"/>
            <a:r>
              <a:rPr lang="en-US" sz="3200" dirty="0" err="1" smtClean="0"/>
              <a:t>Alt+Shift+Tab</a:t>
            </a:r>
            <a:r>
              <a:rPr lang="en-US" sz="3200" dirty="0" smtClean="0"/>
              <a:t>: Cycle backward through windows</a:t>
            </a:r>
          </a:p>
          <a:p>
            <a:pPr lvl="1"/>
            <a:endParaRPr lang="en-US" sz="2800" dirty="0" smtClean="0"/>
          </a:p>
        </p:txBody>
      </p:sp>
      <p:pic>
        <p:nvPicPr>
          <p:cNvPr id="4" name="Picture 3" descr="windowCycling.png"/>
          <p:cNvPicPr>
            <a:picLocks noChangeAspect="1"/>
          </p:cNvPicPr>
          <p:nvPr/>
        </p:nvPicPr>
        <p:blipFill>
          <a:blip r:embed="rId2" cstate="print"/>
          <a:stretch>
            <a:fillRect/>
          </a:stretch>
        </p:blipFill>
        <p:spPr>
          <a:xfrm>
            <a:off x="3811350" y="4572000"/>
            <a:ext cx="5084669" cy="2066791"/>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accent5"/>
                </a:solidFill>
              </a:rPr>
              <a:t>Cutting and Pasting</a:t>
            </a:r>
            <a:endParaRPr lang="en-US" sz="4400" b="1" dirty="0">
              <a:solidFill>
                <a:schemeClr val="accent5"/>
              </a:solidFill>
            </a:endParaRPr>
          </a:p>
        </p:txBody>
      </p:sp>
      <p:sp>
        <p:nvSpPr>
          <p:cNvPr id="3" name="Content Placeholder 2"/>
          <p:cNvSpPr>
            <a:spLocks noGrp="1"/>
          </p:cNvSpPr>
          <p:nvPr>
            <p:ph idx="1"/>
          </p:nvPr>
        </p:nvSpPr>
        <p:spPr/>
        <p:txBody>
          <a:bodyPr>
            <a:normAutofit lnSpcReduction="10000"/>
          </a:bodyPr>
          <a:lstStyle/>
          <a:p>
            <a:r>
              <a:rPr lang="en-US" sz="4000" b="1" dirty="0" smtClean="0"/>
              <a:t>Copy Buffer</a:t>
            </a:r>
          </a:p>
          <a:p>
            <a:pPr lvl="1"/>
            <a:r>
              <a:rPr lang="en-US" sz="3600" dirty="0" err="1" smtClean="0"/>
              <a:t>Ctrl+X</a:t>
            </a:r>
            <a:r>
              <a:rPr lang="en-US" sz="3600" dirty="0" smtClean="0"/>
              <a:t>:  Cut</a:t>
            </a:r>
          </a:p>
          <a:p>
            <a:pPr lvl="1"/>
            <a:r>
              <a:rPr lang="en-US" sz="3600" dirty="0" err="1" smtClean="0"/>
              <a:t>Ctrl+C</a:t>
            </a:r>
            <a:r>
              <a:rPr lang="en-US" sz="3600" dirty="0" smtClean="0"/>
              <a:t>:  Copy</a:t>
            </a:r>
          </a:p>
          <a:p>
            <a:pPr lvl="1"/>
            <a:r>
              <a:rPr lang="en-US" sz="3600" dirty="0" err="1" smtClean="0"/>
              <a:t>Ctrl+V</a:t>
            </a:r>
            <a:r>
              <a:rPr lang="en-US" sz="3600" dirty="0" smtClean="0"/>
              <a:t>:  Paste</a:t>
            </a:r>
            <a:r>
              <a:rPr lang="en-US" sz="3600" b="1" dirty="0" smtClean="0"/>
              <a:t/>
            </a:r>
            <a:br>
              <a:rPr lang="en-US" sz="3600" b="1" dirty="0" smtClean="0"/>
            </a:br>
            <a:endParaRPr lang="en-US" sz="3600" b="1" dirty="0" smtClean="0"/>
          </a:p>
          <a:p>
            <a:r>
              <a:rPr lang="en-US" sz="4000" b="1" dirty="0" smtClean="0"/>
              <a:t>Selection Buffer</a:t>
            </a:r>
          </a:p>
          <a:p>
            <a:pPr lvl="1"/>
            <a:r>
              <a:rPr lang="en-US" sz="3600" dirty="0" smtClean="0"/>
              <a:t>Highlight: Copy</a:t>
            </a:r>
          </a:p>
          <a:p>
            <a:pPr lvl="1"/>
            <a:r>
              <a:rPr lang="en-US" sz="3600" dirty="0" smtClean="0"/>
              <a:t>Middle Mouse: Paste</a:t>
            </a:r>
          </a:p>
          <a:p>
            <a:pPr lvl="1"/>
            <a:endParaRPr lang="en-US" sz="2800"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accent5"/>
                </a:solidFill>
              </a:rPr>
              <a:t>Window Focus</a:t>
            </a:r>
            <a:endParaRPr lang="en-US" sz="4400" b="1" dirty="0">
              <a:solidFill>
                <a:schemeClr val="accent5"/>
              </a:solidFill>
            </a:endParaRPr>
          </a:p>
        </p:txBody>
      </p:sp>
      <p:sp>
        <p:nvSpPr>
          <p:cNvPr id="3" name="Content Placeholder 2"/>
          <p:cNvSpPr>
            <a:spLocks noGrp="1"/>
          </p:cNvSpPr>
          <p:nvPr>
            <p:ph idx="1"/>
          </p:nvPr>
        </p:nvSpPr>
        <p:spPr>
          <a:xfrm>
            <a:off x="990600" y="1447800"/>
            <a:ext cx="7943088" cy="4800600"/>
          </a:xfrm>
        </p:spPr>
        <p:txBody>
          <a:bodyPr>
            <a:normAutofit/>
          </a:bodyPr>
          <a:lstStyle/>
          <a:p>
            <a:r>
              <a:rPr lang="en-US" sz="4000" b="1" dirty="0" smtClean="0"/>
              <a:t>Click to focus (explicit focus)</a:t>
            </a:r>
          </a:p>
          <a:p>
            <a:r>
              <a:rPr lang="en-US" sz="4000" b="1" dirty="0" smtClean="0"/>
              <a:t>Focus follows mouse</a:t>
            </a:r>
          </a:p>
          <a:p>
            <a:pPr lvl="1"/>
            <a:r>
              <a:rPr lang="en-US" sz="3600" dirty="0" smtClean="0"/>
              <a:t>System=&gt;</a:t>
            </a:r>
            <a:br>
              <a:rPr lang="en-US" sz="3600" dirty="0" smtClean="0"/>
            </a:br>
            <a:r>
              <a:rPr lang="en-US" sz="3600" dirty="0" smtClean="0"/>
              <a:t>Preferences=&gt;</a:t>
            </a:r>
            <a:br>
              <a:rPr lang="en-US" sz="3600" dirty="0" smtClean="0"/>
            </a:br>
            <a:r>
              <a:rPr lang="en-US" sz="3600" dirty="0" smtClean="0"/>
              <a:t>Window</a:t>
            </a:r>
          </a:p>
        </p:txBody>
      </p:sp>
      <p:pic>
        <p:nvPicPr>
          <p:cNvPr id="4" name="Picture 3" descr="windowPreferences.png"/>
          <p:cNvPicPr>
            <a:picLocks noChangeAspect="1"/>
          </p:cNvPicPr>
          <p:nvPr/>
        </p:nvPicPr>
        <p:blipFill>
          <a:blip r:embed="rId2" cstate="print"/>
          <a:stretch>
            <a:fillRect/>
          </a:stretch>
        </p:blipFill>
        <p:spPr>
          <a:xfrm>
            <a:off x="4724400" y="3505200"/>
            <a:ext cx="4161245" cy="29904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accent5"/>
                </a:solidFill>
              </a:rPr>
              <a:t>Linux Documentation</a:t>
            </a:r>
            <a:endParaRPr lang="en-US" sz="4400" b="1" dirty="0">
              <a:solidFill>
                <a:schemeClr val="accent5"/>
              </a:solidFill>
            </a:endParaRPr>
          </a:p>
        </p:txBody>
      </p:sp>
      <p:sp>
        <p:nvSpPr>
          <p:cNvPr id="3" name="Content Placeholder 2"/>
          <p:cNvSpPr>
            <a:spLocks noGrp="1"/>
          </p:cNvSpPr>
          <p:nvPr>
            <p:ph idx="1"/>
          </p:nvPr>
        </p:nvSpPr>
        <p:spPr/>
        <p:txBody>
          <a:bodyPr>
            <a:normAutofit fontScale="62500" lnSpcReduction="20000"/>
          </a:bodyPr>
          <a:lstStyle/>
          <a:p>
            <a:r>
              <a:rPr lang="en-US" sz="4000" b="1" dirty="0" smtClean="0"/>
              <a:t>Help Browser:</a:t>
            </a:r>
          </a:p>
          <a:p>
            <a:pPr lvl="1"/>
            <a:r>
              <a:rPr lang="en-US" sz="4000" dirty="0" smtClean="0"/>
              <a:t>System=&gt;Help</a:t>
            </a:r>
          </a:p>
          <a:p>
            <a:pPr lvl="1"/>
            <a:endParaRPr lang="en-US" sz="4000" dirty="0" smtClean="0"/>
          </a:p>
          <a:p>
            <a:r>
              <a:rPr lang="en-US" sz="4000" b="1" dirty="0" smtClean="0">
                <a:cs typeface="Courier New" pitchFamily="49" charset="0"/>
              </a:rPr>
              <a:t>Man Pages:</a:t>
            </a:r>
          </a:p>
          <a:p>
            <a:pPr lvl="1"/>
            <a:r>
              <a:rPr lang="en-US" sz="4000" b="1" dirty="0" smtClean="0">
                <a:latin typeface="Courier New" pitchFamily="49" charset="0"/>
                <a:cs typeface="Courier New" pitchFamily="49" charset="0"/>
              </a:rPr>
              <a:t>man [-S </a:t>
            </a:r>
            <a:r>
              <a:rPr lang="en-US" sz="4000" b="1" i="1" dirty="0" smtClean="0">
                <a:latin typeface="Courier New" pitchFamily="49" charset="0"/>
                <a:cs typeface="Courier New" pitchFamily="49" charset="0"/>
              </a:rPr>
              <a:t>x</a:t>
            </a:r>
            <a:r>
              <a:rPr lang="en-US" sz="4000" b="1" dirty="0" smtClean="0">
                <a:latin typeface="Courier New" pitchFamily="49" charset="0"/>
                <a:cs typeface="Courier New" pitchFamily="49" charset="0"/>
              </a:rPr>
              <a:t>] </a:t>
            </a:r>
            <a:r>
              <a:rPr lang="en-US" sz="4000" b="1" i="1" dirty="0" smtClean="0">
                <a:latin typeface="Courier New" pitchFamily="49" charset="0"/>
                <a:cs typeface="Courier New" pitchFamily="49" charset="0"/>
              </a:rPr>
              <a:t>command</a:t>
            </a:r>
            <a:r>
              <a:rPr lang="en-US" sz="4000" dirty="0" smtClean="0">
                <a:cs typeface="Courier New" pitchFamily="49" charset="0"/>
              </a:rPr>
              <a:t/>
            </a:r>
            <a:br>
              <a:rPr lang="en-US" sz="4000" dirty="0" smtClean="0">
                <a:cs typeface="Courier New" pitchFamily="49" charset="0"/>
              </a:rPr>
            </a:br>
            <a:endParaRPr lang="en-US" sz="4000" dirty="0" smtClean="0">
              <a:cs typeface="Courier New" pitchFamily="49" charset="0"/>
            </a:endParaRPr>
          </a:p>
          <a:p>
            <a:r>
              <a:rPr lang="en-US" sz="4000" b="1" dirty="0" smtClean="0">
                <a:cs typeface="Courier New" pitchFamily="49" charset="0"/>
              </a:rPr>
              <a:t>--help command line argument</a:t>
            </a:r>
          </a:p>
          <a:p>
            <a:pPr lvl="1"/>
            <a:r>
              <a:rPr lang="en-US" sz="4000" b="1" dirty="0" smtClean="0">
                <a:latin typeface="Courier New" pitchFamily="49" charset="0"/>
                <a:cs typeface="Courier New" pitchFamily="49" charset="0"/>
              </a:rPr>
              <a:t>cat --help | less</a:t>
            </a:r>
            <a:r>
              <a:rPr lang="en-US" sz="4000" dirty="0">
                <a:cs typeface="Courier New" pitchFamily="49" charset="0"/>
              </a:rPr>
              <a:t/>
            </a:r>
            <a:br>
              <a:rPr lang="en-US" sz="4000" dirty="0">
                <a:cs typeface="Courier New" pitchFamily="49" charset="0"/>
              </a:rPr>
            </a:br>
            <a:endParaRPr lang="en-US" sz="4000" dirty="0" smtClean="0">
              <a:cs typeface="Courier New" pitchFamily="49" charset="0"/>
            </a:endParaRPr>
          </a:p>
          <a:p>
            <a:r>
              <a:rPr lang="en-US" sz="4400" b="1" dirty="0" smtClean="0">
                <a:cs typeface="Courier New" pitchFamily="49" charset="0"/>
              </a:rPr>
              <a:t>Search man page names and descriptions</a:t>
            </a:r>
          </a:p>
          <a:p>
            <a:pPr lvl="1"/>
            <a:r>
              <a:rPr lang="en-US" sz="4000" b="1" dirty="0" smtClean="0">
                <a:latin typeface="Courier New" pitchFamily="49" charset="0"/>
                <a:cs typeface="Courier New" pitchFamily="49" charset="0"/>
              </a:rPr>
              <a:t>apropos </a:t>
            </a:r>
            <a:r>
              <a:rPr lang="en-US" sz="4000" b="1" i="1" dirty="0" smtClean="0">
                <a:latin typeface="Courier New" pitchFamily="49" charset="0"/>
                <a:cs typeface="Courier New" pitchFamily="49" charset="0"/>
              </a:rPr>
              <a:t>keyword | </a:t>
            </a:r>
            <a:r>
              <a:rPr lang="en-US" sz="4000" b="1" dirty="0" err="1" smtClean="0">
                <a:latin typeface="Courier New" pitchFamily="49" charset="0"/>
                <a:cs typeface="Courier New" pitchFamily="49" charset="0"/>
              </a:rPr>
              <a:t>grep</a:t>
            </a:r>
            <a:r>
              <a:rPr lang="en-US" sz="4000" b="1" dirty="0" smtClean="0">
                <a:latin typeface="Courier New" pitchFamily="49" charset="0"/>
                <a:cs typeface="Courier New" pitchFamily="49" charset="0"/>
              </a:rPr>
              <a:t> –</a:t>
            </a:r>
            <a:r>
              <a:rPr lang="en-US" sz="4000" b="1" dirty="0" err="1" smtClean="0">
                <a:latin typeface="Courier New" pitchFamily="49" charset="0"/>
                <a:cs typeface="Courier New" pitchFamily="49" charset="0"/>
              </a:rPr>
              <a:t>i</a:t>
            </a:r>
            <a:r>
              <a:rPr lang="en-US" sz="4000" b="1" i="1" dirty="0" smtClean="0">
                <a:latin typeface="Courier New" pitchFamily="49" charset="0"/>
                <a:cs typeface="Courier New" pitchFamily="49" charset="0"/>
              </a:rPr>
              <a:t> string</a:t>
            </a:r>
            <a:endParaRPr lang="en-US" sz="4000" b="1" dirty="0" smtClean="0">
              <a:latin typeface="Courier New" pitchFamily="49" charset="0"/>
              <a:cs typeface="Courier New"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accent5"/>
                </a:solidFill>
              </a:rPr>
              <a:t>Changing Passwords</a:t>
            </a:r>
            <a:endParaRPr lang="en-US" sz="4400" b="1" dirty="0">
              <a:solidFill>
                <a:schemeClr val="accent5"/>
              </a:solidFill>
            </a:endParaRPr>
          </a:p>
        </p:txBody>
      </p:sp>
      <p:sp>
        <p:nvSpPr>
          <p:cNvPr id="3" name="Content Placeholder 2"/>
          <p:cNvSpPr>
            <a:spLocks noGrp="1"/>
          </p:cNvSpPr>
          <p:nvPr>
            <p:ph idx="1"/>
          </p:nvPr>
        </p:nvSpPr>
        <p:spPr/>
        <p:txBody>
          <a:bodyPr>
            <a:normAutofit/>
          </a:bodyPr>
          <a:lstStyle/>
          <a:p>
            <a:r>
              <a:rPr lang="en-US" sz="4000" b="1" dirty="0" smtClean="0"/>
              <a:t>Via the GUI:</a:t>
            </a:r>
          </a:p>
          <a:p>
            <a:pPr lvl="1"/>
            <a:r>
              <a:rPr lang="en-US" sz="4000" dirty="0" smtClean="0"/>
              <a:t>System=&gt;Preferences=&gt;About Me</a:t>
            </a:r>
          </a:p>
          <a:p>
            <a:pPr lvl="1"/>
            <a:endParaRPr lang="en-US" sz="4000" dirty="0" smtClean="0"/>
          </a:p>
          <a:p>
            <a:r>
              <a:rPr lang="en-US" sz="4000" b="1" dirty="0" smtClean="0">
                <a:cs typeface="Courier New" pitchFamily="49" charset="0"/>
              </a:rPr>
              <a:t>Via the Command Line:</a:t>
            </a:r>
          </a:p>
          <a:p>
            <a:pPr lvl="1"/>
            <a:r>
              <a:rPr lang="en-US" sz="4000" b="1" dirty="0" err="1" smtClean="0">
                <a:latin typeface="Courier New" pitchFamily="49" charset="0"/>
                <a:cs typeface="Courier New" pitchFamily="49" charset="0"/>
              </a:rPr>
              <a:t>passwd</a:t>
            </a:r>
            <a:endParaRPr lang="en-US" sz="4000" b="1" dirty="0" smtClean="0">
              <a:latin typeface="Courier New" pitchFamily="49" charset="0"/>
              <a:cs typeface="Courier New"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accent5"/>
                </a:solidFill>
              </a:rPr>
              <a:t>Password Rules</a:t>
            </a:r>
            <a:endParaRPr lang="en-US" sz="4400" b="1" dirty="0">
              <a:solidFill>
                <a:schemeClr val="accent5"/>
              </a:solidFill>
            </a:endParaRPr>
          </a:p>
        </p:txBody>
      </p:sp>
      <p:sp>
        <p:nvSpPr>
          <p:cNvPr id="3" name="Content Placeholder 2"/>
          <p:cNvSpPr>
            <a:spLocks noGrp="1"/>
          </p:cNvSpPr>
          <p:nvPr>
            <p:ph idx="1"/>
          </p:nvPr>
        </p:nvSpPr>
        <p:spPr/>
        <p:txBody>
          <a:bodyPr>
            <a:normAutofit fontScale="77500" lnSpcReduction="20000"/>
          </a:bodyPr>
          <a:lstStyle/>
          <a:p>
            <a:r>
              <a:rPr lang="en-US" sz="4000" b="1" dirty="0" smtClean="0">
                <a:cs typeface="Courier New" pitchFamily="49" charset="0"/>
              </a:rPr>
              <a:t>Rules:</a:t>
            </a:r>
          </a:p>
          <a:p>
            <a:pPr lvl="1"/>
            <a:r>
              <a:rPr lang="en-US" sz="4000" dirty="0" smtClean="0">
                <a:cs typeface="Courier New" pitchFamily="49" charset="0"/>
              </a:rPr>
              <a:t>At least six characters (7 or 8)</a:t>
            </a:r>
          </a:p>
          <a:p>
            <a:pPr lvl="1"/>
            <a:r>
              <a:rPr lang="en-US" sz="4000" dirty="0" smtClean="0">
                <a:cs typeface="Courier New" pitchFamily="49" charset="0"/>
              </a:rPr>
              <a:t>Should not be in dictionary</a:t>
            </a:r>
          </a:p>
          <a:p>
            <a:pPr lvl="1"/>
            <a:r>
              <a:rPr lang="en-US" sz="4000" dirty="0" smtClean="0">
                <a:cs typeface="Courier New" pitchFamily="49" charset="0"/>
              </a:rPr>
              <a:t>Not the name of person, place or pet</a:t>
            </a:r>
          </a:p>
          <a:p>
            <a:pPr lvl="1"/>
            <a:r>
              <a:rPr lang="en-US" sz="4000" dirty="0" smtClean="0">
                <a:cs typeface="Courier New" pitchFamily="49" charset="0"/>
              </a:rPr>
              <a:t>Contains at least one digit (integer)</a:t>
            </a:r>
          </a:p>
          <a:p>
            <a:pPr lvl="1"/>
            <a:r>
              <a:rPr lang="en-US" sz="4000" dirty="0" smtClean="0">
                <a:cs typeface="Courier New" pitchFamily="49" charset="0"/>
              </a:rPr>
              <a:t>Contains at least one upper case</a:t>
            </a:r>
          </a:p>
          <a:p>
            <a:pPr lvl="1"/>
            <a:r>
              <a:rPr lang="en-US" sz="4000" dirty="0" smtClean="0">
                <a:cs typeface="Courier New" pitchFamily="49" charset="0"/>
              </a:rPr>
              <a:t>Contains at least one alpha character</a:t>
            </a:r>
          </a:p>
          <a:p>
            <a:pPr lvl="1"/>
            <a:r>
              <a:rPr lang="en-US" sz="4000" dirty="0" smtClean="0">
                <a:cs typeface="Courier New" pitchFamily="49" charset="0"/>
              </a:rPr>
              <a:t>Contains at least one punctuation</a:t>
            </a:r>
          </a:p>
          <a:p>
            <a:pPr lvl="1"/>
            <a:r>
              <a:rPr lang="en-US" sz="4000" dirty="0" smtClean="0">
                <a:cs typeface="Courier New" pitchFamily="49" charset="0"/>
              </a:rPr>
              <a:t>Not username</a:t>
            </a:r>
          </a:p>
          <a:p>
            <a:pPr lvl="1"/>
            <a:r>
              <a:rPr lang="en-US" sz="4000" dirty="0" smtClean="0">
                <a:cs typeface="Courier New" pitchFamily="49" charset="0"/>
              </a:rPr>
              <a:t>Not reverse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700" b="1" dirty="0" smtClean="0">
                <a:solidFill>
                  <a:schemeClr val="accent5"/>
                </a:solidFill>
              </a:rPr>
              <a:t>How do you pronounce GNU?</a:t>
            </a:r>
            <a:endParaRPr lang="en-US" sz="3700" b="1" dirty="0">
              <a:solidFill>
                <a:schemeClr val="accent5"/>
              </a:solidFill>
            </a:endParaRPr>
          </a:p>
        </p:txBody>
      </p:sp>
      <p:sp>
        <p:nvSpPr>
          <p:cNvPr id="3" name="Content Placeholder 2"/>
          <p:cNvSpPr>
            <a:spLocks noGrp="1"/>
          </p:cNvSpPr>
          <p:nvPr>
            <p:ph idx="1"/>
          </p:nvPr>
        </p:nvSpPr>
        <p:spPr/>
        <p:txBody>
          <a:bodyPr>
            <a:normAutofit fontScale="85000" lnSpcReduction="20000"/>
          </a:bodyPr>
          <a:lstStyle/>
          <a:p>
            <a:r>
              <a:rPr lang="en-US" sz="4000" dirty="0" smtClean="0"/>
              <a:t>Richard Stallman, founder of the GNU Project, Speech at New York University, May 29, 2001:</a:t>
            </a:r>
            <a:br>
              <a:rPr lang="en-US" sz="4000" dirty="0" smtClean="0"/>
            </a:br>
            <a:endParaRPr lang="en-US" sz="4000" dirty="0" smtClean="0"/>
          </a:p>
          <a:p>
            <a:pPr lvl="1"/>
            <a:r>
              <a:rPr lang="en-US" sz="3200" dirty="0" smtClean="0"/>
              <a:t>But, when it's the name of our system, the correct pronunciation is "</a:t>
            </a:r>
            <a:r>
              <a:rPr lang="en-US" sz="3200" dirty="0" err="1" smtClean="0"/>
              <a:t>guh</a:t>
            </a:r>
            <a:r>
              <a:rPr lang="en-US" sz="3200" dirty="0" smtClean="0"/>
              <a:t>-NEW" -- pronounce the hard "G". If you talk about the "new" operating system, you'll get people very confused, because we've been working on it for 17 years now, so it is not new any </a:t>
            </a:r>
            <a:r>
              <a:rPr lang="en-US" sz="3200" smtClean="0"/>
              <a:t>more.</a:t>
            </a:r>
            <a:endParaRPr lang="en-US" sz="3600" dirty="0" smtClean="0"/>
          </a:p>
          <a:p>
            <a:pPr lvl="1"/>
            <a:r>
              <a:rPr lang="en-US" sz="3600" dirty="0" smtClean="0">
                <a:hlinkClick r:id="rId2"/>
              </a:rPr>
              <a:t>http://www.gnu.org/audio/gnu-pronunciation.ogg</a:t>
            </a:r>
            <a:endParaRPr lang="en-US" sz="36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accent5"/>
                </a:solidFill>
              </a:rPr>
              <a:t>Running Applications</a:t>
            </a:r>
            <a:endParaRPr lang="en-US" sz="4400" b="1" dirty="0">
              <a:solidFill>
                <a:schemeClr val="accent5"/>
              </a:solidFill>
            </a:endParaRPr>
          </a:p>
        </p:txBody>
      </p:sp>
      <p:sp>
        <p:nvSpPr>
          <p:cNvPr id="3" name="Content Placeholder 2"/>
          <p:cNvSpPr>
            <a:spLocks noGrp="1"/>
          </p:cNvSpPr>
          <p:nvPr>
            <p:ph idx="1"/>
          </p:nvPr>
        </p:nvSpPr>
        <p:spPr/>
        <p:txBody>
          <a:bodyPr>
            <a:normAutofit/>
          </a:bodyPr>
          <a:lstStyle/>
          <a:p>
            <a:r>
              <a:rPr lang="en-US" sz="4000" b="1" dirty="0" smtClean="0"/>
              <a:t>Run in terminal</a:t>
            </a:r>
          </a:p>
          <a:p>
            <a:r>
              <a:rPr lang="en-US" sz="4000" b="1" dirty="0" smtClean="0"/>
              <a:t>Main Menus</a:t>
            </a:r>
          </a:p>
          <a:p>
            <a:r>
              <a:rPr lang="en-US" sz="4000" b="1" dirty="0" smtClean="0"/>
              <a:t>Double Click from Nautilus</a:t>
            </a:r>
          </a:p>
          <a:p>
            <a:r>
              <a:rPr lang="en-US" sz="4000" b="1" dirty="0" smtClean="0"/>
              <a:t>Alt+F2 Run Applications</a:t>
            </a:r>
            <a:endParaRPr lang="en-US" sz="40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accent5"/>
                </a:solidFill>
              </a:rPr>
              <a:t>Running Applications</a:t>
            </a:r>
            <a:endParaRPr lang="en-US" sz="4400" b="1" dirty="0">
              <a:solidFill>
                <a:schemeClr val="accent5"/>
              </a:solidFill>
            </a:endParaRPr>
          </a:p>
        </p:txBody>
      </p:sp>
      <p:sp>
        <p:nvSpPr>
          <p:cNvPr id="3" name="Content Placeholder 2"/>
          <p:cNvSpPr>
            <a:spLocks noGrp="1"/>
          </p:cNvSpPr>
          <p:nvPr>
            <p:ph idx="1"/>
          </p:nvPr>
        </p:nvSpPr>
        <p:spPr/>
        <p:txBody>
          <a:bodyPr>
            <a:normAutofit/>
          </a:bodyPr>
          <a:lstStyle/>
          <a:p>
            <a:r>
              <a:rPr lang="en-US" sz="4000" b="1" dirty="0" smtClean="0"/>
              <a:t>Terminal Execution</a:t>
            </a:r>
          </a:p>
          <a:p>
            <a:pPr lvl="1"/>
            <a:r>
              <a:rPr lang="en-US" sz="3200" dirty="0" smtClean="0"/>
              <a:t>Applications=&gt;System Tools=&gt;Terminal</a:t>
            </a:r>
          </a:p>
        </p:txBody>
      </p:sp>
      <p:pic>
        <p:nvPicPr>
          <p:cNvPr id="4" name="Picture 3" descr="terminal.png"/>
          <p:cNvPicPr>
            <a:picLocks noChangeAspect="1"/>
          </p:cNvPicPr>
          <p:nvPr/>
        </p:nvPicPr>
        <p:blipFill>
          <a:blip r:embed="rId2" cstate="print"/>
          <a:stretch>
            <a:fillRect/>
          </a:stretch>
        </p:blipFill>
        <p:spPr>
          <a:xfrm>
            <a:off x="2743200" y="2889423"/>
            <a:ext cx="5047810" cy="38063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accent5"/>
                </a:solidFill>
              </a:rPr>
              <a:t>Main Menu</a:t>
            </a:r>
            <a:endParaRPr lang="en-US" sz="4400" b="1" dirty="0">
              <a:solidFill>
                <a:schemeClr val="accent5"/>
              </a:solidFill>
            </a:endParaRPr>
          </a:p>
        </p:txBody>
      </p:sp>
      <p:sp>
        <p:nvSpPr>
          <p:cNvPr id="3" name="Content Placeholder 2"/>
          <p:cNvSpPr>
            <a:spLocks noGrp="1"/>
          </p:cNvSpPr>
          <p:nvPr>
            <p:ph idx="1"/>
          </p:nvPr>
        </p:nvSpPr>
        <p:spPr/>
        <p:txBody>
          <a:bodyPr>
            <a:normAutofit fontScale="85000" lnSpcReduction="20000"/>
          </a:bodyPr>
          <a:lstStyle/>
          <a:p>
            <a:r>
              <a:rPr lang="en-US" sz="4000" b="1" dirty="0" smtClean="0"/>
              <a:t>Applications</a:t>
            </a:r>
          </a:p>
          <a:p>
            <a:pPr lvl="1"/>
            <a:r>
              <a:rPr lang="en-US" sz="3800" dirty="0" smtClean="0"/>
              <a:t>Games</a:t>
            </a:r>
          </a:p>
          <a:p>
            <a:pPr lvl="1"/>
            <a:r>
              <a:rPr lang="en-US" sz="3800" dirty="0" smtClean="0"/>
              <a:t>Graphics</a:t>
            </a:r>
          </a:p>
          <a:p>
            <a:pPr lvl="1"/>
            <a:r>
              <a:rPr lang="en-US" sz="3800" dirty="0" smtClean="0"/>
              <a:t>Internet</a:t>
            </a:r>
          </a:p>
          <a:p>
            <a:pPr lvl="1"/>
            <a:r>
              <a:rPr lang="en-US" sz="3800" dirty="0" smtClean="0"/>
              <a:t>Office</a:t>
            </a:r>
          </a:p>
          <a:p>
            <a:r>
              <a:rPr lang="en-US" sz="4000" b="1" dirty="0" smtClean="0"/>
              <a:t>Places</a:t>
            </a:r>
          </a:p>
          <a:p>
            <a:pPr lvl="1"/>
            <a:r>
              <a:rPr lang="en-US" sz="3800" dirty="0" smtClean="0"/>
              <a:t>Opens file browser window at location</a:t>
            </a:r>
          </a:p>
          <a:p>
            <a:r>
              <a:rPr lang="en-US" sz="4000" b="1" dirty="0" smtClean="0"/>
              <a:t>System</a:t>
            </a:r>
          </a:p>
          <a:p>
            <a:pPr lvl="1"/>
            <a:r>
              <a:rPr lang="en-US" sz="3800" dirty="0" smtClean="0"/>
              <a:t>Allows configuration of system (may require root privileges)</a:t>
            </a:r>
          </a:p>
          <a:p>
            <a:pPr lvl="1"/>
            <a:endParaRPr lang="en-US" sz="28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dirty="0"/>
          </a:p>
        </p:txBody>
      </p:sp>
      <p:sp>
        <p:nvSpPr>
          <p:cNvPr id="2" name="Title 1"/>
          <p:cNvSpPr>
            <a:spLocks noGrp="1"/>
          </p:cNvSpPr>
          <p:nvPr>
            <p:ph type="title"/>
          </p:nvPr>
        </p:nvSpPr>
        <p:spPr/>
        <p:txBody>
          <a:bodyPr>
            <a:normAutofit fontScale="90000"/>
          </a:bodyPr>
          <a:lstStyle/>
          <a:p>
            <a:r>
              <a:rPr lang="en-US" b="1" dirty="0" smtClean="0">
                <a:solidFill>
                  <a:schemeClr val="accent5"/>
                </a:solidFill>
              </a:rPr>
              <a:t>Alt+F2 Run Applications Dialog</a:t>
            </a:r>
          </a:p>
        </p:txBody>
      </p:sp>
      <p:pic>
        <p:nvPicPr>
          <p:cNvPr id="4" name="Picture 3" descr="runApplicationRead.png"/>
          <p:cNvPicPr>
            <a:picLocks noChangeAspect="1"/>
          </p:cNvPicPr>
          <p:nvPr/>
        </p:nvPicPr>
        <p:blipFill>
          <a:blip r:embed="rId2" cstate="print"/>
          <a:stretch>
            <a:fillRect/>
          </a:stretch>
        </p:blipFill>
        <p:spPr>
          <a:xfrm>
            <a:off x="1447800" y="1447800"/>
            <a:ext cx="4520635" cy="2336508"/>
          </a:xfrm>
          <a:prstGeom prst="rect">
            <a:avLst/>
          </a:prstGeom>
        </p:spPr>
      </p:pic>
      <p:pic>
        <p:nvPicPr>
          <p:cNvPr id="5" name="Picture 4" descr="runApplicationSleep5.png"/>
          <p:cNvPicPr>
            <a:picLocks noChangeAspect="1"/>
          </p:cNvPicPr>
          <p:nvPr/>
        </p:nvPicPr>
        <p:blipFill>
          <a:blip r:embed="rId3" cstate="print"/>
          <a:stretch>
            <a:fillRect/>
          </a:stretch>
        </p:blipFill>
        <p:spPr>
          <a:xfrm>
            <a:off x="4191000" y="4114800"/>
            <a:ext cx="4520635" cy="233650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workspaceSwitcher.png"/>
          <p:cNvPicPr>
            <a:picLocks noGrp="1" noChangeAspect="1"/>
          </p:cNvPicPr>
          <p:nvPr>
            <p:ph idx="1"/>
          </p:nvPr>
        </p:nvPicPr>
        <p:blipFill>
          <a:blip r:embed="rId2" cstate="print"/>
          <a:stretch>
            <a:fillRect/>
          </a:stretch>
        </p:blipFill>
        <p:spPr>
          <a:xfrm>
            <a:off x="2920505" y="1447800"/>
            <a:ext cx="4166095" cy="5105400"/>
          </a:xfrm>
        </p:spPr>
      </p:pic>
      <p:sp>
        <p:nvSpPr>
          <p:cNvPr id="2" name="Title 1"/>
          <p:cNvSpPr>
            <a:spLocks noGrp="1"/>
          </p:cNvSpPr>
          <p:nvPr>
            <p:ph type="title"/>
          </p:nvPr>
        </p:nvSpPr>
        <p:spPr/>
        <p:txBody>
          <a:bodyPr>
            <a:normAutofit/>
          </a:bodyPr>
          <a:lstStyle/>
          <a:p>
            <a:r>
              <a:rPr lang="en-US" sz="4400" b="1" dirty="0" smtClean="0">
                <a:solidFill>
                  <a:schemeClr val="accent5"/>
                </a:solidFill>
              </a:rPr>
              <a:t>Switching Workspaces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26087</TotalTime>
  <Words>596</Words>
  <Application>Microsoft Office PowerPoint</Application>
  <PresentationFormat>On-screen Show (4:3)</PresentationFormat>
  <Paragraphs>162</Paragraphs>
  <Slides>37</Slides>
  <Notes>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Solstice</vt:lpstr>
      <vt:lpstr>Linux Operating System</vt:lpstr>
      <vt:lpstr>The Linux Desktop</vt:lpstr>
      <vt:lpstr>How do you pronounce GNOME?</vt:lpstr>
      <vt:lpstr>How do you pronounce GNU?</vt:lpstr>
      <vt:lpstr>Running Applications</vt:lpstr>
      <vt:lpstr>Running Applications</vt:lpstr>
      <vt:lpstr>Main Menu</vt:lpstr>
      <vt:lpstr>Alt+F2 Run Applications Dialog</vt:lpstr>
      <vt:lpstr>Switching Workspaces</vt:lpstr>
      <vt:lpstr>Working with Windows</vt:lpstr>
      <vt:lpstr>Working with Windows</vt:lpstr>
      <vt:lpstr>Nautilus: Gnome File Manager</vt:lpstr>
      <vt:lpstr>Konqueror: KDE File Manager &amp; Browser</vt:lpstr>
      <vt:lpstr>Creating Documents</vt:lpstr>
      <vt:lpstr>Trash Can</vt:lpstr>
      <vt:lpstr>Updating Software</vt:lpstr>
      <vt:lpstr>Updating Software</vt:lpstr>
      <vt:lpstr>Installing Software via GUI</vt:lpstr>
      <vt:lpstr>Adding Applets to Panel</vt:lpstr>
      <vt:lpstr>Changing Appearance</vt:lpstr>
      <vt:lpstr>Desktop Effects</vt:lpstr>
      <vt:lpstr>Session Management</vt:lpstr>
      <vt:lpstr>Other Applications</vt:lpstr>
      <vt:lpstr>Manage Search Engine List</vt:lpstr>
      <vt:lpstr>Install Search Engine Plugins</vt:lpstr>
      <vt:lpstr>Add Search Engine Dialog</vt:lpstr>
      <vt:lpstr>Firefox:  Adding Plugins</vt:lpstr>
      <vt:lpstr>Firefox:  Adding Plugins</vt:lpstr>
      <vt:lpstr>Firefox:  Adding Plugins</vt:lpstr>
      <vt:lpstr>Terminology</vt:lpstr>
      <vt:lpstr>Terminology</vt:lpstr>
      <vt:lpstr>Window Management</vt:lpstr>
      <vt:lpstr>Cutting and Pasting</vt:lpstr>
      <vt:lpstr>Window Focus</vt:lpstr>
      <vt:lpstr>Linux Documentation</vt:lpstr>
      <vt:lpstr>Changing Passwords</vt:lpstr>
      <vt:lpstr>Password Rules</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IT250 Linux Operating System</dc:title>
  <dc:creator>Fred</dc:creator>
  <cp:lastModifiedBy>Fred R. McClurg</cp:lastModifiedBy>
  <cp:revision>1273</cp:revision>
  <dcterms:created xsi:type="dcterms:W3CDTF">2011-02-25T23:27:39Z</dcterms:created>
  <dcterms:modified xsi:type="dcterms:W3CDTF">2013-07-17T11:21:27Z</dcterms:modified>
</cp:coreProperties>
</file>