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handoutMasterIdLst>
    <p:handoutMasterId r:id="rId86"/>
  </p:handoutMasterIdLst>
  <p:sldIdLst>
    <p:sldId id="256" r:id="rId2"/>
    <p:sldId id="257" r:id="rId3"/>
    <p:sldId id="316" r:id="rId4"/>
    <p:sldId id="317" r:id="rId5"/>
    <p:sldId id="318" r:id="rId6"/>
    <p:sldId id="319" r:id="rId7"/>
    <p:sldId id="320" r:id="rId8"/>
    <p:sldId id="321" r:id="rId9"/>
    <p:sldId id="339" r:id="rId10"/>
    <p:sldId id="323" r:id="rId11"/>
    <p:sldId id="333" r:id="rId12"/>
    <p:sldId id="332" r:id="rId13"/>
    <p:sldId id="335" r:id="rId14"/>
    <p:sldId id="334" r:id="rId15"/>
    <p:sldId id="336" r:id="rId16"/>
    <p:sldId id="337" r:id="rId17"/>
    <p:sldId id="259" r:id="rId18"/>
    <p:sldId id="260" r:id="rId19"/>
    <p:sldId id="347" r:id="rId20"/>
    <p:sldId id="261" r:id="rId21"/>
    <p:sldId id="322" r:id="rId22"/>
    <p:sldId id="262" r:id="rId23"/>
    <p:sldId id="263" r:id="rId24"/>
    <p:sldId id="340" r:id="rId25"/>
    <p:sldId id="264" r:id="rId26"/>
    <p:sldId id="270" r:id="rId27"/>
    <p:sldId id="272" r:id="rId28"/>
    <p:sldId id="271" r:id="rId29"/>
    <p:sldId id="265" r:id="rId30"/>
    <p:sldId id="266" r:id="rId31"/>
    <p:sldId id="274" r:id="rId32"/>
    <p:sldId id="273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341" r:id="rId41"/>
    <p:sldId id="330" r:id="rId42"/>
    <p:sldId id="282" r:id="rId43"/>
    <p:sldId id="283" r:id="rId44"/>
    <p:sldId id="285" r:id="rId45"/>
    <p:sldId id="284" r:id="rId46"/>
    <p:sldId id="286" r:id="rId47"/>
    <p:sldId id="287" r:id="rId48"/>
    <p:sldId id="288" r:id="rId49"/>
    <p:sldId id="289" r:id="rId50"/>
    <p:sldId id="331" r:id="rId51"/>
    <p:sldId id="351" r:id="rId52"/>
    <p:sldId id="290" r:id="rId53"/>
    <p:sldId id="291" r:id="rId54"/>
    <p:sldId id="342" r:id="rId55"/>
    <p:sldId id="292" r:id="rId56"/>
    <p:sldId id="299" r:id="rId57"/>
    <p:sldId id="300" r:id="rId58"/>
    <p:sldId id="293" r:id="rId59"/>
    <p:sldId id="295" r:id="rId60"/>
    <p:sldId id="301" r:id="rId61"/>
    <p:sldId id="296" r:id="rId62"/>
    <p:sldId id="298" r:id="rId63"/>
    <p:sldId id="302" r:id="rId64"/>
    <p:sldId id="343" r:id="rId65"/>
    <p:sldId id="297" r:id="rId66"/>
    <p:sldId id="305" r:id="rId67"/>
    <p:sldId id="306" r:id="rId68"/>
    <p:sldId id="309" r:id="rId69"/>
    <p:sldId id="308" r:id="rId70"/>
    <p:sldId id="310" r:id="rId71"/>
    <p:sldId id="311" r:id="rId72"/>
    <p:sldId id="324" r:id="rId73"/>
    <p:sldId id="325" r:id="rId74"/>
    <p:sldId id="326" r:id="rId75"/>
    <p:sldId id="349" r:id="rId76"/>
    <p:sldId id="350" r:id="rId77"/>
    <p:sldId id="267" r:id="rId78"/>
    <p:sldId id="269" r:id="rId79"/>
    <p:sldId id="268" r:id="rId80"/>
    <p:sldId id="346" r:id="rId81"/>
    <p:sldId id="345" r:id="rId82"/>
    <p:sldId id="344" r:id="rId83"/>
    <p:sldId id="338" r:id="rId8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70" autoAdjust="0"/>
    <p:restoredTop sz="94660"/>
  </p:normalViewPr>
  <p:slideViewPr>
    <p:cSldViewPr>
      <p:cViewPr varScale="1">
        <p:scale>
          <a:sx n="38" d="100"/>
          <a:sy n="38" d="100"/>
        </p:scale>
        <p:origin x="48" y="5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Unit 3:  Command Line Interface (CLI)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E4D61-DCB0-4FF2-AC00-3245073CA172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Chapter 5:  The Linux Utilities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585EB16-D071-44DD-B423-570BB8F14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2065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Unit 3:  Command Line Interface (CLI)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E0DF80F-01CF-49AA-BCD1-B48416297EE6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Chapter 5:  The Linux Utilities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7127AB-F324-46C5-8CF5-3EEB57666D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3440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127AB-F324-46C5-8CF5-3EEB57666D4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 The Linux Utilities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Unit 3:  Command Line Interface (CLI)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92B181-1D8F-4F14-989E-035654AF6BE5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90"/>
            </a:lvl1pPr>
            <a:extLst/>
          </a:lstStyle>
          <a:p>
            <a:r>
              <a:rPr lang="en-US" dirty="0" smtClean="0"/>
              <a:t>Copyright © 2011   Fred R. McClurg  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B8831C-EB95-4CC1-BA10-9D449FDBECC0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6357A6-034E-4428-87CB-237F04CFD3F1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CF746-733A-4BEA-8AFB-D358194A3328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26F2D-FB7C-4932-9B3F-909085A9B347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7CFC88-9EB7-4F50-B1D6-9B7D6E7650DA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A8402-8AFD-4CF0-8B4F-AA704080A5B6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46D0E-F7F7-46F0-ABD6-BA835AF00C0E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8A55B7-1073-4B89-8D68-E0594AE69FAD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C2E76-CD6C-4F60-B8B4-03F63F324AC5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39AA5-7C58-4D11-A389-059DDAAAE611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B493A2F6-2790-4E5D-88D9-17EB89B25CED}" type="datetime1">
              <a:rPr lang="en-US" smtClean="0"/>
              <a:pPr algn="r" eaLnBrk="1" latinLnBrk="0" hangingPunct="1"/>
              <a:t>2/27/2016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nix.com/man-page/Linux/1/man/" TargetMode="External"/><Relationship Id="rId3" Type="http://schemas.openxmlformats.org/officeDocument/2006/relationships/hyperlink" Target="http://linuxmanpages.com/" TargetMode="External"/><Relationship Id="rId7" Type="http://schemas.openxmlformats.org/officeDocument/2006/relationships/hyperlink" Target="http://unixhelp.ed.ac.uk/alphabetical/index.html" TargetMode="External"/><Relationship Id="rId2" Type="http://schemas.openxmlformats.org/officeDocument/2006/relationships/hyperlink" Target="http://www.manpages.spotlyn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n-wiki.net/index.php/Main_Page" TargetMode="External"/><Relationship Id="rId5" Type="http://schemas.openxmlformats.org/officeDocument/2006/relationships/hyperlink" Target="http://manpagehelp.net/" TargetMode="External"/><Relationship Id="rId4" Type="http://schemas.openxmlformats.org/officeDocument/2006/relationships/hyperlink" Target="http://linux.die.net/man/" TargetMode="External"/><Relationship Id="rId9" Type="http://schemas.openxmlformats.org/officeDocument/2006/relationships/hyperlink" Target="http://manpages.ubuntu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3657600"/>
            <a:ext cx="7696200" cy="2514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Practical Guide to Fedora and Red Hat Enterprise Linux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3:  Command Line Interface (CLI)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5:  The Linux Utilities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Fred R. McClurg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620000" cy="1451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Linux Operating System</a:t>
            </a:r>
            <a:endParaRPr lang="en-US" sz="40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Web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4400" y="6286500"/>
            <a:ext cx="8058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© Copyright </a:t>
            </a:r>
            <a:r>
              <a:rPr lang="en-US" sz="2800" dirty="0" smtClean="0"/>
              <a:t>2016,  </a:t>
            </a:r>
            <a:r>
              <a:rPr lang="en-US" sz="2800" dirty="0"/>
              <a:t>All Rights Reserved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pPr marL="365125" lvl="0" indent="-250825">
              <a:buNone/>
              <a:defRPr/>
            </a:pPr>
            <a:r>
              <a:rPr lang="en-US" sz="4400" dirty="0" smtClean="0"/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-R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[file1 dir1 ...]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ls</a:t>
            </a:r>
            <a:r>
              <a:rPr lang="en-US" sz="44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-R</a:t>
            </a:r>
            <a:r>
              <a:rPr lang="en-US" sz="4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: Recursive file listing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ls</a:t>
            </a:r>
            <a:r>
              <a:rPr lang="en-US" sz="44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-R</a:t>
            </a:r>
            <a:r>
              <a:rPr lang="en-US" sz="4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: Recursive file listing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4400" y="1447800"/>
            <a:ext cx="8019288" cy="480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5" descr="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476" y="152400"/>
            <a:ext cx="8399048" cy="667247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chemeClr val="accent5"/>
                </a:solidFill>
                <a:cs typeface="Arial" pitchFamily="34" charset="0"/>
              </a:rPr>
              <a:t>mkdir</a:t>
            </a:r>
            <a:r>
              <a:rPr lang="en-US" sz="4400" dirty="0" smtClean="0">
                <a:solidFill>
                  <a:schemeClr val="accent5"/>
                </a:solidFill>
                <a:cs typeface="Arial" pitchFamily="34" charset="0"/>
              </a:rPr>
              <a:t>: Make directories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" y="3200400"/>
            <a:ext cx="8915400" cy="2821768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[dir1 ...]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 err="1" smtClean="0">
                <a:solidFill>
                  <a:schemeClr val="accent5"/>
                </a:solidFill>
                <a:cs typeface="Arial" pitchFamily="34" charset="0"/>
              </a:rPr>
              <a:t>mkdir</a:t>
            </a:r>
            <a:r>
              <a:rPr lang="en-US" sz="4400" b="1" dirty="0" smtClean="0">
                <a:solidFill>
                  <a:schemeClr val="accent5"/>
                </a:solidFill>
                <a:cs typeface="Arial" pitchFamily="34" charset="0"/>
              </a:rPr>
              <a:t> -p</a:t>
            </a:r>
            <a:r>
              <a:rPr lang="en-US" sz="4400" dirty="0" smtClean="0">
                <a:solidFill>
                  <a:schemeClr val="accent5"/>
                </a:solidFill>
                <a:cs typeface="Arial" pitchFamily="34" charset="0"/>
              </a:rPr>
              <a:t>: Make directory hierarchy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3048000"/>
            <a:ext cx="7755790" cy="38862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-p [dir1 ...]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pPr marL="365125" indent="-250825">
              <a:buNone/>
              <a:defRPr/>
            </a:pPr>
            <a:r>
              <a:rPr lang="en-US" sz="4400" dirty="0" smtClean="0"/>
              <a:t>Syntax:</a:t>
            </a:r>
          </a:p>
          <a:p>
            <a:pPr marL="463550" lvl="1" indent="-635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tree \</a:t>
            </a:r>
            <a:br>
              <a:rPr lang="en-US" sz="3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[dir1 ...]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tree</a:t>
            </a:r>
            <a:r>
              <a:rPr lang="en-US" sz="4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: Recursive tree listing</a:t>
            </a:r>
          </a:p>
        </p:txBody>
      </p:sp>
      <p:pic>
        <p:nvPicPr>
          <p:cNvPr id="4" name="Picture 3" descr="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447800"/>
            <a:ext cx="4343401" cy="53160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chemeClr val="accent5"/>
                </a:solidFill>
                <a:cs typeface="Arial" pitchFamily="34" charset="0"/>
              </a:rPr>
              <a:t>cd</a:t>
            </a:r>
            <a:r>
              <a:rPr lang="en-US" sz="4400" dirty="0" smtClean="0">
                <a:solidFill>
                  <a:schemeClr val="accent5"/>
                </a:solidFill>
                <a:cs typeface="Arial" pitchFamily="34" charset="0"/>
              </a:rPr>
              <a:t>: Change Directory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3574" y="3048000"/>
            <a:ext cx="6387042" cy="38862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[dir1]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15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chemeClr val="accent5"/>
                </a:solidFill>
                <a:cs typeface="Arial" pitchFamily="34" charset="0"/>
              </a:rPr>
              <a:t>pwd</a:t>
            </a:r>
            <a:r>
              <a:rPr lang="en-US" sz="4400" dirty="0" smtClean="0">
                <a:solidFill>
                  <a:schemeClr val="accent5"/>
                </a:solidFill>
                <a:cs typeface="Arial" pitchFamily="34" charset="0"/>
              </a:rPr>
              <a:t>: Present working directory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4872" y="3048000"/>
            <a:ext cx="5904446" cy="38862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pwd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16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cat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Display text file contents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0713" y="2667000"/>
            <a:ext cx="4989287" cy="4191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cat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cat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Create a text file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90014" y="2687601"/>
            <a:ext cx="5506971" cy="41250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cat &gt;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cat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Text via “Here” document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2895600"/>
            <a:ext cx="7751276" cy="3352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cat &lt;&lt; EOF &gt;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Command Line Interface (CLI)</a:t>
            </a:r>
            <a:endParaRPr lang="en-US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Advantages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More options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Wildcards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Stack multiple commands together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Scriptable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GUI not always available (server, telnet, single user mode)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No </a:t>
            </a:r>
            <a:r>
              <a:rPr lang="en-US" sz="3600" dirty="0" err="1" smtClean="0">
                <a:cs typeface="Courier New" pitchFamily="49" charset="0"/>
              </a:rPr>
              <a:t>clickity</a:t>
            </a:r>
            <a:r>
              <a:rPr lang="en-US" sz="3600" dirty="0" smtClean="0">
                <a:cs typeface="Courier New" pitchFamily="49" charset="0"/>
              </a:rPr>
              <a:t>-</a:t>
            </a:r>
            <a:r>
              <a:rPr lang="en-US" sz="3600" dirty="0" err="1" smtClean="0">
                <a:cs typeface="Courier New" pitchFamily="49" charset="0"/>
              </a:rPr>
              <a:t>clackity</a:t>
            </a:r>
            <a:r>
              <a:rPr lang="en-US" sz="3600" dirty="0" smtClean="0">
                <a:cs typeface="Courier New" pitchFamily="49" charset="0"/>
              </a:rPr>
              <a:t>-click!</a:t>
            </a:r>
            <a:endParaRPr lang="en-US" sz="36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rm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Remove files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" y="2895600"/>
            <a:ext cx="8915400" cy="3597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[options] file [...]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rm</a:t>
            </a: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 -</a:t>
            </a: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i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: Interactively remove files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385" y="2764333"/>
            <a:ext cx="8811230" cy="40936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rmdir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: Remove directories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2685845"/>
            <a:ext cx="7315200" cy="41098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rmdir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[dir1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rm</a:t>
            </a: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 -r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Remove directory hierarchy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654710"/>
            <a:ext cx="6858001" cy="42032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-r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[dir1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50825">
              <a:buNone/>
              <a:defRPr/>
            </a:pPr>
            <a:r>
              <a:rPr lang="en-US" sz="4400" dirty="0" smtClean="0"/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ri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[dir1 ...]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rm</a:t>
            </a: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 -</a:t>
            </a: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ri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Interactive hierarchy removal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24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0100" y="76201"/>
            <a:ext cx="7543800" cy="686991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25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more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Display screen page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525" y="2667001"/>
            <a:ext cx="8742950" cy="4191000"/>
          </a:xfr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visud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7496" y="4191000"/>
            <a:ext cx="7997904" cy="20698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more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less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screen page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2224" y="2621824"/>
            <a:ext cx="7058376" cy="4083775"/>
          </a:xfrm>
        </p:spPr>
      </p:pic>
      <p:pic>
        <p:nvPicPr>
          <p:cNvPr id="4" name="Picture 3" descr="visud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8147" y="4479247"/>
            <a:ext cx="6654477" cy="16929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less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less 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is</a:t>
            </a: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 more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screen page</a:t>
            </a:r>
          </a:p>
        </p:txBody>
      </p:sp>
      <p:pic>
        <p:nvPicPr>
          <p:cNvPr id="4" name="Picture 3" descr="yum.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0471" y="1414743"/>
            <a:ext cx="7410477" cy="2317619"/>
          </a:xfrm>
          <a:prstGeom prst="rect">
            <a:avLst/>
          </a:prstGeom>
        </p:spPr>
      </p:pic>
      <p:pic>
        <p:nvPicPr>
          <p:cNvPr id="7" name="Content Placeholder 6" descr="yum.0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51261" y="3657599"/>
            <a:ext cx="7956668" cy="1358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less.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9713" y="4953000"/>
            <a:ext cx="8104287" cy="18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man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reference manual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2708564"/>
            <a:ext cx="5486400" cy="407323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man [-S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[page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Special Shell Characters</a:t>
            </a:r>
            <a:endParaRPr lang="en-US" sz="44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4400" dirty="0" smtClean="0"/>
              <a:t>Some characters have meaning to the shell.  Avoid using the following characters in filenames:</a:t>
            </a:r>
          </a:p>
          <a:p>
            <a:pPr lvl="1"/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&amp; ; | * ? ' "</a:t>
            </a:r>
          </a:p>
          <a:p>
            <a:pPr lvl="1"/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‘ [ ] ( ) $ &lt; &gt;</a:t>
            </a:r>
          </a:p>
          <a:p>
            <a:pPr lvl="1"/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{ } # / \ ! ~ space</a:t>
            </a:r>
            <a:endParaRPr lang="en-US" sz="4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man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reference manual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Display the first manual page:</a:t>
            </a:r>
          </a:p>
          <a:p>
            <a:pPr lvl="2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man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cp</a:t>
            </a:r>
          </a:p>
          <a:p>
            <a:pPr lvl="1"/>
            <a:r>
              <a:rPr lang="en-US" dirty="0" smtClean="0"/>
              <a:t>Display the manual page section 5:</a:t>
            </a:r>
          </a:p>
          <a:p>
            <a:pPr lvl="2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man –S 5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i="1" dirty="0" err="1" smtClean="0">
                <a:latin typeface="Courier New" pitchFamily="49" charset="0"/>
                <a:cs typeface="Courier New" pitchFamily="49" charset="0"/>
              </a:rPr>
              <a:t>crontab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Interactive Paging Commands: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space</a:t>
            </a:r>
            <a:r>
              <a:rPr lang="en-US" dirty="0" smtClean="0">
                <a:cs typeface="Courier New" pitchFamily="49" charset="0"/>
              </a:rPr>
              <a:t>		Next page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	Search for pattern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			Next pattern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cs typeface="Courier New" pitchFamily="49" charset="0"/>
              </a:rPr>
              <a:t>			Backward a page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cs typeface="Courier New" pitchFamily="49" charset="0"/>
              </a:rPr>
              <a:t>			Start editor at current line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>
                <a:cs typeface="Courier New" pitchFamily="49" charset="0"/>
              </a:rPr>
              <a:t>			Exit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man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reference manual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 Page Sections: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66578"/>
              </p:ext>
            </p:extLst>
          </p:nvPr>
        </p:nvGraphicFramePr>
        <p:xfrm>
          <a:off x="1295400" y="2260601"/>
          <a:ext cx="76200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021"/>
                <a:gridCol w="6205979"/>
              </a:tblGrid>
              <a:tr h="3734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Section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9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General commands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9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calls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9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 library functions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6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Special files (usually devices, those found in /dev) and drivers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9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File formats and conventions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9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Games and screensavers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9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Miscellanea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9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administration commands and daemons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man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reference manual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On-Line Man Pages:</a:t>
            </a:r>
          </a:p>
          <a:p>
            <a:pPr lvl="1"/>
            <a:r>
              <a:rPr lang="fr-FR" i="1" dirty="0" smtClean="0">
                <a:hlinkClick r:id="rId2"/>
              </a:rPr>
              <a:t>Linux and Solaris 10 Man Pages</a:t>
            </a:r>
            <a:endParaRPr lang="fr-FR" i="1" dirty="0" smtClean="0"/>
          </a:p>
          <a:p>
            <a:pPr lvl="1"/>
            <a:r>
              <a:rPr lang="en-US" dirty="0" smtClean="0">
                <a:hlinkClick r:id="rId3"/>
              </a:rPr>
              <a:t>LinuxManPages.com</a:t>
            </a:r>
            <a:r>
              <a:rPr lang="en-US" dirty="0" smtClean="0"/>
              <a:t> with user comments</a:t>
            </a:r>
          </a:p>
          <a:p>
            <a:pPr lvl="1"/>
            <a:r>
              <a:rPr lang="en-US" i="1" dirty="0" smtClean="0">
                <a:hlinkClick r:id="rId4"/>
              </a:rPr>
              <a:t>Linux man pages at die.net</a:t>
            </a:r>
            <a:endParaRPr lang="en-US" i="1" dirty="0" smtClean="0"/>
          </a:p>
          <a:p>
            <a:pPr lvl="1"/>
            <a:r>
              <a:rPr lang="en-US" i="1" dirty="0" smtClean="0">
                <a:hlinkClick r:id="rId5"/>
              </a:rPr>
              <a:t>Linux/FreeBSD Man Pages</a:t>
            </a:r>
            <a:r>
              <a:rPr lang="en-US" dirty="0" smtClean="0"/>
              <a:t> with user comments</a:t>
            </a:r>
          </a:p>
          <a:p>
            <a:pPr lvl="1"/>
            <a:r>
              <a:rPr lang="en-US" dirty="0" smtClean="0">
                <a:hlinkClick r:id="rId6"/>
              </a:rPr>
              <a:t>Man-Wiki: </a:t>
            </a:r>
            <a:r>
              <a:rPr lang="en-US" i="1" dirty="0" smtClean="0">
                <a:hlinkClick r:id="rId6"/>
              </a:rPr>
              <a:t>Linux / Solaris / UNIX / BSD</a:t>
            </a:r>
            <a:endParaRPr lang="en-US" i="1" dirty="0" smtClean="0"/>
          </a:p>
          <a:p>
            <a:pPr lvl="1"/>
            <a:r>
              <a:rPr lang="en-US" i="1" dirty="0" smtClean="0">
                <a:hlinkClick r:id="rId7"/>
              </a:rPr>
              <a:t>On-line UNIX manual pages</a:t>
            </a:r>
            <a:endParaRPr lang="en-US" i="1" dirty="0" smtClean="0"/>
          </a:p>
          <a:p>
            <a:pPr lvl="1"/>
            <a:r>
              <a:rPr lang="en-US" i="1" dirty="0" smtClean="0">
                <a:hlinkClick r:id="rId8"/>
              </a:rPr>
              <a:t>The UNIX and Linux Forums Man Page Repository</a:t>
            </a:r>
            <a:r>
              <a:rPr lang="en-US" dirty="0" smtClean="0"/>
              <a:t> with multiple OS search (favorite)</a:t>
            </a:r>
          </a:p>
          <a:p>
            <a:pPr lvl="1"/>
            <a:r>
              <a:rPr lang="en-US" i="1" dirty="0" smtClean="0">
                <a:solidFill>
                  <a:schemeClr val="accent5"/>
                </a:solidFill>
                <a:hlinkClick r:id="rId9"/>
              </a:rPr>
              <a:t>Ubuntu </a:t>
            </a:r>
            <a:r>
              <a:rPr lang="en-US" i="1" dirty="0" err="1" smtClean="0">
                <a:solidFill>
                  <a:schemeClr val="accent5"/>
                </a:solidFill>
                <a:hlinkClick r:id="rId9"/>
              </a:rPr>
              <a:t>Manpage</a:t>
            </a:r>
            <a:r>
              <a:rPr lang="en-US" i="1" dirty="0" smtClean="0">
                <a:solidFill>
                  <a:schemeClr val="accent5"/>
                </a:solidFill>
                <a:hlinkClick r:id="rId9"/>
              </a:rPr>
              <a:t> Repository</a:t>
            </a:r>
            <a:endParaRPr lang="en-US" i="1" dirty="0" smtClean="0">
              <a:solidFill>
                <a:schemeClr val="accent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uname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system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err="1" smtClean="0"/>
              <a:t>uname</a:t>
            </a:r>
            <a:r>
              <a:rPr lang="en-US" dirty="0" smtClean="0"/>
              <a:t> [options]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46143"/>
              </p:ext>
            </p:extLst>
          </p:nvPr>
        </p:nvGraphicFramePr>
        <p:xfrm>
          <a:off x="1371600" y="2342951"/>
          <a:ext cx="7467600" cy="4271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600"/>
                <a:gridCol w="2590800"/>
                <a:gridCol w="3886200"/>
              </a:tblGrid>
              <a:tr h="3494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Option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Example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1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-s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Kernel name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Linux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1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-n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Network node hostname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iowa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1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-r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Kernel release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2.6.35.11-83.fc14.i686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72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-v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Kernel version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n-NO" sz="1800" dirty="0" smtClean="0"/>
                        <a:t>#1 SMP Mon Feb 7 07:04:18 UTC 2011</a:t>
                      </a:r>
                      <a:endParaRPr lang="nn-NO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1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-m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Machine hardware name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i686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1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-p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Processor type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i686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1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i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Hardware platform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i386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1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-o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Operating system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GNU/Linux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5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-a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All previous information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n-NO" sz="1800" dirty="0" smtClean="0"/>
                        <a:t>Linux iowa 2.6.35.11-83.fc14.i686 #1 SMP Mon Feb 7 07:04:18 UTC 2011 i686 i686 i386 GNU/Linux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uname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system information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605" y="1600199"/>
            <a:ext cx="8228791" cy="513089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hostname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system host name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600200"/>
            <a:ext cx="7542991" cy="40389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35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cp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Copy a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2409" y="2819400"/>
            <a:ext cx="7542991" cy="2893587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cp </a:t>
            </a:r>
            <a:r>
              <a:rPr lang="en-US" sz="3000" b="1" i="1" dirty="0" err="1" smtClean="0">
                <a:latin typeface="Courier New" pitchFamily="49" charset="0"/>
                <a:cs typeface="Courier New" pitchFamily="49" charset="0"/>
              </a:rPr>
              <a:t>sourceFile</a:t>
            </a:r>
            <a:r>
              <a:rPr lang="en-US" sz="30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 err="1" smtClean="0">
                <a:latin typeface="Courier New" pitchFamily="49" charset="0"/>
                <a:cs typeface="Courier New" pitchFamily="49" charset="0"/>
              </a:rPr>
              <a:t>destinationFile</a:t>
            </a:r>
            <a:endParaRPr kumimoji="0" lang="en-US" sz="3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19200" y="5791200"/>
            <a:ext cx="7498080" cy="914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Caution:  The “cp” command will </a:t>
            </a:r>
            <a:r>
              <a:rPr lang="en-US" sz="3200" dirty="0" smtClean="0"/>
              <a:t>overwrite an existing destination file without warning!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36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mv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Rename a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2409" y="2902919"/>
            <a:ext cx="7542991" cy="2726549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6002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 err="1" smtClean="0">
                <a:latin typeface="Courier New" pitchFamily="49" charset="0"/>
                <a:cs typeface="Courier New" pitchFamily="49" charset="0"/>
              </a:rPr>
              <a:t>sourceFile</a:t>
            </a:r>
            <a:r>
              <a:rPr lang="en-US" sz="30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 err="1" smtClean="0">
                <a:latin typeface="Courier New" pitchFamily="49" charset="0"/>
                <a:cs typeface="Courier New" pitchFamily="49" charset="0"/>
              </a:rPr>
              <a:t>destinationFile</a:t>
            </a:r>
            <a:endParaRPr kumimoji="0" lang="en-US" sz="3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19200" y="5791200"/>
            <a:ext cx="7498080" cy="914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Caution:  The “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mv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command will </a:t>
            </a:r>
            <a:r>
              <a:rPr lang="en-US" sz="3200" dirty="0" smtClean="0"/>
              <a:t>overwrite an existing destination file without warning!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37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mv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Move a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2902919"/>
            <a:ext cx="6724723" cy="2726549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6002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kumimoji="0" lang="en-US" sz="30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mv</a:t>
            </a:r>
            <a:r>
              <a:rPr kumimoji="0" lang="en-US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sourceFile</a:t>
            </a:r>
            <a:r>
              <a:rPr kumimoji="0" lang="en-US" sz="30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000" b="1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destinationDir</a:t>
            </a:r>
            <a:endParaRPr kumimoji="0" lang="en-US" sz="3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19200" y="5791200"/>
            <a:ext cx="7498080" cy="9144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  To force the “mv” command to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moveinstead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renamea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file, specify “/” after the directory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38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grep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Find matches in a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79071" y="2752087"/>
            <a:ext cx="7696200" cy="410591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39</a:t>
            </a:fld>
            <a:endParaRPr kumimoji="0"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ls</a:t>
            </a:r>
            <a:r>
              <a:rPr lang="en-US" sz="4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: List files and directories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1" y="3106381"/>
            <a:ext cx="8915400" cy="375161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[opts] [file1 dir1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grep</a:t>
            </a: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 -</a:t>
            </a: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i</a:t>
            </a: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 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Find matches ignore case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4803" y="2743200"/>
            <a:ext cx="8332997" cy="411480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40</a:t>
            </a:fld>
            <a:endParaRPr kumimoji="0"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grep</a:t>
            </a: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 -l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Find matches, display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443" y="2743201"/>
            <a:ext cx="9061557" cy="4114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41</a:t>
            </a:fld>
            <a:endParaRPr kumimoji="0"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3200" b="1" i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12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head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top of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316" y="2895600"/>
            <a:ext cx="9013368" cy="3810000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6002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head [-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42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tail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bottom of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95600"/>
            <a:ext cx="9144000" cy="3552344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6002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tail [-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43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tail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Follow bottom of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066" y="2792275"/>
            <a:ext cx="6133334" cy="3116668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tail [-f]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44</a:t>
            </a:fld>
            <a:endParaRPr kumimoji="0" lang="en-US"/>
          </a:p>
        </p:txBody>
      </p:sp>
      <p:pic>
        <p:nvPicPr>
          <p:cNvPr id="6" name="Picture 5" descr="tail-f.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4000" y="4324667"/>
            <a:ext cx="6200000" cy="253333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sort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Displays in sorted order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48207" y="2819400"/>
            <a:ext cx="5981393" cy="4019755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sort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[file]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45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sort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Displays unique sorted lines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000" y="2970705"/>
            <a:ext cx="4450000" cy="3933333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6002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sort -u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46</a:t>
            </a:fld>
            <a:endParaRPr kumimoji="0" lang="en-US"/>
          </a:p>
        </p:txBody>
      </p:sp>
      <p:pic>
        <p:nvPicPr>
          <p:cNvPr id="6" name="Picture 5" descr="sort-u.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971800"/>
            <a:ext cx="4433335" cy="33500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diff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Difference between two files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743200"/>
            <a:ext cx="4133334" cy="3050000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diff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file1 file2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47</a:t>
            </a:fld>
            <a:endParaRPr kumimoji="0" lang="en-US"/>
          </a:p>
        </p:txBody>
      </p:sp>
      <p:pic>
        <p:nvPicPr>
          <p:cNvPr id="6" name="Picture 5" descr="diff.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8666" y="3108932"/>
            <a:ext cx="4150001" cy="3100001"/>
          </a:xfrm>
          <a:prstGeom prst="rect">
            <a:avLst/>
          </a:prstGeom>
        </p:spPr>
      </p:pic>
      <p:pic>
        <p:nvPicPr>
          <p:cNvPr id="8" name="Picture 7" descr="diff.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93999" y="3524666"/>
            <a:ext cx="4150001" cy="333333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file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Determine file contents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13346" y="2819400"/>
            <a:ext cx="5006654" cy="4038600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file1 ...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48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|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Pipe output of one command to input of another command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2778317"/>
            <a:ext cx="5470911" cy="407968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49</a:t>
            </a:fld>
            <a:endParaRPr kumimoji="0"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command | command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ls</a:t>
            </a:r>
            <a:r>
              <a:rPr lang="en-US" sz="44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-l</a:t>
            </a:r>
            <a:r>
              <a:rPr lang="en-US" sz="4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: Long file listing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922" y="3048000"/>
            <a:ext cx="9056078" cy="32004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[file1 dir1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echo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Displays a string to </a:t>
            </a:r>
            <a:r>
              <a:rPr lang="en-US" sz="44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stdout</a:t>
            </a:r>
            <a:endParaRPr lang="en-US" sz="440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urier New" pitchFamily="49" charset="0"/>
            </a:endParaRP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1215" y="2743200"/>
            <a:ext cx="8861570" cy="403784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50</a:t>
            </a:fld>
            <a:endParaRPr kumimoji="0"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5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&gt;&gt;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Appending Text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7290" y="2895600"/>
            <a:ext cx="7834596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51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echo -n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Displays text without return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2798306"/>
            <a:ext cx="5855688" cy="405969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52</a:t>
            </a:fld>
            <a:endParaRPr kumimoji="0"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echo -n "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date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Displays system date and time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1" y="2964255"/>
            <a:ext cx="8839200" cy="37413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53</a:t>
            </a:fld>
            <a:endParaRPr kumimoji="0"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date [options] [+format]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od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Dump files in octal &amp; other formats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" y="2895600"/>
            <a:ext cx="8915400" cy="32777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54</a:t>
            </a:fld>
            <a:endParaRPr kumimoji="0"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od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[-c ...]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[file ...]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unix2dos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Installation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752" y="1600200"/>
            <a:ext cx="8852367" cy="34656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55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unix2dos 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and</a:t>
            </a: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 dos2unix</a:t>
            </a:r>
            <a:endParaRPr lang="en-US" sz="440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urier New" pitchFamily="49" charset="0"/>
            </a:endParaRP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504067"/>
            <a:ext cx="7391400" cy="53539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56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Compressing files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Compression: Rewrites the file and stores the contents in a more compact format</a:t>
            </a:r>
            <a:endParaRPr lang="en-US" sz="40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57</a:t>
            </a:fld>
            <a:endParaRPr kumimoji="0" 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bzip2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Compress a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" y="2819400"/>
            <a:ext cx="8991600" cy="36082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58</a:t>
            </a:fld>
            <a:endParaRPr kumimoji="0"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bzip2 </a:t>
            </a:r>
            <a:r>
              <a:rPr lang="en-US" sz="3000" b="1" i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-v</a:t>
            </a:r>
            <a:r>
              <a:rPr lang="en-US" sz="3000" b="1" i="1" dirty="0" smtClean="0">
                <a:latin typeface="Courier New" pitchFamily="49" charset="0"/>
                <a:cs typeface="Courier New" pitchFamily="49" charset="0"/>
              </a:rPr>
              <a:t> options] [file ...]</a:t>
            </a:r>
            <a:endParaRPr kumimoji="0" lang="en-US" sz="3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bzcat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Catenate a decompressed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" y="2767575"/>
            <a:ext cx="8915400" cy="40904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59</a:t>
            </a:fld>
            <a:endParaRPr kumimoji="0"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bzcat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[options] [file.bz2 ...]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ls</a:t>
            </a:r>
            <a:r>
              <a:rPr lang="en-US" sz="4400" b="1" dirty="0" smtClean="0">
                <a:solidFill>
                  <a:srgbClr val="800000"/>
                </a:solidFill>
              </a:rPr>
              <a:t> -</a:t>
            </a:r>
            <a:r>
              <a:rPr lang="en-US" sz="4400" b="1" dirty="0" err="1" smtClean="0">
                <a:solidFill>
                  <a:srgbClr val="800000"/>
                </a:solidFill>
              </a:rPr>
              <a:t>lF</a:t>
            </a:r>
            <a:r>
              <a:rPr lang="en-US" sz="4400" dirty="0" smtClean="0">
                <a:solidFill>
                  <a:srgbClr val="800000"/>
                </a:solidFill>
              </a:rPr>
              <a:t>: Long listing and file type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3175421"/>
            <a:ext cx="8839201" cy="2539579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lF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[file1 dir1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bunzip2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Decompress a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798868"/>
            <a:ext cx="7848600" cy="40591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60</a:t>
            </a:fld>
            <a:endParaRPr kumimoji="0"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bunzip2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[options] [file.bz2 ...]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gzip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Compress a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" y="2834804"/>
            <a:ext cx="8915400" cy="40231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61</a:t>
            </a:fld>
            <a:endParaRPr kumimoji="0"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-v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 options] [file ...]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zcat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</a:t>
            </a:r>
            <a:r>
              <a:rPr lang="en-US" sz="44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Catentate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 a compressed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" y="2971800"/>
            <a:ext cx="8915400" cy="33852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62</a:t>
            </a:fld>
            <a:endParaRPr kumimoji="0"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zcat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[options] [file ...]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gunzip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Decompress a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9100" y="2780608"/>
            <a:ext cx="8305800" cy="40773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63</a:t>
            </a:fld>
            <a:endParaRPr kumimoji="0"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gunzip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[options] [file.gz ...]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Archiving files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cs typeface="Courier New" pitchFamily="49" charset="0"/>
              </a:rPr>
              <a:t>Archival: Storing a collection of files inside a single file (similar to a zip file)</a:t>
            </a:r>
            <a:endParaRPr lang="en-US" sz="40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64</a:t>
            </a:fld>
            <a:endParaRPr kumimoji="0" lang="en-US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tar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Creating an archive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779" y="2819400"/>
            <a:ext cx="8893385" cy="3581400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9079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tar –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cvf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file.tar dir [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</a:rPr>
              <a:t>dir|file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 ...]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65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tar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Table of contents list of archive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3806" y="2514600"/>
            <a:ext cx="7533994" cy="4343400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371600"/>
            <a:ext cx="7498080" cy="10926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tar –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tvf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 smtClean="0">
                <a:latin typeface="Courier New" pitchFamily="49" charset="0"/>
                <a:cs typeface="Courier New" pitchFamily="49" charset="0"/>
              </a:rPr>
              <a:t>tarfile.tar</a:t>
            </a:r>
            <a:endParaRPr kumimoji="0" lang="en-US" sz="3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66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tar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Extracting an archive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06551" y="2623655"/>
            <a:ext cx="7361249" cy="4234345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tar –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xvf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tarfile.tar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67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tar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Extracting compressed tar via </a:t>
            </a:r>
            <a:r>
              <a:rPr lang="en-US" sz="44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zcat</a:t>
            </a:r>
            <a:endParaRPr lang="en-US" sz="440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urier New" pitchFamily="49" charset="0"/>
            </a:endParaRP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822336"/>
            <a:ext cx="8763000" cy="3959464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143000" y="1447800"/>
            <a:ext cx="779068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zcat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i="1" dirty="0" err="1" smtClean="0">
                <a:latin typeface="Courier New" pitchFamily="49" charset="0"/>
                <a:cs typeface="Courier New" pitchFamily="49" charset="0"/>
              </a:rPr>
              <a:t>tarfile.tar.gz</a:t>
            </a:r>
            <a:r>
              <a:rPr lang="en-US" sz="2900" b="1" i="1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tar –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xvf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-</a:t>
            </a:r>
            <a:endParaRPr kumimoji="0" lang="en-US" sz="29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68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tar</a:t>
            </a:r>
            <a:r>
              <a:rPr lang="en-US" sz="3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Extracting compressed tar via </a:t>
            </a:r>
            <a:r>
              <a:rPr lang="en-US" sz="36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gunzip</a:t>
            </a:r>
            <a:endParaRPr lang="en-US" sz="360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urier New" pitchFamily="49" charset="0"/>
            </a:endParaRP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1" y="2667000"/>
            <a:ext cx="8839200" cy="3971458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143000" y="1447800"/>
            <a:ext cx="779068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gunzip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–c </a:t>
            </a:r>
            <a:r>
              <a:rPr lang="en-US" sz="2500" b="1" i="1" dirty="0" err="1" smtClean="0">
                <a:latin typeface="Courier New" pitchFamily="49" charset="0"/>
                <a:cs typeface="Courier New" pitchFamily="49" charset="0"/>
              </a:rPr>
              <a:t>tarfile.tar.gz</a:t>
            </a:r>
            <a:r>
              <a:rPr lang="en-US" sz="2500" b="1" i="1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tar –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xvf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-</a:t>
            </a:r>
            <a:endParaRPr kumimoji="0" lang="en-US" sz="25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69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800000"/>
                </a:solidFill>
              </a:rPr>
              <a:t>ls</a:t>
            </a:r>
            <a:r>
              <a:rPr lang="en-US" b="1" dirty="0" smtClean="0">
                <a:solidFill>
                  <a:srgbClr val="800000"/>
                </a:solidFill>
              </a:rPr>
              <a:t> -al</a:t>
            </a:r>
            <a:r>
              <a:rPr lang="en-US" dirty="0" smtClean="0">
                <a:solidFill>
                  <a:srgbClr val="800000"/>
                </a:solidFill>
              </a:rPr>
              <a:t>: Long listing and all hidden files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279" y="3200400"/>
            <a:ext cx="8929443" cy="32766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-al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[file1 dir1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tar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Extracting compressed tar via tar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776594"/>
            <a:ext cx="8771859" cy="4005206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066800" y="1447800"/>
            <a:ext cx="786688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tar –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xvzf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i="1" dirty="0" err="1" smtClean="0">
                <a:latin typeface="Courier New" pitchFamily="49" charset="0"/>
                <a:cs typeface="Courier New" pitchFamily="49" charset="0"/>
              </a:rPr>
              <a:t>tarfile.tar.gz</a:t>
            </a:r>
            <a:r>
              <a:rPr lang="en-US" sz="2900" b="1" i="1" dirty="0" smtClean="0">
                <a:latin typeface="Courier New" pitchFamily="49" charset="0"/>
                <a:cs typeface="Courier New" pitchFamily="49" charset="0"/>
              </a:rPr>
              <a:t> [*.tgz] </a:t>
            </a:r>
            <a:endParaRPr kumimoji="0" lang="en-US" sz="29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70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37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tar</a:t>
            </a:r>
            <a:r>
              <a:rPr lang="en-US" sz="37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Extracting bz2 compressed tar via tar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1994" y="2787259"/>
            <a:ext cx="8774665" cy="3918341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1447800"/>
            <a:ext cx="7943088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tar –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xvjf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tarfile.tar.bz2 [*.tbz] 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71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who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List users on the system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3124200"/>
            <a:ext cx="8686800" cy="2783181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who</a:t>
            </a:r>
            <a:endParaRPr kumimoji="0" lang="en-US" sz="4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whoami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List username of current user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3160419"/>
            <a:ext cx="8713708" cy="2859381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whoami</a:t>
            </a:r>
            <a:endParaRPr kumimoji="0" lang="en-US" sz="4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who am </a:t>
            </a: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i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User associated with STDIN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48000"/>
            <a:ext cx="8314096" cy="3810000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who am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kumimoji="0" lang="en-US" sz="4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/>
                <a:latin typeface="Arial" pitchFamily="34" charset="0"/>
                <a:cs typeface="Arial" pitchFamily="34" charset="0"/>
              </a:rPr>
              <a:t>paste</a:t>
            </a:r>
            <a:r>
              <a:rPr lang="en-US" sz="4400" dirty="0" smtClean="0">
                <a:solidFill>
                  <a:srgbClr val="800000"/>
                </a:solidFill>
                <a:effectLst/>
                <a:latin typeface="Arial" pitchFamily="34" charset="0"/>
                <a:cs typeface="Arial" pitchFamily="34" charset="0"/>
              </a:rPr>
              <a:t>: Join files into columns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730304"/>
            <a:ext cx="7869839" cy="41276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75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paste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cut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Cut file by columns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2679842"/>
            <a:ext cx="6096000" cy="41781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76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cut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options [file1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33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sudo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Execute command as a user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3352800"/>
            <a:ext cx="8705088" cy="2590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77</a:t>
            </a:fld>
            <a:endParaRPr kumimoji="0"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143000" y="1447800"/>
            <a:ext cx="7790688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>command</a:t>
            </a:r>
            <a:endParaRPr kumimoji="0" lang="en-US" sz="4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visudo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: Edit </a:t>
            </a:r>
            <a:r>
              <a:rPr lang="en-US" sz="44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sudoers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File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441039"/>
            <a:ext cx="7543800" cy="5252299"/>
          </a:xfrm>
        </p:spPr>
      </p:pic>
      <p:pic>
        <p:nvPicPr>
          <p:cNvPr id="4" name="Picture 3" descr="visud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34" y="1600200"/>
            <a:ext cx="4850666" cy="2175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78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2578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4000" b="1" dirty="0" smtClean="0"/>
              <a:t>Red Hat Package Manager</a:t>
            </a:r>
            <a:br>
              <a:rPr lang="en-US" sz="4000" b="1" dirty="0" smtClean="0"/>
            </a:br>
            <a:endParaRPr lang="en-US" sz="4000" b="1" dirty="0" smtClean="0"/>
          </a:p>
          <a:p>
            <a:pPr lvl="0">
              <a:defRPr/>
            </a:pPr>
            <a:r>
              <a:rPr lang="en-US" sz="4000" b="1" dirty="0" smtClean="0"/>
              <a:t>Distinctive:</a:t>
            </a:r>
          </a:p>
          <a:p>
            <a:pPr lvl="1">
              <a:defRPr/>
            </a:pPr>
            <a:r>
              <a:rPr lang="en-US" sz="3600" dirty="0">
                <a:cs typeface="Courier New" pitchFamily="49" charset="0"/>
              </a:rPr>
              <a:t>Downloads files</a:t>
            </a:r>
          </a:p>
          <a:p>
            <a:pPr lvl="1">
              <a:defRPr/>
            </a:pPr>
            <a:r>
              <a:rPr lang="en-US" sz="3600" dirty="0" smtClean="0">
                <a:cs typeface="Courier New" pitchFamily="49" charset="0"/>
              </a:rPr>
              <a:t>Uses rpm format</a:t>
            </a:r>
            <a:endParaRPr lang="en-US" sz="3600" dirty="0">
              <a:cs typeface="Courier New" pitchFamily="49" charset="0"/>
            </a:endParaRPr>
          </a:p>
          <a:p>
            <a:pPr lvl="1">
              <a:defRPr/>
            </a:pPr>
            <a:r>
              <a:rPr lang="en-US" sz="3600" dirty="0" smtClean="0">
                <a:cs typeface="Courier New" pitchFamily="49" charset="0"/>
              </a:rPr>
              <a:t>Installs packages</a:t>
            </a:r>
            <a:endParaRPr lang="en-US" sz="3600" dirty="0"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rpm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: Software installation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79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800000"/>
                </a:solidFill>
              </a:rPr>
              <a:t>ls</a:t>
            </a:r>
            <a:r>
              <a:rPr lang="en-US" b="1" dirty="0" smtClean="0">
                <a:solidFill>
                  <a:srgbClr val="800000"/>
                </a:solidFill>
              </a:rPr>
              <a:t> -Al</a:t>
            </a:r>
            <a:r>
              <a:rPr lang="en-US" dirty="0" smtClean="0">
                <a:solidFill>
                  <a:srgbClr val="800000"/>
                </a:solidFill>
              </a:rPr>
              <a:t>: Long listing and most hidden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552" y="3200400"/>
            <a:ext cx="9073448" cy="28194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-Al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[file1 dir1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2578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4000" b="1" dirty="0" smtClean="0"/>
              <a:t>Yellow Dog Update Manager</a:t>
            </a:r>
            <a:br>
              <a:rPr lang="en-US" sz="4000" b="1" dirty="0" smtClean="0"/>
            </a:br>
            <a:endParaRPr lang="en-US" sz="4000" b="1" dirty="0" smtClean="0"/>
          </a:p>
          <a:p>
            <a:pPr lvl="0">
              <a:defRPr/>
            </a:pPr>
            <a:r>
              <a:rPr lang="en-US" sz="4000" b="1" dirty="0" smtClean="0"/>
              <a:t>Distinctive:</a:t>
            </a:r>
          </a:p>
          <a:p>
            <a:pPr lvl="1">
              <a:defRPr/>
            </a:pPr>
            <a:r>
              <a:rPr lang="en-US" sz="3600" dirty="0">
                <a:cs typeface="Courier New" pitchFamily="49" charset="0"/>
              </a:rPr>
              <a:t>Downloads files</a:t>
            </a:r>
          </a:p>
          <a:p>
            <a:pPr lvl="1">
              <a:defRPr/>
            </a:pPr>
            <a:r>
              <a:rPr lang="en-US" sz="3600" dirty="0" smtClean="0">
                <a:cs typeface="Courier New" pitchFamily="49" charset="0"/>
              </a:rPr>
              <a:t>Uses rpm format</a:t>
            </a:r>
            <a:endParaRPr lang="en-US" sz="3600" dirty="0">
              <a:cs typeface="Courier New" pitchFamily="49" charset="0"/>
            </a:endParaRPr>
          </a:p>
          <a:p>
            <a:pPr lvl="1">
              <a:defRPr/>
            </a:pPr>
            <a:r>
              <a:rPr lang="en-US" sz="3600" dirty="0" smtClean="0">
                <a:cs typeface="Courier New" pitchFamily="49" charset="0"/>
              </a:rPr>
              <a:t>Determines dependencies</a:t>
            </a:r>
          </a:p>
          <a:p>
            <a:pPr lvl="1">
              <a:defRPr/>
            </a:pPr>
            <a:r>
              <a:rPr lang="en-US" sz="3600" dirty="0" smtClean="0">
                <a:cs typeface="Courier New" pitchFamily="49" charset="0"/>
              </a:rPr>
              <a:t>Installs packages</a:t>
            </a:r>
            <a:endParaRPr lang="en-US" sz="3600" dirty="0"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yum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: Software installation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63818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257800"/>
          </a:xfrm>
        </p:spPr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en-US" sz="4000" dirty="0" smtClean="0"/>
              <a:t>List the entire repository:</a:t>
            </a:r>
            <a:endParaRPr lang="en-US" sz="4000" dirty="0"/>
          </a:p>
          <a:p>
            <a:pPr marL="1110996" lvl="1" indent="-571500">
              <a:spcBef>
                <a:spcPts val="6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yum list |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i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4000" b="1" i="1" dirty="0" smtClean="0">
                <a:latin typeface="Courier New" pitchFamily="49" charset="0"/>
                <a:cs typeface="Courier New" pitchFamily="49" charset="0"/>
              </a:rPr>
            </a:br>
            <a:endParaRPr lang="en-US" sz="4000" b="1" i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4000" dirty="0" smtClean="0"/>
              <a:t>Search repository for a specific package:</a:t>
            </a:r>
            <a:endParaRPr lang="en-US" sz="4000" dirty="0"/>
          </a:p>
          <a:p>
            <a:pPr marL="1110996" lvl="1" indent="-571500">
              <a:spcBef>
                <a:spcPts val="6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lang="en-US" sz="4000" b="1" dirty="0">
                <a:latin typeface="Courier New" pitchFamily="49" charset="0"/>
                <a:cs typeface="Courier New" pitchFamily="49" charset="0"/>
              </a:rPr>
              <a:t>yum 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search 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>package</a:t>
            </a:r>
            <a:endParaRPr lang="en-US" sz="4000" b="1" i="1" dirty="0">
              <a:latin typeface="Courier New" pitchFamily="49" charset="0"/>
              <a:cs typeface="Courier New" pitchFamily="49" charset="0"/>
            </a:endParaRPr>
          </a:p>
          <a:p>
            <a:pPr marL="265176" indent="0">
              <a:buNone/>
            </a:pPr>
            <a:endParaRPr lang="en-US" sz="4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4000" dirty="0" smtClean="0"/>
              <a:t>Install a package from the </a:t>
            </a:r>
            <a:r>
              <a:rPr lang="en-US" sz="4000" dirty="0"/>
              <a:t>repository:</a:t>
            </a:r>
          </a:p>
          <a:p>
            <a:pPr marL="1110996" lvl="1" indent="-571500">
              <a:spcBef>
                <a:spcPts val="6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lang="en-US" sz="4000" b="1" dirty="0">
                <a:latin typeface="Courier New" pitchFamily="49" charset="0"/>
                <a:cs typeface="Courier New" pitchFamily="49" charset="0"/>
              </a:rPr>
              <a:t>yum 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install 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>package</a:t>
            </a:r>
            <a:br>
              <a:rPr lang="en-US" sz="4000" b="1" i="1" dirty="0" smtClean="0">
                <a:latin typeface="Courier New" pitchFamily="49" charset="0"/>
                <a:cs typeface="Courier New" pitchFamily="49" charset="0"/>
              </a:rPr>
            </a:br>
            <a:endParaRPr lang="en-US" sz="4000" b="1" i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4000" dirty="0" smtClean="0"/>
              <a:t>Update a package to the latest version:</a:t>
            </a:r>
            <a:endParaRPr lang="en-US" sz="4000" dirty="0"/>
          </a:p>
          <a:p>
            <a:pPr marL="1110996" lvl="1" indent="-571500">
              <a:spcBef>
                <a:spcPts val="6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lang="en-US" sz="4000" b="1" dirty="0">
                <a:latin typeface="Courier New" pitchFamily="49" charset="0"/>
                <a:cs typeface="Courier New" pitchFamily="49" charset="0"/>
              </a:rPr>
              <a:t>yum 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>package</a:t>
            </a:r>
            <a:endParaRPr lang="en-US" sz="40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yum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: Software installation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320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yum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: Software installation</a:t>
            </a:r>
          </a:p>
        </p:txBody>
      </p:sp>
      <p:pic>
        <p:nvPicPr>
          <p:cNvPr id="4" name="Picture 3" descr="yum.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295400"/>
            <a:ext cx="8886191" cy="3351078"/>
          </a:xfrm>
          <a:prstGeom prst="rect">
            <a:avLst/>
          </a:prstGeom>
        </p:spPr>
      </p:pic>
      <p:pic>
        <p:nvPicPr>
          <p:cNvPr id="7" name="Content Placeholder 6" descr="yum.0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" y="4619763"/>
            <a:ext cx="8915401" cy="20908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08114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257800"/>
          </a:xfrm>
        </p:spPr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rpm 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Uvh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http://download1.rpmfusion.org/free/fedora/rpmfusion-free-release-stable.noarch.rpm </a:t>
            </a:r>
          </a:p>
          <a:p>
            <a:pPr lvl="0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rpm 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Uvh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http://download1.rpmfusion.org/nonfree/fedora/rpmfusion-nonfree-release-stable.noarch.rpm</a:t>
            </a:r>
          </a:p>
          <a:p>
            <a:pPr lvl="0">
              <a:defRPr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sudo rpm -Uvh http://rpms.famillecollet.com/remi-release-14.rpm</a:t>
            </a:r>
          </a:p>
          <a:p>
            <a:pPr lvl="0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yum --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enablerepo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remi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install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firefox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3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Firefox 6: </a:t>
            </a:r>
            <a:r>
              <a:rPr lang="en-US" sz="3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Installing from </a:t>
            </a:r>
            <a:r>
              <a:rPr lang="en-US" sz="38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remi</a:t>
            </a:r>
            <a:r>
              <a:rPr lang="en-US" sz="3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 repository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83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800000"/>
                </a:solidFill>
              </a:rPr>
              <a:t>ls</a:t>
            </a:r>
            <a:r>
              <a:rPr lang="en-US" b="1" dirty="0" smtClean="0">
                <a:solidFill>
                  <a:srgbClr val="800000"/>
                </a:solidFill>
              </a:rPr>
              <a:t> -</a:t>
            </a:r>
            <a:r>
              <a:rPr lang="en-US" b="1" dirty="0" err="1" smtClean="0">
                <a:solidFill>
                  <a:srgbClr val="800000"/>
                </a:solidFill>
              </a:rPr>
              <a:t>lt</a:t>
            </a:r>
            <a:r>
              <a:rPr lang="en-US" dirty="0" smtClean="0">
                <a:solidFill>
                  <a:srgbClr val="800000"/>
                </a:solidFill>
              </a:rPr>
              <a:t>: Sort files most recent first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3200399"/>
            <a:ext cx="8915400" cy="3133375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[file1 dir1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13876</TotalTime>
  <Words>1459</Words>
  <Application>Microsoft Office PowerPoint</Application>
  <PresentationFormat>On-screen Show (4:3)</PresentationFormat>
  <Paragraphs>408</Paragraphs>
  <Slides>83</Slides>
  <Notes>1</Notes>
  <HiddenSlides>34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2" baseType="lpstr">
      <vt:lpstr>Arial</vt:lpstr>
      <vt:lpstr>Arial Narrow</vt:lpstr>
      <vt:lpstr>Calibri</vt:lpstr>
      <vt:lpstr>Courier New</vt:lpstr>
      <vt:lpstr>Gill Sans MT</vt:lpstr>
      <vt:lpstr>Verdana</vt:lpstr>
      <vt:lpstr>Wingdings</vt:lpstr>
      <vt:lpstr>Wingdings 2</vt:lpstr>
      <vt:lpstr>Solstice</vt:lpstr>
      <vt:lpstr>Linux Operating System</vt:lpstr>
      <vt:lpstr>Command Line Interface (CLI)</vt:lpstr>
      <vt:lpstr>Special Shell Characters</vt:lpstr>
      <vt:lpstr>ls: List files and directories</vt:lpstr>
      <vt:lpstr>ls -l: Long file listing</vt:lpstr>
      <vt:lpstr>ls -lF: Long listing and file type</vt:lpstr>
      <vt:lpstr>ls -al: Long listing and all hidden files</vt:lpstr>
      <vt:lpstr>ls -Al: Long listing and most hidden</vt:lpstr>
      <vt:lpstr>ls -lt: Sort files most recent first</vt:lpstr>
      <vt:lpstr>ls -R: Recursive file listing</vt:lpstr>
      <vt:lpstr>ls -R: Recursive file listing</vt:lpstr>
      <vt:lpstr>mkdir: Make directories</vt:lpstr>
      <vt:lpstr>mkdir -p: Make directory hierarchy</vt:lpstr>
      <vt:lpstr>tree: Recursive tree listing</vt:lpstr>
      <vt:lpstr>cd: Change Directory</vt:lpstr>
      <vt:lpstr>pwd: Present working directory</vt:lpstr>
      <vt:lpstr>cat: Display text file contents</vt:lpstr>
      <vt:lpstr>cat: Create a text file</vt:lpstr>
      <vt:lpstr>cat: Text via “Here” document</vt:lpstr>
      <vt:lpstr>rm: Remove files</vt:lpstr>
      <vt:lpstr>rm -i: Interactively remove files</vt:lpstr>
      <vt:lpstr>rmdir: Remove directories</vt:lpstr>
      <vt:lpstr>rm -r: Remove directory hierarchy</vt:lpstr>
      <vt:lpstr>rm -ri: Interactive hierarchy removal</vt:lpstr>
      <vt:lpstr>PowerPoint Presentation</vt:lpstr>
      <vt:lpstr>more: Display screen page</vt:lpstr>
      <vt:lpstr>less: Display screen page</vt:lpstr>
      <vt:lpstr>less is more: Display screen page</vt:lpstr>
      <vt:lpstr>man: Display reference manual</vt:lpstr>
      <vt:lpstr>man: Display reference manual</vt:lpstr>
      <vt:lpstr>man: Display reference manual</vt:lpstr>
      <vt:lpstr>man: Display reference manual</vt:lpstr>
      <vt:lpstr>uname: Display system information</vt:lpstr>
      <vt:lpstr>uname: Display system information</vt:lpstr>
      <vt:lpstr>hostname: Display system host name</vt:lpstr>
      <vt:lpstr>cp: Copy a file</vt:lpstr>
      <vt:lpstr>mv: Rename a file</vt:lpstr>
      <vt:lpstr>mv: Move a file</vt:lpstr>
      <vt:lpstr>grep: Find matches in a file</vt:lpstr>
      <vt:lpstr>grep -i : Find matches ignore case</vt:lpstr>
      <vt:lpstr>grep -l: Find matches, display file</vt:lpstr>
      <vt:lpstr>head: Display top of file</vt:lpstr>
      <vt:lpstr>tail: Display bottom of file</vt:lpstr>
      <vt:lpstr>tail: Follow bottom of file</vt:lpstr>
      <vt:lpstr>sort: Displays in sorted order</vt:lpstr>
      <vt:lpstr>sort: Displays unique sorted lines</vt:lpstr>
      <vt:lpstr>diff: Difference between two files</vt:lpstr>
      <vt:lpstr>file: Determine file contents</vt:lpstr>
      <vt:lpstr>|: Pipe output of one command to input of another command</vt:lpstr>
      <vt:lpstr>echo: Displays a string to stdout</vt:lpstr>
      <vt:lpstr>&gt;&gt;: Appending Text</vt:lpstr>
      <vt:lpstr>echo -n: Displays text without return</vt:lpstr>
      <vt:lpstr>date: Displays system date and time</vt:lpstr>
      <vt:lpstr>od: Dump files in octal &amp; other formats</vt:lpstr>
      <vt:lpstr>unix2dos: Installation</vt:lpstr>
      <vt:lpstr>unix2dos and dos2unix</vt:lpstr>
      <vt:lpstr>Compressing files</vt:lpstr>
      <vt:lpstr>bzip2: Compress a file</vt:lpstr>
      <vt:lpstr>bzcat: Catenate a decompressed file</vt:lpstr>
      <vt:lpstr>bunzip2: Decompress a file</vt:lpstr>
      <vt:lpstr>gzip: Compress a file</vt:lpstr>
      <vt:lpstr>zcat: Catentate a compressed file</vt:lpstr>
      <vt:lpstr>gunzip: Decompress a file</vt:lpstr>
      <vt:lpstr>Archiving files</vt:lpstr>
      <vt:lpstr>tar: Creating an archive file</vt:lpstr>
      <vt:lpstr>tar: Table of contents list of archive</vt:lpstr>
      <vt:lpstr>tar: Extracting an archive file</vt:lpstr>
      <vt:lpstr>tar: Extracting compressed tar via zcat</vt:lpstr>
      <vt:lpstr>tar: Extracting compressed tar via gunzip</vt:lpstr>
      <vt:lpstr>tar: Extracting compressed tar via tar</vt:lpstr>
      <vt:lpstr>tar: Extracting bz2 compressed tar via tar</vt:lpstr>
      <vt:lpstr>who: List users on the system</vt:lpstr>
      <vt:lpstr>whoami: List username of current user</vt:lpstr>
      <vt:lpstr>who am i: User associated with STDIN</vt:lpstr>
      <vt:lpstr>paste: Join files into columns</vt:lpstr>
      <vt:lpstr>cut: Cut file by columns</vt:lpstr>
      <vt:lpstr>sudo: Execute command as a user</vt:lpstr>
      <vt:lpstr>visudo: Edit sudoers File</vt:lpstr>
      <vt:lpstr>rpm: Software installation</vt:lpstr>
      <vt:lpstr>yum: Software installation</vt:lpstr>
      <vt:lpstr>yum: Software installation</vt:lpstr>
      <vt:lpstr>yum: Software installation</vt:lpstr>
      <vt:lpstr>Firefox 6: Installing from remi repository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IT250 Linux Operating System</dc:title>
  <dc:creator>Fred</dc:creator>
  <cp:lastModifiedBy>McClurg, Fred R</cp:lastModifiedBy>
  <cp:revision>549</cp:revision>
  <dcterms:created xsi:type="dcterms:W3CDTF">2011-02-25T23:27:39Z</dcterms:created>
  <dcterms:modified xsi:type="dcterms:W3CDTF">2016-02-27T21:58:14Z</dcterms:modified>
</cp:coreProperties>
</file>