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28" r:id="rId4"/>
    <p:sldId id="319" r:id="rId5"/>
    <p:sldId id="318" r:id="rId6"/>
    <p:sldId id="320" r:id="rId7"/>
    <p:sldId id="325" r:id="rId8"/>
    <p:sldId id="317" r:id="rId9"/>
    <p:sldId id="326" r:id="rId10"/>
    <p:sldId id="323" r:id="rId11"/>
    <p:sldId id="324" r:id="rId12"/>
    <p:sldId id="322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45" r:id="rId22"/>
    <p:sldId id="337" r:id="rId23"/>
    <p:sldId id="338" r:id="rId24"/>
    <p:sldId id="340" r:id="rId25"/>
    <p:sldId id="347" r:id="rId26"/>
    <p:sldId id="339" r:id="rId27"/>
    <p:sldId id="346" r:id="rId28"/>
    <p:sldId id="348" r:id="rId29"/>
    <p:sldId id="349" r:id="rId30"/>
    <p:sldId id="341" r:id="rId31"/>
    <p:sldId id="342" r:id="rId32"/>
    <p:sldId id="343" r:id="rId33"/>
    <p:sldId id="344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0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4:  More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659807-2078-4BD9-A826-03CB020D51BA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7:  The Shell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0FB71D-227B-489F-A1D2-338F91A1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4:  More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B03400-21C3-4CA5-A29E-6D5162ACB7AD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7:  The Shell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C7B7A8-3075-4061-8455-8063B16B2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7B7A8-3075-4061-8455-8063B16B207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A73202-9F48-490D-B0E2-280C5CAFFE3C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7:  The Shell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4:  More Command Line Interface (CLI)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4:  More Command Line Interface (CLI)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7: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Shell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Copyright </a:t>
            </a:r>
            <a:r>
              <a:rPr lang="en-US" sz="2800" dirty="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Finished Background Jobs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Jobs with “Done” status</a:t>
            </a:r>
            <a:endParaRPr lang="en-US" sz="4000" dirty="0" smtClean="0"/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22" y="2590800"/>
            <a:ext cx="888235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Finished Background Jobs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Jobs with “Stopped” status</a:t>
            </a:r>
            <a:endParaRPr lang="en-US" sz="4000" dirty="0" smtClean="0"/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063" y="2438400"/>
            <a:ext cx="8940937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Terminating Background Jobs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Killing a background job: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kill %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4000" i="1" dirty="0" smtClean="0"/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072685"/>
            <a:ext cx="6628584" cy="3785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b="1" dirty="0" smtClean="0">
                <a:solidFill>
                  <a:srgbClr val="800000"/>
                </a:solidFill>
              </a:rPr>
              <a:t>Standard Input, Output &amp; Error</a:t>
            </a:r>
            <a:endParaRPr lang="en-US" sz="39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Three Streams in Linux OS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1025046" y="2398693"/>
            <a:ext cx="8060274" cy="4154507"/>
            <a:chOff x="1025046" y="1865293"/>
            <a:chExt cx="8060274" cy="4154507"/>
          </a:xfrm>
        </p:grpSpPr>
        <p:sp>
          <p:nvSpPr>
            <p:cNvPr id="9" name="Right Arrow 8"/>
            <p:cNvSpPr/>
            <p:nvPr/>
          </p:nvSpPr>
          <p:spPr>
            <a:xfrm>
              <a:off x="3200400" y="3657600"/>
              <a:ext cx="10546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5046" y="3273386"/>
              <a:ext cx="27087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Input</a:t>
              </a:r>
            </a:p>
            <a:p>
              <a:pPr algn="ctr"/>
              <a:r>
                <a:rPr lang="en-US" sz="2800" b="1" dirty="0" smtClean="0"/>
                <a:t>(STDIN)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6729" y="1865293"/>
              <a:ext cx="30485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Output</a:t>
              </a:r>
            </a:p>
            <a:p>
              <a:pPr algn="ctr"/>
              <a:r>
                <a:rPr lang="en-US" sz="2800" b="1" dirty="0" smtClean="0"/>
                <a:t>(STDOUT)</a:t>
              </a:r>
              <a:endParaRPr 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5836" y="5065693"/>
              <a:ext cx="27219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Error</a:t>
              </a:r>
            </a:p>
            <a:p>
              <a:pPr algn="ctr"/>
              <a:r>
                <a:rPr lang="en-US" sz="2800" b="1" dirty="0" smtClean="0"/>
                <a:t>(STDERR)</a:t>
              </a:r>
              <a:endParaRPr lang="en-US" sz="2800" b="1" dirty="0"/>
            </a:p>
          </p:txBody>
        </p:sp>
        <p:sp>
          <p:nvSpPr>
            <p:cNvPr id="10" name="Right Arrow 9"/>
            <p:cNvSpPr/>
            <p:nvPr/>
          </p:nvSpPr>
          <p:spPr>
            <a:xfrm rot="19362458">
              <a:off x="6676200" y="30388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2757936">
              <a:off x="6654444" y="442910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3465493"/>
              <a:ext cx="2667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</a:rPr>
                <a:t>command</a:t>
              </a:r>
              <a:endParaRPr lang="en-US" sz="4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Output Redirection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Syntax:</a:t>
            </a:r>
          </a:p>
          <a:p>
            <a:pPr lvl="1"/>
            <a:r>
              <a:rPr lang="en-US" sz="4000" b="1" i="1" dirty="0" smtClean="0">
                <a:cs typeface="Courier New" pitchFamily="49" charset="0"/>
              </a:rPr>
              <a:t>command [</a:t>
            </a:r>
            <a:r>
              <a:rPr lang="en-US" sz="4000" b="1" i="1" dirty="0" err="1" smtClean="0">
                <a:cs typeface="Courier New" pitchFamily="49" charset="0"/>
              </a:rPr>
              <a:t>args</a:t>
            </a:r>
            <a:r>
              <a:rPr lang="en-US" sz="4000" b="1" i="1" dirty="0" smtClean="0">
                <a:cs typeface="Courier New" pitchFamily="49" charset="0"/>
              </a:rPr>
              <a:t>]</a:t>
            </a:r>
            <a:r>
              <a:rPr lang="en-US" sz="4000" b="1" dirty="0" smtClean="0">
                <a:cs typeface="Courier New" pitchFamily="49" charset="0"/>
              </a:rPr>
              <a:t> &gt; </a:t>
            </a:r>
            <a:r>
              <a:rPr lang="en-US" sz="4000" b="1" i="1" dirty="0" smtClean="0">
                <a:cs typeface="Courier New" pitchFamily="49" charset="0"/>
              </a:rPr>
              <a:t>filename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cat &gt; file.txt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text from keyboard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second line of text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Ctrl+D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Caution:  Redirecting output can destroy a file!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Input Redirection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Syntax:</a:t>
            </a:r>
          </a:p>
          <a:p>
            <a:pPr lvl="1"/>
            <a:r>
              <a:rPr lang="en-US" sz="4000" b="1" i="1" dirty="0" smtClean="0">
                <a:cs typeface="Courier New" pitchFamily="49" charset="0"/>
              </a:rPr>
              <a:t>command [</a:t>
            </a:r>
            <a:r>
              <a:rPr lang="en-US" sz="4000" b="1" i="1" dirty="0" err="1" smtClean="0">
                <a:cs typeface="Courier New" pitchFamily="49" charset="0"/>
              </a:rPr>
              <a:t>args</a:t>
            </a:r>
            <a:r>
              <a:rPr lang="en-US" sz="4000" b="1" i="1" dirty="0" smtClean="0">
                <a:cs typeface="Courier New" pitchFamily="49" charset="0"/>
              </a:rPr>
              <a:t>]</a:t>
            </a:r>
            <a:r>
              <a:rPr lang="en-US" sz="4000" b="1" dirty="0" smtClean="0">
                <a:cs typeface="Courier New" pitchFamily="49" charset="0"/>
              </a:rPr>
              <a:t> &lt; </a:t>
            </a:r>
            <a:r>
              <a:rPr lang="en-US" sz="4000" b="1" i="1" dirty="0" smtClean="0">
                <a:cs typeface="Courier New" pitchFamily="49" charset="0"/>
              </a:rPr>
              <a:t>filename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sort &lt; file.txt</a:t>
            </a:r>
            <a:endParaRPr lang="en-US" sz="40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noclobber</a:t>
            </a:r>
            <a:r>
              <a:rPr lang="en-US" sz="4400" b="1" dirty="0" smtClean="0">
                <a:solidFill>
                  <a:srgbClr val="800000"/>
                </a:solidFill>
              </a:rPr>
              <a:t>: Prevent Overwrites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/>
              <a:t>Turn on: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set -o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noclobber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500" b="1" dirty="0" smtClean="0"/>
              <a:t>Caution:  </a:t>
            </a:r>
            <a:r>
              <a:rPr lang="en-US" sz="3500" b="1" dirty="0" err="1" smtClean="0"/>
              <a:t>noclobber</a:t>
            </a:r>
            <a:r>
              <a:rPr lang="en-US" sz="3500" b="1" dirty="0" smtClean="0"/>
              <a:t> does not prevent overwrites from </a:t>
            </a:r>
            <a:r>
              <a:rPr lang="en-US" sz="3500" b="1" dirty="0" smtClean="0">
                <a:latin typeface="Courier New"/>
                <a:cs typeface="Courier New"/>
              </a:rPr>
              <a:t>cp</a:t>
            </a:r>
            <a:r>
              <a:rPr lang="en-US" sz="3500" b="1" dirty="0" smtClean="0"/>
              <a:t> or </a:t>
            </a:r>
            <a:r>
              <a:rPr lang="en-US" sz="3500" b="1" dirty="0" smtClean="0">
                <a:latin typeface="Courier New"/>
                <a:cs typeface="Courier New"/>
              </a:rPr>
              <a:t>mv</a:t>
            </a:r>
          </a:p>
        </p:txBody>
      </p:sp>
      <p:pic>
        <p:nvPicPr>
          <p:cNvPr id="4" name="Picture 3" descr="noclob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819400"/>
            <a:ext cx="8739299" cy="275895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Overriding </a:t>
            </a:r>
            <a:r>
              <a:rPr lang="en-US" sz="4400" b="1" dirty="0" err="1" smtClean="0">
                <a:solidFill>
                  <a:srgbClr val="800000"/>
                </a:solidFill>
              </a:rPr>
              <a:t>noclobber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Clobber regardless of </a:t>
            </a:r>
            <a:r>
              <a:rPr lang="en-US" sz="4000" b="1" dirty="0" err="1" smtClean="0"/>
              <a:t>noclobber</a:t>
            </a:r>
            <a:r>
              <a:rPr lang="en-US" sz="4000" b="1" dirty="0" smtClean="0"/>
              <a:t>: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set -o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noclobber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echo "contents" &gt; file.txt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echo "no can do" &gt; file.txt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echo "clobber me" &gt;| file.txt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endParaRPr lang="en-US" sz="3300" b="1" dirty="0" smtClean="0"/>
          </a:p>
          <a:p>
            <a:r>
              <a:rPr lang="en-US" sz="4000" b="1" dirty="0" smtClean="0"/>
              <a:t>Turn off: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set +o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noclobber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echo "clobber it" &gt; file.txt</a:t>
            </a:r>
            <a:endParaRPr lang="en-US" sz="3300" b="1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/dev/null: The Bit Bucket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Data Sink: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echo "gone!" &gt; /dev/null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Unix Universe Black Hole: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trash.txt /dev/null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Appending a File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Syntax:</a:t>
            </a:r>
          </a:p>
          <a:p>
            <a:pPr lvl="1"/>
            <a:r>
              <a:rPr lang="en-US" sz="3600" b="1" i="1" dirty="0" smtClean="0">
                <a:cs typeface="Courier New" pitchFamily="49" charset="0"/>
              </a:rPr>
              <a:t>command  [</a:t>
            </a:r>
            <a:r>
              <a:rPr lang="en-US" sz="3600" b="1" i="1" dirty="0" err="1" smtClean="0">
                <a:cs typeface="Courier New" pitchFamily="49" charset="0"/>
              </a:rPr>
              <a:t>args</a:t>
            </a:r>
            <a:r>
              <a:rPr lang="en-US" sz="3600" b="1" i="1" dirty="0" smtClean="0">
                <a:cs typeface="Courier New" pitchFamily="49" charset="0"/>
              </a:rPr>
              <a:t>]</a:t>
            </a:r>
            <a:r>
              <a:rPr lang="en-US" sz="3600" b="1" dirty="0" smtClean="0">
                <a:cs typeface="Courier New" pitchFamily="49" charset="0"/>
              </a:rPr>
              <a:t> &gt;&gt;  </a:t>
            </a:r>
            <a:r>
              <a:rPr lang="en-US" sz="3600" b="1" i="1" dirty="0" smtClean="0">
                <a:cs typeface="Courier New" pitchFamily="49" charset="0"/>
              </a:rPr>
              <a:t>filename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date &gt;&gt; timestamps.txt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Command Line Interface (CLI)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Advantages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More options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Wildcards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Stack multiple commands together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Scriptable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GUI not always available (server, telnet, single user mode)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No </a:t>
            </a:r>
            <a:r>
              <a:rPr lang="en-US" sz="3600" dirty="0" err="1" smtClean="0">
                <a:cs typeface="Courier New" pitchFamily="49" charset="0"/>
              </a:rPr>
              <a:t>clickity</a:t>
            </a:r>
            <a:r>
              <a:rPr lang="en-US" sz="3600" dirty="0" smtClean="0">
                <a:cs typeface="Courier New" pitchFamily="49" charset="0"/>
              </a:rPr>
              <a:t>-</a:t>
            </a:r>
            <a:r>
              <a:rPr lang="en-US" sz="3600" dirty="0" err="1" smtClean="0">
                <a:cs typeface="Courier New" pitchFamily="49" charset="0"/>
              </a:rPr>
              <a:t>clackity</a:t>
            </a:r>
            <a:r>
              <a:rPr lang="en-US" sz="3600" dirty="0" smtClean="0">
                <a:cs typeface="Courier New" pitchFamily="49" charset="0"/>
              </a:rPr>
              <a:t>-click!</a:t>
            </a:r>
            <a:endParaRPr lang="en-US" sz="36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Pipes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smtClean="0"/>
              <a:t>Description: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Connects standard output of one command to the standard input of another command.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Syntax:</a:t>
            </a:r>
          </a:p>
          <a:p>
            <a:pPr lvl="1"/>
            <a:r>
              <a:rPr lang="en-US" sz="3600" b="1" i="1" dirty="0" smtClean="0">
                <a:cs typeface="Courier New" pitchFamily="49" charset="0"/>
              </a:rPr>
              <a:t>command [</a:t>
            </a:r>
            <a:r>
              <a:rPr lang="en-US" sz="3600" b="1" i="1" dirty="0" err="1" smtClean="0">
                <a:cs typeface="Courier New" pitchFamily="49" charset="0"/>
              </a:rPr>
              <a:t>args</a:t>
            </a:r>
            <a:r>
              <a:rPr lang="en-US" sz="3600" b="1" i="1" dirty="0" smtClean="0">
                <a:cs typeface="Courier New" pitchFamily="49" charset="0"/>
              </a:rPr>
              <a:t>]</a:t>
            </a:r>
            <a:r>
              <a:rPr lang="en-US" sz="3600" b="1" dirty="0" smtClean="0">
                <a:cs typeface="Courier New" pitchFamily="49" charset="0"/>
              </a:rPr>
              <a:t>  |  </a:t>
            </a:r>
            <a:r>
              <a:rPr lang="en-US" sz="3600" b="1" i="1" dirty="0" smtClean="0">
                <a:cs typeface="Courier New" pitchFamily="49" charset="0"/>
              </a:rPr>
              <a:t>command [</a:t>
            </a:r>
            <a:r>
              <a:rPr lang="en-US" sz="3600" b="1" i="1" dirty="0" err="1" smtClean="0">
                <a:cs typeface="Courier New" pitchFamily="49" charset="0"/>
              </a:rPr>
              <a:t>args</a:t>
            </a:r>
            <a:r>
              <a:rPr lang="en-US" sz="3600" b="1" i="1" dirty="0" smtClean="0">
                <a:cs typeface="Courier New" pitchFamily="49" charset="0"/>
              </a:rPr>
              <a:t>]</a:t>
            </a:r>
            <a:r>
              <a:rPr lang="en-US" sz="3600" b="1" dirty="0" smtClean="0">
                <a:cs typeface="Courier New" pitchFamily="49" charset="0"/>
              </a:rPr>
              <a:t/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cat grades | sort -n</a:t>
            </a:r>
            <a:endParaRPr lang="en-US" sz="31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Eliminating Temporary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smtClean="0"/>
              <a:t>Description:  A pipe can negate the need for temporary or intermediary files.</a:t>
            </a:r>
            <a:br>
              <a:rPr lang="en-US" sz="4400" b="1" dirty="0" smtClean="0"/>
            </a:br>
            <a:endParaRPr lang="en-US" sz="4400" b="1" dirty="0" smtClean="0"/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sort -n grades &gt; sorted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tail -1 &lt; sorted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sorted</a:t>
            </a:r>
            <a:r>
              <a:rPr lang="en-US" sz="3600" b="1" dirty="0" smtClean="0">
                <a:cs typeface="Courier New" pitchFamily="49" charset="0"/>
              </a:rPr>
              <a:t/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Syntax: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sort -n grades | tail -1</a:t>
            </a: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Filters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smtClean="0"/>
              <a:t>Description: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Command that uses standard input stream to produce a standard output stream.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Syntax:</a:t>
            </a:r>
          </a:p>
          <a:p>
            <a:pPr lvl="1"/>
            <a:r>
              <a:rPr lang="en-US" sz="4500" b="1" i="1" dirty="0" err="1" smtClean="0">
                <a:cs typeface="Courier New" pitchFamily="49" charset="0"/>
              </a:rPr>
              <a:t>cmd</a:t>
            </a:r>
            <a:r>
              <a:rPr lang="en-US" sz="4500" b="1" i="1" dirty="0" smtClean="0">
                <a:cs typeface="Courier New" pitchFamily="49" charset="0"/>
              </a:rPr>
              <a:t> [</a:t>
            </a:r>
            <a:r>
              <a:rPr lang="en-US" sz="4500" b="1" i="1" dirty="0" err="1" smtClean="0">
                <a:cs typeface="Courier New" pitchFamily="49" charset="0"/>
              </a:rPr>
              <a:t>args</a:t>
            </a:r>
            <a:r>
              <a:rPr lang="en-US" sz="4500" b="1" i="1" dirty="0" smtClean="0">
                <a:cs typeface="Courier New" pitchFamily="49" charset="0"/>
              </a:rPr>
              <a:t>]</a:t>
            </a:r>
            <a:r>
              <a:rPr lang="en-US" sz="4500" b="1" dirty="0" smtClean="0">
                <a:cs typeface="Courier New" pitchFamily="49" charset="0"/>
              </a:rPr>
              <a:t> | </a:t>
            </a:r>
            <a:r>
              <a:rPr lang="en-US" sz="4500" b="1" i="1" dirty="0" smtClean="0">
                <a:cs typeface="Courier New" pitchFamily="49" charset="0"/>
              </a:rPr>
              <a:t>filter [</a:t>
            </a:r>
            <a:r>
              <a:rPr lang="en-US" sz="4500" b="1" i="1" dirty="0" err="1" smtClean="0">
                <a:cs typeface="Courier New" pitchFamily="49" charset="0"/>
              </a:rPr>
              <a:t>args</a:t>
            </a:r>
            <a:r>
              <a:rPr lang="en-US" sz="4500" b="1" i="1" dirty="0" smtClean="0">
                <a:cs typeface="Courier New" pitchFamily="49" charset="0"/>
              </a:rPr>
              <a:t>]</a:t>
            </a:r>
            <a:r>
              <a:rPr lang="en-US" sz="4500" b="1" dirty="0" smtClean="0">
                <a:cs typeface="Courier New" pitchFamily="49" charset="0"/>
              </a:rPr>
              <a:t> | </a:t>
            </a:r>
            <a:r>
              <a:rPr lang="en-US" sz="4500" b="1" i="1" dirty="0" err="1" smtClean="0">
                <a:cs typeface="Courier New" pitchFamily="49" charset="0"/>
              </a:rPr>
              <a:t>cmd</a:t>
            </a:r>
            <a:r>
              <a:rPr lang="en-US" sz="4500" b="1" i="1" dirty="0" smtClean="0">
                <a:cs typeface="Courier New" pitchFamily="49" charset="0"/>
              </a:rPr>
              <a:t> [</a:t>
            </a:r>
            <a:r>
              <a:rPr lang="en-US" sz="4500" b="1" i="1" dirty="0" err="1" smtClean="0">
                <a:cs typeface="Courier New" pitchFamily="49" charset="0"/>
              </a:rPr>
              <a:t>args</a:t>
            </a:r>
            <a:r>
              <a:rPr lang="en-US" sz="4500" b="1" i="1" dirty="0" smtClean="0">
                <a:cs typeface="Courier New" pitchFamily="49" charset="0"/>
              </a:rPr>
              <a:t>]</a:t>
            </a:r>
            <a:r>
              <a:rPr lang="en-US" sz="4100" b="1" dirty="0" smtClean="0">
                <a:cs typeface="Courier New" pitchFamily="49" charset="0"/>
              </a:rPr>
              <a:t/>
            </a:r>
            <a:br>
              <a:rPr lang="en-US" sz="4100" b="1" dirty="0" smtClean="0">
                <a:cs typeface="Courier New" pitchFamily="49" charset="0"/>
              </a:rPr>
            </a:br>
            <a:endParaRPr lang="en-US" sz="41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4600" b="1" dirty="0" smtClean="0">
                <a:latin typeface="Courier New" pitchFamily="49" charset="0"/>
                <a:cs typeface="Courier New" pitchFamily="49" charset="0"/>
              </a:rPr>
              <a:t>cat dates | sort | </a:t>
            </a:r>
            <a:r>
              <a:rPr lang="en-US" sz="46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4600" b="1" dirty="0" smtClean="0">
                <a:latin typeface="Courier New" pitchFamily="49" charset="0"/>
                <a:cs typeface="Courier New" pitchFamily="49" charset="0"/>
              </a:rPr>
              <a:t> J</a:t>
            </a:r>
            <a:endParaRPr lang="en-US" sz="46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tee:  Output in Two Directions</a:t>
            </a:r>
            <a:endParaRPr lang="en-US" sz="41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smtClean="0"/>
              <a:t>Description: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tee utility copies standard input to a file and sends output to standard output.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Syntax:</a:t>
            </a:r>
          </a:p>
          <a:p>
            <a:pPr lvl="1"/>
            <a:r>
              <a:rPr lang="en-US" sz="4000" b="1" i="1" dirty="0" err="1" smtClean="0">
                <a:cs typeface="Courier New" pitchFamily="49" charset="0"/>
              </a:rPr>
              <a:t>cmd</a:t>
            </a:r>
            <a:r>
              <a:rPr lang="en-US" sz="4000" b="1" i="1" dirty="0" smtClean="0">
                <a:cs typeface="Courier New" pitchFamily="49" charset="0"/>
              </a:rPr>
              <a:t> [</a:t>
            </a:r>
            <a:r>
              <a:rPr lang="en-US" sz="4000" b="1" i="1" dirty="0" err="1" smtClean="0">
                <a:cs typeface="Courier New" pitchFamily="49" charset="0"/>
              </a:rPr>
              <a:t>args</a:t>
            </a:r>
            <a:r>
              <a:rPr lang="en-US" sz="4000" b="1" i="1" dirty="0" smtClean="0">
                <a:cs typeface="Courier New" pitchFamily="49" charset="0"/>
              </a:rPr>
              <a:t>]</a:t>
            </a:r>
            <a:r>
              <a:rPr lang="en-US" sz="4000" b="1" dirty="0" smtClean="0">
                <a:cs typeface="Courier New" pitchFamily="49" charset="0"/>
              </a:rPr>
              <a:t> | </a:t>
            </a:r>
            <a:r>
              <a:rPr lang="en-US" sz="4000" b="1" i="1" dirty="0" smtClean="0">
                <a:cs typeface="Courier New" pitchFamily="49" charset="0"/>
              </a:rPr>
              <a:t>tee file</a:t>
            </a:r>
            <a:r>
              <a:rPr lang="en-US" sz="4000" b="1" dirty="0" smtClean="0">
                <a:cs typeface="Courier New" pitchFamily="49" charset="0"/>
              </a:rPr>
              <a:t> | </a:t>
            </a:r>
            <a:r>
              <a:rPr lang="en-US" sz="4000" b="1" i="1" dirty="0" err="1" smtClean="0">
                <a:cs typeface="Courier New" pitchFamily="49" charset="0"/>
              </a:rPr>
              <a:t>cmd</a:t>
            </a:r>
            <a:r>
              <a:rPr lang="en-US" sz="4000" b="1" i="1" dirty="0" smtClean="0">
                <a:cs typeface="Courier New" pitchFamily="49" charset="0"/>
              </a:rPr>
              <a:t> [</a:t>
            </a:r>
            <a:r>
              <a:rPr lang="en-US" sz="4000" b="1" i="1" dirty="0" err="1" smtClean="0">
                <a:cs typeface="Courier New" pitchFamily="49" charset="0"/>
              </a:rPr>
              <a:t>args</a:t>
            </a:r>
            <a:r>
              <a:rPr lang="en-US" sz="4000" b="1" i="1" dirty="0" smtClean="0">
                <a:cs typeface="Courier New" pitchFamily="49" charset="0"/>
              </a:rPr>
              <a:t>]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| tee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output.out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txt</a:t>
            </a:r>
            <a:endParaRPr lang="en-US" sz="3600" b="1" dirty="0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What is Shell Expansion</a:t>
            </a:r>
            <a:endParaRPr lang="en-US" sz="41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92500"/>
          </a:bodyPr>
          <a:lstStyle/>
          <a:p>
            <a:r>
              <a:rPr lang="en-US" sz="4400" b="1" dirty="0" smtClean="0"/>
              <a:t>One or more characters used to match a set of filenames</a:t>
            </a:r>
            <a:r>
              <a:rPr lang="en-US" sz="3600" b="1" dirty="0" smtClean="0">
                <a:cs typeface="Courier New" pitchFamily="49" charset="0"/>
              </a:rPr>
              <a:t/>
            </a:r>
            <a:br>
              <a:rPr lang="en-US" sz="36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Also known as “glob” or “</a:t>
            </a:r>
            <a:r>
              <a:rPr lang="en-US" sz="4400" b="1" dirty="0" err="1" smtClean="0"/>
              <a:t>globbing</a:t>
            </a:r>
            <a:r>
              <a:rPr lang="en-US" sz="4400" b="1" dirty="0" smtClean="0"/>
              <a:t>”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The characters are called “wildcards”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Wildcard:  </a:t>
            </a:r>
            <a:r>
              <a:rPr lang="en-US" sz="41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41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 smtClean="0"/>
              <a:t>Star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4400" b="1" dirty="0" smtClean="0"/>
              <a:t>” (aka asterisk, splat) Character: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Wildcard matches zero or more characters in a filename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bad*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Matches: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bad badland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Does not match: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obadiah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Wildcard:  </a:t>
            </a:r>
            <a:r>
              <a:rPr lang="en-US" sz="41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41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smtClean="0"/>
              <a:t>The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4400" b="1" dirty="0" smtClean="0"/>
              <a:t>” Character: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Wildcard matches any single character in a filename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verb?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Matches: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verbs verb1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Does not match: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verb proverb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Wildcards:  </a:t>
            </a:r>
            <a:r>
              <a:rPr lang="en-US" sz="41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endParaRPr lang="en-US" sz="41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smtClean="0"/>
              <a:t>The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4400" b="1" dirty="0" smtClean="0"/>
              <a:t>” Character Set: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Wildcard matches a single character contained in the set.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echo *[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]*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Matches: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ape dog gnu platypus aardvark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Does not match: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fly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Brace Expansion:  </a:t>
            </a:r>
            <a:r>
              <a:rPr lang="en-US" sz="41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{}</a:t>
            </a:r>
            <a:endParaRPr lang="en-US" sz="41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228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smtClean="0">
                <a:cs typeface="Courier New" pitchFamily="49" charset="0"/>
              </a:rPr>
              <a:t>Generates strings at the command line by specifying a comma separated list inside curly braces “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4000" b="1" dirty="0" smtClean="0">
                <a:cs typeface="Courier New" pitchFamily="49" charset="0"/>
              </a:rPr>
              <a:t>”.</a:t>
            </a:r>
            <a:endParaRPr lang="en-US" sz="4000" b="1" dirty="0" smtClean="0"/>
          </a:p>
        </p:txBody>
      </p:sp>
      <p:pic>
        <p:nvPicPr>
          <p:cNvPr id="4" name="Picture 3" descr="bracesWithComm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4038600"/>
            <a:ext cx="8915400" cy="2677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Brace Expansion:  </a:t>
            </a:r>
            <a:r>
              <a:rPr lang="en-US" sz="41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{}</a:t>
            </a:r>
            <a:endParaRPr lang="en-US" sz="41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cs typeface="Courier New" pitchFamily="49" charset="0"/>
              </a:rPr>
              <a:t>A sequence consists of a starting and ending value separated by two periods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3600" b="1" dirty="0" smtClean="0">
                <a:cs typeface="Courier New" pitchFamily="49" charset="0"/>
              </a:rPr>
              <a:t>”.</a:t>
            </a:r>
            <a:endParaRPr lang="en-US" sz="3600" b="1" dirty="0" smtClean="0"/>
          </a:p>
        </p:txBody>
      </p:sp>
      <p:pic>
        <p:nvPicPr>
          <p:cNvPr id="4" name="Picture 3" descr="bracesWithPerio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435974"/>
            <a:ext cx="7315200" cy="3422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Editing the Command Line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set –o vi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Escape begins edit of history list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Slash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600" dirty="0" smtClean="0">
                <a:cs typeface="Courier New" pitchFamily="49" charset="0"/>
              </a:rPr>
              <a:t>” searches most current </a:t>
            </a:r>
            <a:r>
              <a:rPr lang="en-US" sz="3600" dirty="0" err="1" smtClean="0">
                <a:cs typeface="Courier New" pitchFamily="49" charset="0"/>
              </a:rPr>
              <a:t>cmd</a:t>
            </a:r>
            <a:endParaRPr lang="en-US" sz="3600" dirty="0" smtClean="0">
              <a:cs typeface="Courier New" pitchFamily="49" charset="0"/>
            </a:endParaRPr>
          </a:p>
          <a:p>
            <a:pPr lvl="1"/>
            <a:r>
              <a:rPr lang="en-US" sz="3600" dirty="0" smtClean="0">
                <a:cs typeface="Courier New" pitchFamily="49" charset="0"/>
              </a:rPr>
              <a:t>Ex commands can’t be used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Can start upon login via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600" dirty="0" smtClean="0">
                <a:cs typeface="Courier New" pitchFamily="49" charset="0"/>
              </a:rPr>
              <a:t>Carriage Return (Enter) terminates edit and executes command</a:t>
            </a:r>
            <a:endParaRPr lang="en-US" sz="3600" dirty="0"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Globbing</a:t>
            </a:r>
            <a:r>
              <a:rPr lang="en-US" sz="4400" b="1" dirty="0" smtClean="0">
                <a:solidFill>
                  <a:srgbClr val="800000"/>
                </a:solidFill>
              </a:rPr>
              <a:t> Hidden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 smtClean="0"/>
              <a:t>Hidden File Matching: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Wildcards do </a:t>
            </a:r>
            <a:r>
              <a:rPr lang="en-US" sz="3600" b="1" i="1" dirty="0" smtClean="0">
                <a:cs typeface="Courier New" pitchFamily="49" charset="0"/>
              </a:rPr>
              <a:t>not</a:t>
            </a:r>
            <a:r>
              <a:rPr lang="en-US" sz="3600" b="1" dirty="0" smtClean="0">
                <a:cs typeface="Courier New" pitchFamily="49" charset="0"/>
              </a:rPr>
              <a:t> match the dot in hidden files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echo ?ark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echo *ark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Matches: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mark park dark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stark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Does not match: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.ark</a:t>
            </a:r>
            <a:endParaRPr lang="en-US" sz="3600" b="1" dirty="0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Globbing</a:t>
            </a:r>
            <a:r>
              <a:rPr lang="en-US" sz="4400" b="1" dirty="0" smtClean="0">
                <a:solidFill>
                  <a:srgbClr val="800000"/>
                </a:solidFill>
              </a:rPr>
              <a:t> Hidden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echo .*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Matches: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. .. .ark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Note: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Use caution using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sz="3600" b="1" dirty="0" smtClean="0">
                <a:cs typeface="Courier New" pitchFamily="49" charset="0"/>
              </a:rPr>
              <a:t>” as a wildcard because it matches the current and parent directory!</a:t>
            </a:r>
            <a:endParaRPr lang="en-US" sz="4000" b="1" dirty="0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b="1" dirty="0" smtClean="0">
                <a:solidFill>
                  <a:srgbClr val="800000"/>
                </a:solidFill>
              </a:rPr>
              <a:t>Yanking the Rug From Under You</a:t>
            </a:r>
            <a:endParaRPr lang="en-US" sz="41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5486400" cy="4191000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sz="2200" b="1" dirty="0" smtClean="0"/>
              <a:t>Note:</a:t>
            </a:r>
          </a:p>
          <a:p>
            <a:pPr lvl="1">
              <a:defRPr/>
            </a:pPr>
            <a:r>
              <a:rPr lang="en-US" sz="2200" b="1" dirty="0" smtClean="0">
                <a:cs typeface="Courier New" pitchFamily="49" charset="0"/>
              </a:rPr>
              <a:t>Someday, you will regret specifying “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sz="2200" b="1" dirty="0" smtClean="0">
                <a:cs typeface="Courier New" pitchFamily="49" charset="0"/>
              </a:rPr>
              <a:t>” as a wildcard pattern for hidden files.  You have been warned!</a:t>
            </a:r>
            <a:br>
              <a:rPr lang="en-US" sz="2200" b="1" dirty="0" smtClean="0">
                <a:cs typeface="Courier New" pitchFamily="49" charset="0"/>
              </a:rPr>
            </a:br>
            <a:endParaRPr lang="en-US" sz="2200" b="1" dirty="0" smtClean="0">
              <a:cs typeface="Courier New" pitchFamily="49" charset="0"/>
            </a:endParaRPr>
          </a:p>
          <a:p>
            <a:r>
              <a:rPr lang="en-US" sz="2200" b="1" dirty="0" smtClean="0">
                <a:cs typeface="Courier New" pitchFamily="49" charset="0"/>
              </a:rPr>
              <a:t>Also Note:</a:t>
            </a:r>
          </a:p>
          <a:p>
            <a:pPr lvl="1"/>
            <a:r>
              <a:rPr lang="en-US" sz="2200" b="1" dirty="0" smtClean="0">
                <a:cs typeface="Courier New" pitchFamily="49" charset="0"/>
              </a:rPr>
              <a:t>If you are not big enough to use a Red Ryder BB gun, perhaps you should not be using Linux!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2200" b="1" dirty="0" smtClean="0"/>
          </a:p>
          <a:p>
            <a:r>
              <a:rPr lang="en-US" sz="2200" b="1" dirty="0" smtClean="0"/>
              <a:t>Trivia Question:</a:t>
            </a:r>
          </a:p>
          <a:p>
            <a:pPr lvl="1"/>
            <a:r>
              <a:rPr lang="en-US" sz="2200" b="1" dirty="0" smtClean="0">
                <a:cs typeface="Courier New" pitchFamily="49" charset="0"/>
              </a:rPr>
              <a:t>How many times was </a:t>
            </a:r>
            <a:r>
              <a:rPr lang="en-US" sz="2200" b="1" dirty="0" err="1" smtClean="0">
                <a:cs typeface="Courier New" pitchFamily="49" charset="0"/>
              </a:rPr>
              <a:t>Ralphie</a:t>
            </a:r>
            <a:r>
              <a:rPr lang="en-US" sz="2200" b="1" dirty="0" smtClean="0">
                <a:cs typeface="Courier New" pitchFamily="49" charset="0"/>
              </a:rPr>
              <a:t> warned by his mother, “You’ll shoot your eye out!”?  [Answer: Several times]</a:t>
            </a:r>
            <a:endParaRPr lang="en-US" sz="3600" b="1" dirty="0" smtClean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203667"/>
            <a:ext cx="2514600" cy="351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447800"/>
            <a:ext cx="7943088" cy="9906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Unexpected action may result from specifying “</a:t>
            </a: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.*</a:t>
            </a: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as a wildcard pattern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b="1" dirty="0" smtClean="0">
                <a:solidFill>
                  <a:srgbClr val="800000"/>
                </a:solidFill>
              </a:rPr>
              <a:t>Shooting Your Eye Out in Linux</a:t>
            </a:r>
            <a:endParaRPr lang="en-US" sz="39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1400"/>
            <a:ext cx="5486400" cy="3048000"/>
          </a:xfrm>
        </p:spPr>
        <p:txBody>
          <a:bodyPr>
            <a:normAutofit fontScale="32500" lnSpcReduction="20000"/>
          </a:bodyPr>
          <a:lstStyle/>
          <a:p>
            <a:r>
              <a:rPr lang="en-US" sz="7000" b="1" dirty="0" smtClean="0">
                <a:cs typeface="Courier New" pitchFamily="49" charset="0"/>
              </a:rPr>
              <a:t>Also Note:</a:t>
            </a:r>
          </a:p>
          <a:p>
            <a:pPr lvl="1"/>
            <a:r>
              <a:rPr lang="en-US" sz="7000" b="1" dirty="0" smtClean="0">
                <a:cs typeface="Courier New" pitchFamily="49" charset="0"/>
              </a:rPr>
              <a:t>If you are not big enough to use a Red Ryder BB gun, perhaps you should not be using Linux!</a:t>
            </a:r>
            <a:r>
              <a:rPr lang="en-US" sz="7000" b="1" dirty="0" smtClean="0"/>
              <a:t/>
            </a:r>
            <a:br>
              <a:rPr lang="en-US" sz="7000" b="1" dirty="0" smtClean="0"/>
            </a:br>
            <a:endParaRPr lang="en-US" sz="7000" b="1" dirty="0" smtClean="0"/>
          </a:p>
          <a:p>
            <a:r>
              <a:rPr lang="en-US" sz="7000" b="1" dirty="0" smtClean="0"/>
              <a:t>Trivia Question:</a:t>
            </a:r>
          </a:p>
          <a:p>
            <a:pPr lvl="1"/>
            <a:r>
              <a:rPr lang="en-US" sz="7000" b="1" dirty="0" smtClean="0">
                <a:cs typeface="Courier New" pitchFamily="49" charset="0"/>
              </a:rPr>
              <a:t>How many times was </a:t>
            </a:r>
            <a:r>
              <a:rPr lang="en-US" sz="7000" b="1" dirty="0" err="1" smtClean="0">
                <a:cs typeface="Courier New" pitchFamily="49" charset="0"/>
              </a:rPr>
              <a:t>Ralphie</a:t>
            </a:r>
            <a:r>
              <a:rPr lang="en-US" sz="7000" b="1" dirty="0" smtClean="0">
                <a:cs typeface="Courier New" pitchFamily="49" charset="0"/>
              </a:rPr>
              <a:t> warned by his mother, “You’ll shoot your eye out!”?</a:t>
            </a:r>
            <a:r>
              <a:rPr lang="en-US" sz="3600" b="1" dirty="0" smtClean="0">
                <a:cs typeface="Courier New" pitchFamily="49" charset="0"/>
              </a:rPr>
              <a:t/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ample: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-r .*/*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 descr="dotSt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847" y="2690961"/>
            <a:ext cx="8736477" cy="40908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</a:rPr>
              <a:t>Abort Command Execution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Abort Command</a:t>
            </a:r>
          </a:p>
          <a:p>
            <a:pPr lvl="1"/>
            <a:r>
              <a:rPr lang="en-US" sz="3600" dirty="0" err="1" smtClean="0"/>
              <a:t>Ctrl+C</a:t>
            </a:r>
            <a:r>
              <a:rPr lang="en-US" sz="3600" dirty="0" smtClean="0"/>
              <a:t>:  Aborts current execution</a:t>
            </a:r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064629"/>
            <a:ext cx="7924800" cy="37171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800000"/>
                </a:solidFill>
              </a:rPr>
              <a:t>Launching Background Commands</a:t>
            </a:r>
            <a:endParaRPr lang="en-US" sz="35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Background Execution</a:t>
            </a:r>
          </a:p>
          <a:p>
            <a:pPr lvl="1"/>
            <a:r>
              <a:rPr lang="en-US" sz="3200" b="1" i="1" dirty="0" smtClean="0"/>
              <a:t>command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&amp;</a:t>
            </a:r>
            <a:endParaRPr lang="en-US" sz="3200" dirty="0" smtClean="0"/>
          </a:p>
        </p:txBody>
      </p:sp>
      <p:pic>
        <p:nvPicPr>
          <p:cNvPr id="4" name="Picture 3" descr="ampers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1" y="2791069"/>
            <a:ext cx="8534400" cy="3990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Suspended Jobs &amp; Background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Autofit/>
          </a:bodyPr>
          <a:lstStyle/>
          <a:p>
            <a:r>
              <a:rPr lang="en-US" b="1" dirty="0" smtClean="0"/>
              <a:t>Interactive Background Execution</a:t>
            </a:r>
          </a:p>
          <a:p>
            <a:pPr lvl="1"/>
            <a:r>
              <a:rPr lang="en-US" sz="3200" dirty="0" err="1" smtClean="0"/>
              <a:t>Ctrl+Z</a:t>
            </a:r>
            <a:r>
              <a:rPr lang="en-US" sz="3200" dirty="0" smtClean="0"/>
              <a:t>:  Suspends current execution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sz="3200" dirty="0" smtClean="0"/>
              <a:t>:  Move suspended job to background</a:t>
            </a:r>
          </a:p>
        </p:txBody>
      </p:sp>
      <p:pic>
        <p:nvPicPr>
          <p:cNvPr id="4" name="Picture 3" descr="ctrl+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3450469"/>
            <a:ext cx="6962305" cy="33313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Suspended Jobs &amp; Foreground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Autofit/>
          </a:bodyPr>
          <a:lstStyle/>
          <a:p>
            <a:r>
              <a:rPr lang="en-US" b="1" dirty="0" smtClean="0"/>
              <a:t>Interactive Foreground Execution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sz="3200" dirty="0" smtClean="0"/>
              <a:t>:  Move background job to foreground</a:t>
            </a:r>
          </a:p>
        </p:txBody>
      </p:sp>
      <p:pic>
        <p:nvPicPr>
          <p:cNvPr id="6" name="Picture 5" descr="fg.ampers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7017" y="2971800"/>
            <a:ext cx="6571183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Listing Background Jobs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List jobs running in background</a:t>
            </a:r>
          </a:p>
          <a:p>
            <a:r>
              <a:rPr lang="en-US" sz="3600" b="1" dirty="0" smtClean="0"/>
              <a:t>Every job has a unique job number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jobs</a:t>
            </a:r>
            <a:endParaRPr lang="en-US" sz="4000" dirty="0" smtClean="0"/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8140" y="2971800"/>
            <a:ext cx="561178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Listing Background Jobs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Every job has a unique process id</a:t>
            </a:r>
            <a:endParaRPr lang="en-US" sz="3600" dirty="0" smtClean="0"/>
          </a:p>
        </p:txBody>
      </p:sp>
      <p:pic>
        <p:nvPicPr>
          <p:cNvPr id="4" name="Picture 3" descr="ctrl+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426946"/>
            <a:ext cx="7086600" cy="443105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16321</TotalTime>
  <Words>625</Words>
  <Application>Microsoft Office PowerPoint</Application>
  <PresentationFormat>On-screen Show (4:3)</PresentationFormat>
  <Paragraphs>193</Paragraphs>
  <Slides>33</Slides>
  <Notes>1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Linux Operating System</vt:lpstr>
      <vt:lpstr>Command Line Interface (CLI)</vt:lpstr>
      <vt:lpstr>Editing the Command Line</vt:lpstr>
      <vt:lpstr>Abort Command Execution</vt:lpstr>
      <vt:lpstr>Launching Background Commands</vt:lpstr>
      <vt:lpstr>Suspended Jobs &amp; Background</vt:lpstr>
      <vt:lpstr>Suspended Jobs &amp; Foreground</vt:lpstr>
      <vt:lpstr>Listing Background Jobs</vt:lpstr>
      <vt:lpstr>Listing Background Jobs</vt:lpstr>
      <vt:lpstr>Finished Background Jobs</vt:lpstr>
      <vt:lpstr>Finished Background Jobs</vt:lpstr>
      <vt:lpstr>Terminating Background Jobs</vt:lpstr>
      <vt:lpstr>Standard Input, Output &amp; Error</vt:lpstr>
      <vt:lpstr>Output Redirection</vt:lpstr>
      <vt:lpstr>Input Redirection</vt:lpstr>
      <vt:lpstr>noclobber: Prevent Overwrites</vt:lpstr>
      <vt:lpstr>Overriding noclobber</vt:lpstr>
      <vt:lpstr>/dev/null: The Bit Bucket</vt:lpstr>
      <vt:lpstr>Appending a File</vt:lpstr>
      <vt:lpstr>Pipes</vt:lpstr>
      <vt:lpstr>Eliminating Temporary Files</vt:lpstr>
      <vt:lpstr>Filters</vt:lpstr>
      <vt:lpstr>tee:  Output in Two Directions</vt:lpstr>
      <vt:lpstr>What is Shell Expansion</vt:lpstr>
      <vt:lpstr>Wildcard:  *</vt:lpstr>
      <vt:lpstr>Wildcard:  ?</vt:lpstr>
      <vt:lpstr>Wildcards:  []</vt:lpstr>
      <vt:lpstr>Brace Expansion:  {}</vt:lpstr>
      <vt:lpstr>Brace Expansion:  {}</vt:lpstr>
      <vt:lpstr>Globbing Hidden Files</vt:lpstr>
      <vt:lpstr>Globbing Hidden Files</vt:lpstr>
      <vt:lpstr>Yanking the Rug From Under You</vt:lpstr>
      <vt:lpstr>Shooting Your Eye Out in Linux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496</cp:revision>
  <dcterms:created xsi:type="dcterms:W3CDTF">2011-02-25T23:27:39Z</dcterms:created>
  <dcterms:modified xsi:type="dcterms:W3CDTF">2013-07-17T11:30:22Z</dcterms:modified>
</cp:coreProperties>
</file>