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93" r:id="rId4"/>
    <p:sldId id="292" r:id="rId5"/>
    <p:sldId id="291" r:id="rId6"/>
    <p:sldId id="289" r:id="rId7"/>
    <p:sldId id="259" r:id="rId8"/>
    <p:sldId id="260" r:id="rId9"/>
    <p:sldId id="261" r:id="rId10"/>
    <p:sldId id="275" r:id="rId11"/>
    <p:sldId id="290" r:id="rId12"/>
    <p:sldId id="263" r:id="rId13"/>
    <p:sldId id="264" r:id="rId14"/>
    <p:sldId id="267" r:id="rId15"/>
    <p:sldId id="265" r:id="rId16"/>
    <p:sldId id="262" r:id="rId17"/>
    <p:sldId id="269" r:id="rId18"/>
    <p:sldId id="266" r:id="rId19"/>
    <p:sldId id="270" r:id="rId20"/>
    <p:sldId id="271" r:id="rId21"/>
    <p:sldId id="272" r:id="rId22"/>
    <p:sldId id="273" r:id="rId23"/>
    <p:sldId id="281" r:id="rId24"/>
    <p:sldId id="274" r:id="rId25"/>
    <p:sldId id="282" r:id="rId26"/>
    <p:sldId id="277" r:id="rId27"/>
    <p:sldId id="285" r:id="rId28"/>
    <p:sldId id="286" r:id="rId29"/>
    <p:sldId id="287" r:id="rId30"/>
    <p:sldId id="288" r:id="rId31"/>
    <p:sldId id="283" r:id="rId32"/>
    <p:sldId id="280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F81ED-3637-471A-B63B-58D953B7C785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9:  The Bourne Again Shell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CB58-5E73-4CC5-82AA-F75CFA293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87701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8A15-75E0-4A8F-AD82-A3B62668B8C8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9:  The Bourne Again Shell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4A4C4-C696-463F-ACBD-E55B9DB14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6021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A4C4-C696-463F-ACBD-E55B9DB14A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9:  The Bourne Again Shell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Unit 5:  Command Line Interface (CLI)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5:  Command Line Interface (CLI)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9:  </a:t>
            </a: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The Bourne Again Shell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800000"/>
                </a:solidFill>
              </a:rPr>
              <a:t>Standard Input, Output &amp; Error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Three Streams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1025046" y="2398693"/>
            <a:ext cx="8042754" cy="4154507"/>
            <a:chOff x="1025046" y="1865293"/>
            <a:chExt cx="8042754" cy="4154507"/>
          </a:xfrm>
        </p:grpSpPr>
        <p:sp>
          <p:nvSpPr>
            <p:cNvPr id="9" name="Right Arrow 8"/>
            <p:cNvSpPr/>
            <p:nvPr/>
          </p:nvSpPr>
          <p:spPr>
            <a:xfrm>
              <a:off x="3200400" y="3657600"/>
              <a:ext cx="10546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5046" y="3273386"/>
              <a:ext cx="27087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Input</a:t>
              </a:r>
            </a:p>
            <a:p>
              <a:pPr algn="ctr"/>
              <a:r>
                <a:rPr lang="en-US" sz="2800" b="1" dirty="0" smtClean="0"/>
                <a:t>(STDIN)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09665" y="1865293"/>
              <a:ext cx="29027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</a:t>
              </a:r>
              <a:r>
                <a:rPr lang="en-US" sz="2800" b="1" dirty="0" err="1" smtClean="0"/>
                <a:t>Ouput</a:t>
              </a:r>
              <a:endParaRPr lang="en-US" sz="2800" b="1" dirty="0" smtClean="0"/>
            </a:p>
            <a:p>
              <a:pPr algn="ctr"/>
              <a:r>
                <a:rPr lang="en-US" sz="2800" b="1" dirty="0" smtClean="0"/>
                <a:t>(STDOUT)</a:t>
              </a:r>
              <a:endParaRPr 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5836" y="5065693"/>
              <a:ext cx="27219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Standard Error</a:t>
              </a:r>
            </a:p>
            <a:p>
              <a:pPr algn="ctr"/>
              <a:r>
                <a:rPr lang="en-US" sz="2800" b="1" dirty="0" smtClean="0"/>
                <a:t>(STDERR)</a:t>
              </a:r>
              <a:endParaRPr lang="en-US" sz="2800" b="1" dirty="0"/>
            </a:p>
          </p:txBody>
        </p:sp>
        <p:sp>
          <p:nvSpPr>
            <p:cNvPr id="10" name="Right Arrow 9"/>
            <p:cNvSpPr/>
            <p:nvPr/>
          </p:nvSpPr>
          <p:spPr>
            <a:xfrm rot="19362458">
              <a:off x="6676200" y="30388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2757936">
              <a:off x="6654444" y="442910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3465493"/>
              <a:ext cx="2667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</a:rPr>
                <a:t>command</a:t>
              </a:r>
              <a:endParaRPr lang="en-US" sz="4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047" y="1475317"/>
            <a:ext cx="9032953" cy="3020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Standard Out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Standard Error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5" name="Picture 4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1447800"/>
            <a:ext cx="8915400" cy="26970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14800"/>
            <a:ext cx="7943088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Questions: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	If </a:t>
            </a:r>
            <a:r>
              <a:rPr lang="en-US" b="1" dirty="0" err="1" smtClean="0">
                <a:cs typeface="Courier New" pitchFamily="49" charset="0"/>
              </a:rPr>
              <a:t>stdout</a:t>
            </a:r>
            <a:r>
              <a:rPr lang="en-US" b="1" dirty="0" smtClean="0">
                <a:cs typeface="Courier New" pitchFamily="49" charset="0"/>
              </a:rPr>
              <a:t> and </a:t>
            </a:r>
            <a:r>
              <a:rPr lang="en-US" b="1" dirty="0" err="1" smtClean="0">
                <a:cs typeface="Courier New" pitchFamily="49" charset="0"/>
              </a:rPr>
              <a:t>stderr</a:t>
            </a:r>
            <a:r>
              <a:rPr lang="en-US" b="1" dirty="0" smtClean="0">
                <a:cs typeface="Courier New" pitchFamily="49" charset="0"/>
              </a:rPr>
              <a:t> look the same, how can you tell the difference?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b="1" dirty="0" smtClean="0">
                <a:cs typeface="Courier New" pitchFamily="49" charset="0"/>
              </a:rPr>
              <a:t>If the two go to the same place, how do you separate them?</a:t>
            </a:r>
          </a:p>
        </p:txBody>
      </p:sp>
      <p:pic>
        <p:nvPicPr>
          <p:cNvPr id="4" name="Picture 3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829" y="1548938"/>
            <a:ext cx="7968343" cy="2540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Both Standard Out &amp; Error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05400"/>
            <a:ext cx="7943088" cy="1600200"/>
          </a:xfrm>
        </p:spPr>
        <p:txBody>
          <a:bodyPr>
            <a:normAutofit fontScale="92500" lnSpcReduction="20000"/>
          </a:bodyPr>
          <a:lstStyle/>
          <a:p>
            <a:r>
              <a:rPr lang="en-US" sz="4300" b="1" dirty="0" smtClean="0">
                <a:cs typeface="Courier New" pitchFamily="49" charset="0"/>
              </a:rPr>
              <a:t>Note:</a:t>
            </a:r>
          </a:p>
          <a:p>
            <a:pPr marL="870966" lvl="1" indent="-514350"/>
            <a:r>
              <a:rPr lang="en-US" sz="3900" b="1" dirty="0" smtClean="0">
                <a:cs typeface="Courier New" pitchFamily="49" charset="0"/>
              </a:rPr>
              <a:t>Standard error does not normally go through pipes</a:t>
            </a:r>
          </a:p>
        </p:txBody>
      </p:sp>
      <p:pic>
        <p:nvPicPr>
          <p:cNvPr id="4" name="Picture 3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898" y="1606798"/>
            <a:ext cx="8414205" cy="3356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Stderr</a:t>
            </a:r>
            <a:r>
              <a:rPr lang="en-US" sz="4400" b="1" dirty="0" smtClean="0">
                <a:solidFill>
                  <a:srgbClr val="800000"/>
                </a:solidFill>
              </a:rPr>
              <a:t> and pipes don’t mix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729" y="3276600"/>
            <a:ext cx="8806543" cy="35026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562088" cy="167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 genesis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hezekiah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1&gt; stdout.txt \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2&gt; stderr.txt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Separating </a:t>
            </a:r>
            <a:r>
              <a:rPr lang="en-US" sz="4400" b="1" dirty="0" err="1" smtClean="0">
                <a:solidFill>
                  <a:srgbClr val="800000"/>
                </a:solidFill>
              </a:rPr>
              <a:t>stdout</a:t>
            </a:r>
            <a:r>
              <a:rPr lang="en-US" sz="4400" b="1" dirty="0" smtClean="0">
                <a:solidFill>
                  <a:srgbClr val="800000"/>
                </a:solidFill>
              </a:rPr>
              <a:t> &amp; </a:t>
            </a:r>
            <a:r>
              <a:rPr lang="en-US" sz="4400" b="1" dirty="0" err="1" smtClean="0">
                <a:solidFill>
                  <a:srgbClr val="800000"/>
                </a:solidFill>
              </a:rPr>
              <a:t>stderr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Copying </a:t>
            </a:r>
            <a:r>
              <a:rPr lang="en-US" sz="4400" b="1" dirty="0" err="1" smtClean="0">
                <a:solidFill>
                  <a:srgbClr val="800000"/>
                </a:solidFill>
              </a:rPr>
              <a:t>stderr</a:t>
            </a:r>
            <a:r>
              <a:rPr lang="en-US" sz="4400" b="1" dirty="0" smtClean="0">
                <a:solidFill>
                  <a:srgbClr val="800000"/>
                </a:solidFill>
              </a:rPr>
              <a:t> to </a:t>
            </a:r>
            <a:r>
              <a:rPr lang="en-US" sz="4400" b="1" dirty="0" err="1" smtClean="0">
                <a:solidFill>
                  <a:srgbClr val="800000"/>
                </a:solidFill>
              </a:rPr>
              <a:t>stdout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cat genesis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hezekiah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1&gt;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stdOutErr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2&gt;&amp;1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Question: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What is the contents of file “</a:t>
            </a:r>
            <a:r>
              <a:rPr lang="en-US" sz="4000" b="1" dirty="0" err="1" smtClean="0">
                <a:cs typeface="Courier New" pitchFamily="49" charset="0"/>
              </a:rPr>
              <a:t>stdOutErr</a:t>
            </a:r>
            <a:r>
              <a:rPr lang="en-US" sz="4000" b="1" dirty="0" smtClean="0">
                <a:cs typeface="Courier New" pitchFamily="49" charset="0"/>
              </a:rPr>
              <a:t>”?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953000"/>
            <a:ext cx="7943088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Note:</a:t>
            </a:r>
          </a:p>
          <a:p>
            <a:pPr marL="870966" lvl="1" indent="-514350"/>
            <a:r>
              <a:rPr lang="en-US" sz="4000" b="1" dirty="0" smtClean="0">
                <a:cs typeface="Courier New" pitchFamily="49" charset="0"/>
              </a:rPr>
              <a:t>Now standard error can go through a pipe</a:t>
            </a:r>
          </a:p>
        </p:txBody>
      </p:sp>
      <p:pic>
        <p:nvPicPr>
          <p:cNvPr id="4" name="Picture 3" descr="std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45" y="1600200"/>
            <a:ext cx="9010656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Copy </a:t>
            </a:r>
            <a:r>
              <a:rPr lang="en-US" sz="3600" b="1" dirty="0" err="1" smtClean="0">
                <a:solidFill>
                  <a:srgbClr val="800000"/>
                </a:solidFill>
              </a:rPr>
              <a:t>stderr</a:t>
            </a:r>
            <a:r>
              <a:rPr lang="en-US" sz="3600" b="1" dirty="0" smtClean="0">
                <a:solidFill>
                  <a:srgbClr val="800000"/>
                </a:solidFill>
              </a:rPr>
              <a:t> to </a:t>
            </a:r>
            <a:r>
              <a:rPr lang="en-US" sz="3600" b="1" dirty="0" err="1" smtClean="0">
                <a:solidFill>
                  <a:srgbClr val="800000"/>
                </a:solidFill>
              </a:rPr>
              <a:t>stdout</a:t>
            </a:r>
            <a:r>
              <a:rPr lang="en-US" sz="3600" b="1" dirty="0" smtClean="0">
                <a:solidFill>
                  <a:srgbClr val="800000"/>
                </a:solidFill>
              </a:rPr>
              <a:t> prior to pipe</a:t>
            </a:r>
            <a:endParaRPr lang="en-US" sz="3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Copying </a:t>
            </a:r>
            <a:r>
              <a:rPr lang="en-US" sz="4400" b="1" dirty="0" err="1" smtClean="0">
                <a:solidFill>
                  <a:srgbClr val="800000"/>
                </a:solidFill>
              </a:rPr>
              <a:t>stdout</a:t>
            </a:r>
            <a:r>
              <a:rPr lang="en-US" sz="4400" b="1" dirty="0" smtClean="0">
                <a:solidFill>
                  <a:srgbClr val="800000"/>
                </a:solidFill>
              </a:rPr>
              <a:t> to </a:t>
            </a:r>
            <a:r>
              <a:rPr lang="en-US" sz="4400" b="1" dirty="0" err="1" smtClean="0">
                <a:solidFill>
                  <a:srgbClr val="800000"/>
                </a:solidFill>
              </a:rPr>
              <a:t>stderr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echo "I'm sorry Dave \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I can not do that" 1&gt;&amp;2</a:t>
            </a:r>
          </a:p>
          <a:p>
            <a:pPr>
              <a:buNone/>
            </a:pP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Note: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Sends a message to standard error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Used for error reporting in scripts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Shell Script Writing Procedure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b="1" dirty="0" smtClean="0">
                <a:cs typeface="Courier New" pitchFamily="49" charset="0"/>
              </a:rPr>
              <a:t>Specify the shell type on first line.  Example: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#!/bin/bash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 smtClean="0">
                <a:cs typeface="Courier New" pitchFamily="49" charset="0"/>
              </a:rPr>
              <a:t>Create script body with shell commands</a:t>
            </a:r>
            <a:br>
              <a:rPr lang="en-US" sz="2400" b="1" dirty="0" smtClean="0">
                <a:cs typeface="Courier New" pitchFamily="49" charset="0"/>
              </a:rPr>
            </a:br>
            <a:endParaRPr lang="en-US" sz="2400" b="1" dirty="0" smtClean="0">
              <a:cs typeface="Courier New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 smtClean="0">
                <a:cs typeface="Courier New" pitchFamily="49" charset="0"/>
              </a:rPr>
              <a:t>Save the file</a:t>
            </a:r>
            <a:br>
              <a:rPr lang="en-US" sz="2400" b="1" dirty="0" smtClean="0">
                <a:cs typeface="Courier New" pitchFamily="49" charset="0"/>
              </a:rPr>
            </a:br>
            <a:endParaRPr lang="en-US" sz="2400" b="1" dirty="0" smtClean="0">
              <a:cs typeface="Courier New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 smtClean="0">
                <a:cs typeface="Courier New" pitchFamily="49" charset="0"/>
              </a:rPr>
              <a:t>Make file executable using “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b="1" dirty="0" smtClean="0">
                <a:cs typeface="Courier New" pitchFamily="49" charset="0"/>
              </a:rPr>
              <a:t>”</a:t>
            </a:r>
            <a:br>
              <a:rPr lang="en-US" sz="2400" b="1" dirty="0" smtClean="0">
                <a:cs typeface="Courier New" pitchFamily="49" charset="0"/>
              </a:rPr>
            </a:br>
            <a:endParaRPr lang="en-US" sz="2400" b="1" dirty="0" smtClean="0">
              <a:cs typeface="Courier New" pitchFamily="49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 smtClean="0">
                <a:cs typeface="Courier New" pitchFamily="49" charset="0"/>
              </a:rPr>
              <a:t>Execute the script by specifying:</a:t>
            </a:r>
          </a:p>
          <a:p>
            <a:pPr marL="902970" lvl="1" indent="-514350">
              <a:buFont typeface="+mj-lt"/>
              <a:buAutoNum type="alphaLcPeriod"/>
            </a:pPr>
            <a:r>
              <a:rPr lang="en-US" sz="2400" b="1" dirty="0" smtClean="0">
                <a:cs typeface="Courier New"/>
              </a:rPr>
              <a:t>./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(relative pathname)</a:t>
            </a:r>
          </a:p>
          <a:p>
            <a:pPr marL="902970" lvl="1" indent="-514350">
              <a:buFont typeface="+mj-lt"/>
              <a:buAutoNum type="alphaLcPeriod"/>
            </a:pPr>
            <a:r>
              <a:rPr lang="en-US" sz="2400" b="1" dirty="0" smtClean="0">
                <a:cs typeface="Courier New"/>
              </a:rPr>
              <a:t>/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sz="2400" b="1" dirty="0" smtClean="0">
                <a:cs typeface="Courier New"/>
              </a:rPr>
              <a:t>/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400" b="1" dirty="0" smtClean="0">
                <a:cs typeface="Courier New"/>
              </a:rPr>
              <a:t>/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scriptName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(absolute path)</a:t>
            </a:r>
          </a:p>
          <a:p>
            <a:pPr marL="902970" lvl="1" indent="-514350">
              <a:buFont typeface="+mj-lt"/>
              <a:buAutoNum type="alphaLcPeriod"/>
            </a:pPr>
            <a:r>
              <a:rPr lang="en-US" sz="2400" b="1" dirty="0" smtClean="0">
                <a:cs typeface="Courier New"/>
              </a:rPr>
              <a:t>Or make sure script pathname is in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$PATH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Bash Shell Start Up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/etc/profile (system)</a:t>
            </a:r>
          </a:p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(user)</a:t>
            </a:r>
          </a:p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bash_login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~/.profile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61160"/>
          <a:ext cx="8686800" cy="504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657600"/>
                <a:gridCol w="1600200"/>
              </a:tblGrid>
              <a:tr h="5404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Filename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When Started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Owner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0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/etc/profile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Interactive</a:t>
                      </a:r>
                      <a:r>
                        <a:rPr lang="en-US" sz="2800" baseline="0" dirty="0" smtClean="0"/>
                        <a:t> login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System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bash_profile</a:t>
                      </a:r>
                      <a:endParaRPr lang="en-US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Interactive</a:t>
                      </a:r>
                      <a:r>
                        <a:rPr lang="en-US" sz="2800" baseline="0" dirty="0" smtClean="0"/>
                        <a:t> login</a:t>
                      </a:r>
                      <a:endParaRPr 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bash_login</a:t>
                      </a:r>
                      <a:endParaRPr lang="en-US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</a:t>
                      </a:r>
                      <a:r>
                        <a:rPr lang="en-US" sz="2800" baseline="0" dirty="0" smtClean="0"/>
                        <a:t>xecutes only if no 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bash_profile</a:t>
                      </a:r>
                      <a:endParaRPr lang="en-US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</a:t>
                      </a:r>
                      <a:r>
                        <a:rPr lang="en-US" sz="2800" baseline="0" dirty="0" smtClean="0"/>
                        <a:t>xecutes only if no 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bash_login</a:t>
                      </a: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 or 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bash_profile</a:t>
                      </a:r>
                      <a:endParaRPr lang="en-US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~/.</a:t>
                      </a:r>
                      <a:r>
                        <a:rPr lang="en-US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bashrc</a:t>
                      </a:r>
                      <a:endParaRPr lang="en-US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Interactive non-login (new shell)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Writing Your First Script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/>
          </a:bodyPr>
          <a:lstStyle/>
          <a:p>
            <a:pPr marL="825246" indent="-74295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825246" indent="-742950"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marL="825246" indent="-74295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# Print friendly message</a:t>
            </a:r>
          </a:p>
          <a:p>
            <a:pPr marL="825246" indent="-74295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echo "Hello World"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ROT13 Encryption Filter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81600"/>
          </a:xfrm>
        </p:spPr>
        <p:txBody>
          <a:bodyPr>
            <a:normAutofit lnSpcReduction="10000"/>
          </a:bodyPr>
          <a:lstStyle/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825246" indent="-742950"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# Created: Fred McClurg</a:t>
            </a:r>
          </a:p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# Creation: April 14, 2010</a:t>
            </a:r>
          </a:p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# Purpose: ROT13 Encryption</a:t>
            </a:r>
          </a:p>
          <a:p>
            <a:pPr marL="825246" indent="-742950"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echo "Processing ..." 1&gt;&amp;2</a:t>
            </a:r>
          </a:p>
          <a:p>
            <a:pPr marL="825246" indent="-742950">
              <a:buNone/>
            </a:pPr>
            <a:r>
              <a:rPr lang="pl-PL" sz="3300" b="1" dirty="0" smtClean="0">
                <a:latin typeface="Courier New" pitchFamily="49" charset="0"/>
                <a:cs typeface="Courier New" pitchFamily="49" charset="0"/>
              </a:rPr>
              <a:t>tr "a-zA-Z" "n-za-mN-ZA-M"</a:t>
            </a: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825246" indent="-74295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date 1&gt;&amp;2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ROT13 encryption via a pipe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5" name="Picture 4" descr="cat_encryption_rot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722" y="1371600"/>
            <a:ext cx="8630556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ROT13 encryption via </a:t>
            </a:r>
            <a:r>
              <a:rPr lang="en-US" sz="4400" b="1" dirty="0" err="1" smtClean="0">
                <a:solidFill>
                  <a:srgbClr val="800000"/>
                </a:solidFill>
              </a:rPr>
              <a:t>stdin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5" name="Picture 4" descr="cat_encryption_rot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217" y="1447800"/>
            <a:ext cx="8207783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ROT13 decryption via pipe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5" name="Picture 4" descr="cat_decryption_rot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27410"/>
            <a:ext cx="8382000" cy="5430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ROT13 decryption via </a:t>
            </a:r>
            <a:r>
              <a:rPr lang="en-US" sz="4400" b="1" dirty="0" err="1" smtClean="0">
                <a:solidFill>
                  <a:srgbClr val="800000"/>
                </a:solidFill>
              </a:rPr>
              <a:t>stdin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5" name="Picture 4" descr="cat_decryption_rot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06588"/>
            <a:ext cx="8305800" cy="54514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Filename Completion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Description: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Automatic completion of a filename upon specifying an unique prefix and entering the tab key.  See page 1082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Filename Completion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/>
              <a:t>Better Description: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Automatic completion of a filename after specifying an unique prefix and typing the tab character.</a:t>
            </a:r>
          </a:p>
          <a:p>
            <a:pPr lvl="1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fra</a:t>
            </a:r>
            <a:r>
              <a:rPr lang="en-US" sz="3600" b="1" dirty="0" smtClean="0">
                <a:solidFill>
                  <a:srgbClr val="FF0000"/>
                </a:solidFill>
                <a:cs typeface="Courier New" pitchFamily="49" charset="0"/>
              </a:rPr>
              <a:t> &lt;tab&gt;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fra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&lt;tab&gt;</a:t>
            </a:r>
          </a:p>
        </p:txBody>
      </p:sp>
      <p:pic>
        <p:nvPicPr>
          <p:cNvPr id="4" name="Picture 3" descr="file_completion_t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8382000" cy="5242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Tab for File Completion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580" y="5093941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&lt;tab&gt;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Filename Completion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0292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/>
              <a:t>Description Continued:</a:t>
            </a:r>
          </a:p>
          <a:p>
            <a:pPr lvl="1"/>
            <a:r>
              <a:rPr lang="en-US" sz="3400" b="1" dirty="0" smtClean="0">
                <a:cs typeface="Courier New" pitchFamily="49" charset="0"/>
              </a:rPr>
              <a:t>... If the prefix is not unique, a single tab will not perform an automatic filename completion.   A double tab can be used to list all the filenames matched by the current prefix.</a:t>
            </a:r>
          </a:p>
          <a:p>
            <a:pPr lvl="1"/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b="1" dirty="0" smtClean="0"/>
              <a:t>Example:</a:t>
            </a:r>
          </a:p>
          <a:p>
            <a:pPr lvl="1"/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3400" b="1" dirty="0" smtClean="0">
                <a:solidFill>
                  <a:srgbClr val="FF0000"/>
                </a:solidFill>
                <a:cs typeface="Courier New" pitchFamily="49" charset="0"/>
              </a:rPr>
              <a:t> &lt;tab&gt; &lt;tab&gt;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Files Upon Login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4" name="Content Placeholder 3" descr="startupFilesUpon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53241"/>
            <a:ext cx="8860345" cy="3756959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480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fra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&lt;tab&gt;&lt;tab&gt;</a:t>
            </a:r>
          </a:p>
        </p:txBody>
      </p:sp>
      <p:pic>
        <p:nvPicPr>
          <p:cNvPr id="4" name="Picture 3" descr="file_completion_t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669" y="1524000"/>
            <a:ext cx="6828262" cy="5242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Tab </a:t>
            </a:r>
            <a:r>
              <a:rPr lang="en-US" sz="4400" b="1" dirty="0" err="1" smtClean="0">
                <a:solidFill>
                  <a:srgbClr val="800000"/>
                </a:solidFill>
              </a:rPr>
              <a:t>Tab</a:t>
            </a:r>
            <a:r>
              <a:rPr lang="en-US" sz="4400" b="1" dirty="0" smtClean="0">
                <a:solidFill>
                  <a:srgbClr val="800000"/>
                </a:solidFill>
              </a:rPr>
              <a:t> for File Matches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033" y="441241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&lt;tab&gt;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41241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&lt;tab&gt;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Command History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/>
              <a:t>Description: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The shell maintains a list of recently issued commands (aka events).  These events can be re-executed.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 smtClean="0">
                <a:latin typeface="Courier New" pitchFamily="49" charset="0"/>
                <a:cs typeface="Courier New" pitchFamily="49" charset="0"/>
              </a:rPr>
            </a:b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 smtClean="0"/>
              <a:t>Example:</a:t>
            </a:r>
          </a:p>
          <a:p>
            <a:pPr lvl="1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history | 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800000"/>
                </a:solidFill>
              </a:rPr>
              <a:t>History Expansion Event Designators</a:t>
            </a:r>
            <a:endParaRPr lang="en-US" sz="35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1070584"/>
              </p:ext>
            </p:extLst>
          </p:nvPr>
        </p:nvGraphicFramePr>
        <p:xfrm>
          <a:off x="1219200" y="1524000"/>
          <a:ext cx="7696200" cy="5120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00926"/>
                <a:gridCol w="5395274"/>
              </a:tblGrid>
              <a:tr h="2893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Designator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r>
                        <a:rPr lang="en-US" sz="32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32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Execute </a:t>
                      </a:r>
                      <a:r>
                        <a:rPr lang="en-US" sz="3200" dirty="0" err="1" smtClean="0"/>
                        <a:t>cmd</a:t>
                      </a:r>
                      <a:r>
                        <a:rPr lang="en-US" sz="3200" dirty="0" smtClean="0"/>
                        <a:t> starting with “</a:t>
                      </a:r>
                      <a:r>
                        <a:rPr lang="en-US" sz="3200" i="1" dirty="0" err="1" smtClean="0"/>
                        <a:t>str</a:t>
                      </a:r>
                      <a:r>
                        <a:rPr lang="en-US" sz="3200" dirty="0" smtClean="0"/>
                        <a:t>”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r>
                        <a:rPr lang="en-US" sz="3200" b="0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Execute </a:t>
                      </a:r>
                      <a:r>
                        <a:rPr lang="en-US" sz="3200" dirty="0" err="1" smtClean="0"/>
                        <a:t>cmd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dirty="0" smtClean="0"/>
                        <a:t> from history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!-</a:t>
                      </a:r>
                      <a:r>
                        <a:rPr lang="en-US" sz="3200" b="0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Execute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baseline="30000" dirty="0" smtClean="0"/>
                        <a:t>th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preceding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err="1" smtClean="0"/>
                        <a:t>cmd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9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!!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Execute previous command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r>
                        <a:rPr lang="en-US" sz="32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old</a:t>
                      </a:r>
                      <a:r>
                        <a:rPr lang="en-US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r>
                        <a:rPr lang="en-US" sz="32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32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Substitute old</a:t>
                      </a:r>
                      <a:r>
                        <a:rPr lang="en-US" sz="3200" baseline="0" dirty="0" smtClean="0"/>
                        <a:t> for new on previous command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!$</a:t>
                      </a:r>
                      <a:endParaRPr lang="en-US" sz="3200" b="1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Use last </a:t>
                      </a:r>
                      <a:r>
                        <a:rPr lang="en-US" sz="3200" b="0" dirty="0" err="1" smtClean="0"/>
                        <a:t>arg</a:t>
                      </a:r>
                      <a:r>
                        <a:rPr lang="en-US" sz="3200" b="0" dirty="0" smtClean="0"/>
                        <a:t> of previous </a:t>
                      </a:r>
                      <a:r>
                        <a:rPr lang="en-US" sz="3200" b="0" dirty="0" err="1" smtClean="0"/>
                        <a:t>cmd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 smtClean="0">
                          <a:latin typeface="Courier New" pitchFamily="49" charset="0"/>
                          <a:cs typeface="Courier New" pitchFamily="49" charset="0"/>
                        </a:rPr>
                        <a:t>!*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Use all </a:t>
                      </a:r>
                      <a:r>
                        <a:rPr lang="en-US" sz="3200" b="0" dirty="0" err="1" smtClean="0"/>
                        <a:t>args</a:t>
                      </a:r>
                      <a:r>
                        <a:rPr lang="en-US" sz="3200" b="0" dirty="0" smtClean="0"/>
                        <a:t> of previous </a:t>
                      </a:r>
                      <a:r>
                        <a:rPr lang="en-US" sz="3200" b="0" dirty="0" err="1" smtClean="0"/>
                        <a:t>cmd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Editing Command History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fc</a:t>
            </a:r>
            <a:r>
              <a:rPr lang="en-US" sz="4400" b="1" dirty="0" smtClean="0"/>
              <a:t>: Fix Command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1035527"/>
              </p:ext>
            </p:extLst>
          </p:nvPr>
        </p:nvGraphicFramePr>
        <p:xfrm>
          <a:off x="304800" y="2819400"/>
          <a:ext cx="8534400" cy="30304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47241"/>
                <a:gridCol w="4487159"/>
              </a:tblGrid>
              <a:tr h="4290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Command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787">
                <a:tc>
                  <a:txBody>
                    <a:bodyPr/>
                    <a:lstStyle/>
                    <a:p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fc</a:t>
                      </a: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 -l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cs typeface="Courier New" pitchFamily="49" charset="0"/>
                        </a:rPr>
                        <a:t>List </a:t>
                      </a:r>
                      <a:r>
                        <a:rPr lang="en-US" sz="3600" b="1" dirty="0" err="1" smtClean="0">
                          <a:cs typeface="Courier New" pitchFamily="49" charset="0"/>
                        </a:rPr>
                        <a:t>cmd</a:t>
                      </a:r>
                      <a:r>
                        <a:rPr lang="en-US" sz="3600" b="1" dirty="0" smtClean="0">
                          <a:cs typeface="Courier New" pitchFamily="49" charset="0"/>
                        </a:rPr>
                        <a:t> history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787">
                <a:tc>
                  <a:txBody>
                    <a:bodyPr/>
                    <a:lstStyle/>
                    <a:p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fc</a:t>
                      </a: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3600" b="0" i="1" dirty="0" smtClean="0">
                          <a:latin typeface="Courier New" pitchFamily="49" charset="0"/>
                          <a:cs typeface="Courier New" pitchFamily="49" charset="0"/>
                        </a:rPr>
                        <a:t>first last</a:t>
                      </a:r>
                      <a:endParaRPr lang="en-US" sz="36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cs typeface="Courier New" pitchFamily="49" charset="0"/>
                        </a:rPr>
                        <a:t>Edit</a:t>
                      </a:r>
                      <a:r>
                        <a:rPr lang="en-US" sz="3600" b="1" baseline="0" dirty="0" smtClean="0">
                          <a:cs typeface="Courier New" pitchFamily="49" charset="0"/>
                        </a:rPr>
                        <a:t> </a:t>
                      </a:r>
                      <a:r>
                        <a:rPr lang="en-US" sz="3600" b="1" dirty="0" smtClean="0">
                          <a:cs typeface="Courier New" pitchFamily="49" charset="0"/>
                        </a:rPr>
                        <a:t>previous </a:t>
                      </a:r>
                      <a:r>
                        <a:rPr lang="en-US" sz="3600" b="1" dirty="0" err="1" smtClean="0">
                          <a:cs typeface="Courier New" pitchFamily="49" charset="0"/>
                        </a:rPr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787">
                <a:tc>
                  <a:txBody>
                    <a:bodyPr/>
                    <a:lstStyle/>
                    <a:p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fc</a:t>
                      </a: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 -s </a:t>
                      </a:r>
                      <a:r>
                        <a:rPr lang="en-US" sz="3600" b="0" i="1" dirty="0" smtClean="0">
                          <a:latin typeface="Courier New" pitchFamily="49" charset="0"/>
                          <a:cs typeface="Courier New" pitchFamily="49" charset="0"/>
                        </a:rPr>
                        <a:t>old</a:t>
                      </a: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3600" b="0" i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36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err="1" smtClean="0">
                          <a:cs typeface="Courier New" pitchFamily="49" charset="0"/>
                        </a:rPr>
                        <a:t>Cmd</a:t>
                      </a:r>
                      <a:r>
                        <a:rPr lang="en-US" sz="3600" b="1" dirty="0" smtClean="0">
                          <a:cs typeface="Courier New" pitchFamily="49" charset="0"/>
                        </a:rPr>
                        <a:t> substitution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Editing Command History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urier New"/>
                <a:cs typeface="Courier New"/>
              </a:rPr>
              <a:t>set -o vi</a:t>
            </a:r>
          </a:p>
          <a:p>
            <a:pPr lvl="1"/>
            <a:r>
              <a:rPr lang="en-US" sz="4000" b="1" dirty="0" smtClean="0"/>
              <a:t>Escape key begins history edit</a:t>
            </a:r>
          </a:p>
          <a:p>
            <a:pPr lvl="1"/>
            <a:r>
              <a:rPr lang="en-US" sz="4000" b="1" dirty="0" smtClean="0"/>
              <a:t>Carriage return executes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File: ~/.</a:t>
            </a:r>
            <a:r>
              <a:rPr lang="en-US" sz="4400" b="1" dirty="0" err="1" smtClean="0">
                <a:solidFill>
                  <a:srgbClr val="800000"/>
                </a:solidFill>
              </a:rPr>
              <a:t>bash_profile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~/.</a:t>
            </a:r>
            <a:r>
              <a:rPr lang="en-US" b="1" dirty="0" err="1" smtClean="0"/>
              <a:t>bash_profile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# Get aliases and functions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[ -f 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] ; then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. 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PATH=$PATH:$HOME/bin:.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export PATH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File: ~/.</a:t>
            </a:r>
            <a:r>
              <a:rPr lang="en-US" sz="4400" b="1" dirty="0" err="1" smtClean="0">
                <a:solidFill>
                  <a:srgbClr val="800000"/>
                </a:solidFill>
              </a:rPr>
              <a:t>bash_profile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~/.</a:t>
            </a:r>
            <a:r>
              <a:rPr lang="en-US" sz="4000" b="1" dirty="0" err="1" smtClean="0"/>
              <a:t>bash_profile</a:t>
            </a:r>
            <a:r>
              <a:rPr lang="en-US" sz="4000" b="1" dirty="0" smtClean="0"/>
              <a:t> (continued):</a:t>
            </a:r>
            <a:br>
              <a:rPr lang="en-US" sz="4000" b="1" dirty="0" smtClean="0"/>
            </a:br>
            <a:endParaRPr lang="en-US" sz="4000" b="1" dirty="0" smtClean="0"/>
          </a:p>
          <a:p>
            <a:pPr lvl="1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# User functions</a:t>
            </a:r>
          </a:p>
          <a:p>
            <a:pPr lvl="1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chmodx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ugo+x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$*</a:t>
            </a:r>
          </a:p>
          <a:p>
            <a:pPr lvl="1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Files Upon New Shell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4" name="Content Placeholder 3" descr="startupFilesUpon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7242" y="1653241"/>
            <a:ext cx="8443060" cy="37569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File: ~/.</a:t>
            </a:r>
            <a:r>
              <a:rPr lang="en-US" sz="4400" b="1" dirty="0" err="1" smtClean="0">
                <a:solidFill>
                  <a:srgbClr val="800000"/>
                </a:solidFill>
              </a:rPr>
              <a:t>bashrc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~/.</a:t>
            </a:r>
            <a:r>
              <a:rPr lang="en-US" b="1" dirty="0" err="1" smtClean="0"/>
              <a:t>bashrc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# Source global definitions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[ -f /etc/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] ; then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. /etc/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# User aliases and functions</a:t>
            </a: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set -o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noclobber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set -o vi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File: ~/.</a:t>
            </a:r>
            <a:r>
              <a:rPr lang="en-US" sz="4400" b="1" dirty="0" err="1" smtClean="0">
                <a:solidFill>
                  <a:srgbClr val="800000"/>
                </a:solidFill>
              </a:rPr>
              <a:t>bashrc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/>
          </a:bodyPr>
          <a:lstStyle/>
          <a:p>
            <a:pPr marL="179388" indent="0">
              <a:buNone/>
            </a:pPr>
            <a:r>
              <a:rPr lang="en-US" sz="3600" b="1" dirty="0" smtClean="0"/>
              <a:t>~/.</a:t>
            </a:r>
            <a:r>
              <a:rPr lang="en-US" sz="3600" b="1" dirty="0" err="1" smtClean="0"/>
              <a:t>bashrc</a:t>
            </a:r>
            <a:r>
              <a:rPr lang="en-US" sz="3600" b="1" dirty="0" smtClean="0"/>
              <a:t> (continued 2):</a:t>
            </a:r>
          </a:p>
          <a:p>
            <a:pPr marL="179388" indent="0">
              <a:buNone/>
            </a:pPr>
            <a:endParaRPr lang="en-US" sz="3600" b="1" dirty="0" smtClean="0"/>
          </a:p>
          <a:p>
            <a:pPr marL="179388" lvl="1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# User aliases</a:t>
            </a:r>
          </a:p>
          <a:p>
            <a:pPr marL="179388" lvl="1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alias list='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| less'</a:t>
            </a:r>
          </a:p>
          <a:p>
            <a:pPr marL="179388" lvl="1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alias last='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ltF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| less'</a:t>
            </a:r>
          </a:p>
          <a:p>
            <a:pPr marL="179388" lvl="1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alias h='history | less'</a:t>
            </a:r>
          </a:p>
          <a:p>
            <a:pPr marL="179388" lvl="1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chx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ugo+x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Startup File: ~/.</a:t>
            </a:r>
            <a:r>
              <a:rPr lang="en-US" sz="4400" b="1" dirty="0" err="1" smtClean="0">
                <a:solidFill>
                  <a:srgbClr val="800000"/>
                </a:solidFill>
              </a:rPr>
              <a:t>bashrc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~/.</a:t>
            </a:r>
            <a:r>
              <a:rPr lang="en-US" sz="2800" b="1" dirty="0" err="1" smtClean="0"/>
              <a:t>bashrc</a:t>
            </a:r>
            <a:r>
              <a:rPr lang="en-US" sz="2800" b="1" dirty="0" smtClean="0"/>
              <a:t> (continued 3):</a:t>
            </a:r>
            <a:br>
              <a:rPr lang="en-US" sz="2800" b="1" dirty="0" smtClean="0"/>
            </a:br>
            <a:endParaRPr lang="en-US" sz="2800" b="1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User functions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switch()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local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="switch.$$"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"$1"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"$2" "$1"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"$2"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13485</TotalTime>
  <Words>696</Words>
  <Application>Microsoft Office PowerPoint</Application>
  <PresentationFormat>On-screen Show (4:3)</PresentationFormat>
  <Paragraphs>206</Paragraphs>
  <Slides>34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Linux Operating System</vt:lpstr>
      <vt:lpstr>Bash Shell Start Up Files</vt:lpstr>
      <vt:lpstr>Startup Files Upon Login</vt:lpstr>
      <vt:lpstr>Startup File: ~/.bash_profile</vt:lpstr>
      <vt:lpstr>Startup File: ~/.bash_profile</vt:lpstr>
      <vt:lpstr>Startup Files Upon New Shell</vt:lpstr>
      <vt:lpstr>Startup File: ~/.bashrc</vt:lpstr>
      <vt:lpstr>Startup File: ~/.bashrc</vt:lpstr>
      <vt:lpstr>Startup File: ~/.bashrc</vt:lpstr>
      <vt:lpstr>Standard Input, Output &amp; Error</vt:lpstr>
      <vt:lpstr>Standard Out</vt:lpstr>
      <vt:lpstr>Standard Error</vt:lpstr>
      <vt:lpstr>Both Standard Out &amp; Error</vt:lpstr>
      <vt:lpstr>Stderr and pipes don’t mix</vt:lpstr>
      <vt:lpstr>Separating stdout &amp; stderr</vt:lpstr>
      <vt:lpstr>Copying stderr to stdout</vt:lpstr>
      <vt:lpstr>Copy stderr to stdout prior to pipe</vt:lpstr>
      <vt:lpstr>Copying stdout to stderr</vt:lpstr>
      <vt:lpstr>Shell Script Writing Procedure</vt:lpstr>
      <vt:lpstr>Writing Your First Script</vt:lpstr>
      <vt:lpstr>ROT13 Encryption Filter</vt:lpstr>
      <vt:lpstr>ROT13 encryption via a pipe</vt:lpstr>
      <vt:lpstr>ROT13 encryption via stdin</vt:lpstr>
      <vt:lpstr>ROT13 decryption via pipe</vt:lpstr>
      <vt:lpstr>ROT13 decryption via stdin</vt:lpstr>
      <vt:lpstr>Filename Completion</vt:lpstr>
      <vt:lpstr>Filename Completion</vt:lpstr>
      <vt:lpstr>Tab for File Completion</vt:lpstr>
      <vt:lpstr>Filename Completion</vt:lpstr>
      <vt:lpstr>Tab Tab for File Matches</vt:lpstr>
      <vt:lpstr>Command History</vt:lpstr>
      <vt:lpstr>History Expansion Event Designators</vt:lpstr>
      <vt:lpstr>Editing Command History</vt:lpstr>
      <vt:lpstr>Editing Command History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528</cp:revision>
  <dcterms:created xsi:type="dcterms:W3CDTF">2011-02-25T23:27:39Z</dcterms:created>
  <dcterms:modified xsi:type="dcterms:W3CDTF">2013-07-17T11:31:59Z</dcterms:modified>
</cp:coreProperties>
</file>