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60" r:id="rId4"/>
    <p:sldId id="287" r:id="rId5"/>
    <p:sldId id="259" r:id="rId6"/>
    <p:sldId id="261" r:id="rId7"/>
    <p:sldId id="263" r:id="rId8"/>
    <p:sldId id="262" r:id="rId9"/>
    <p:sldId id="266" r:id="rId10"/>
    <p:sldId id="264" r:id="rId11"/>
    <p:sldId id="267" r:id="rId12"/>
    <p:sldId id="270" r:id="rId13"/>
    <p:sldId id="268" r:id="rId14"/>
    <p:sldId id="269" r:id="rId15"/>
    <p:sldId id="272" r:id="rId16"/>
    <p:sldId id="271" r:id="rId17"/>
    <p:sldId id="274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clrMru>
    <a:srgbClr val="FFFF66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0" autoAdjust="0"/>
    <p:restoredTop sz="94660"/>
  </p:normalViewPr>
  <p:slideViewPr>
    <p:cSldViewPr>
      <p:cViewPr varScale="1">
        <p:scale>
          <a:sx n="58" d="100"/>
          <a:sy n="58" d="100"/>
        </p:scale>
        <p:origin x="-8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512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CE8C-45DC-B645-9F4F-D047045AB077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27:  Programming the Bourne Again Shell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65933-BC56-A84E-A24D-F57EB5523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8356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56CB3-C0A0-3746-95AB-F4D4A581C43D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27:  Programming the Bourne Again Shell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EDAF-E2BC-D94E-94AF-3F573982B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07483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BEDAF-E2BC-D94E-94AF-3F573982BB0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7FC278-FA15-634B-9EB2-2539E872268A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Unit 5:  Scripting in Linux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Chapter 27:  Programming the Bourne Again Shell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5FE98-7996-E348-ADF8-48BBDA08D8E7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420BE-BE85-5442-9464-410A6C4D7859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E13D20-DC2B-2843-88F1-385D3332B779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56F85-65B6-F447-B511-6C73642EBB46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18873F-A8F5-A846-A88D-9687D3E5F839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3F950-E7EA-0449-B63F-C3DD99E1C836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92FC2-04AC-D24E-853F-03DCB67E3E70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31FAAA-0951-7D4B-AF4A-B281C3BA0A91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354BB-9C95-7949-95B3-C8C84A5AC0A5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912E5E-7394-6743-B626-7D7F584350D1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8A9B57-4712-6742-9FA1-F7129D4A43E9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1B965868-49EC-3047-BC0B-2F0B3A61C9EF}" type="datetime1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5:  </a:t>
            </a:r>
            <a:r>
              <a:rPr lang="en-US" sz="2800" dirty="0" smtClean="0"/>
              <a:t>Scripting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27:  </a:t>
            </a:r>
            <a:r>
              <a:rPr lang="en-US" sz="2800" dirty="0" smtClean="0"/>
              <a:t>Programming the Bourne Again Shell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2012,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</a:t>
            </a:r>
            <a:r>
              <a:rPr lang="en-US" sz="4400" b="1" dirty="0" err="1" smtClean="0">
                <a:solidFill>
                  <a:srgbClr val="800000"/>
                </a:solidFill>
              </a:rPr>
              <a:t>elif</a:t>
            </a:r>
            <a:r>
              <a:rPr lang="en-US" sz="4400" b="1" dirty="0" smtClean="0">
                <a:solidFill>
                  <a:srgbClr val="800000"/>
                </a:solidFill>
              </a:rPr>
              <a:t> ... else: 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Autofit/>
          </a:bodyPr>
          <a:lstStyle/>
          <a:p>
            <a:r>
              <a:rPr lang="en-US" sz="2300" b="1" dirty="0" smtClean="0"/>
              <a:t>Purpose:  File type via command-line argument</a:t>
            </a:r>
          </a:p>
          <a:p>
            <a:endParaRPr lang="en-US" sz="2300" b="1" dirty="0" smtClean="0"/>
          </a:p>
          <a:p>
            <a:r>
              <a:rPr lang="en-US" sz="2300" b="1" dirty="0" smtClean="0"/>
              <a:t>Example “</a:t>
            </a:r>
            <a:r>
              <a:rPr lang="en-US" sz="2300" b="1" dirty="0" err="1" smtClean="0"/>
              <a:t>whatisit</a:t>
            </a:r>
            <a:r>
              <a:rPr lang="en-US" sz="2300" b="1" dirty="0" smtClean="0"/>
              <a:t>”: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if [ -h "$1" ] ; then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echo "Link: $1"</a:t>
            </a:r>
          </a:p>
          <a:p>
            <a:pPr lvl="2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[ -f "$1" ] ; then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echo "File: $1"</a:t>
            </a:r>
          </a:p>
          <a:p>
            <a:pPr lvl="2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[ -d "$1" ] ; then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echo "Directory: $1"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echo "Not link, file or dir"</a:t>
            </a:r>
          </a:p>
          <a:p>
            <a:pPr lvl="2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Debugging Shell Scripts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Description:  Echo every script line before being executed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Example: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#!/bin/bash -x</a:t>
            </a:r>
          </a:p>
          <a:p>
            <a:pPr lvl="2">
              <a:buNone/>
            </a:pPr>
            <a:r>
              <a:rPr lang="en-US" sz="3600" b="1" dirty="0" smtClean="0">
                <a:cs typeface="Courier New" pitchFamily="49" charset="0"/>
              </a:rPr>
              <a:t>			or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bash -x script [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xplosion 2 10"/>
          <p:cNvSpPr/>
          <p:nvPr/>
        </p:nvSpPr>
        <p:spPr>
          <a:xfrm>
            <a:off x="6409871" y="17526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3581400" y="32766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 ... in: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3458007" y="2304239"/>
            <a:ext cx="4035147" cy="140618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in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5400000">
            <a:off x="5052772" y="1870610"/>
            <a:ext cx="856439" cy="1081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5068703" y="4117305"/>
            <a:ext cx="861573" cy="47816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12594" y="4572000"/>
            <a:ext cx="282160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458008" y="3007333"/>
            <a:ext cx="654587" cy="1918610"/>
          </a:xfrm>
          <a:prstGeom prst="bentConnector3">
            <a:avLst>
              <a:gd name="adj1" fmla="val 306291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5486404" y="3007333"/>
            <a:ext cx="2006750" cy="3622067"/>
          </a:xfrm>
          <a:prstGeom prst="bentConnector4">
            <a:avLst>
              <a:gd name="adj1" fmla="val -35260"/>
              <a:gd name="adj2" fmla="val 74533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371601" y="2329487"/>
            <a:ext cx="1813969" cy="3175575"/>
            <a:chOff x="1701226" y="2310825"/>
            <a:chExt cx="1813969" cy="3175575"/>
          </a:xfrm>
        </p:grpSpPr>
        <p:cxnSp>
          <p:nvCxnSpPr>
            <p:cNvPr id="17" name="Straight Arrow Connector 17"/>
            <p:cNvCxnSpPr>
              <a:stCxn id="19" idx="1"/>
              <a:endCxn id="18" idx="1"/>
            </p:cNvCxnSpPr>
            <p:nvPr/>
          </p:nvCxnSpPr>
          <p:spPr>
            <a:xfrm rot="10800000">
              <a:off x="1993614" y="4317539"/>
              <a:ext cx="520986" cy="876474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1395950" y="3427488"/>
              <a:ext cx="1195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for in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49016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8405" y="23108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17"/>
            <p:cNvCxnSpPr>
              <a:stCxn id="18" idx="3"/>
              <a:endCxn id="20" idx="1"/>
            </p:cNvCxnSpPr>
            <p:nvPr/>
          </p:nvCxnSpPr>
          <p:spPr>
            <a:xfrm rot="5400000" flipH="1" flipV="1">
              <a:off x="1951510" y="2645318"/>
              <a:ext cx="518999" cy="434791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 ... in: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Description:  Structure that performs given number of iterations on a statement or statements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4000" b="1" i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4000" b="1" i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; do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 ... in: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Purpose:  Display all command-line arguments</a:t>
            </a:r>
          </a:p>
          <a:p>
            <a:pPr>
              <a:buNone/>
            </a:pP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in $* ; do</a:t>
            </a:r>
            <a:br>
              <a:rPr lang="en-US" sz="4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echo "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4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Description:  Structure that iterates on the command line arguments 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endParaRPr lang="en-US" sz="3800" b="1" dirty="0" smtClean="0"/>
          </a:p>
          <a:p>
            <a:r>
              <a:rPr lang="en-US" sz="3800" b="1" dirty="0" smtClean="0"/>
              <a:t>Syntax:</a:t>
            </a:r>
          </a:p>
          <a:p>
            <a:pPr lvl="2"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800" b="1" i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; do</a:t>
            </a:r>
          </a:p>
          <a:p>
            <a:pPr lvl="2"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8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for: Looping Structure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Purpose:  Display all command-line arguments</a:t>
            </a:r>
          </a:p>
          <a:p>
            <a:pPr>
              <a:buNone/>
            </a:pP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; do</a:t>
            </a:r>
            <a:br>
              <a:rPr lang="en-US" sz="4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echo "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: $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4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22" name="Explosion 2 21"/>
          <p:cNvSpPr/>
          <p:nvPr/>
        </p:nvSpPr>
        <p:spPr>
          <a:xfrm>
            <a:off x="6409871" y="1786652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" name="Explosion 1 24"/>
          <p:cNvSpPr/>
          <p:nvPr/>
        </p:nvSpPr>
        <p:spPr>
          <a:xfrm>
            <a:off x="3185646" y="3234452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3326332" y="2304239"/>
            <a:ext cx="3423763" cy="140618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5400000">
            <a:off x="4615405" y="1870610"/>
            <a:ext cx="856439" cy="1081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4631336" y="4117305"/>
            <a:ext cx="861573" cy="47816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75227" y="4572000"/>
            <a:ext cx="282160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326333" y="3007333"/>
            <a:ext cx="348895" cy="1918610"/>
          </a:xfrm>
          <a:prstGeom prst="bentConnector3">
            <a:avLst>
              <a:gd name="adj1" fmla="val 394325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5049036" y="3007333"/>
            <a:ext cx="1701059" cy="3622067"/>
          </a:xfrm>
          <a:prstGeom prst="bentConnector4">
            <a:avLst>
              <a:gd name="adj1" fmla="val -60368"/>
              <a:gd name="adj2" fmla="val 81746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676400" y="2310825"/>
            <a:ext cx="1813971" cy="3175575"/>
            <a:chOff x="1701224" y="2310825"/>
            <a:chExt cx="1813971" cy="3175575"/>
          </a:xfrm>
        </p:grpSpPr>
        <p:cxnSp>
          <p:nvCxnSpPr>
            <p:cNvPr id="18" name="Straight Arrow Connector 17"/>
            <p:cNvCxnSpPr>
              <a:stCxn id="24" idx="1"/>
              <a:endCxn id="23" idx="1"/>
            </p:cNvCxnSpPr>
            <p:nvPr/>
          </p:nvCxnSpPr>
          <p:spPr>
            <a:xfrm rot="10800000">
              <a:off x="1993614" y="4315553"/>
              <a:ext cx="520987" cy="878461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1397936" y="3427488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while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49016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405" y="2310825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true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17"/>
            <p:cNvCxnSpPr>
              <a:stCxn id="23" idx="3"/>
              <a:endCxn id="34" idx="1"/>
            </p:cNvCxnSpPr>
            <p:nvPr/>
          </p:nvCxnSpPr>
          <p:spPr>
            <a:xfrm rot="5400000" flipH="1" flipV="1">
              <a:off x="1950515" y="2646311"/>
              <a:ext cx="520987" cy="434793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Description:  Structure that performs iterations while a condition is true (i.e. repeat while true)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; do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while: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Autofit/>
          </a:bodyPr>
          <a:lstStyle/>
          <a:p>
            <a:r>
              <a:rPr lang="en-US" sz="3700" b="1" dirty="0" smtClean="0"/>
              <a:t>Purpose:  Count to ten</a:t>
            </a:r>
            <a:br>
              <a:rPr lang="en-US" sz="3700" b="1" dirty="0" smtClean="0"/>
            </a:br>
            <a:endParaRPr lang="en-US" sz="3700" b="1" dirty="0" smtClean="0"/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num=1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while [ $num -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11 ]; do</a:t>
            </a:r>
            <a:br>
              <a:rPr lang="en-US" sz="37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echo $num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((num += 1))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800000"/>
                </a:solidFill>
              </a:rPr>
              <a:t>Executing Scripts</a:t>
            </a:r>
            <a:endParaRPr lang="en-US" sz="42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Must be executable.  Example:</a:t>
            </a:r>
            <a:br>
              <a:rPr lang="en-US" sz="3600" b="1" dirty="0" smtClean="0"/>
            </a:br>
            <a:r>
              <a:rPr lang="en-US" sz="3600" b="1" dirty="0" smtClean="0"/>
              <a:t>	</a:t>
            </a:r>
            <a:r>
              <a:rPr lang="en-US" sz="3600" b="1" dirty="0" err="1" smtClean="0">
                <a:latin typeface="Courier New"/>
                <a:cs typeface="Courier New"/>
              </a:rPr>
              <a:t>chmod</a:t>
            </a:r>
            <a:r>
              <a:rPr lang="en-US" sz="3600" b="1" dirty="0" smtClean="0">
                <a:latin typeface="Courier New"/>
                <a:cs typeface="Courier New"/>
              </a:rPr>
              <a:t> </a:t>
            </a:r>
            <a:r>
              <a:rPr lang="en-US" sz="3600" b="1" dirty="0" err="1" smtClean="0">
                <a:latin typeface="Courier New"/>
                <a:cs typeface="Courier New"/>
              </a:rPr>
              <a:t>a+x</a:t>
            </a:r>
            <a:r>
              <a:rPr lang="en-US" sz="3600" b="1" dirty="0" smtClean="0">
                <a:latin typeface="Courier New"/>
                <a:cs typeface="Courier New"/>
              </a:rPr>
              <a:t> script</a:t>
            </a:r>
            <a:endParaRPr lang="en-US" sz="3600" b="1" dirty="0" smtClean="0"/>
          </a:p>
          <a:p>
            <a:r>
              <a:rPr lang="en-US" sz="3600" b="1" dirty="0" smtClean="0"/>
              <a:t>Pathname of shell or interpreter on first line.  Example:</a:t>
            </a:r>
            <a:br>
              <a:rPr lang="en-US" sz="3600" b="1" dirty="0" smtClean="0"/>
            </a:br>
            <a:r>
              <a:rPr lang="en-US" sz="3600" b="1" dirty="0" smtClean="0"/>
              <a:t>	</a:t>
            </a:r>
            <a:r>
              <a:rPr lang="en-US" sz="3600" b="1" dirty="0" smtClean="0">
                <a:latin typeface="Courier New"/>
                <a:cs typeface="Courier New"/>
              </a:rPr>
              <a:t>#!/bin/bash</a:t>
            </a:r>
            <a:endParaRPr lang="en-US" sz="3600" b="1" dirty="0" smtClean="0"/>
          </a:p>
          <a:p>
            <a:r>
              <a:rPr lang="en-US" sz="3600" b="1" dirty="0" smtClean="0"/>
              <a:t>Specify relative or full pathname</a:t>
            </a:r>
          </a:p>
          <a:p>
            <a:r>
              <a:rPr lang="en-US" sz="3600" b="1" dirty="0" smtClean="0"/>
              <a:t>Or if directory is on $PATH, specify script name.  Example:</a:t>
            </a:r>
            <a:br>
              <a:rPr lang="en-US" sz="3600" b="1" dirty="0" smtClean="0"/>
            </a:br>
            <a:r>
              <a:rPr lang="en-US" sz="3600" b="1" dirty="0" smtClean="0"/>
              <a:t>	</a:t>
            </a:r>
            <a:r>
              <a:rPr lang="en-US" sz="3600" b="1" dirty="0" smtClean="0">
                <a:latin typeface="Courier New"/>
                <a:cs typeface="Courier New"/>
              </a:rPr>
              <a:t>$PATH=$PATH:$HOME/bin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24" name="Explosion 1 23"/>
          <p:cNvSpPr/>
          <p:nvPr/>
        </p:nvSpPr>
        <p:spPr>
          <a:xfrm>
            <a:off x="6781800" y="18288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Explosion 2 22"/>
          <p:cNvSpPr/>
          <p:nvPr/>
        </p:nvSpPr>
        <p:spPr>
          <a:xfrm>
            <a:off x="2590800" y="34862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3276601" y="2304239"/>
            <a:ext cx="3423763" cy="140618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until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5400000">
            <a:off x="4565676" y="1870607"/>
            <a:ext cx="856440" cy="10825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3" idx="0"/>
          </p:cNvCxnSpPr>
          <p:nvPr/>
        </p:nvCxnSpPr>
        <p:spPr>
          <a:xfrm rot="16200000" flipH="1">
            <a:off x="4581604" y="4117305"/>
            <a:ext cx="861573" cy="47815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25495" y="4572000"/>
            <a:ext cx="282160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hape 14"/>
          <p:cNvCxnSpPr>
            <a:stCxn id="13" idx="1"/>
            <a:endCxn id="4" idx="1"/>
          </p:cNvCxnSpPr>
          <p:nvPr/>
        </p:nvCxnSpPr>
        <p:spPr>
          <a:xfrm rot="10800000">
            <a:off x="3276601" y="3007333"/>
            <a:ext cx="348894" cy="1918610"/>
          </a:xfrm>
          <a:prstGeom prst="bentConnector3">
            <a:avLst>
              <a:gd name="adj1" fmla="val 394326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</p:cNvCxnSpPr>
          <p:nvPr/>
        </p:nvCxnSpPr>
        <p:spPr>
          <a:xfrm flipH="1">
            <a:off x="4999307" y="3007333"/>
            <a:ext cx="1701057" cy="3622067"/>
          </a:xfrm>
          <a:prstGeom prst="bentConnector4">
            <a:avLst>
              <a:gd name="adj1" fmla="val -61221"/>
              <a:gd name="adj2" fmla="val 75334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00200" y="2362200"/>
            <a:ext cx="1850838" cy="3175575"/>
            <a:chOff x="1701225" y="2310825"/>
            <a:chExt cx="1850838" cy="3175575"/>
          </a:xfrm>
        </p:grpSpPr>
        <p:cxnSp>
          <p:nvCxnSpPr>
            <p:cNvPr id="14" name="Straight Arrow Connector 17"/>
            <p:cNvCxnSpPr>
              <a:stCxn id="18" idx="1"/>
              <a:endCxn id="17" idx="1"/>
            </p:cNvCxnSpPr>
            <p:nvPr/>
          </p:nvCxnSpPr>
          <p:spPr>
            <a:xfrm rot="10800000">
              <a:off x="1993614" y="4245021"/>
              <a:ext cx="520986" cy="948993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1468469" y="3427488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until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4901625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false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8405" y="2310825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false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17"/>
            <p:cNvCxnSpPr>
              <a:stCxn id="17" idx="3"/>
              <a:endCxn id="21" idx="1"/>
            </p:cNvCxnSpPr>
            <p:nvPr/>
          </p:nvCxnSpPr>
          <p:spPr>
            <a:xfrm rot="5400000" flipH="1" flipV="1">
              <a:off x="1915250" y="2681577"/>
              <a:ext cx="591519" cy="434792"/>
            </a:xfrm>
            <a:prstGeom prst="bentConnector2">
              <a:avLst/>
            </a:prstGeom>
            <a:ln w="50800" cap="rnd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Looping Structures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Description:  Structure that performs iterations while a condition is false (i.e. repeat until true)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Syntax: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; do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until: Looping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700" b="1" dirty="0" smtClean="0"/>
              <a:t>Purpose:  Guess a number</a:t>
            </a:r>
            <a:br>
              <a:rPr lang="en-US" sz="3700" b="1" dirty="0" smtClean="0"/>
            </a:br>
            <a:endParaRPr lang="en-US" sz="3700" b="1" dirty="0" smtClean="0"/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secret=4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guess=""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echo "Number between 1 &amp; 10"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until [ "$guess" = "$secret" ] ; do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echo -n "Your guess: "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read guess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echo "You guessed it!"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break: Looping Interrupt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Description:  Terminates the current iteration and breaks out of the loop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in {0..9} ; do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if [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4 ] ; then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break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echo $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continue: Looping Interrupt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3100" b="1" dirty="0" smtClean="0"/>
              <a:t>Description:  Terminates the current loop and continues the next iteration</a:t>
            </a:r>
            <a:br>
              <a:rPr lang="en-US" sz="3100" b="1" dirty="0" smtClean="0"/>
            </a:br>
            <a:endParaRPr lang="en-US" sz="3100" b="1" dirty="0" smtClean="0"/>
          </a:p>
          <a:p>
            <a:r>
              <a:rPr lang="en-US" sz="3100" b="1" dirty="0" smtClean="0"/>
              <a:t>Example: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in {0..9} ; do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if [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= 4 ] ; then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 continue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echo $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18" name="Explosion 2 17"/>
          <p:cNvSpPr/>
          <p:nvPr/>
        </p:nvSpPr>
        <p:spPr>
          <a:xfrm>
            <a:off x="914400" y="32576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3657600" y="19812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case: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rot="16200000" flipH="1">
            <a:off x="2899841" y="1367359"/>
            <a:ext cx="457200" cy="8482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40" idx="0"/>
          </p:cNvCxnSpPr>
          <p:nvPr/>
        </p:nvCxnSpPr>
        <p:spPr>
          <a:xfrm rot="5400000">
            <a:off x="2938725" y="5100375"/>
            <a:ext cx="457200" cy="10050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13" idx="1"/>
          </p:cNvCxnSpPr>
          <p:nvPr/>
        </p:nvCxnSpPr>
        <p:spPr>
          <a:xfrm>
            <a:off x="4386845" y="3102613"/>
            <a:ext cx="870955" cy="91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4" idx="0"/>
          </p:cNvCxnSpPr>
          <p:nvPr/>
        </p:nvCxnSpPr>
        <p:spPr>
          <a:xfrm rot="16200000" flipH="1">
            <a:off x="2925461" y="3758686"/>
            <a:ext cx="467350" cy="26427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4"/>
            <a:endCxn id="4" idx="0"/>
          </p:cNvCxnSpPr>
          <p:nvPr/>
        </p:nvCxnSpPr>
        <p:spPr>
          <a:xfrm rot="16200000" flipH="1">
            <a:off x="2914267" y="2435343"/>
            <a:ext cx="450071" cy="13241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15"/>
          <p:cNvCxnSpPr>
            <a:stCxn id="13" idx="3"/>
          </p:cNvCxnSpPr>
          <p:nvPr/>
        </p:nvCxnSpPr>
        <p:spPr>
          <a:xfrm flipH="1">
            <a:off x="3200400" y="3111788"/>
            <a:ext cx="4419600" cy="3060412"/>
          </a:xfrm>
          <a:prstGeom prst="bentConnector3">
            <a:avLst>
              <a:gd name="adj1" fmla="val -13828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2"/>
          </p:cNvCxnSpPr>
          <p:nvPr/>
        </p:nvCxnSpPr>
        <p:spPr>
          <a:xfrm rot="16200000" flipH="1">
            <a:off x="2787938" y="6293137"/>
            <a:ext cx="786827" cy="38102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2514600" y="1600200"/>
            <a:ext cx="1236163" cy="6167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</a:t>
            </a:r>
            <a:endParaRPr lang="en-US" sz="3200" dirty="0"/>
          </a:p>
        </p:txBody>
      </p:sp>
      <p:sp>
        <p:nvSpPr>
          <p:cNvPr id="4" name="Flowchart: Decision 3"/>
          <p:cNvSpPr>
            <a:spLocks noChangeAspect="1"/>
          </p:cNvSpPr>
          <p:nvPr/>
        </p:nvSpPr>
        <p:spPr>
          <a:xfrm>
            <a:off x="1905000" y="2667000"/>
            <a:ext cx="2481845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patt1)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lowchart: Decision 13"/>
          <p:cNvSpPr>
            <a:spLocks noChangeAspect="1"/>
          </p:cNvSpPr>
          <p:nvPr/>
        </p:nvSpPr>
        <p:spPr>
          <a:xfrm>
            <a:off x="2667000" y="4005575"/>
            <a:ext cx="1010699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*)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81200" y="5334000"/>
            <a:ext cx="2362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2819400"/>
            <a:ext cx="2362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9110" y="4658380"/>
            <a:ext cx="227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fallback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case: Structure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Description:  Multiple branching mechanism similar to if ... </a:t>
            </a:r>
            <a:r>
              <a:rPr lang="en-US" sz="3100" b="1" dirty="0" err="1" smtClean="0"/>
              <a:t>elif</a:t>
            </a:r>
            <a:r>
              <a:rPr lang="en-US" sz="3100" b="1" dirty="0" smtClean="0"/>
              <a:t> ... else</a:t>
            </a:r>
            <a:br>
              <a:rPr lang="en-US" sz="3100" b="1" dirty="0" smtClean="0"/>
            </a:br>
            <a:endParaRPr lang="en-US" sz="3100" b="1" dirty="0" smtClean="0"/>
          </a:p>
          <a:p>
            <a:r>
              <a:rPr lang="en-US" sz="3100" b="1" dirty="0" smtClean="0"/>
              <a:t>Syntax: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3100" b="1" i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in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pattern1)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 command1 ;;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patternN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commandN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;;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*)</a:t>
            </a:r>
          </a:p>
          <a:p>
            <a:pPr lvl="2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fallbackCmd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;;</a:t>
            </a:r>
          </a:p>
          <a:p>
            <a:pPr lvl="2">
              <a:buNone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case:  Example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echo -n "Where do you want to go? "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read room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case "$room" in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"cave")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   echo "It is dark!" ;;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"hill")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   echo "Tough climb!" ;;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"cliff")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   echo "I’m falling!" ;;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*)</a:t>
            </a:r>
          </a:p>
          <a:p>
            <a:pPr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      echo "Can’t go there!" ;;</a:t>
            </a:r>
          </a:p>
          <a:p>
            <a:pPr>
              <a:buNone/>
            </a:pP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Special Parameters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2517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563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Parameter 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$$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Process Id</a:t>
                      </a:r>
                      <a:r>
                        <a:rPr lang="en-US" sz="3600" baseline="0" dirty="0" smtClean="0"/>
                        <a:t> (PID) of the shell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$#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Command</a:t>
                      </a:r>
                      <a:r>
                        <a:rPr lang="en-US" sz="3600" baseline="0" dirty="0" smtClean="0"/>
                        <a:t> line </a:t>
                      </a:r>
                      <a:r>
                        <a:rPr lang="en-US" sz="3600" baseline="0" dirty="0" err="1" smtClean="0"/>
                        <a:t>arg</a:t>
                      </a:r>
                      <a:r>
                        <a:rPr lang="en-US" sz="3600" baseline="0" dirty="0" smtClean="0"/>
                        <a:t> count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$0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Name of the script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$1-$9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Command line arguments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$*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All the command line </a:t>
                      </a:r>
                      <a:r>
                        <a:rPr lang="en-US" sz="3600" dirty="0" err="1" smtClean="0"/>
                        <a:t>args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&lt;&lt;: The “here</a:t>
            </a:r>
            <a:r>
              <a:rPr lang="en-US" sz="4400" b="1" smtClean="0">
                <a:solidFill>
                  <a:srgbClr val="800000"/>
                </a:solidFill>
              </a:rPr>
              <a:t>” document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Purpose:  Allows the redirection of input from within the shell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Example: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cat &lt;&lt; EOF &gt; file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one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two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600" b="1" dirty="0" smtClean="0">
              <a:cs typeface="Courier New" pitchFamily="49" charset="0"/>
            </a:endParaRPr>
          </a:p>
        </p:txBody>
      </p:sp>
      <p:sp>
        <p:nvSpPr>
          <p:cNvPr id="17" name="Explosion 2 16"/>
          <p:cNvSpPr/>
          <p:nvPr/>
        </p:nvSpPr>
        <p:spPr>
          <a:xfrm>
            <a:off x="5562600" y="3352800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2880846" y="1600200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04794" y="1372394"/>
            <a:ext cx="4361252" cy="4876006"/>
            <a:chOff x="499794" y="1372394"/>
            <a:chExt cx="4361252" cy="4876006"/>
          </a:xfrm>
        </p:grpSpPr>
        <p:sp>
          <p:nvSpPr>
            <p:cNvPr id="4" name="Flowchart: Decision 3"/>
            <p:cNvSpPr/>
            <p:nvPr/>
          </p:nvSpPr>
          <p:spPr>
            <a:xfrm>
              <a:off x="3271443" y="2022812"/>
              <a:ext cx="1589603" cy="1406188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if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761301" y="1676400"/>
              <a:ext cx="609600" cy="1588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rot="5400000">
              <a:off x="2656473" y="4838628"/>
              <a:ext cx="2819400" cy="144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99794" y="3810000"/>
              <a:ext cx="282160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hape 14"/>
            <p:cNvCxnSpPr>
              <a:stCxn id="4" idx="1"/>
              <a:endCxn id="13" idx="0"/>
            </p:cNvCxnSpPr>
            <p:nvPr/>
          </p:nvCxnSpPr>
          <p:spPr>
            <a:xfrm rot="10800000" flipV="1">
              <a:off x="1910597" y="2725906"/>
              <a:ext cx="1360846" cy="1084094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</p:cNvCxnSpPr>
            <p:nvPr/>
          </p:nvCxnSpPr>
          <p:spPr>
            <a:xfrm rot="16200000" flipH="1">
              <a:off x="2604640" y="3823843"/>
              <a:ext cx="739916" cy="2128002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Ctrl+D</a:t>
            </a:r>
            <a:r>
              <a:rPr lang="en-US" sz="4400" b="1" dirty="0" smtClean="0">
                <a:solidFill>
                  <a:srgbClr val="800000"/>
                </a:solidFill>
              </a:rPr>
              <a:t>:  End of File Signal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/>
              <a:t>Purpose: </a:t>
            </a:r>
          </a:p>
          <a:p>
            <a:pPr marL="916686" lvl="1" indent="-514350">
              <a:buClrTx/>
              <a:buFont typeface="+mj-lt"/>
              <a:buAutoNum type="arabicPeriod"/>
            </a:pPr>
            <a:r>
              <a:rPr lang="en-US" sz="3400" b="1" dirty="0" smtClean="0"/>
              <a:t>Terminates a shell</a:t>
            </a:r>
          </a:p>
          <a:p>
            <a:pPr marL="916686" lvl="1" indent="-514350">
              <a:buClrTx/>
              <a:buFont typeface="+mj-lt"/>
              <a:buAutoNum type="arabicPeriod"/>
            </a:pPr>
            <a:r>
              <a:rPr lang="en-US" sz="3400" b="1" dirty="0" smtClean="0"/>
              <a:t>Provides end of file signal to </a:t>
            </a:r>
            <a:r>
              <a:rPr lang="en-US" sz="3400" b="1" dirty="0" err="1" smtClean="0"/>
              <a:t>stdin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endParaRPr lang="en-US" sz="3400" b="1" dirty="0" smtClean="0"/>
          </a:p>
          <a:p>
            <a:r>
              <a:rPr lang="en-US" sz="3400" b="1" dirty="0" smtClean="0"/>
              <a:t>Example:</a:t>
            </a:r>
          </a:p>
          <a:p>
            <a:pPr lvl="2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cat &gt; file</a:t>
            </a:r>
          </a:p>
          <a:p>
            <a:pPr lvl="2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one</a:t>
            </a:r>
          </a:p>
          <a:p>
            <a:pPr lvl="2">
              <a:buNone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two</a:t>
            </a:r>
          </a:p>
          <a:p>
            <a:pPr lvl="2">
              <a:buNone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Ctrl+D</a:t>
            </a: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rgbClr val="800000"/>
                </a:solidFill>
              </a:rPr>
              <a:t>if ... then:  Control Structure</a:t>
            </a:r>
            <a:endParaRPr lang="en-US" sz="42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Definition:  Evaluates a logical condition and controls whether or not statements are executed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Syntax: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; then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026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then:  Display first </a:t>
            </a:r>
            <a:r>
              <a:rPr lang="en-US" sz="4400" b="1" dirty="0" err="1" smtClean="0">
                <a:solidFill>
                  <a:srgbClr val="800000"/>
                </a:solidFill>
              </a:rPr>
              <a:t>arg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Purpose:  Display first command line argument if specified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Example script “</a:t>
            </a:r>
            <a:r>
              <a:rPr lang="en-US" sz="3600" b="1" dirty="0" err="1" smtClean="0"/>
              <a:t>argDisplay</a:t>
            </a:r>
            <a:r>
              <a:rPr lang="en-US" sz="3600" b="1" dirty="0" smtClean="0"/>
              <a:t>”: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test "$1" != ""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2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echo "First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: $1"</a:t>
            </a:r>
          </a:p>
          <a:p>
            <a:pPr lvl="2">
              <a:buNone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then:  Input prompt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Purpose:  Guess the “mystery” word when prompted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Example script “</a:t>
            </a:r>
            <a:r>
              <a:rPr lang="en-US" b="1" dirty="0" err="1" smtClean="0"/>
              <a:t>mysteryWord</a:t>
            </a:r>
            <a:r>
              <a:rPr lang="en-US" b="1" dirty="0" smtClean="0"/>
              <a:t>”: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target="secret"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echo -n "Guess word: "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read guess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["$guess" = "$target"] ; then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echo "That's right!"</a:t>
            </a:r>
          </a:p>
          <a:p>
            <a:pPr lvl="2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xplosion 2 21"/>
          <p:cNvSpPr/>
          <p:nvPr/>
        </p:nvSpPr>
        <p:spPr>
          <a:xfrm>
            <a:off x="5774115" y="1809869"/>
            <a:ext cx="2684085" cy="1314331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2031244" y="1742361"/>
            <a:ext cx="1919754" cy="164234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True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 ... else: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524794"/>
            <a:ext cx="7695259" cy="4876006"/>
            <a:chOff x="304800" y="1372394"/>
            <a:chExt cx="7695259" cy="4876006"/>
          </a:xfrm>
        </p:grpSpPr>
        <p:sp>
          <p:nvSpPr>
            <p:cNvPr id="4" name="Flowchart: Decision 3"/>
            <p:cNvSpPr/>
            <p:nvPr/>
          </p:nvSpPr>
          <p:spPr>
            <a:xfrm>
              <a:off x="3271443" y="2022812"/>
              <a:ext cx="1589603" cy="1406188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if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3761301" y="1676400"/>
              <a:ext cx="609600" cy="1588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3557052" y="5739350"/>
              <a:ext cx="990599" cy="27502"/>
            </a:xfrm>
            <a:prstGeom prst="straightConnector1">
              <a:avLst/>
            </a:prstGeom>
            <a:ln w="63500" cap="rnd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94495" y="3810000"/>
              <a:ext cx="282160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hape 14"/>
            <p:cNvCxnSpPr>
              <a:stCxn id="4" idx="3"/>
              <a:endCxn id="13" idx="0"/>
            </p:cNvCxnSpPr>
            <p:nvPr/>
          </p:nvCxnSpPr>
          <p:spPr>
            <a:xfrm>
              <a:off x="4861046" y="2725906"/>
              <a:ext cx="1344252" cy="1084094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</p:cNvCxnSpPr>
            <p:nvPr/>
          </p:nvCxnSpPr>
          <p:spPr>
            <a:xfrm rot="5400000">
              <a:off x="4751991" y="3804495"/>
              <a:ext cx="739916" cy="2166698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8394" y="3809999"/>
              <a:ext cx="282160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  <a:endPara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hape 16"/>
            <p:cNvCxnSpPr>
              <a:stCxn id="4" idx="1"/>
              <a:endCxn id="14" idx="0"/>
            </p:cNvCxnSpPr>
            <p:nvPr/>
          </p:nvCxnSpPr>
          <p:spPr>
            <a:xfrm rot="10800000" flipV="1">
              <a:off x="2139197" y="2725905"/>
              <a:ext cx="1132246" cy="1084093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4" idx="2"/>
            </p:cNvCxnSpPr>
            <p:nvPr/>
          </p:nvCxnSpPr>
          <p:spPr>
            <a:xfrm rot="16200000" flipH="1">
              <a:off x="2718940" y="3938141"/>
              <a:ext cx="739916" cy="1899403"/>
            </a:xfrm>
            <a:prstGeom prst="bentConnector2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 w="lg" len="lg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24600" y="4590871"/>
              <a:ext cx="16754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branch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" y="4667071"/>
              <a:ext cx="16754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</a:p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branch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then ... else:  Structure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Definition:  Evaluates a condition.  If condition is true, control follows one branch.  If the condition is not true (else), control follows a different branch.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; then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commands</a:t>
            </a:r>
          </a:p>
          <a:p>
            <a:pPr lvl="2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xplosion 2 33"/>
          <p:cNvSpPr/>
          <p:nvPr/>
        </p:nvSpPr>
        <p:spPr>
          <a:xfrm>
            <a:off x="5480841" y="1248370"/>
            <a:ext cx="1837770" cy="1037630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Explosion 1 14"/>
          <p:cNvSpPr/>
          <p:nvPr/>
        </p:nvSpPr>
        <p:spPr>
          <a:xfrm>
            <a:off x="3889611" y="1066800"/>
            <a:ext cx="1339645" cy="1296591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4759766" y="2970609"/>
            <a:ext cx="1339645" cy="1296591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9" name="Explosion 2 18"/>
          <p:cNvSpPr/>
          <p:nvPr/>
        </p:nvSpPr>
        <p:spPr>
          <a:xfrm>
            <a:off x="6700041" y="2467570"/>
            <a:ext cx="1837770" cy="1037630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if ... </a:t>
            </a:r>
            <a:r>
              <a:rPr lang="en-US" sz="4400" b="1" dirty="0" err="1" smtClean="0">
                <a:solidFill>
                  <a:srgbClr val="800000"/>
                </a:solidFill>
              </a:rPr>
              <a:t>elif</a:t>
            </a:r>
            <a:r>
              <a:rPr lang="en-US" sz="4400" b="1" dirty="0" smtClean="0">
                <a:solidFill>
                  <a:srgbClr val="800000"/>
                </a:solidFill>
              </a:rPr>
              <a:t> ... else:  Flow Diagram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rot="16200000" flipH="1">
            <a:off x="5070196" y="1346198"/>
            <a:ext cx="423058" cy="15074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21" idx="0"/>
          </p:cNvCxnSpPr>
          <p:nvPr/>
        </p:nvCxnSpPr>
        <p:spPr>
          <a:xfrm>
            <a:off x="5794611" y="2000877"/>
            <a:ext cx="492136" cy="817729"/>
          </a:xfrm>
          <a:prstGeom prst="bentConnector2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98798" y="5130224"/>
            <a:ext cx="2291413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hape 15"/>
          <p:cNvCxnSpPr>
            <a:stCxn id="4" idx="1"/>
            <a:endCxn id="54" idx="3"/>
          </p:cNvCxnSpPr>
          <p:nvPr/>
        </p:nvCxnSpPr>
        <p:spPr>
          <a:xfrm rot="10800000" flipV="1">
            <a:off x="4118211" y="2000877"/>
            <a:ext cx="665702" cy="658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0"/>
          </p:cNvCxnSpPr>
          <p:nvPr/>
        </p:nvCxnSpPr>
        <p:spPr>
          <a:xfrm>
            <a:off x="7159883" y="3254219"/>
            <a:ext cx="352393" cy="555781"/>
          </a:xfrm>
          <a:prstGeom prst="bentConnector2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3" idx="0"/>
          </p:cNvCxnSpPr>
          <p:nvPr/>
        </p:nvCxnSpPr>
        <p:spPr>
          <a:xfrm>
            <a:off x="7512276" y="4681225"/>
            <a:ext cx="32229" cy="448999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28802" y="1715075"/>
            <a:ext cx="22894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" name="Shape 15"/>
          <p:cNvCxnSpPr>
            <a:stCxn id="21" idx="1"/>
            <a:endCxn id="14" idx="3"/>
          </p:cNvCxnSpPr>
          <p:nvPr/>
        </p:nvCxnSpPr>
        <p:spPr>
          <a:xfrm rot="10800000" flipV="1">
            <a:off x="4575411" y="3254219"/>
            <a:ext cx="838200" cy="26339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>
            <a:spLocks noChangeAspect="1"/>
          </p:cNvSpPr>
          <p:nvPr/>
        </p:nvSpPr>
        <p:spPr>
          <a:xfrm>
            <a:off x="6639140" y="3810000"/>
            <a:ext cx="1746271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lowchart: Decision 20"/>
          <p:cNvSpPr>
            <a:spLocks noChangeAspect="1"/>
          </p:cNvSpPr>
          <p:nvPr/>
        </p:nvSpPr>
        <p:spPr>
          <a:xfrm>
            <a:off x="5413611" y="2818606"/>
            <a:ext cx="1746272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elif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ecision 3"/>
          <p:cNvSpPr>
            <a:spLocks noChangeAspect="1"/>
          </p:cNvSpPr>
          <p:nvPr/>
        </p:nvSpPr>
        <p:spPr>
          <a:xfrm>
            <a:off x="4783913" y="1565264"/>
            <a:ext cx="1010698" cy="8712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2" y="3225225"/>
            <a:ext cx="22894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Arrow Connector 59"/>
          <p:cNvCxnSpPr>
            <a:stCxn id="13" idx="2"/>
          </p:cNvCxnSpPr>
          <p:nvPr/>
        </p:nvCxnSpPr>
        <p:spPr>
          <a:xfrm>
            <a:off x="7544505" y="5715000"/>
            <a:ext cx="2706" cy="1143000"/>
          </a:xfrm>
          <a:prstGeom prst="straightConnector1">
            <a:avLst/>
          </a:prstGeom>
          <a:ln w="63500" cap="rnd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54" idx="1"/>
          </p:cNvCxnSpPr>
          <p:nvPr/>
        </p:nvCxnSpPr>
        <p:spPr>
          <a:xfrm rot="10800000" flipH="1" flipV="1">
            <a:off x="1828801" y="2007462"/>
            <a:ext cx="5718409" cy="4393337"/>
          </a:xfrm>
          <a:prstGeom prst="bentConnector3">
            <a:avLst>
              <a:gd name="adj1" fmla="val -7914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4" idx="1"/>
          </p:cNvCxnSpPr>
          <p:nvPr/>
        </p:nvCxnSpPr>
        <p:spPr>
          <a:xfrm rot="10800000" flipH="1" flipV="1">
            <a:off x="2286001" y="3517612"/>
            <a:ext cx="5261209" cy="2502187"/>
          </a:xfrm>
          <a:prstGeom prst="bentConnector3">
            <a:avLst>
              <a:gd name="adj1" fmla="val -9488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441811" y="3820180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branch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85797" y="2372380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branch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87155" y="4572000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fallback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  <p:bldP spid="35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15508</TotalTime>
  <Words>654</Words>
  <Application>Microsoft Office PowerPoint</Application>
  <PresentationFormat>On-screen Show (4:3)</PresentationFormat>
  <Paragraphs>243</Paragraphs>
  <Slides>30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Linux Operating System</vt:lpstr>
      <vt:lpstr>Executing Scripts</vt:lpstr>
      <vt:lpstr>if ... then:  Flow Diagram</vt:lpstr>
      <vt:lpstr>if ... then:  Control Structure</vt:lpstr>
      <vt:lpstr>if ... then:  Display first arg</vt:lpstr>
      <vt:lpstr>if ... then:  Input prompt</vt:lpstr>
      <vt:lpstr>if ... then ... else:  Flow Diagram</vt:lpstr>
      <vt:lpstr>if ... then ... else:  Structure</vt:lpstr>
      <vt:lpstr>if ... elif ... else:  Flow Diagram</vt:lpstr>
      <vt:lpstr>if ... elif ... else:  Example</vt:lpstr>
      <vt:lpstr>Debugging Shell Scripts</vt:lpstr>
      <vt:lpstr>for ... in:  Flow Diagram</vt:lpstr>
      <vt:lpstr>for ... in: Looping Structures</vt:lpstr>
      <vt:lpstr>for ... in: Looping Example</vt:lpstr>
      <vt:lpstr>for: Looping Structures</vt:lpstr>
      <vt:lpstr>for: Looping Structure</vt:lpstr>
      <vt:lpstr>while:  Flow Diagram</vt:lpstr>
      <vt:lpstr>while: Looping Structures</vt:lpstr>
      <vt:lpstr>while: Looping Example</vt:lpstr>
      <vt:lpstr>until:  Flow Diagram</vt:lpstr>
      <vt:lpstr>until: Looping Structures</vt:lpstr>
      <vt:lpstr>until: Looping Example</vt:lpstr>
      <vt:lpstr>break: Looping Interrupt</vt:lpstr>
      <vt:lpstr>continue: Looping Interrupt</vt:lpstr>
      <vt:lpstr>case:  Flow Diagram</vt:lpstr>
      <vt:lpstr>case: Structure</vt:lpstr>
      <vt:lpstr>case:  Example</vt:lpstr>
      <vt:lpstr>Special Parameters</vt:lpstr>
      <vt:lpstr>&lt;&lt;: The “here” document</vt:lpstr>
      <vt:lpstr>Ctrl+D:  End of File Signal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520</cp:revision>
  <dcterms:created xsi:type="dcterms:W3CDTF">2011-02-25T23:27:39Z</dcterms:created>
  <dcterms:modified xsi:type="dcterms:W3CDTF">2013-07-17T11:33:02Z</dcterms:modified>
</cp:coreProperties>
</file>