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6"/>
  </p:notesMasterIdLst>
  <p:handoutMasterIdLst>
    <p:handoutMasterId r:id="rId67"/>
  </p:handoutMasterIdLst>
  <p:sldIdLst>
    <p:sldId id="256" r:id="rId2"/>
    <p:sldId id="258" r:id="rId3"/>
    <p:sldId id="289" r:id="rId4"/>
    <p:sldId id="288" r:id="rId5"/>
    <p:sldId id="298" r:id="rId6"/>
    <p:sldId id="287" r:id="rId7"/>
    <p:sldId id="291" r:id="rId8"/>
    <p:sldId id="292" r:id="rId9"/>
    <p:sldId id="330" r:id="rId10"/>
    <p:sldId id="306" r:id="rId11"/>
    <p:sldId id="294" r:id="rId12"/>
    <p:sldId id="295" r:id="rId13"/>
    <p:sldId id="302" r:id="rId14"/>
    <p:sldId id="307" r:id="rId15"/>
    <p:sldId id="308" r:id="rId16"/>
    <p:sldId id="296" r:id="rId17"/>
    <p:sldId id="300" r:id="rId18"/>
    <p:sldId id="301" r:id="rId19"/>
    <p:sldId id="303" r:id="rId20"/>
    <p:sldId id="304" r:id="rId21"/>
    <p:sldId id="305" r:id="rId22"/>
    <p:sldId id="260" r:id="rId23"/>
    <p:sldId id="290" r:id="rId24"/>
    <p:sldId id="259" r:id="rId25"/>
    <p:sldId id="261" r:id="rId26"/>
    <p:sldId id="310" r:id="rId27"/>
    <p:sldId id="309" r:id="rId28"/>
    <p:sldId id="315" r:id="rId29"/>
    <p:sldId id="314" r:id="rId30"/>
    <p:sldId id="316" r:id="rId31"/>
    <p:sldId id="262" r:id="rId32"/>
    <p:sldId id="263" r:id="rId33"/>
    <p:sldId id="331" r:id="rId34"/>
    <p:sldId id="311" r:id="rId35"/>
    <p:sldId id="266" r:id="rId36"/>
    <p:sldId id="264" r:id="rId37"/>
    <p:sldId id="317" r:id="rId38"/>
    <p:sldId id="270" r:id="rId39"/>
    <p:sldId id="268" r:id="rId40"/>
    <p:sldId id="269" r:id="rId41"/>
    <p:sldId id="272" r:id="rId42"/>
    <p:sldId id="271" r:id="rId43"/>
    <p:sldId id="274" r:id="rId44"/>
    <p:sldId id="273" r:id="rId45"/>
    <p:sldId id="275" r:id="rId46"/>
    <p:sldId id="277" r:id="rId47"/>
    <p:sldId id="276" r:id="rId48"/>
    <p:sldId id="278" r:id="rId49"/>
    <p:sldId id="279" r:id="rId50"/>
    <p:sldId id="280" r:id="rId51"/>
    <p:sldId id="281" r:id="rId52"/>
    <p:sldId id="318" r:id="rId53"/>
    <p:sldId id="319" r:id="rId54"/>
    <p:sldId id="320" r:id="rId55"/>
    <p:sldId id="321" r:id="rId56"/>
    <p:sldId id="323" r:id="rId57"/>
    <p:sldId id="327" r:id="rId58"/>
    <p:sldId id="324" r:id="rId59"/>
    <p:sldId id="328" r:id="rId60"/>
    <p:sldId id="326" r:id="rId61"/>
    <p:sldId id="325" r:id="rId62"/>
    <p:sldId id="329" r:id="rId63"/>
    <p:sldId id="312" r:id="rId64"/>
    <p:sldId id="313" r:id="rId6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42" d="100"/>
          <a:sy n="42" d="100"/>
        </p:scale>
        <p:origin x="-114" y="-12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smtClean="0"/>
              <a:t>Unit 6:  More Scripting in Linux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7A6C79E-E3AD-4C80-9E28-43974F13F95E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mtClean="0"/>
              <a:t>Chapter 28:  The Perl Scripting Language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097812A-31F8-4A4B-8268-CB90197506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Unit 6:  More Scripting in Linux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AF0AF-6061-4A0F-A6F3-324D8F3BEFAE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Chapter 28:  The Perl Scripting Language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59B1C-DE66-4F51-9573-7D5478ADB77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59B1C-DE66-4F51-9573-7D5478ADB77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A5E068E-BBDC-4544-A0B1-CF1A46532123}" type="datetime1">
              <a:rPr lang="en-US" smtClean="0"/>
              <a:pPr/>
              <a:t>7/17/2013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Chapter 28:  The Perl Scripting Language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Unit 6:  More Scripting in Linux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7/17/2013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219200" y="3657600"/>
            <a:ext cx="7696200" cy="2514600"/>
          </a:xfrm>
          <a:prstGeom prst="rect">
            <a:avLst/>
          </a:prstGeom>
        </p:spPr>
        <p:txBody>
          <a:bodyPr tIns="0">
            <a:noAutofit/>
          </a:bodyPr>
          <a:lstStyle/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7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Practical Guide to Fedora and Red Hat Enterprise Linux</a:t>
            </a:r>
          </a:p>
          <a:p>
            <a:pPr marL="27432" lvl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Unit 6:  More </a:t>
            </a:r>
            <a:r>
              <a:rPr lang="en-US" sz="2800" dirty="0" smtClean="0"/>
              <a:t>Scripting in Linux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Chapter 28:  </a:t>
            </a:r>
            <a:r>
              <a:rPr lang="en-US" sz="2800" dirty="0" smtClean="0"/>
              <a:t>The Perl Scripting Language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 Fred R. McClurg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81000"/>
            <a:ext cx="7620000" cy="145108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800000"/>
                </a:solidFill>
              </a:rPr>
              <a:t>Linux Operating System</a:t>
            </a:r>
            <a:endParaRPr lang="en-US" sz="4000" b="1" dirty="0">
              <a:solidFill>
                <a:srgbClr val="80000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66800" y="6286500"/>
            <a:ext cx="790575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ctr">
              <a:lnSpc>
                <a:spcPct val="8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/>
              <a:t>© </a:t>
            </a:r>
            <a:r>
              <a:rPr lang="en-US" sz="2800"/>
              <a:t>Copyright </a:t>
            </a:r>
            <a:r>
              <a:rPr lang="en-US" sz="2800" smtClean="0"/>
              <a:t>2013,  </a:t>
            </a:r>
            <a:r>
              <a:rPr lang="en-US" sz="2800" dirty="0"/>
              <a:t>All Rights Reserved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More Perl Terminology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 lnSpcReduction="10000"/>
          </a:bodyPr>
          <a:lstStyle/>
          <a:p>
            <a:r>
              <a:rPr lang="en-US" sz="4400" b="1" dirty="0" smtClean="0">
                <a:cs typeface="Courier New" pitchFamily="49" charset="0"/>
              </a:rPr>
              <a:t>Statement:</a:t>
            </a:r>
          </a:p>
          <a:p>
            <a:pPr lvl="1"/>
            <a:r>
              <a:rPr lang="en-US" sz="3600" b="1" dirty="0" smtClean="0">
                <a:cs typeface="Courier New" pitchFamily="49" charset="0"/>
              </a:rPr>
              <a:t>Single instruction or command</a:t>
            </a:r>
            <a:br>
              <a:rPr lang="en-US" sz="3600" b="1" dirty="0" smtClean="0">
                <a:cs typeface="Courier New" pitchFamily="49" charset="0"/>
              </a:rPr>
            </a:br>
            <a:endParaRPr lang="en-US" sz="3600" b="1" dirty="0" smtClean="0">
              <a:cs typeface="Courier New" pitchFamily="49" charset="0"/>
            </a:endParaRPr>
          </a:p>
          <a:p>
            <a:pPr lvl="1"/>
            <a:r>
              <a:rPr lang="en-US" sz="3600" b="1" dirty="0" smtClean="0">
                <a:cs typeface="Courier New" pitchFamily="49" charset="0"/>
              </a:rPr>
              <a:t>Every statement must end with a semi-colon “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3600" b="1" dirty="0" smtClean="0">
                <a:cs typeface="Courier New" pitchFamily="49" charset="0"/>
              </a:rPr>
              <a:t>”</a:t>
            </a:r>
            <a:br>
              <a:rPr lang="en-US" sz="3600" b="1" dirty="0" smtClean="0">
                <a:cs typeface="Courier New" pitchFamily="49" charset="0"/>
              </a:rPr>
            </a:br>
            <a:endParaRPr lang="en-US" sz="3600" b="1" dirty="0" smtClean="0">
              <a:cs typeface="Courier New" pitchFamily="49" charset="0"/>
            </a:endParaRPr>
          </a:p>
          <a:p>
            <a:pPr lvl="1"/>
            <a:r>
              <a:rPr lang="en-US" sz="3600" b="1" dirty="0" smtClean="0">
                <a:cs typeface="Courier New" pitchFamily="49" charset="0"/>
              </a:rPr>
              <a:t>White space in a statement does not matter except within a quoted string.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Perl Variables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cs typeface="Courier New" pitchFamily="49" charset="0"/>
              </a:rPr>
              <a:t>Variable Types:</a:t>
            </a:r>
          </a:p>
          <a:p>
            <a:pPr lvl="1"/>
            <a:r>
              <a:rPr lang="en-US" sz="4400" b="1" dirty="0" smtClean="0">
                <a:cs typeface="Courier New" pitchFamily="49" charset="0"/>
              </a:rPr>
              <a:t>Scalar Variables:  “</a:t>
            </a:r>
            <a:r>
              <a:rPr lang="en-US" sz="4400" b="1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4400" b="1" dirty="0" smtClean="0">
                <a:cs typeface="Courier New" pitchFamily="49" charset="0"/>
              </a:rPr>
              <a:t>”</a:t>
            </a:r>
          </a:p>
          <a:p>
            <a:pPr lvl="1"/>
            <a:r>
              <a:rPr lang="en-US" sz="4400" b="1" dirty="0" smtClean="0">
                <a:cs typeface="Courier New" pitchFamily="49" charset="0"/>
              </a:rPr>
              <a:t>Array Variables:  “</a:t>
            </a:r>
            <a:r>
              <a:rPr lang="en-US" sz="44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4400" b="1" dirty="0" smtClean="0">
                <a:cs typeface="Courier New" pitchFamily="49" charset="0"/>
              </a:rPr>
              <a:t>”</a:t>
            </a:r>
          </a:p>
          <a:p>
            <a:pPr lvl="1"/>
            <a:r>
              <a:rPr lang="en-US" sz="4400" b="1" dirty="0" smtClean="0">
                <a:cs typeface="Courier New" pitchFamily="49" charset="0"/>
              </a:rPr>
              <a:t>Hash Variables:  “</a:t>
            </a:r>
            <a:r>
              <a:rPr lang="en-US" sz="4400" b="1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4400" b="1" dirty="0" smtClean="0">
                <a:cs typeface="Courier New" pitchFamily="49" charset="0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Scalar Variable Defined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cs typeface="Courier New" pitchFamily="49" charset="0"/>
              </a:rPr>
              <a:t>Defined:  A named memory location containing a single value.</a:t>
            </a:r>
            <a:br>
              <a:rPr lang="en-US" sz="4800" b="1" dirty="0" smtClean="0">
                <a:cs typeface="Courier New" pitchFamily="49" charset="0"/>
              </a:rPr>
            </a:br>
            <a:endParaRPr lang="en-US" sz="4800" b="1" dirty="0" smtClean="0">
              <a:cs typeface="Courier New" pitchFamily="49" charset="0"/>
            </a:endParaRPr>
          </a:p>
          <a:p>
            <a:r>
              <a:rPr lang="en-US" sz="4800" b="1" dirty="0" smtClean="0">
                <a:cs typeface="Courier New" pitchFamily="49" charset="0"/>
              </a:rPr>
              <a:t>Begins with “</a:t>
            </a:r>
            <a:r>
              <a:rPr lang="en-US" sz="4800" b="1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4800" b="1" dirty="0" smtClean="0">
                <a:cs typeface="Courier New" pitchFamily="49" charset="0"/>
              </a:rPr>
              <a:t>”</a:t>
            </a:r>
            <a:endParaRPr lang="en-US" sz="38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Storing Scalar Variables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66888" cy="51816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cs typeface="Courier New" pitchFamily="49" charset="0"/>
              </a:rPr>
              <a:t>Examples:</a:t>
            </a:r>
          </a:p>
          <a:p>
            <a:pPr lvl="1">
              <a:buNone/>
            </a:pPr>
            <a:r>
              <a:rPr lang="en-US" sz="3500" b="1" dirty="0" smtClean="0">
                <a:latin typeface="Courier New" pitchFamily="49" charset="0"/>
                <a:cs typeface="Courier New" pitchFamily="49" charset="0"/>
              </a:rPr>
              <a:t>$bugs = "</a:t>
            </a:r>
            <a:r>
              <a:rPr lang="en-US" sz="3500" b="1" dirty="0" err="1" smtClean="0">
                <a:latin typeface="Courier New" pitchFamily="49" charset="0"/>
                <a:cs typeface="Courier New" pitchFamily="49" charset="0"/>
              </a:rPr>
              <a:t>Wabbit</a:t>
            </a:r>
            <a:r>
              <a:rPr lang="en-US" sz="3500" b="1" dirty="0" smtClean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lvl="1">
              <a:buNone/>
            </a:pPr>
            <a:r>
              <a:rPr lang="en-US" sz="3500" b="1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3500" b="1" dirty="0" err="1" smtClean="0">
                <a:latin typeface="Courier New" pitchFamily="49" charset="0"/>
                <a:cs typeface="Courier New" pitchFamily="49" charset="0"/>
              </a:rPr>
              <a:t>fudd</a:t>
            </a:r>
            <a:r>
              <a:rPr lang="en-US" sz="3500" b="1" dirty="0" smtClean="0">
                <a:latin typeface="Courier New" pitchFamily="49" charset="0"/>
                <a:cs typeface="Courier New" pitchFamily="49" charset="0"/>
              </a:rPr>
              <a:t> = "</a:t>
            </a:r>
            <a:r>
              <a:rPr lang="en-US" sz="3500" b="1" dirty="0" err="1" smtClean="0">
                <a:latin typeface="Courier New" pitchFamily="49" charset="0"/>
                <a:cs typeface="Courier New" pitchFamily="49" charset="0"/>
              </a:rPr>
              <a:t>Wascal</a:t>
            </a:r>
            <a:r>
              <a:rPr lang="en-US" sz="3500" b="1" dirty="0" smtClean="0">
                <a:latin typeface="Courier New" pitchFamily="49" charset="0"/>
                <a:cs typeface="Courier New" pitchFamily="49" charset="0"/>
              </a:rPr>
              <a:t> $bugs";</a:t>
            </a:r>
          </a:p>
          <a:p>
            <a:pPr lvl="1">
              <a:buNone/>
            </a:pPr>
            <a:r>
              <a:rPr lang="en-US" sz="3500" b="1" dirty="0" smtClean="0">
                <a:latin typeface="Courier New" pitchFamily="49" charset="0"/>
                <a:cs typeface="Courier New" pitchFamily="49" charset="0"/>
              </a:rPr>
              <a:t>$money = '$1,000,000';</a:t>
            </a:r>
          </a:p>
          <a:p>
            <a:pPr lvl="1">
              <a:buNone/>
            </a:pPr>
            <a:r>
              <a:rPr lang="en-US" sz="3500" b="1" dirty="0" smtClean="0">
                <a:latin typeface="Courier New" pitchFamily="49" charset="0"/>
                <a:cs typeface="Courier New" pitchFamily="49" charset="0"/>
              </a:rPr>
              <a:t>$count = 70;</a:t>
            </a:r>
          </a:p>
          <a:p>
            <a:pPr lvl="1">
              <a:buNone/>
            </a:pPr>
            <a:r>
              <a:rPr lang="en-US" sz="3500" b="1" dirty="0" smtClean="0">
                <a:latin typeface="Courier New" pitchFamily="49" charset="0"/>
                <a:cs typeface="Courier New" pitchFamily="49" charset="0"/>
              </a:rPr>
              <a:t>$times = "7";</a:t>
            </a:r>
          </a:p>
          <a:p>
            <a:pPr lvl="1">
              <a:buNone/>
            </a:pPr>
            <a:r>
              <a:rPr lang="en-US" sz="3500" b="1" dirty="0" smtClean="0">
                <a:latin typeface="Courier New" pitchFamily="49" charset="0"/>
                <a:cs typeface="Courier New" pitchFamily="49" charset="0"/>
              </a:rPr>
              <a:t>$PI = 3.141592653589793238;</a:t>
            </a:r>
          </a:p>
          <a:p>
            <a:pPr lvl="1">
              <a:buNone/>
            </a:pPr>
            <a:r>
              <a:rPr lang="en-US" sz="3500" b="1" dirty="0" smtClean="0">
                <a:latin typeface="Courier New" pitchFamily="49" charset="0"/>
                <a:cs typeface="Courier New" pitchFamily="49" charset="0"/>
              </a:rPr>
              <a:t>$forgive = $count * $times;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Displaying Scalar Variables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 fontScale="85000" lnSpcReduction="10000"/>
          </a:bodyPr>
          <a:lstStyle/>
          <a:p>
            <a:r>
              <a:rPr lang="en-US" sz="4800" b="1" dirty="0" smtClean="0">
                <a:cs typeface="Courier New" pitchFamily="49" charset="0"/>
              </a:rPr>
              <a:t>Examples:</a:t>
            </a:r>
          </a:p>
          <a:p>
            <a:pPr lvl="1">
              <a:buNone/>
            </a:pPr>
            <a:r>
              <a:rPr lang="en-US" sz="3900" b="1" dirty="0" smtClean="0">
                <a:latin typeface="Courier New" pitchFamily="49" charset="0"/>
                <a:cs typeface="Courier New" pitchFamily="49" charset="0"/>
              </a:rPr>
              <a:t>print $bugs . "\n";</a:t>
            </a:r>
          </a:p>
          <a:p>
            <a:pPr lvl="1">
              <a:buNone/>
            </a:pPr>
            <a:r>
              <a:rPr lang="en-US" sz="3900" b="1" dirty="0" smtClean="0">
                <a:latin typeface="Courier New" pitchFamily="49" charset="0"/>
                <a:cs typeface="Courier New" pitchFamily="49" charset="0"/>
              </a:rPr>
              <a:t>print "$</a:t>
            </a:r>
            <a:r>
              <a:rPr lang="en-US" sz="3900" b="1" dirty="0" err="1" smtClean="0">
                <a:latin typeface="Courier New" pitchFamily="49" charset="0"/>
                <a:cs typeface="Courier New" pitchFamily="49" charset="0"/>
              </a:rPr>
              <a:t>fudd</a:t>
            </a:r>
            <a:r>
              <a:rPr lang="en-US" sz="3900" b="1" dirty="0" smtClean="0">
                <a:latin typeface="Courier New" pitchFamily="49" charset="0"/>
                <a:cs typeface="Courier New" pitchFamily="49" charset="0"/>
              </a:rPr>
              <a:t>\n";</a:t>
            </a:r>
          </a:p>
          <a:p>
            <a:pPr lvl="1">
              <a:buNone/>
            </a:pPr>
            <a:r>
              <a:rPr lang="en-US" sz="39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900" b="1" dirty="0" smtClean="0">
                <a:latin typeface="Courier New" pitchFamily="49" charset="0"/>
                <a:cs typeface="Courier New" pitchFamily="49" charset="0"/>
              </a:rPr>
              <a:t>( "%s\n", $money );</a:t>
            </a:r>
          </a:p>
          <a:p>
            <a:pPr lvl="1">
              <a:buNone/>
            </a:pPr>
            <a:r>
              <a:rPr lang="en-US" sz="39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900" b="1" dirty="0" smtClean="0">
                <a:latin typeface="Courier New" pitchFamily="49" charset="0"/>
                <a:cs typeface="Courier New" pitchFamily="49" charset="0"/>
              </a:rPr>
              <a:t>( "%d\n", $</a:t>
            </a: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times </a:t>
            </a:r>
            <a:r>
              <a:rPr lang="en-US" sz="39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None/>
            </a:pPr>
            <a:r>
              <a:rPr lang="en-US" sz="39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900" b="1" dirty="0" smtClean="0">
                <a:latin typeface="Courier New" pitchFamily="49" charset="0"/>
                <a:cs typeface="Courier New" pitchFamily="49" charset="0"/>
              </a:rPr>
              <a:t>( "%02.3f\n", $PI );</a:t>
            </a:r>
          </a:p>
          <a:p>
            <a:pPr lvl="1">
              <a:buNone/>
            </a:pPr>
            <a:r>
              <a:rPr lang="en-US" sz="39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900" b="1" dirty="0" smtClean="0">
                <a:latin typeface="Courier New" pitchFamily="49" charset="0"/>
                <a:cs typeface="Courier New" pitchFamily="49" charset="0"/>
              </a:rPr>
              <a:t>( "%s\n", $forgive );</a:t>
            </a:r>
          </a:p>
          <a:p>
            <a:pPr lvl="1">
              <a:buNone/>
            </a:pPr>
            <a:r>
              <a:rPr lang="en-US" sz="39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900" b="1" dirty="0" smtClean="0">
                <a:latin typeface="Courier New" pitchFamily="49" charset="0"/>
                <a:cs typeface="Courier New" pitchFamily="49" charset="0"/>
              </a:rPr>
              <a:t>( "%d\n", $forgive );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Scalar Variable Output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sz="4800" b="1" dirty="0" smtClean="0">
                <a:cs typeface="Courier New" pitchFamily="49" charset="0"/>
              </a:rPr>
              <a:t>Script Output: </a:t>
            </a:r>
          </a:p>
          <a:p>
            <a:pPr lvl="2">
              <a:buNone/>
            </a:pPr>
            <a:r>
              <a:rPr lang="en-US" sz="4000" b="1" dirty="0" err="1" smtClean="0">
                <a:latin typeface="Courier New" pitchFamily="49" charset="0"/>
                <a:cs typeface="Courier New" pitchFamily="49" charset="0"/>
              </a:rPr>
              <a:t>Wabbit</a:t>
            </a:r>
            <a:endParaRPr lang="en-US" sz="4000" b="1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sz="4000" b="1" dirty="0" err="1" smtClean="0">
                <a:latin typeface="Courier New" pitchFamily="49" charset="0"/>
                <a:cs typeface="Courier New" pitchFamily="49" charset="0"/>
              </a:rPr>
              <a:t>Wascal</a:t>
            </a: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b="1" dirty="0" err="1" smtClean="0">
                <a:latin typeface="Courier New" pitchFamily="49" charset="0"/>
                <a:cs typeface="Courier New" pitchFamily="49" charset="0"/>
              </a:rPr>
              <a:t>Wabbit</a:t>
            </a:r>
            <a:endParaRPr lang="en-US" sz="4000" b="1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$1,000,000</a:t>
            </a:r>
          </a:p>
          <a:p>
            <a:pPr lvl="2">
              <a:buNone/>
            </a:pP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70</a:t>
            </a:r>
          </a:p>
          <a:p>
            <a:pPr lvl="2">
              <a:buNone/>
            </a:pP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3.142</a:t>
            </a:r>
          </a:p>
          <a:p>
            <a:pPr lvl="2">
              <a:buNone/>
            </a:pP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490</a:t>
            </a:r>
          </a:p>
          <a:p>
            <a:pPr lvl="2">
              <a:buNone/>
            </a:pP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490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Array Variable Defined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cs typeface="Courier New" pitchFamily="49" charset="0"/>
              </a:rPr>
              <a:t>Defined: A collection of variables referenced by a numeric index.  Often called a list.</a:t>
            </a:r>
            <a:br>
              <a:rPr lang="en-US" sz="4800" b="1" dirty="0" smtClean="0">
                <a:cs typeface="Courier New" pitchFamily="49" charset="0"/>
              </a:rPr>
            </a:br>
            <a:endParaRPr lang="en-US" sz="4800" b="1" dirty="0" smtClean="0">
              <a:cs typeface="Courier New" pitchFamily="49" charset="0"/>
            </a:endParaRPr>
          </a:p>
          <a:p>
            <a:r>
              <a:rPr lang="en-US" sz="4800" b="1" dirty="0" smtClean="0">
                <a:cs typeface="Courier New" pitchFamily="49" charset="0"/>
              </a:rPr>
              <a:t>Begins with “</a:t>
            </a:r>
            <a:r>
              <a:rPr lang="en-US" sz="48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4800" b="1" dirty="0" smtClean="0">
                <a:cs typeface="Courier New" pitchFamily="49" charset="0"/>
              </a:rPr>
              <a:t>”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Array Initialization by Element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cs typeface="Courier New" pitchFamily="49" charset="0"/>
              </a:rPr>
              <a:t>Example:</a:t>
            </a:r>
          </a:p>
          <a:p>
            <a:pPr marL="466725" lvl="1" indent="-1588">
              <a:buNone/>
            </a:pP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4000" b="1" dirty="0" err="1" smtClean="0">
                <a:latin typeface="Courier New" pitchFamily="49" charset="0"/>
                <a:cs typeface="Courier New" pitchFamily="49" charset="0"/>
              </a:rPr>
              <a:t>marx</a:t>
            </a: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[0] = "</a:t>
            </a:r>
            <a:r>
              <a:rPr lang="en-US" sz="4000" b="1" dirty="0" err="1" smtClean="0">
                <a:latin typeface="Courier New" pitchFamily="49" charset="0"/>
                <a:cs typeface="Courier New" pitchFamily="49" charset="0"/>
              </a:rPr>
              <a:t>Groucho</a:t>
            </a: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";</a:t>
            </a:r>
            <a:br>
              <a:rPr lang="en-US" sz="4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4000" b="1" dirty="0" err="1" smtClean="0">
                <a:latin typeface="Courier New" pitchFamily="49" charset="0"/>
                <a:cs typeface="Courier New" pitchFamily="49" charset="0"/>
              </a:rPr>
              <a:t>marx</a:t>
            </a: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[1] = "</a:t>
            </a:r>
            <a:r>
              <a:rPr lang="en-US" sz="4000" b="1" dirty="0" err="1" smtClean="0">
                <a:latin typeface="Courier New" pitchFamily="49" charset="0"/>
                <a:cs typeface="Courier New" pitchFamily="49" charset="0"/>
              </a:rPr>
              <a:t>Harpo</a:t>
            </a: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";</a:t>
            </a:r>
            <a:br>
              <a:rPr lang="en-US" sz="4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4000" b="1" dirty="0" err="1" smtClean="0">
                <a:latin typeface="Courier New" pitchFamily="49" charset="0"/>
                <a:cs typeface="Courier New" pitchFamily="49" charset="0"/>
              </a:rPr>
              <a:t>marx</a:t>
            </a: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[2] = "Chico";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Array Initialization via List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cs typeface="Courier New" pitchFamily="49" charset="0"/>
              </a:rPr>
              <a:t>Example:</a:t>
            </a:r>
          </a:p>
          <a:p>
            <a:pPr marL="466725" lvl="1" indent="-1588">
              <a:buNone/>
            </a:pP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4000" b="1" dirty="0" err="1" smtClean="0">
                <a:latin typeface="Courier New" pitchFamily="49" charset="0"/>
                <a:cs typeface="Courier New" pitchFamily="49" charset="0"/>
              </a:rPr>
              <a:t>marx</a:t>
            </a: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 = ( "</a:t>
            </a:r>
            <a:r>
              <a:rPr lang="en-US" sz="4000" b="1" dirty="0" err="1" smtClean="0">
                <a:latin typeface="Courier New" pitchFamily="49" charset="0"/>
                <a:cs typeface="Courier New" pitchFamily="49" charset="0"/>
              </a:rPr>
              <a:t>Groucho</a:t>
            </a: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",</a:t>
            </a:r>
            <a:br>
              <a:rPr lang="en-US" sz="4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          "</a:t>
            </a:r>
            <a:r>
              <a:rPr lang="en-US" sz="4000" b="1" dirty="0" err="1" smtClean="0">
                <a:latin typeface="Courier New" pitchFamily="49" charset="0"/>
                <a:cs typeface="Courier New" pitchFamily="49" charset="0"/>
              </a:rPr>
              <a:t>Harpo</a:t>
            </a: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",</a:t>
            </a:r>
            <a:br>
              <a:rPr lang="en-US" sz="4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          "Chico" );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Hash Variable Defined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cs typeface="Courier New" pitchFamily="49" charset="0"/>
              </a:rPr>
              <a:t>Defined: A collection of variables referenced by a numeric index</a:t>
            </a:r>
            <a:br>
              <a:rPr lang="en-US" sz="4800" b="1" dirty="0" smtClean="0">
                <a:cs typeface="Courier New" pitchFamily="49" charset="0"/>
              </a:rPr>
            </a:br>
            <a:endParaRPr lang="en-US" sz="4800" b="1" dirty="0" smtClean="0">
              <a:cs typeface="Courier New" pitchFamily="49" charset="0"/>
            </a:endParaRPr>
          </a:p>
          <a:p>
            <a:r>
              <a:rPr lang="en-US" sz="4800" b="1" dirty="0" smtClean="0">
                <a:cs typeface="Courier New" pitchFamily="49" charset="0"/>
              </a:rPr>
              <a:t>Begins with “</a:t>
            </a:r>
            <a:r>
              <a:rPr lang="en-US" sz="4800" b="1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4800" b="1" dirty="0" smtClean="0">
                <a:cs typeface="Courier New" pitchFamily="49" charset="0"/>
              </a:rPr>
              <a:t>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Perl History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dirty="0" smtClean="0"/>
              <a:t>Written in 1987 by Larry Wall</a:t>
            </a:r>
            <a:br>
              <a:rPr lang="en-US" sz="3600" b="1" dirty="0" smtClean="0"/>
            </a:br>
            <a:endParaRPr lang="en-US" sz="3600" b="1" dirty="0" smtClean="0"/>
          </a:p>
          <a:p>
            <a:r>
              <a:rPr lang="en-US" sz="3600" b="1" dirty="0" err="1" smtClean="0"/>
              <a:t>Backronym</a:t>
            </a:r>
            <a:r>
              <a:rPr lang="en-US" sz="3600" b="1" dirty="0" smtClean="0"/>
              <a:t>:  </a:t>
            </a:r>
            <a:r>
              <a:rPr lang="en-US" sz="3600" b="1" u="sng" dirty="0" smtClean="0"/>
              <a:t>P</a:t>
            </a:r>
            <a:r>
              <a:rPr lang="en-US" sz="3600" b="1" dirty="0" smtClean="0"/>
              <a:t>ractical </a:t>
            </a:r>
            <a:r>
              <a:rPr lang="en-US" sz="3600" b="1" u="sng" dirty="0" smtClean="0"/>
              <a:t>E</a:t>
            </a:r>
            <a:r>
              <a:rPr lang="en-US" sz="3600" b="1" dirty="0" smtClean="0"/>
              <a:t>xtraction and </a:t>
            </a:r>
            <a:r>
              <a:rPr lang="en-US" sz="3600" b="1" u="sng" dirty="0" smtClean="0"/>
              <a:t>R</a:t>
            </a:r>
            <a:r>
              <a:rPr lang="en-US" sz="3600" b="1" dirty="0" smtClean="0"/>
              <a:t>eport </a:t>
            </a:r>
            <a:r>
              <a:rPr lang="en-US" sz="3600" b="1" u="sng" dirty="0" smtClean="0"/>
              <a:t>L</a:t>
            </a:r>
            <a:r>
              <a:rPr lang="en-US" sz="3600" b="1" dirty="0" smtClean="0"/>
              <a:t>anguage</a:t>
            </a:r>
            <a:br>
              <a:rPr lang="en-US" sz="3600" b="1" dirty="0" smtClean="0"/>
            </a:br>
            <a:endParaRPr lang="en-US" sz="3600" b="1" dirty="0" smtClean="0"/>
          </a:p>
          <a:p>
            <a:r>
              <a:rPr lang="en-US" sz="3600" b="1" dirty="0" smtClean="0"/>
              <a:t>Influenced By:</a:t>
            </a:r>
          </a:p>
          <a:p>
            <a:pPr lvl="1"/>
            <a:r>
              <a:rPr lang="en-US" sz="3200" b="1" dirty="0" smtClean="0"/>
              <a:t>C Language</a:t>
            </a:r>
          </a:p>
          <a:p>
            <a:pPr lvl="1"/>
            <a:r>
              <a:rPr lang="en-US" sz="3200" b="1" dirty="0" smtClean="0"/>
              <a:t>Bourne Shell</a:t>
            </a:r>
          </a:p>
          <a:p>
            <a:pPr lvl="1"/>
            <a:r>
              <a:rPr lang="en-US" sz="3200" b="1" dirty="0" smtClean="0"/>
              <a:t>AWK</a:t>
            </a:r>
          </a:p>
          <a:p>
            <a:pPr lvl="1"/>
            <a:r>
              <a:rPr lang="en-US" sz="3200" b="1" dirty="0" err="1" smtClean="0"/>
              <a:t>sed</a:t>
            </a:r>
            <a:endParaRPr lang="en-US" sz="3200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4569" y="3657600"/>
            <a:ext cx="4068932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Hash Initialization by Element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cs typeface="Courier New" pitchFamily="49" charset="0"/>
              </a:rPr>
              <a:t>Example:</a:t>
            </a:r>
          </a:p>
          <a:p>
            <a:pPr marL="466725" lvl="1" indent="-1588">
              <a:buNone/>
            </a:pP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$comic{'hulk'} =</a:t>
            </a:r>
            <a:br>
              <a:rPr lang="en-US" sz="4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   "David Banner";</a:t>
            </a:r>
          </a:p>
          <a:p>
            <a:pPr marL="466725" lvl="1" indent="-1588">
              <a:buNone/>
            </a:pP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$comic{'superman'} =</a:t>
            </a:r>
            <a:br>
              <a:rPr lang="en-US" sz="4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   "Clark Kent";</a:t>
            </a:r>
          </a:p>
          <a:p>
            <a:pPr marL="466725" lvl="1" indent="-1588">
              <a:buNone/>
            </a:pP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$comic{'batman'} =</a:t>
            </a:r>
            <a:br>
              <a:rPr lang="en-US" sz="4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   "Bruce Wayne";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Hash Initialization One Step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943088" cy="51816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cs typeface="Courier New" pitchFamily="49" charset="0"/>
              </a:rPr>
              <a:t>Example:</a:t>
            </a:r>
          </a:p>
          <a:p>
            <a:pPr lvl="1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%comic = (</a:t>
            </a:r>
          </a:p>
          <a:p>
            <a:pPr lvl="1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  "hulk" =&gt; "David Banner",</a:t>
            </a:r>
          </a:p>
          <a:p>
            <a:pPr lvl="1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  "superman" =&gt; "Clark Kent",</a:t>
            </a:r>
          </a:p>
          <a:p>
            <a:pPr lvl="1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  "batman" =&gt; "Bruce Wayne" );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endParaRPr lang="en-US" sz="3600" b="1" dirty="0" smtClean="0">
              <a:cs typeface="Courier New" pitchFamily="49" charset="0"/>
            </a:endParaRPr>
          </a:p>
        </p:txBody>
      </p:sp>
      <p:sp>
        <p:nvSpPr>
          <p:cNvPr id="14" name="Explosion 2 13"/>
          <p:cNvSpPr/>
          <p:nvPr/>
        </p:nvSpPr>
        <p:spPr>
          <a:xfrm>
            <a:off x="5638800" y="3029069"/>
            <a:ext cx="2684085" cy="1314331"/>
          </a:xfrm>
          <a:prstGeom prst="irregularSeal2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17" name="Explosion 1 16"/>
          <p:cNvSpPr/>
          <p:nvPr/>
        </p:nvSpPr>
        <p:spPr>
          <a:xfrm>
            <a:off x="2880846" y="1676400"/>
            <a:ext cx="1919754" cy="1642348"/>
          </a:xfrm>
          <a:prstGeom prst="irregularSeal1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True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if :  Flow Diagram</a:t>
            </a:r>
            <a:endParaRPr lang="en-US" sz="4400" b="1" dirty="0">
              <a:solidFill>
                <a:srgbClr val="800000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2375140" y="1372394"/>
            <a:ext cx="4390906" cy="4876006"/>
            <a:chOff x="470140" y="1372394"/>
            <a:chExt cx="4390906" cy="4876006"/>
          </a:xfrm>
        </p:grpSpPr>
        <p:sp>
          <p:nvSpPr>
            <p:cNvPr id="4" name="Flowchart: Decision 3"/>
            <p:cNvSpPr/>
            <p:nvPr/>
          </p:nvSpPr>
          <p:spPr>
            <a:xfrm>
              <a:off x="3271443" y="2022812"/>
              <a:ext cx="1589603" cy="1406188"/>
            </a:xfrm>
            <a:prstGeom prst="flowChartDecision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0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40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  <a:cs typeface="Courier New" pitchFamily="49" charset="0"/>
                </a:rPr>
                <a:t>if</a:t>
              </a:r>
              <a:endPara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rot="5400000">
              <a:off x="3761301" y="1676400"/>
              <a:ext cx="609600" cy="1588"/>
            </a:xfrm>
            <a:prstGeom prst="straightConnector1">
              <a:avLst/>
            </a:prstGeom>
            <a:ln w="63500" cap="rnd">
              <a:solidFill>
                <a:schemeClr val="accent1">
                  <a:lumMod val="75000"/>
                </a:schemeClr>
              </a:solidFill>
              <a:tailEnd type="triangl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2"/>
            </p:cNvCxnSpPr>
            <p:nvPr/>
          </p:nvCxnSpPr>
          <p:spPr>
            <a:xfrm rot="5400000">
              <a:off x="2656473" y="4838628"/>
              <a:ext cx="2819400" cy="144"/>
            </a:xfrm>
            <a:prstGeom prst="straightConnector1">
              <a:avLst/>
            </a:prstGeom>
            <a:ln w="63500" cap="rnd">
              <a:solidFill>
                <a:schemeClr val="accent1">
                  <a:lumMod val="75000"/>
                </a:schemeClr>
              </a:solidFill>
              <a:tailEnd type="triangl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470140" y="3810000"/>
              <a:ext cx="2880917" cy="7078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40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statements</a:t>
              </a:r>
              <a:endPara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5" name="Shape 14"/>
            <p:cNvCxnSpPr>
              <a:stCxn id="4" idx="1"/>
              <a:endCxn id="13" idx="0"/>
            </p:cNvCxnSpPr>
            <p:nvPr/>
          </p:nvCxnSpPr>
          <p:spPr>
            <a:xfrm rot="10800000" flipV="1">
              <a:off x="1910599" y="2725906"/>
              <a:ext cx="1360844" cy="1084094"/>
            </a:xfrm>
            <a:prstGeom prst="bentConnector2">
              <a:avLst/>
            </a:prstGeom>
            <a:ln w="63500">
              <a:solidFill>
                <a:schemeClr val="accent1">
                  <a:lumMod val="75000"/>
                </a:schemeClr>
              </a:solidFill>
              <a:tailEnd type="triangl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hape 15"/>
            <p:cNvCxnSpPr>
              <a:stCxn id="13" idx="2"/>
            </p:cNvCxnSpPr>
            <p:nvPr/>
          </p:nvCxnSpPr>
          <p:spPr>
            <a:xfrm rot="16200000" flipH="1">
              <a:off x="2604639" y="3823845"/>
              <a:ext cx="739916" cy="2127997"/>
            </a:xfrm>
            <a:prstGeom prst="bentConnector2">
              <a:avLst/>
            </a:prstGeom>
            <a:ln w="63500">
              <a:solidFill>
                <a:schemeClr val="accent1">
                  <a:lumMod val="75000"/>
                </a:schemeClr>
              </a:solidFill>
              <a:tailEnd type="triangl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b="1" dirty="0" smtClean="0">
                <a:solidFill>
                  <a:srgbClr val="800000"/>
                </a:solidFill>
              </a:rPr>
              <a:t>if:  Control Structure</a:t>
            </a:r>
            <a:endParaRPr lang="en-US" sz="42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b="1" dirty="0" smtClean="0"/>
              <a:t>Definition:  Evaluates the logical condition: if expression is true, statements are executed</a:t>
            </a:r>
            <a:br>
              <a:rPr lang="en-US" sz="3600" b="1" dirty="0" smtClean="0"/>
            </a:br>
            <a:endParaRPr lang="en-US" sz="3600" b="1" dirty="0" smtClean="0"/>
          </a:p>
          <a:p>
            <a:r>
              <a:rPr lang="en-US" sz="3600" b="1" dirty="0" smtClean="0"/>
              <a:t>Syntax:</a:t>
            </a:r>
          </a:p>
          <a:p>
            <a:pPr lvl="2">
              <a:buNone/>
            </a:pP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if ( </a:t>
            </a:r>
            <a:r>
              <a:rPr lang="en-US" sz="3600" b="1" i="1" dirty="0" smtClean="0">
                <a:latin typeface="Courier New" pitchFamily="49" charset="0"/>
                <a:cs typeface="Courier New" pitchFamily="49" charset="0"/>
              </a:rPr>
              <a:t>condition 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>
              <a:buNone/>
            </a:pP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>
              <a:buNone/>
            </a:pP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3600" b="1" i="1" dirty="0" smtClean="0">
                <a:latin typeface="Courier New" pitchFamily="49" charset="0"/>
                <a:cs typeface="Courier New" pitchFamily="49" charset="0"/>
              </a:rPr>
              <a:t>statements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>
              <a:buNone/>
            </a:pP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if :  Command </a:t>
            </a:r>
            <a:r>
              <a:rPr lang="en-US" sz="4400" b="1" dirty="0" err="1" smtClean="0">
                <a:solidFill>
                  <a:srgbClr val="800000"/>
                </a:solidFill>
              </a:rPr>
              <a:t>Arg</a:t>
            </a:r>
            <a:r>
              <a:rPr lang="en-US" sz="4400" b="1" dirty="0" smtClean="0">
                <a:solidFill>
                  <a:srgbClr val="800000"/>
                </a:solidFill>
              </a:rPr>
              <a:t> Example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b="1" dirty="0" smtClean="0"/>
              <a:t>Purpose:  Display first 3 command line arguments if specified</a:t>
            </a:r>
            <a:br>
              <a:rPr lang="en-US" sz="3600" b="1" dirty="0" smtClean="0"/>
            </a:br>
            <a:endParaRPr lang="en-US" sz="3600" b="1" dirty="0" smtClean="0"/>
          </a:p>
          <a:p>
            <a:pPr lvl="2">
              <a:buNone/>
            </a:pP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if ( $#ARGV == 2 )</a:t>
            </a:r>
          </a:p>
          <a:p>
            <a:pPr lvl="2">
              <a:buNone/>
            </a:pP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>
              <a:buNone/>
            </a:pPr>
            <a:r>
              <a:rPr lang="nb-NO" sz="3600" b="1" dirty="0" smtClean="0">
                <a:latin typeface="Courier New" pitchFamily="49" charset="0"/>
                <a:cs typeface="Courier New" pitchFamily="49" charset="0"/>
              </a:rPr>
              <a:t>   print "$ARGV[0]\n";</a:t>
            </a:r>
          </a:p>
          <a:p>
            <a:pPr lvl="2">
              <a:buNone/>
            </a:pPr>
            <a:r>
              <a:rPr lang="nb-NO" sz="3600" b="1" dirty="0" smtClean="0">
                <a:latin typeface="Courier New" pitchFamily="49" charset="0"/>
                <a:cs typeface="Courier New" pitchFamily="49" charset="0"/>
              </a:rPr>
              <a:t>   print "$ARGV[1]\n";</a:t>
            </a:r>
          </a:p>
          <a:p>
            <a:pPr lvl="2">
              <a:buNone/>
            </a:pPr>
            <a:r>
              <a:rPr lang="nb-NO" sz="3600" b="1" dirty="0" smtClean="0">
                <a:latin typeface="Courier New" pitchFamily="49" charset="0"/>
                <a:cs typeface="Courier New" pitchFamily="49" charset="0"/>
              </a:rPr>
              <a:t>   print "$ARGV[2]\n";</a:t>
            </a:r>
          </a:p>
          <a:p>
            <a:pPr lvl="2">
              <a:buNone/>
            </a:pPr>
            <a:r>
              <a:rPr lang="nb-NO" sz="3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36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00" b="1" dirty="0" smtClean="0">
                <a:solidFill>
                  <a:srgbClr val="800000"/>
                </a:solidFill>
              </a:rPr>
              <a:t>if:  Command Prompt Example</a:t>
            </a:r>
            <a:endParaRPr lang="en-US" sz="39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5780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Purpose:  Guess the “mystery” word when prompted</a:t>
            </a:r>
            <a:br>
              <a:rPr lang="en-US" sz="2400" b="1" dirty="0" smtClean="0"/>
            </a:br>
            <a:endParaRPr lang="en-US" sz="2400" b="1" dirty="0" smtClean="0"/>
          </a:p>
          <a:p>
            <a:pPr lvl="2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$target = "secret";</a:t>
            </a:r>
          </a:p>
          <a:p>
            <a:pPr lvl="2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print "Guess word: ";</a:t>
            </a:r>
          </a:p>
          <a:p>
            <a:pPr lvl="2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$guess = &lt;&gt;;</a:t>
            </a:r>
          </a:p>
          <a:p>
            <a:pPr lvl="2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chomp( $guess );</a:t>
            </a:r>
          </a:p>
          <a:p>
            <a:pPr lvl="2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 ( $guess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eq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$target )</a:t>
            </a:r>
          </a:p>
          <a:p>
            <a:pPr lvl="2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 "That's right!\n“ );</a:t>
            </a:r>
          </a:p>
          <a:p>
            <a:pPr lvl="2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b="1" dirty="0" smtClean="0">
                <a:solidFill>
                  <a:srgbClr val="800000"/>
                </a:solidFill>
              </a:rPr>
              <a:t>if:  Expression Modifier</a:t>
            </a:r>
            <a:endParaRPr lang="en-US" sz="42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Definition:  Evaluates a logical condition and controls whether or not statements are executed</a:t>
            </a:r>
            <a:br>
              <a:rPr lang="en-US" sz="3600" b="1" dirty="0" smtClean="0"/>
            </a:br>
            <a:endParaRPr lang="en-US" sz="3600" b="1" dirty="0" smtClean="0"/>
          </a:p>
          <a:p>
            <a:r>
              <a:rPr lang="en-US" sz="3600" b="1" dirty="0" smtClean="0"/>
              <a:t>Syntax:</a:t>
            </a:r>
          </a:p>
          <a:p>
            <a:pPr lvl="2">
              <a:buNone/>
            </a:pP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statement if ( </a:t>
            </a:r>
            <a:r>
              <a:rPr lang="en-US" sz="3600" b="1" i="1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sz="3600" b="1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if :  Modifier Example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Purpose:  Display message if three arguments specified</a:t>
            </a:r>
            <a:br>
              <a:rPr lang="en-US" sz="3600" b="1" dirty="0" smtClean="0"/>
            </a:br>
            <a:endParaRPr lang="en-US" sz="3600" b="1" dirty="0" smtClean="0"/>
          </a:p>
          <a:p>
            <a:pPr lvl="2">
              <a:buNone/>
            </a:pP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print "Three </a:t>
            </a:r>
            <a:r>
              <a:rPr lang="en-US" sz="36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\n"</a:t>
            </a:r>
          </a:p>
          <a:p>
            <a:pPr lvl="2">
              <a:buNone/>
            </a:pP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   if ( $#ARGV == 2 );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endParaRPr lang="en-US" sz="3600" b="1" dirty="0" smtClean="0">
              <a:cs typeface="Courier New" pitchFamily="49" charset="0"/>
            </a:endParaRPr>
          </a:p>
        </p:txBody>
      </p:sp>
      <p:sp>
        <p:nvSpPr>
          <p:cNvPr id="14" name="Explosion 2 13"/>
          <p:cNvSpPr/>
          <p:nvPr/>
        </p:nvSpPr>
        <p:spPr>
          <a:xfrm>
            <a:off x="2726115" y="1524000"/>
            <a:ext cx="2684085" cy="1314331"/>
          </a:xfrm>
          <a:prstGeom prst="irregularSeal2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17" name="Explosion 1 16"/>
          <p:cNvSpPr/>
          <p:nvPr/>
        </p:nvSpPr>
        <p:spPr>
          <a:xfrm>
            <a:off x="5867400" y="2743200"/>
            <a:ext cx="1919754" cy="1642348"/>
          </a:xfrm>
          <a:prstGeom prst="irregularSeal1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True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unless :  Flow Diagram</a:t>
            </a:r>
            <a:endParaRPr lang="en-US" sz="4400" b="1" dirty="0">
              <a:solidFill>
                <a:srgbClr val="800000"/>
              </a:solidFill>
            </a:endParaRPr>
          </a:p>
        </p:txBody>
      </p:sp>
      <p:grpSp>
        <p:nvGrpSpPr>
          <p:cNvPr id="5" name="Group 25"/>
          <p:cNvGrpSpPr/>
          <p:nvPr/>
        </p:nvGrpSpPr>
        <p:grpSpPr>
          <a:xfrm>
            <a:off x="2375141" y="1371601"/>
            <a:ext cx="5147019" cy="4876799"/>
            <a:chOff x="470141" y="1371601"/>
            <a:chExt cx="5147019" cy="4876799"/>
          </a:xfrm>
        </p:grpSpPr>
        <p:sp>
          <p:nvSpPr>
            <p:cNvPr id="4" name="Flowchart: Decision 3"/>
            <p:cNvSpPr>
              <a:spLocks noChangeAspect="1"/>
            </p:cNvSpPr>
            <p:nvPr/>
          </p:nvSpPr>
          <p:spPr>
            <a:xfrm>
              <a:off x="2590800" y="2022813"/>
              <a:ext cx="3026360" cy="1054641"/>
            </a:xfrm>
            <a:prstGeom prst="flowChartDecision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0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40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  <a:cs typeface="Courier New" pitchFamily="49" charset="0"/>
                </a:rPr>
                <a:t>unless</a:t>
              </a:r>
              <a:endPara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endCxn id="4" idx="0"/>
            </p:cNvCxnSpPr>
            <p:nvPr/>
          </p:nvCxnSpPr>
          <p:spPr>
            <a:xfrm rot="5400000">
              <a:off x="3783785" y="1691797"/>
              <a:ext cx="651211" cy="10820"/>
            </a:xfrm>
            <a:prstGeom prst="straightConnector1">
              <a:avLst/>
            </a:prstGeom>
            <a:ln w="63500" cap="rnd">
              <a:solidFill>
                <a:schemeClr val="accent1">
                  <a:lumMod val="75000"/>
                </a:schemeClr>
              </a:solidFill>
              <a:tailEnd type="triangl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2"/>
            </p:cNvCxnSpPr>
            <p:nvPr/>
          </p:nvCxnSpPr>
          <p:spPr>
            <a:xfrm rot="16200000" flipH="1">
              <a:off x="2523917" y="4657517"/>
              <a:ext cx="3170946" cy="10820"/>
            </a:xfrm>
            <a:prstGeom prst="straightConnector1">
              <a:avLst/>
            </a:prstGeom>
            <a:ln w="63500" cap="rnd">
              <a:solidFill>
                <a:schemeClr val="accent1">
                  <a:lumMod val="75000"/>
                </a:schemeClr>
              </a:solidFill>
              <a:tailEnd type="triangl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470141" y="3810000"/>
              <a:ext cx="2880917" cy="7078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40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statements</a:t>
              </a:r>
              <a:endPara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5" name="Shape 14"/>
            <p:cNvCxnSpPr>
              <a:stCxn id="4" idx="1"/>
              <a:endCxn id="13" idx="0"/>
            </p:cNvCxnSpPr>
            <p:nvPr/>
          </p:nvCxnSpPr>
          <p:spPr>
            <a:xfrm rot="10800000" flipV="1">
              <a:off x="1910600" y="2550134"/>
              <a:ext cx="680200" cy="1259866"/>
            </a:xfrm>
            <a:prstGeom prst="bentConnector2">
              <a:avLst/>
            </a:prstGeom>
            <a:ln w="63500">
              <a:solidFill>
                <a:schemeClr val="accent1">
                  <a:lumMod val="75000"/>
                </a:schemeClr>
              </a:solidFill>
              <a:tailEnd type="triangl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hape 15"/>
            <p:cNvCxnSpPr>
              <a:stCxn id="13" idx="2"/>
            </p:cNvCxnSpPr>
            <p:nvPr/>
          </p:nvCxnSpPr>
          <p:spPr>
            <a:xfrm rot="16200000" flipH="1">
              <a:off x="2642743" y="3785743"/>
              <a:ext cx="739916" cy="2204202"/>
            </a:xfrm>
            <a:prstGeom prst="bentConnector2">
              <a:avLst/>
            </a:prstGeom>
            <a:ln w="63500">
              <a:solidFill>
                <a:schemeClr val="accent1">
                  <a:lumMod val="75000"/>
                </a:schemeClr>
              </a:solidFill>
              <a:tailEnd type="triangl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b="1" dirty="0" smtClean="0">
                <a:solidFill>
                  <a:srgbClr val="800000"/>
                </a:solidFill>
              </a:rPr>
              <a:t>unless:  Control Structure</a:t>
            </a:r>
            <a:endParaRPr lang="en-US" sz="42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b="1" dirty="0" smtClean="0"/>
              <a:t>Definition:  Evaluates the logical condition: if expression is false, statements are executed</a:t>
            </a:r>
            <a:br>
              <a:rPr lang="en-US" sz="3600" b="1" dirty="0" smtClean="0"/>
            </a:br>
            <a:endParaRPr lang="en-US" sz="3600" b="1" dirty="0" smtClean="0"/>
          </a:p>
          <a:p>
            <a:r>
              <a:rPr lang="en-US" sz="3600" b="1" dirty="0" smtClean="0"/>
              <a:t>Syntax:</a:t>
            </a:r>
          </a:p>
          <a:p>
            <a:pPr lvl="2">
              <a:buNone/>
            </a:pP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unless( </a:t>
            </a:r>
            <a:r>
              <a:rPr lang="en-US" sz="3600" b="1" i="1" dirty="0" smtClean="0">
                <a:latin typeface="Courier New" pitchFamily="49" charset="0"/>
                <a:cs typeface="Courier New" pitchFamily="49" charset="0"/>
              </a:rPr>
              <a:t>condition 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>
              <a:buNone/>
            </a:pP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>
              <a:buNone/>
            </a:pP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3600" b="1" i="1" dirty="0" smtClean="0">
                <a:latin typeface="Courier New" pitchFamily="49" charset="0"/>
                <a:cs typeface="Courier New" pitchFamily="49" charset="0"/>
              </a:rPr>
              <a:t>statements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>
              <a:buNone/>
            </a:pP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2497" y="2619375"/>
            <a:ext cx="3949103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Perl Strengths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 fontScale="40000" lnSpcReduction="20000"/>
          </a:bodyPr>
          <a:lstStyle/>
          <a:p>
            <a:r>
              <a:rPr lang="en-US" sz="7000" b="1" dirty="0" smtClean="0"/>
              <a:t>Purpose:</a:t>
            </a:r>
          </a:p>
          <a:p>
            <a:pPr lvl="1"/>
            <a:r>
              <a:rPr lang="en-US" sz="6300" b="1" dirty="0" smtClean="0"/>
              <a:t>System Administration</a:t>
            </a:r>
          </a:p>
          <a:p>
            <a:pPr lvl="1"/>
            <a:r>
              <a:rPr lang="en-US" sz="6300" b="1" dirty="0" smtClean="0"/>
              <a:t>Bioinformatics</a:t>
            </a:r>
          </a:p>
          <a:p>
            <a:pPr lvl="1"/>
            <a:r>
              <a:rPr lang="en-US" sz="6300" b="1" dirty="0" smtClean="0"/>
              <a:t>Text Processing</a:t>
            </a:r>
          </a:p>
          <a:p>
            <a:pPr lvl="1"/>
            <a:r>
              <a:rPr lang="en-US" sz="6300" b="1" dirty="0" smtClean="0"/>
              <a:t>General Purpose</a:t>
            </a:r>
            <a:br>
              <a:rPr lang="en-US" sz="6300" b="1" dirty="0" smtClean="0"/>
            </a:br>
            <a:endParaRPr lang="en-US" sz="6300" b="1" dirty="0" smtClean="0"/>
          </a:p>
          <a:p>
            <a:r>
              <a:rPr lang="en-US" sz="7000" b="1" dirty="0" smtClean="0"/>
              <a:t>Strengths:</a:t>
            </a:r>
          </a:p>
          <a:p>
            <a:pPr lvl="1"/>
            <a:r>
              <a:rPr lang="en-US" sz="6300" b="1" dirty="0" smtClean="0"/>
              <a:t>Portable</a:t>
            </a:r>
          </a:p>
          <a:p>
            <a:pPr lvl="1"/>
            <a:r>
              <a:rPr lang="en-US" sz="6300" b="1" dirty="0" smtClean="0"/>
              <a:t>Informal</a:t>
            </a:r>
          </a:p>
          <a:p>
            <a:pPr lvl="1"/>
            <a:r>
              <a:rPr lang="en-US" sz="6300" b="1" dirty="0" smtClean="0"/>
              <a:t>Practical</a:t>
            </a:r>
          </a:p>
          <a:p>
            <a:pPr lvl="1"/>
            <a:r>
              <a:rPr lang="en-US" sz="6300" b="1" dirty="0" smtClean="0"/>
              <a:t>Robust</a:t>
            </a:r>
          </a:p>
          <a:p>
            <a:pPr lvl="1"/>
            <a:r>
              <a:rPr lang="en-US" sz="6300" b="1" dirty="0" smtClean="0"/>
              <a:t>Easy-to-use</a:t>
            </a:r>
          </a:p>
          <a:p>
            <a:pPr lvl="1"/>
            <a:r>
              <a:rPr lang="en-US" sz="6300" b="1" dirty="0" smtClean="0"/>
              <a:t>Complete</a:t>
            </a:r>
            <a:endParaRPr lang="en-US" sz="4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unless :  Example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05400"/>
          </a:xfrm>
        </p:spPr>
        <p:txBody>
          <a:bodyPr>
            <a:normAutofit lnSpcReduction="10000"/>
          </a:bodyPr>
          <a:lstStyle/>
          <a:p>
            <a:r>
              <a:rPr lang="en-US" sz="2800" b="1" dirty="0" smtClean="0"/>
              <a:t>Purpose:  Prompt user for age and display a cheerful word of encouragement.</a:t>
            </a:r>
            <a:br>
              <a:rPr lang="en-US" sz="2800" b="1" dirty="0" smtClean="0"/>
            </a:br>
            <a:endParaRPr lang="en-US" sz="2800" b="1" dirty="0" smtClean="0"/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$retirement = 65;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print( "Enter age: " );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$age = &lt;&gt;;</a:t>
            </a:r>
          </a:p>
          <a:p>
            <a:pPr lvl="1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unless ( $age &gt;= $retirement )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print( "Get to work!\n" );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if ... else:  Structure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b="1" dirty="0" smtClean="0"/>
              <a:t>Definition:  Evaluates a condition.  If condition is true, control follows one branch.  If the condition is not true (else), control follows a different branch.</a:t>
            </a:r>
            <a:br>
              <a:rPr lang="en-US" sz="2400" b="1" dirty="0" smtClean="0"/>
            </a:br>
            <a:endParaRPr lang="en-US" sz="2400" b="1" dirty="0" smtClean="0"/>
          </a:p>
          <a:p>
            <a:r>
              <a:rPr lang="en-US" sz="2400" b="1" dirty="0" smtClean="0"/>
              <a:t>Syntax:</a:t>
            </a:r>
          </a:p>
          <a:p>
            <a:pPr lvl="2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 ( 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)</a:t>
            </a:r>
          </a:p>
          <a:p>
            <a:pPr lvl="2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statements;</a:t>
            </a:r>
          </a:p>
          <a:p>
            <a:pPr lvl="2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2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lvl="2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statements;</a:t>
            </a:r>
          </a:p>
          <a:p>
            <a:pPr lvl="2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xplosion 2 20"/>
          <p:cNvSpPr/>
          <p:nvPr/>
        </p:nvSpPr>
        <p:spPr>
          <a:xfrm>
            <a:off x="5774115" y="1809869"/>
            <a:ext cx="2684085" cy="1314331"/>
          </a:xfrm>
          <a:prstGeom prst="irregularSeal2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22" name="Explosion 1 21"/>
          <p:cNvSpPr/>
          <p:nvPr/>
        </p:nvSpPr>
        <p:spPr>
          <a:xfrm>
            <a:off x="2031244" y="1742361"/>
            <a:ext cx="1919754" cy="1642348"/>
          </a:xfrm>
          <a:prstGeom prst="irregularSeal1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True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if ... then ... else:  Flow Diagram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endParaRPr lang="en-US" sz="3600" b="1" dirty="0" smtClean="0"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143000" y="1524794"/>
            <a:ext cx="7695259" cy="4876006"/>
            <a:chOff x="304800" y="1372394"/>
            <a:chExt cx="7695259" cy="4876006"/>
          </a:xfrm>
        </p:grpSpPr>
        <p:sp>
          <p:nvSpPr>
            <p:cNvPr id="4" name="Flowchart: Decision 3"/>
            <p:cNvSpPr/>
            <p:nvPr/>
          </p:nvSpPr>
          <p:spPr>
            <a:xfrm>
              <a:off x="3271443" y="2022812"/>
              <a:ext cx="1589603" cy="1406188"/>
            </a:xfrm>
            <a:prstGeom prst="flowChartDecision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0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40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  <a:cs typeface="Courier New" pitchFamily="49" charset="0"/>
                </a:rPr>
                <a:t>if</a:t>
              </a:r>
              <a:endPara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rot="5400000">
              <a:off x="3761301" y="1676400"/>
              <a:ext cx="609600" cy="1588"/>
            </a:xfrm>
            <a:prstGeom prst="straightConnector1">
              <a:avLst/>
            </a:prstGeom>
            <a:ln w="63500" cap="rnd">
              <a:solidFill>
                <a:schemeClr val="accent1">
                  <a:lumMod val="75000"/>
                </a:schemeClr>
              </a:solidFill>
              <a:tailEnd type="triangl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rot="16200000" flipH="1">
              <a:off x="3557052" y="5739350"/>
              <a:ext cx="990599" cy="27502"/>
            </a:xfrm>
            <a:prstGeom prst="straightConnector1">
              <a:avLst/>
            </a:prstGeom>
            <a:ln w="63500" cap="rnd">
              <a:solidFill>
                <a:schemeClr val="accent1">
                  <a:lumMod val="75000"/>
                </a:schemeClr>
              </a:solidFill>
              <a:tailEnd type="triangl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4764841" y="3810000"/>
              <a:ext cx="2880917" cy="7078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40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statements</a:t>
              </a:r>
              <a:endPara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5" name="Shape 14"/>
            <p:cNvCxnSpPr>
              <a:stCxn id="4" idx="3"/>
              <a:endCxn id="13" idx="0"/>
            </p:cNvCxnSpPr>
            <p:nvPr/>
          </p:nvCxnSpPr>
          <p:spPr>
            <a:xfrm>
              <a:off x="4861046" y="2725906"/>
              <a:ext cx="1344254" cy="1084094"/>
            </a:xfrm>
            <a:prstGeom prst="bentConnector2">
              <a:avLst/>
            </a:prstGeom>
            <a:ln w="63500">
              <a:solidFill>
                <a:schemeClr val="accent1">
                  <a:lumMod val="75000"/>
                </a:schemeClr>
              </a:solidFill>
              <a:tailEnd type="triangl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hape 15"/>
            <p:cNvCxnSpPr>
              <a:stCxn id="13" idx="2"/>
            </p:cNvCxnSpPr>
            <p:nvPr/>
          </p:nvCxnSpPr>
          <p:spPr>
            <a:xfrm rot="5400000">
              <a:off x="4751996" y="3804498"/>
              <a:ext cx="739917" cy="2166693"/>
            </a:xfrm>
            <a:prstGeom prst="bentConnector2">
              <a:avLst/>
            </a:prstGeom>
            <a:ln w="63500">
              <a:solidFill>
                <a:schemeClr val="accent1">
                  <a:lumMod val="75000"/>
                </a:schemeClr>
              </a:solidFill>
              <a:tailEnd type="triangl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698741" y="3809999"/>
              <a:ext cx="2880917" cy="7078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40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statements</a:t>
              </a:r>
              <a:endPara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7" name="Shape 16"/>
            <p:cNvCxnSpPr>
              <a:stCxn id="4" idx="1"/>
              <a:endCxn id="14" idx="0"/>
            </p:cNvCxnSpPr>
            <p:nvPr/>
          </p:nvCxnSpPr>
          <p:spPr>
            <a:xfrm rot="10800000" flipV="1">
              <a:off x="2139201" y="2725905"/>
              <a:ext cx="1132243" cy="1084093"/>
            </a:xfrm>
            <a:prstGeom prst="bentConnector2">
              <a:avLst/>
            </a:prstGeom>
            <a:ln w="63500">
              <a:solidFill>
                <a:schemeClr val="accent1">
                  <a:lumMod val="75000"/>
                </a:schemeClr>
              </a:solidFill>
              <a:tailEnd type="triangl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hape 17"/>
            <p:cNvCxnSpPr>
              <a:stCxn id="14" idx="2"/>
            </p:cNvCxnSpPr>
            <p:nvPr/>
          </p:nvCxnSpPr>
          <p:spPr>
            <a:xfrm rot="16200000" flipH="1">
              <a:off x="2718940" y="3938144"/>
              <a:ext cx="739916" cy="1899397"/>
            </a:xfrm>
            <a:prstGeom prst="bentConnector2">
              <a:avLst/>
            </a:prstGeom>
            <a:ln w="63500">
              <a:solidFill>
                <a:schemeClr val="accent1">
                  <a:lumMod val="75000"/>
                </a:schemeClr>
              </a:solidFill>
              <a:tailEnd type="triangl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324600" y="4590871"/>
              <a:ext cx="167545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else</a:t>
              </a:r>
            </a:p>
            <a:p>
              <a:pPr algn="ctr"/>
              <a:r>
                <a:rPr lang="en-US" sz="3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branch</a:t>
              </a:r>
              <a:endPara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4800" y="4667071"/>
              <a:ext cx="167545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if</a:t>
              </a:r>
            </a:p>
            <a:p>
              <a:pPr algn="ctr"/>
              <a:r>
                <a:rPr lang="en-US" sz="3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branch</a:t>
              </a:r>
              <a:endPara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if ... else:  What is truth?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Purpose:  Determine what is true and what is false.  Question: What is printed here?</a:t>
            </a:r>
          </a:p>
          <a:p>
            <a:endParaRPr lang="en-US" sz="2400" b="1" dirty="0" smtClean="0"/>
          </a:p>
          <a:p>
            <a:pPr lvl="2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if ( 0 )</a:t>
            </a:r>
          </a:p>
          <a:p>
            <a:pPr lvl="2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  print( "Right!\n" );</a:t>
            </a:r>
          </a:p>
          <a:p>
            <a:pPr lvl="2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2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lvl="2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  print( "Wrong.\n" );</a:t>
            </a:r>
          </a:p>
          <a:p>
            <a:pPr lvl="2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if ... else:  Guess a number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Purpose:  Guess a “mystery” prompted number</a:t>
            </a:r>
          </a:p>
          <a:p>
            <a:endParaRPr lang="en-US" sz="2400" b="1" dirty="0" smtClean="0"/>
          </a:p>
          <a:p>
            <a:pPr lvl="2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$target = 4;</a:t>
            </a:r>
          </a:p>
          <a:p>
            <a:pPr lvl="2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print( "Guess number: " );</a:t>
            </a:r>
          </a:p>
          <a:p>
            <a:pPr lvl="2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$guess = &lt;&gt;;</a:t>
            </a:r>
          </a:p>
          <a:p>
            <a:pPr lvl="2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 ( $guess == $target ) {</a:t>
            </a:r>
          </a:p>
          <a:p>
            <a:pPr lvl="2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print( "Right!\n" );</a:t>
            </a:r>
          </a:p>
          <a:p>
            <a:pPr lvl="2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2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else {</a:t>
            </a:r>
          </a:p>
          <a:p>
            <a:pPr lvl="2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print( "Wrong.\n" );</a:t>
            </a:r>
          </a:p>
          <a:p>
            <a:pPr lvl="2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498080" cy="4800600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3600" b="1" dirty="0" smtClean="0">
              <a:cs typeface="Courier New" pitchFamily="49" charset="0"/>
            </a:endParaRPr>
          </a:p>
        </p:txBody>
      </p:sp>
      <p:sp>
        <p:nvSpPr>
          <p:cNvPr id="31" name="Explosion 2 30"/>
          <p:cNvSpPr/>
          <p:nvPr/>
        </p:nvSpPr>
        <p:spPr>
          <a:xfrm>
            <a:off x="6400800" y="2209800"/>
            <a:ext cx="2684085" cy="1314331"/>
          </a:xfrm>
          <a:prstGeom prst="irregularSeal2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28" name="Explosion 1 27"/>
          <p:cNvSpPr/>
          <p:nvPr/>
        </p:nvSpPr>
        <p:spPr>
          <a:xfrm>
            <a:off x="3505200" y="3691652"/>
            <a:ext cx="1919754" cy="1642348"/>
          </a:xfrm>
          <a:prstGeom prst="irregularSeal1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True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27" name="Explosion 1 26"/>
          <p:cNvSpPr/>
          <p:nvPr/>
        </p:nvSpPr>
        <p:spPr>
          <a:xfrm>
            <a:off x="2895600" y="1752600"/>
            <a:ext cx="1919754" cy="1642348"/>
          </a:xfrm>
          <a:prstGeom prst="irregularSeal1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True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26" name="Explosion 2 25"/>
          <p:cNvSpPr/>
          <p:nvPr/>
        </p:nvSpPr>
        <p:spPr>
          <a:xfrm>
            <a:off x="5410200" y="1124069"/>
            <a:ext cx="2684085" cy="1314331"/>
          </a:xfrm>
          <a:prstGeom prst="irregularSeal2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if ... </a:t>
            </a:r>
            <a:r>
              <a:rPr lang="en-US" sz="4400" b="1" dirty="0" err="1" smtClean="0">
                <a:solidFill>
                  <a:srgbClr val="800000"/>
                </a:solidFill>
              </a:rPr>
              <a:t>elsif</a:t>
            </a:r>
            <a:r>
              <a:rPr lang="en-US" sz="4400" b="1" dirty="0" smtClean="0">
                <a:solidFill>
                  <a:srgbClr val="800000"/>
                </a:solidFill>
              </a:rPr>
              <a:t> ... else:  Flow Diagram</a:t>
            </a:r>
            <a:endParaRPr lang="en-US" sz="4400" b="1" dirty="0">
              <a:solidFill>
                <a:srgbClr val="800000"/>
              </a:solidFill>
            </a:endParaRPr>
          </a:p>
        </p:txBody>
      </p:sp>
      <p:cxnSp>
        <p:nvCxnSpPr>
          <p:cNvPr id="8" name="Straight Arrow Connector 7"/>
          <p:cNvCxnSpPr>
            <a:endCxn id="4" idx="0"/>
          </p:cNvCxnSpPr>
          <p:nvPr/>
        </p:nvCxnSpPr>
        <p:spPr>
          <a:xfrm rot="16200000" flipH="1">
            <a:off x="4860489" y="1304934"/>
            <a:ext cx="423058" cy="15074"/>
          </a:xfrm>
          <a:prstGeom prst="straightConnector1">
            <a:avLst/>
          </a:prstGeom>
          <a:ln w="63500" cap="rnd">
            <a:solidFill>
              <a:schemeClr val="accent1">
                <a:lumMod val="75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21" idx="0"/>
          </p:cNvCxnSpPr>
          <p:nvPr/>
        </p:nvCxnSpPr>
        <p:spPr>
          <a:xfrm>
            <a:off x="5584904" y="1959613"/>
            <a:ext cx="501325" cy="783587"/>
          </a:xfrm>
          <a:prstGeom prst="bentConnector2">
            <a:avLst/>
          </a:prstGeom>
          <a:ln w="63500" cap="rnd">
            <a:solidFill>
              <a:schemeClr val="accent1">
                <a:lumMod val="75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338855" y="5243155"/>
            <a:ext cx="2335896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32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statements</a:t>
            </a:r>
            <a:endParaRPr 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6" name="Shape 15"/>
          <p:cNvCxnSpPr>
            <a:stCxn id="4" idx="1"/>
            <a:endCxn id="54" idx="3"/>
          </p:cNvCxnSpPr>
          <p:nvPr/>
        </p:nvCxnSpPr>
        <p:spPr>
          <a:xfrm rot="10800000" flipV="1">
            <a:off x="3915060" y="1959612"/>
            <a:ext cx="659146" cy="9175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>
                <a:lumMod val="75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1" idx="3"/>
            <a:endCxn id="22" idx="0"/>
          </p:cNvCxnSpPr>
          <p:nvPr/>
        </p:nvCxnSpPr>
        <p:spPr>
          <a:xfrm>
            <a:off x="7143258" y="3178813"/>
            <a:ext cx="359278" cy="631187"/>
          </a:xfrm>
          <a:prstGeom prst="bentConnector2">
            <a:avLst/>
          </a:prstGeom>
          <a:ln w="63500" cap="rnd">
            <a:solidFill>
              <a:schemeClr val="accent1">
                <a:lumMod val="75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2"/>
            <a:endCxn id="13" idx="0"/>
          </p:cNvCxnSpPr>
          <p:nvPr/>
        </p:nvCxnSpPr>
        <p:spPr>
          <a:xfrm rot="16200000" flipH="1">
            <a:off x="7223704" y="4960056"/>
            <a:ext cx="561930" cy="4267"/>
          </a:xfrm>
          <a:prstGeom prst="straightConnector1">
            <a:avLst/>
          </a:prstGeom>
          <a:ln w="63500" cap="rnd">
            <a:solidFill>
              <a:schemeClr val="accent1">
                <a:lumMod val="75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579164" y="1676400"/>
            <a:ext cx="2335896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statements</a:t>
            </a:r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5" name="Shape 15"/>
          <p:cNvCxnSpPr>
            <a:stCxn id="21" idx="1"/>
            <a:endCxn id="14" idx="3"/>
          </p:cNvCxnSpPr>
          <p:nvPr/>
        </p:nvCxnSpPr>
        <p:spPr>
          <a:xfrm rot="10800000" flipV="1">
            <a:off x="4446254" y="3178812"/>
            <a:ext cx="582946" cy="694975"/>
          </a:xfrm>
          <a:prstGeom prst="bentConnector3">
            <a:avLst>
              <a:gd name="adj1" fmla="val 29192"/>
            </a:avLst>
          </a:prstGeom>
          <a:ln w="63500">
            <a:solidFill>
              <a:schemeClr val="accent1">
                <a:lumMod val="75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Decision 21"/>
          <p:cNvSpPr>
            <a:spLocks noChangeAspect="1"/>
          </p:cNvSpPr>
          <p:nvPr/>
        </p:nvSpPr>
        <p:spPr>
          <a:xfrm>
            <a:off x="6629400" y="3810000"/>
            <a:ext cx="1746271" cy="871225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else</a:t>
            </a:r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Flowchart: Decision 20"/>
          <p:cNvSpPr>
            <a:spLocks noChangeAspect="1"/>
          </p:cNvSpPr>
          <p:nvPr/>
        </p:nvSpPr>
        <p:spPr>
          <a:xfrm>
            <a:off x="5029200" y="2743200"/>
            <a:ext cx="2114058" cy="871225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3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elsif</a:t>
            </a:r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lowchart: Decision 3"/>
          <p:cNvSpPr>
            <a:spLocks noChangeAspect="1"/>
          </p:cNvSpPr>
          <p:nvPr/>
        </p:nvSpPr>
        <p:spPr>
          <a:xfrm>
            <a:off x="4574206" y="1524000"/>
            <a:ext cx="1010698" cy="871225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if</a:t>
            </a:r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10358" y="3581400"/>
            <a:ext cx="2335896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statements</a:t>
            </a:r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0" name="Straight Arrow Connector 59"/>
          <p:cNvCxnSpPr>
            <a:stCxn id="13" idx="2"/>
          </p:cNvCxnSpPr>
          <p:nvPr/>
        </p:nvCxnSpPr>
        <p:spPr>
          <a:xfrm rot="5400000">
            <a:off x="6972167" y="6323366"/>
            <a:ext cx="1030073" cy="39200"/>
          </a:xfrm>
          <a:prstGeom prst="straightConnector1">
            <a:avLst/>
          </a:prstGeom>
          <a:ln w="63500" cap="rnd">
            <a:solidFill>
              <a:schemeClr val="accent1">
                <a:lumMod val="75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hape 16"/>
          <p:cNvCxnSpPr>
            <a:stCxn id="54" idx="1"/>
          </p:cNvCxnSpPr>
          <p:nvPr/>
        </p:nvCxnSpPr>
        <p:spPr>
          <a:xfrm rot="10800000" flipH="1" flipV="1">
            <a:off x="1579163" y="1968788"/>
            <a:ext cx="5964633" cy="4432012"/>
          </a:xfrm>
          <a:prstGeom prst="bentConnector3">
            <a:avLst>
              <a:gd name="adj1" fmla="val -3833"/>
            </a:avLst>
          </a:prstGeom>
          <a:ln w="63500">
            <a:solidFill>
              <a:schemeClr val="accent1">
                <a:lumMod val="75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hape 17"/>
          <p:cNvCxnSpPr>
            <a:stCxn id="14" idx="1"/>
          </p:cNvCxnSpPr>
          <p:nvPr/>
        </p:nvCxnSpPr>
        <p:spPr>
          <a:xfrm rot="10800000" flipH="1" flipV="1">
            <a:off x="2110357" y="3873788"/>
            <a:ext cx="5433439" cy="2298412"/>
          </a:xfrm>
          <a:prstGeom prst="bentConnector3">
            <a:avLst>
              <a:gd name="adj1" fmla="val -4207"/>
            </a:avLst>
          </a:prstGeom>
          <a:ln w="63500">
            <a:solidFill>
              <a:schemeClr val="accent1">
                <a:lumMod val="75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083760" y="4191000"/>
            <a:ext cx="13452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elsif</a:t>
            </a:r>
            <a:endParaRPr lang="en-US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branch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524000" y="2286000"/>
            <a:ext cx="13452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</a:p>
          <a:p>
            <a:pPr algn="ct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branch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627546" y="4227493"/>
            <a:ext cx="145905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</a:t>
            </a:r>
          </a:p>
          <a:p>
            <a:pPr algn="ct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fallback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 animBg="1"/>
      <p:bldP spid="27" grpId="0" animBg="1"/>
      <p:bldP spid="2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if ... </a:t>
            </a:r>
            <a:r>
              <a:rPr lang="en-US" sz="4400" b="1" dirty="0" err="1" smtClean="0">
                <a:solidFill>
                  <a:srgbClr val="800000"/>
                </a:solidFill>
              </a:rPr>
              <a:t>elsif</a:t>
            </a:r>
            <a:r>
              <a:rPr lang="en-US" sz="4400" b="1" dirty="0" smtClean="0">
                <a:solidFill>
                  <a:srgbClr val="800000"/>
                </a:solidFill>
              </a:rPr>
              <a:t> ... else:  Example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 lnSpcReduction="10000"/>
          </a:bodyPr>
          <a:lstStyle/>
          <a:p>
            <a:r>
              <a:rPr lang="en-US" sz="1800" b="1" dirty="0" smtClean="0"/>
              <a:t>Purpose:  File type of command-line argument</a:t>
            </a:r>
          </a:p>
          <a:p>
            <a:endParaRPr lang="en-US" sz="1800" b="1" dirty="0" smtClean="0"/>
          </a:p>
          <a:p>
            <a:pPr lvl="2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$file = $ARGV[0];</a:t>
            </a:r>
          </a:p>
          <a:p>
            <a:pPr lvl="2"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if ( -l $file ) {</a:t>
            </a:r>
          </a:p>
          <a:p>
            <a:pPr lvl="2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 "Link: %s\n", $file );</a:t>
            </a:r>
          </a:p>
          <a:p>
            <a:pPr lvl="2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2"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elsif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( -f $file ) {</a:t>
            </a:r>
          </a:p>
          <a:p>
            <a:pPr lvl="2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 "File: %s\n", $file );</a:t>
            </a:r>
          </a:p>
          <a:p>
            <a:pPr lvl="2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2"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elsif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( -d $file ) {</a:t>
            </a:r>
          </a:p>
          <a:p>
            <a:pPr lvl="2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 "Directory: %s\n", $file );</a:t>
            </a:r>
          </a:p>
          <a:p>
            <a:pPr lvl="2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2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else {</a:t>
            </a:r>
          </a:p>
          <a:p>
            <a:pPr lvl="2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print( "Not link, file, or directory\n" );</a:t>
            </a:r>
          </a:p>
          <a:p>
            <a:pPr lvl="2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Comparison Operators</a:t>
            </a:r>
            <a:endParaRPr lang="en-US" sz="4400" b="1" dirty="0">
              <a:solidFill>
                <a:srgbClr val="80000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219200" y="1447800"/>
          <a:ext cx="7620000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371600"/>
                <a:gridCol w="4343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Numeric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String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Description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latin typeface="Courier New" pitchFamily="49" charset="0"/>
                          <a:cs typeface="Courier New" pitchFamily="49" charset="0"/>
                        </a:rPr>
                        <a:t>==</a:t>
                      </a:r>
                      <a:endParaRPr lang="en-US" sz="3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err="1" smtClean="0">
                          <a:latin typeface="Courier New" pitchFamily="49" charset="0"/>
                          <a:cs typeface="Courier New" pitchFamily="49" charset="0"/>
                        </a:rPr>
                        <a:t>eq</a:t>
                      </a:r>
                      <a:endParaRPr lang="en-US" sz="3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Equals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latin typeface="Courier New" pitchFamily="49" charset="0"/>
                          <a:cs typeface="Courier New" pitchFamily="49" charset="0"/>
                        </a:rPr>
                        <a:t>!=</a:t>
                      </a:r>
                      <a:endParaRPr lang="en-US" sz="3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latin typeface="Courier New" pitchFamily="49" charset="0"/>
                          <a:cs typeface="Courier New" pitchFamily="49" charset="0"/>
                        </a:rPr>
                        <a:t>ne</a:t>
                      </a:r>
                      <a:endParaRPr lang="en-US" sz="3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Not equals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endParaRPr lang="en-US" sz="3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err="1" smtClean="0">
                          <a:latin typeface="Courier New" pitchFamily="49" charset="0"/>
                          <a:cs typeface="Courier New" pitchFamily="49" charset="0"/>
                        </a:rPr>
                        <a:t>lt</a:t>
                      </a:r>
                      <a:endParaRPr lang="en-US" sz="3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Less than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endParaRPr lang="en-US" sz="3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err="1" smtClean="0">
                          <a:latin typeface="Courier New" pitchFamily="49" charset="0"/>
                          <a:cs typeface="Courier New" pitchFamily="49" charset="0"/>
                        </a:rPr>
                        <a:t>gt</a:t>
                      </a:r>
                      <a:endParaRPr lang="en-US" sz="3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Greater than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latin typeface="Courier New" pitchFamily="49" charset="0"/>
                          <a:cs typeface="Courier New" pitchFamily="49" charset="0"/>
                        </a:rPr>
                        <a:t>&lt;=</a:t>
                      </a:r>
                      <a:endParaRPr lang="en-US" sz="3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err="1" smtClean="0">
                          <a:latin typeface="Courier New" pitchFamily="49" charset="0"/>
                          <a:cs typeface="Courier New" pitchFamily="49" charset="0"/>
                        </a:rPr>
                        <a:t>ge</a:t>
                      </a:r>
                      <a:endParaRPr lang="en-US" sz="3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Greater or</a:t>
                      </a:r>
                      <a:r>
                        <a:rPr lang="en-US" sz="3600" baseline="0" dirty="0" smtClean="0"/>
                        <a:t> equal to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latin typeface="Courier New" pitchFamily="49" charset="0"/>
                          <a:cs typeface="Courier New" pitchFamily="49" charset="0"/>
                        </a:rPr>
                        <a:t>&gt;=</a:t>
                      </a:r>
                      <a:endParaRPr lang="en-US" sz="3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latin typeface="Courier New" pitchFamily="49" charset="0"/>
                          <a:cs typeface="Courier New" pitchFamily="49" charset="0"/>
                        </a:rPr>
                        <a:t>le</a:t>
                      </a:r>
                      <a:endParaRPr lang="en-US" sz="3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Less or equal to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endParaRPr lang="en-US" sz="3600" b="1" dirty="0" smtClean="0">
              <a:cs typeface="Courier New" pitchFamily="49" charset="0"/>
            </a:endParaRPr>
          </a:p>
        </p:txBody>
      </p:sp>
      <p:sp>
        <p:nvSpPr>
          <p:cNvPr id="12" name="Explosion 2 11"/>
          <p:cNvSpPr/>
          <p:nvPr/>
        </p:nvSpPr>
        <p:spPr>
          <a:xfrm>
            <a:off x="6383715" y="1809869"/>
            <a:ext cx="2684085" cy="1314331"/>
          </a:xfrm>
          <a:prstGeom prst="irregularSeal2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14" name="Explosion 1 13"/>
          <p:cNvSpPr/>
          <p:nvPr/>
        </p:nvSpPr>
        <p:spPr>
          <a:xfrm>
            <a:off x="3871446" y="2895600"/>
            <a:ext cx="1919754" cy="1642348"/>
          </a:xfrm>
          <a:prstGeom prst="irregularSeal1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True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 smtClean="0">
                <a:solidFill>
                  <a:srgbClr val="800000"/>
                </a:solidFill>
              </a:rPr>
              <a:t>foreach</a:t>
            </a:r>
            <a:r>
              <a:rPr lang="en-US" sz="4400" b="1" dirty="0" smtClean="0">
                <a:solidFill>
                  <a:srgbClr val="800000"/>
                </a:solidFill>
              </a:rPr>
              <a:t>:  Flow Diagram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4" name="Flowchart: Decision 3"/>
          <p:cNvSpPr>
            <a:spLocks noChangeAspect="1"/>
          </p:cNvSpPr>
          <p:nvPr/>
        </p:nvSpPr>
        <p:spPr>
          <a:xfrm>
            <a:off x="3754100" y="2304240"/>
            <a:ext cx="3484900" cy="1054641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foreach</a:t>
            </a:r>
            <a:endParaRPr 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" name="Straight Arrow Connector 7"/>
          <p:cNvCxnSpPr>
            <a:endCxn id="4" idx="0"/>
          </p:cNvCxnSpPr>
          <p:nvPr/>
        </p:nvCxnSpPr>
        <p:spPr>
          <a:xfrm rot="16200000" flipH="1">
            <a:off x="5025155" y="1832845"/>
            <a:ext cx="932640" cy="10150"/>
          </a:xfrm>
          <a:prstGeom prst="straightConnector1">
            <a:avLst/>
          </a:prstGeom>
          <a:ln w="63500" cap="rnd">
            <a:solidFill>
              <a:schemeClr val="accent1">
                <a:lumMod val="75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13" idx="0"/>
          </p:cNvCxnSpPr>
          <p:nvPr/>
        </p:nvCxnSpPr>
        <p:spPr>
          <a:xfrm rot="16200000" flipH="1">
            <a:off x="4903415" y="3952015"/>
            <a:ext cx="1213119" cy="26849"/>
          </a:xfrm>
          <a:prstGeom prst="straightConnector1">
            <a:avLst/>
          </a:prstGeom>
          <a:ln w="63500" cap="rnd">
            <a:solidFill>
              <a:schemeClr val="accent1">
                <a:lumMod val="75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082940" y="4572000"/>
            <a:ext cx="2880917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statements</a:t>
            </a:r>
            <a:endParaRPr 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5" name="Shape 14"/>
          <p:cNvCxnSpPr>
            <a:stCxn id="13" idx="1"/>
            <a:endCxn id="4" idx="1"/>
          </p:cNvCxnSpPr>
          <p:nvPr/>
        </p:nvCxnSpPr>
        <p:spPr>
          <a:xfrm rot="10800000">
            <a:off x="3754100" y="2831561"/>
            <a:ext cx="328840" cy="2094382"/>
          </a:xfrm>
          <a:prstGeom prst="bentConnector3">
            <a:avLst>
              <a:gd name="adj1" fmla="val 522935"/>
            </a:avLst>
          </a:prstGeom>
          <a:ln w="63500">
            <a:solidFill>
              <a:schemeClr val="accent1">
                <a:lumMod val="75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15"/>
          <p:cNvCxnSpPr>
            <a:stCxn id="4" idx="3"/>
          </p:cNvCxnSpPr>
          <p:nvPr/>
        </p:nvCxnSpPr>
        <p:spPr>
          <a:xfrm flipH="1">
            <a:off x="5486400" y="2831561"/>
            <a:ext cx="1752600" cy="3797839"/>
          </a:xfrm>
          <a:prstGeom prst="bentConnector4">
            <a:avLst>
              <a:gd name="adj1" fmla="val -56107"/>
              <a:gd name="adj2" fmla="val 79872"/>
            </a:avLst>
          </a:prstGeom>
          <a:ln w="63500">
            <a:solidFill>
              <a:schemeClr val="accent1">
                <a:lumMod val="75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676401" y="2282832"/>
            <a:ext cx="1813970" cy="3175575"/>
            <a:chOff x="1701225" y="2310825"/>
            <a:chExt cx="1813970" cy="3175575"/>
          </a:xfrm>
        </p:grpSpPr>
        <p:cxnSp>
          <p:nvCxnSpPr>
            <p:cNvPr id="18" name="Straight Arrow Connector 17"/>
            <p:cNvCxnSpPr>
              <a:stCxn id="22" idx="1"/>
              <a:endCxn id="21" idx="1"/>
            </p:cNvCxnSpPr>
            <p:nvPr/>
          </p:nvCxnSpPr>
          <p:spPr>
            <a:xfrm rot="10800000">
              <a:off x="1993614" y="4525835"/>
              <a:ext cx="520986" cy="668179"/>
            </a:xfrm>
            <a:prstGeom prst="bentConnector2">
              <a:avLst/>
            </a:prstGeom>
            <a:ln w="50800" cap="rnd"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 rot="16200000">
              <a:off x="1187655" y="3427488"/>
              <a:ext cx="16119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err="1" smtClean="0">
                  <a:solidFill>
                    <a:srgbClr val="FF0000"/>
                  </a:solidFill>
                </a:rPr>
                <a:t>foreach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14600" y="4901625"/>
              <a:ext cx="100059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rgbClr val="FF0000"/>
                  </a:solidFill>
                </a:rPr>
                <a:t>true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428405" y="2310825"/>
              <a:ext cx="100059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rgbClr val="FF0000"/>
                  </a:solidFill>
                </a:rPr>
                <a:t>true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4" name="Straight Arrow Connector 17"/>
            <p:cNvCxnSpPr>
              <a:stCxn id="21" idx="3"/>
              <a:endCxn id="23" idx="1"/>
            </p:cNvCxnSpPr>
            <p:nvPr/>
          </p:nvCxnSpPr>
          <p:spPr>
            <a:xfrm rot="5400000" flipH="1" flipV="1">
              <a:off x="2055657" y="2541171"/>
              <a:ext cx="310705" cy="434791"/>
            </a:xfrm>
            <a:prstGeom prst="bentConnector2">
              <a:avLst/>
            </a:prstGeom>
            <a:ln w="50800" cap="rnd"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 smtClean="0">
                <a:solidFill>
                  <a:srgbClr val="800000"/>
                </a:solidFill>
              </a:rPr>
              <a:t>foreach</a:t>
            </a:r>
            <a:r>
              <a:rPr lang="en-US" sz="4400" b="1" dirty="0" smtClean="0">
                <a:solidFill>
                  <a:srgbClr val="800000"/>
                </a:solidFill>
              </a:rPr>
              <a:t>: Looping Structures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4000" b="1" dirty="0" smtClean="0"/>
              <a:t>Description:  Structure that performs given number of iterations on a statement or statements</a:t>
            </a:r>
            <a:br>
              <a:rPr lang="en-US" sz="4000" b="1" dirty="0" smtClean="0"/>
            </a:br>
            <a:endParaRPr lang="en-US" sz="4000" b="1" dirty="0" smtClean="0"/>
          </a:p>
          <a:p>
            <a:r>
              <a:rPr lang="en-US" sz="4000" b="1" dirty="0" smtClean="0"/>
              <a:t>Syntax:</a:t>
            </a:r>
          </a:p>
          <a:p>
            <a:pPr lvl="2">
              <a:buNone/>
            </a:pPr>
            <a:r>
              <a:rPr lang="en-US" sz="4000" b="1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 $</a:t>
            </a:r>
            <a:r>
              <a:rPr lang="en-US" sz="40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 ( @array )</a:t>
            </a:r>
          </a:p>
          <a:p>
            <a:pPr lvl="2">
              <a:buNone/>
            </a:pP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>
              <a:buNone/>
            </a:pP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4000" b="1" i="1" dirty="0" smtClean="0">
                <a:latin typeface="Courier New" pitchFamily="49" charset="0"/>
                <a:cs typeface="Courier New" pitchFamily="49" charset="0"/>
              </a:rPr>
              <a:t>statements;</a:t>
            </a:r>
          </a:p>
          <a:p>
            <a:pPr lvl="2">
              <a:buNone/>
            </a:pP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Perl Distinctions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dirty="0" smtClean="0"/>
              <a:t>Nicknamed:  The Swiss Army chainsaw of programming languages</a:t>
            </a:r>
            <a:br>
              <a:rPr lang="en-US" sz="3600" b="1" dirty="0" smtClean="0"/>
            </a:br>
            <a:endParaRPr lang="en-US" sz="3600" b="1" dirty="0" smtClean="0"/>
          </a:p>
          <a:p>
            <a:r>
              <a:rPr lang="en-US" sz="3600" b="1" dirty="0" smtClean="0"/>
              <a:t>Motto:  TIMTOWDI (pronounced “Tim Toady”) acronym for “There is more than one way to do it”</a:t>
            </a:r>
            <a:br>
              <a:rPr lang="en-US" sz="3600" b="1" dirty="0" smtClean="0"/>
            </a:br>
            <a:endParaRPr lang="en-US" sz="3600" b="1" dirty="0" smtClean="0"/>
          </a:p>
          <a:p>
            <a:r>
              <a:rPr lang="en-US" sz="3600" b="1" dirty="0" smtClean="0"/>
              <a:t>Slogan:  Easy things should be easy and hard things should be possible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 smtClean="0">
                <a:solidFill>
                  <a:srgbClr val="800000"/>
                </a:solidFill>
              </a:rPr>
              <a:t>foreach</a:t>
            </a:r>
            <a:r>
              <a:rPr lang="en-US" sz="4400" b="1" dirty="0" smtClean="0">
                <a:solidFill>
                  <a:srgbClr val="800000"/>
                </a:solidFill>
              </a:rPr>
              <a:t>: Looping Example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 lnSpcReduction="10000"/>
          </a:bodyPr>
          <a:lstStyle/>
          <a:p>
            <a:r>
              <a:rPr lang="en-US" sz="2800" b="1" dirty="0" smtClean="0"/>
              <a:t>Purpose:  Display all elements in an array</a:t>
            </a:r>
          </a:p>
          <a:p>
            <a:pPr marL="238125" indent="-6350">
              <a:buNone/>
            </a:pP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@dwarfs = ( "Doc", "Grumpy",</a:t>
            </a:r>
          </a:p>
          <a:p>
            <a:pPr marL="238125" indent="-6350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         "Happy", "Sleepy",</a:t>
            </a:r>
          </a:p>
          <a:p>
            <a:pPr marL="238125" indent="-6350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         "Bashful", "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Sneezy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",</a:t>
            </a:r>
          </a:p>
          <a:p>
            <a:pPr marL="238125" indent="-6350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         "Dopey" );</a:t>
            </a:r>
          </a:p>
          <a:p>
            <a:pPr marL="238125" indent="-6350">
              <a:buNone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marL="238125" lvl="1" indent="-6350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$dwarf ( @dwarfs )</a:t>
            </a:r>
          </a:p>
          <a:p>
            <a:pPr marL="238125" lvl="1" indent="-635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238125" lvl="1" indent="-635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print( "Dwarf: $dwarf\n" );</a:t>
            </a:r>
          </a:p>
          <a:p>
            <a:pPr marL="238125" lvl="1" indent="-635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for: Looping Structure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b="1" dirty="0" smtClean="0"/>
              <a:t>Description:  General purpose looping structure for a given iteration </a:t>
            </a:r>
            <a:r>
              <a:rPr lang="en-US" sz="3800" b="1" dirty="0" smtClean="0"/>
              <a:t/>
            </a:r>
            <a:br>
              <a:rPr lang="en-US" sz="3800" b="1" dirty="0" smtClean="0"/>
            </a:br>
            <a:endParaRPr lang="en-US" sz="3800" b="1" dirty="0" smtClean="0"/>
          </a:p>
          <a:p>
            <a:r>
              <a:rPr lang="en-US" sz="3800" b="1" dirty="0" smtClean="0"/>
              <a:t>Syntax:</a:t>
            </a:r>
          </a:p>
          <a:p>
            <a:pPr lvl="2">
              <a:buNone/>
            </a:pP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3600" b="1" i="1" dirty="0" smtClean="0">
                <a:latin typeface="Courier New" pitchFamily="49" charset="0"/>
                <a:cs typeface="Courier New" pitchFamily="49" charset="0"/>
              </a:rPr>
              <a:t>( init; </a:t>
            </a:r>
            <a:r>
              <a:rPr lang="en-US" sz="3600" b="1" i="1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sz="3600" b="1" i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3600" b="1" i="1" dirty="0" err="1" smtClean="0">
                <a:latin typeface="Courier New" pitchFamily="49" charset="0"/>
                <a:cs typeface="Courier New" pitchFamily="49" charset="0"/>
              </a:rPr>
              <a:t>incDec</a:t>
            </a:r>
            <a:r>
              <a:rPr lang="en-US" sz="3600" b="1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>
              <a:buNone/>
            </a:pP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>
              <a:buNone/>
            </a:pP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3600" b="1" i="1" dirty="0" smtClean="0">
                <a:latin typeface="Courier New" pitchFamily="49" charset="0"/>
                <a:cs typeface="Courier New" pitchFamily="49" charset="0"/>
              </a:rPr>
              <a:t>statements;</a:t>
            </a:r>
          </a:p>
          <a:p>
            <a:pPr lvl="2">
              <a:buNone/>
            </a:pP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for: Looping Example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66888" cy="5181600"/>
          </a:xfrm>
        </p:spPr>
        <p:txBody>
          <a:bodyPr>
            <a:normAutofit/>
          </a:bodyPr>
          <a:lstStyle/>
          <a:p>
            <a:r>
              <a:rPr lang="en-US" b="1" dirty="0" smtClean="0"/>
              <a:t>Purpose:  Count down from 5 to 1</a:t>
            </a:r>
          </a:p>
          <a:p>
            <a:pPr marL="409575" indent="-17463">
              <a:buNone/>
            </a:pP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 ( $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5; $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&gt; 0; $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-- )</a:t>
            </a:r>
          </a:p>
          <a:p>
            <a:pPr marL="409575" indent="-17463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9575" indent="-17463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 "Count: %d\n",</a:t>
            </a:r>
          </a:p>
          <a:p>
            <a:pPr marL="409575" indent="-17463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$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marL="409575" indent="-17463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09575" indent="-17463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409575" indent="-17463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print( "Lift off!\n" );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endParaRPr lang="en-US" sz="3600" b="1" dirty="0" smtClean="0">
              <a:cs typeface="Courier New" pitchFamily="49" charset="0"/>
            </a:endParaRPr>
          </a:p>
        </p:txBody>
      </p:sp>
      <p:sp>
        <p:nvSpPr>
          <p:cNvPr id="22" name="Explosion 1 21"/>
          <p:cNvSpPr/>
          <p:nvPr/>
        </p:nvSpPr>
        <p:spPr>
          <a:xfrm>
            <a:off x="3338046" y="3310652"/>
            <a:ext cx="1919754" cy="1642348"/>
          </a:xfrm>
          <a:prstGeom prst="irregularSeal1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True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21" name="Explosion 2 20"/>
          <p:cNvSpPr/>
          <p:nvPr/>
        </p:nvSpPr>
        <p:spPr>
          <a:xfrm>
            <a:off x="6459915" y="1981200"/>
            <a:ext cx="2684085" cy="1314331"/>
          </a:xfrm>
          <a:prstGeom prst="irregularSeal2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while:  Flow Diagram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4" name="Flowchart: Decision 3"/>
          <p:cNvSpPr/>
          <p:nvPr/>
        </p:nvSpPr>
        <p:spPr>
          <a:xfrm>
            <a:off x="3326332" y="2304239"/>
            <a:ext cx="3423763" cy="1406188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while</a:t>
            </a:r>
            <a:endParaRPr 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" name="Straight Arrow Connector 7"/>
          <p:cNvCxnSpPr>
            <a:endCxn id="4" idx="0"/>
          </p:cNvCxnSpPr>
          <p:nvPr/>
        </p:nvCxnSpPr>
        <p:spPr>
          <a:xfrm rot="5400000">
            <a:off x="4615405" y="1870610"/>
            <a:ext cx="856439" cy="10819"/>
          </a:xfrm>
          <a:prstGeom prst="straightConnector1">
            <a:avLst/>
          </a:prstGeom>
          <a:ln w="63500" cap="rnd">
            <a:solidFill>
              <a:schemeClr val="accent1">
                <a:lumMod val="75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13" idx="0"/>
          </p:cNvCxnSpPr>
          <p:nvPr/>
        </p:nvCxnSpPr>
        <p:spPr>
          <a:xfrm rot="16200000" flipH="1">
            <a:off x="4631337" y="4117303"/>
            <a:ext cx="861573" cy="47819"/>
          </a:xfrm>
          <a:prstGeom prst="straightConnector1">
            <a:avLst/>
          </a:prstGeom>
          <a:ln w="63500" cap="rnd">
            <a:solidFill>
              <a:schemeClr val="accent1">
                <a:lumMod val="75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45574" y="4572000"/>
            <a:ext cx="2880917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statements</a:t>
            </a:r>
            <a:endParaRPr 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5" name="Shape 14"/>
          <p:cNvCxnSpPr>
            <a:stCxn id="13" idx="1"/>
            <a:endCxn id="4" idx="1"/>
          </p:cNvCxnSpPr>
          <p:nvPr/>
        </p:nvCxnSpPr>
        <p:spPr>
          <a:xfrm rot="10800000">
            <a:off x="3326332" y="3007333"/>
            <a:ext cx="319242" cy="1918610"/>
          </a:xfrm>
          <a:prstGeom prst="bentConnector3">
            <a:avLst>
              <a:gd name="adj1" fmla="val 399581"/>
            </a:avLst>
          </a:prstGeom>
          <a:ln w="63500">
            <a:solidFill>
              <a:schemeClr val="accent1">
                <a:lumMod val="75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15"/>
          <p:cNvCxnSpPr>
            <a:stCxn id="4" idx="3"/>
          </p:cNvCxnSpPr>
          <p:nvPr/>
        </p:nvCxnSpPr>
        <p:spPr>
          <a:xfrm flipH="1">
            <a:off x="5049036" y="3007333"/>
            <a:ext cx="1701059" cy="3622067"/>
          </a:xfrm>
          <a:prstGeom prst="bentConnector4">
            <a:avLst>
              <a:gd name="adj1" fmla="val -60368"/>
              <a:gd name="adj2" fmla="val 81746"/>
            </a:avLst>
          </a:prstGeom>
          <a:ln w="63500">
            <a:solidFill>
              <a:schemeClr val="accent1">
                <a:lumMod val="75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1676400" y="2310825"/>
            <a:ext cx="1813971" cy="3175575"/>
            <a:chOff x="1701224" y="2310825"/>
            <a:chExt cx="1813971" cy="3175575"/>
          </a:xfrm>
        </p:grpSpPr>
        <p:cxnSp>
          <p:nvCxnSpPr>
            <p:cNvPr id="18" name="Straight Arrow Connector 17"/>
            <p:cNvCxnSpPr>
              <a:stCxn id="24" idx="1"/>
              <a:endCxn id="23" idx="1"/>
            </p:cNvCxnSpPr>
            <p:nvPr/>
          </p:nvCxnSpPr>
          <p:spPr>
            <a:xfrm rot="10800000">
              <a:off x="1993614" y="4315553"/>
              <a:ext cx="520987" cy="878461"/>
            </a:xfrm>
            <a:prstGeom prst="bentConnector2">
              <a:avLst/>
            </a:prstGeom>
            <a:ln w="50800" cap="rnd"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 rot="16200000">
              <a:off x="1397936" y="3427488"/>
              <a:ext cx="11913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rgbClr val="FF0000"/>
                  </a:solidFill>
                </a:rPr>
                <a:t>while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14600" y="4901625"/>
              <a:ext cx="100059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rgbClr val="FF0000"/>
                  </a:solidFill>
                </a:rPr>
                <a:t>true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428405" y="2310825"/>
              <a:ext cx="100059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rgbClr val="FF0000"/>
                  </a:solidFill>
                </a:rPr>
                <a:t>true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35" name="Straight Arrow Connector 17"/>
            <p:cNvCxnSpPr>
              <a:stCxn id="23" idx="3"/>
              <a:endCxn id="34" idx="1"/>
            </p:cNvCxnSpPr>
            <p:nvPr/>
          </p:nvCxnSpPr>
          <p:spPr>
            <a:xfrm rot="5400000" flipH="1" flipV="1">
              <a:off x="1950515" y="2646311"/>
              <a:ext cx="520987" cy="434793"/>
            </a:xfrm>
            <a:prstGeom prst="bentConnector2">
              <a:avLst/>
            </a:prstGeom>
            <a:ln w="50800" cap="rnd"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while: Looping Structures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4000" b="1" dirty="0" smtClean="0"/>
              <a:t>Description:  Structure that performs iterations while a condition is true (i.e. repeat until false)</a:t>
            </a:r>
            <a:br>
              <a:rPr lang="en-US" sz="4000" b="1" dirty="0" smtClean="0"/>
            </a:br>
            <a:endParaRPr lang="en-US" sz="4000" b="1" dirty="0" smtClean="0"/>
          </a:p>
          <a:p>
            <a:r>
              <a:rPr lang="en-US" sz="4000" b="1" dirty="0" smtClean="0"/>
              <a:t>Syntax:</a:t>
            </a:r>
          </a:p>
          <a:p>
            <a:pPr lvl="2">
              <a:buNone/>
            </a:pP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while ( </a:t>
            </a:r>
            <a:r>
              <a:rPr lang="en-US" sz="4000" b="1" i="1" dirty="0" smtClean="0">
                <a:latin typeface="Courier New" pitchFamily="49" charset="0"/>
                <a:cs typeface="Courier New" pitchFamily="49" charset="0"/>
              </a:rPr>
              <a:t>condition </a:t>
            </a: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>
              <a:buNone/>
            </a:pP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>
              <a:buNone/>
            </a:pP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4000" b="1" i="1" dirty="0" smtClean="0">
                <a:latin typeface="Courier New" pitchFamily="49" charset="0"/>
                <a:cs typeface="Courier New" pitchFamily="49" charset="0"/>
              </a:rPr>
              <a:t>statements;</a:t>
            </a:r>
          </a:p>
          <a:p>
            <a:pPr lvl="2">
              <a:buNone/>
            </a:pP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while: Looping Example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943088" cy="5181600"/>
          </a:xfrm>
        </p:spPr>
        <p:txBody>
          <a:bodyPr>
            <a:normAutofit/>
          </a:bodyPr>
          <a:lstStyle/>
          <a:p>
            <a:r>
              <a:rPr lang="en-US" sz="3700" b="1" dirty="0" smtClean="0"/>
              <a:t>Purpose:  Count file lines (</a:t>
            </a:r>
            <a:r>
              <a:rPr lang="en-US" sz="3700" b="1" dirty="0" err="1" smtClean="0"/>
              <a:t>wc</a:t>
            </a:r>
            <a:r>
              <a:rPr lang="en-US" sz="3700" b="1" dirty="0" smtClean="0"/>
              <a:t> -l)</a:t>
            </a:r>
            <a:br>
              <a:rPr lang="en-US" sz="3700" b="1" dirty="0" smtClean="0"/>
            </a:br>
            <a:endParaRPr lang="en-US" sz="3700" b="1" dirty="0" smtClean="0"/>
          </a:p>
          <a:p>
            <a:pPr lvl="1">
              <a:buNone/>
            </a:pPr>
            <a:r>
              <a:rPr lang="en-US" sz="3500" b="1" dirty="0" smtClean="0">
                <a:latin typeface="Courier New" pitchFamily="49" charset="0"/>
                <a:cs typeface="Courier New" pitchFamily="49" charset="0"/>
              </a:rPr>
              <a:t>while ( $line = &lt;&gt; )</a:t>
            </a:r>
          </a:p>
          <a:p>
            <a:pPr lvl="1">
              <a:buNone/>
            </a:pPr>
            <a:r>
              <a:rPr lang="en-US" sz="35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None/>
            </a:pPr>
            <a:r>
              <a:rPr lang="en-US" sz="3500" b="1" dirty="0" smtClean="0">
                <a:latin typeface="Courier New" pitchFamily="49" charset="0"/>
                <a:cs typeface="Courier New" pitchFamily="49" charset="0"/>
              </a:rPr>
              <a:t>   $count++;</a:t>
            </a:r>
          </a:p>
          <a:p>
            <a:pPr lvl="1">
              <a:buNone/>
            </a:pPr>
            <a:r>
              <a:rPr lang="en-US" sz="35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r>
              <a:rPr lang="en-US" sz="3500" b="1" dirty="0" smtClean="0">
                <a:latin typeface="Courier New" pitchFamily="49" charset="0"/>
                <a:cs typeface="Courier New" pitchFamily="49" charset="0"/>
              </a:rPr>
              <a:t>print( "Lines: $count\n"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endParaRPr lang="en-US" sz="3600" b="1" dirty="0" smtClean="0">
              <a:cs typeface="Courier New" pitchFamily="49" charset="0"/>
            </a:endParaRPr>
          </a:p>
        </p:txBody>
      </p:sp>
      <p:sp>
        <p:nvSpPr>
          <p:cNvPr id="24" name="Explosion 1 23"/>
          <p:cNvSpPr/>
          <p:nvPr/>
        </p:nvSpPr>
        <p:spPr>
          <a:xfrm>
            <a:off x="6690846" y="1828800"/>
            <a:ext cx="1919754" cy="1642348"/>
          </a:xfrm>
          <a:prstGeom prst="irregularSeal1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True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23" name="Explosion 2 22"/>
          <p:cNvSpPr/>
          <p:nvPr/>
        </p:nvSpPr>
        <p:spPr>
          <a:xfrm>
            <a:off x="2895600" y="3429000"/>
            <a:ext cx="2684085" cy="1314331"/>
          </a:xfrm>
          <a:prstGeom prst="irregularSeal2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until:  Flow Diagram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4" name="Flowchart: Decision 3"/>
          <p:cNvSpPr/>
          <p:nvPr/>
        </p:nvSpPr>
        <p:spPr>
          <a:xfrm>
            <a:off x="3276601" y="2304239"/>
            <a:ext cx="3423763" cy="1406188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until</a:t>
            </a:r>
            <a:endParaRPr 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" name="Straight Arrow Connector 7"/>
          <p:cNvCxnSpPr>
            <a:endCxn id="4" idx="0"/>
          </p:cNvCxnSpPr>
          <p:nvPr/>
        </p:nvCxnSpPr>
        <p:spPr>
          <a:xfrm rot="5400000">
            <a:off x="4565676" y="1870607"/>
            <a:ext cx="856440" cy="10825"/>
          </a:xfrm>
          <a:prstGeom prst="straightConnector1">
            <a:avLst/>
          </a:prstGeom>
          <a:ln w="63500" cap="rnd">
            <a:solidFill>
              <a:schemeClr val="accent1">
                <a:lumMod val="75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13" idx="0"/>
          </p:cNvCxnSpPr>
          <p:nvPr/>
        </p:nvCxnSpPr>
        <p:spPr>
          <a:xfrm rot="16200000" flipH="1">
            <a:off x="4581604" y="4117305"/>
            <a:ext cx="861573" cy="47815"/>
          </a:xfrm>
          <a:prstGeom prst="straightConnector1">
            <a:avLst/>
          </a:prstGeom>
          <a:ln w="63500" cap="rnd">
            <a:solidFill>
              <a:schemeClr val="accent1">
                <a:lumMod val="75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25495" y="4572000"/>
            <a:ext cx="2821606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commands</a:t>
            </a:r>
            <a:endParaRPr 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5" name="Shape 14"/>
          <p:cNvCxnSpPr>
            <a:stCxn id="13" idx="1"/>
            <a:endCxn id="4" idx="1"/>
          </p:cNvCxnSpPr>
          <p:nvPr/>
        </p:nvCxnSpPr>
        <p:spPr>
          <a:xfrm rot="10800000">
            <a:off x="3276601" y="3007333"/>
            <a:ext cx="348894" cy="1918610"/>
          </a:xfrm>
          <a:prstGeom prst="bentConnector3">
            <a:avLst>
              <a:gd name="adj1" fmla="val 394326"/>
            </a:avLst>
          </a:prstGeom>
          <a:ln w="63500">
            <a:solidFill>
              <a:schemeClr val="accent1">
                <a:lumMod val="75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15"/>
          <p:cNvCxnSpPr>
            <a:stCxn id="4" idx="3"/>
          </p:cNvCxnSpPr>
          <p:nvPr/>
        </p:nvCxnSpPr>
        <p:spPr>
          <a:xfrm flipH="1">
            <a:off x="4999307" y="3007333"/>
            <a:ext cx="1701057" cy="3622067"/>
          </a:xfrm>
          <a:prstGeom prst="bentConnector4">
            <a:avLst>
              <a:gd name="adj1" fmla="val -61221"/>
              <a:gd name="adj2" fmla="val 75334"/>
            </a:avLst>
          </a:prstGeom>
          <a:ln w="63500">
            <a:solidFill>
              <a:schemeClr val="accent1">
                <a:lumMod val="75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1600200" y="2362200"/>
            <a:ext cx="1850838" cy="3175575"/>
            <a:chOff x="1701225" y="2310825"/>
            <a:chExt cx="1850838" cy="3175575"/>
          </a:xfrm>
        </p:grpSpPr>
        <p:cxnSp>
          <p:nvCxnSpPr>
            <p:cNvPr id="14" name="Straight Arrow Connector 17"/>
            <p:cNvCxnSpPr>
              <a:stCxn id="18" idx="1"/>
              <a:endCxn id="17" idx="1"/>
            </p:cNvCxnSpPr>
            <p:nvPr/>
          </p:nvCxnSpPr>
          <p:spPr>
            <a:xfrm rot="10800000">
              <a:off x="1993614" y="4245021"/>
              <a:ext cx="520986" cy="948993"/>
            </a:xfrm>
            <a:prstGeom prst="bentConnector2">
              <a:avLst/>
            </a:prstGeom>
            <a:ln w="50800" cap="rnd"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 rot="16200000">
              <a:off x="1468469" y="3427488"/>
              <a:ext cx="105028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rgbClr val="FF0000"/>
                  </a:solidFill>
                </a:rPr>
                <a:t>until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14600" y="4901625"/>
              <a:ext cx="10374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rgbClr val="FF0000"/>
                  </a:solidFill>
                </a:rPr>
                <a:t>false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428405" y="2310825"/>
              <a:ext cx="10374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rgbClr val="FF0000"/>
                  </a:solidFill>
                </a:rPr>
                <a:t>false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Arrow Connector 17"/>
            <p:cNvCxnSpPr>
              <a:stCxn id="17" idx="3"/>
              <a:endCxn id="21" idx="1"/>
            </p:cNvCxnSpPr>
            <p:nvPr/>
          </p:nvCxnSpPr>
          <p:spPr>
            <a:xfrm rot="5400000" flipH="1" flipV="1">
              <a:off x="1915250" y="2681577"/>
              <a:ext cx="591519" cy="434792"/>
            </a:xfrm>
            <a:prstGeom prst="bentConnector2">
              <a:avLst/>
            </a:prstGeom>
            <a:ln w="50800" cap="rnd"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until: Looping Structures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4000" b="1" dirty="0" smtClean="0"/>
              <a:t>Description:  Structure that performs iterations while a condition is false (i.e. repeat until true)</a:t>
            </a:r>
            <a:br>
              <a:rPr lang="en-US" sz="4000" b="1" dirty="0" smtClean="0"/>
            </a:br>
            <a:endParaRPr lang="en-US" sz="4000" b="1" dirty="0" smtClean="0"/>
          </a:p>
          <a:p>
            <a:r>
              <a:rPr lang="en-US" sz="4000" b="1" dirty="0" smtClean="0"/>
              <a:t>Syntax:</a:t>
            </a:r>
          </a:p>
          <a:p>
            <a:pPr lvl="2">
              <a:buNone/>
            </a:pP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until ( </a:t>
            </a:r>
            <a:r>
              <a:rPr lang="en-US" sz="4000" b="1" i="1" dirty="0" smtClean="0"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 )</a:t>
            </a:r>
          </a:p>
          <a:p>
            <a:pPr lvl="2">
              <a:buNone/>
            </a:pP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>
              <a:buNone/>
            </a:pP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4000" b="1" i="1" dirty="0" smtClean="0">
                <a:latin typeface="Courier New" pitchFamily="49" charset="0"/>
                <a:cs typeface="Courier New" pitchFamily="49" charset="0"/>
              </a:rPr>
              <a:t>statements;</a:t>
            </a:r>
          </a:p>
          <a:p>
            <a:pPr lvl="2">
              <a:buNone/>
            </a:pP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until: Looping Example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943088" cy="5181600"/>
          </a:xfrm>
        </p:spPr>
        <p:txBody>
          <a:bodyPr>
            <a:normAutofit fontScale="70000" lnSpcReduction="20000"/>
          </a:bodyPr>
          <a:lstStyle/>
          <a:p>
            <a:r>
              <a:rPr lang="en-US" sz="3700" b="1" dirty="0" smtClean="0"/>
              <a:t>Purpose:  Guess a number</a:t>
            </a:r>
            <a:br>
              <a:rPr lang="en-US" sz="3700" b="1" dirty="0" smtClean="0"/>
            </a:br>
            <a:endParaRPr lang="en-US" sz="3700" b="1" dirty="0" smtClean="0"/>
          </a:p>
          <a:p>
            <a:pPr lvl="2">
              <a:buNone/>
            </a:pPr>
            <a:r>
              <a:rPr lang="en-US" sz="3700" b="1" dirty="0" smtClean="0">
                <a:latin typeface="Courier New" pitchFamily="49" charset="0"/>
                <a:cs typeface="Courier New" pitchFamily="49" charset="0"/>
              </a:rPr>
              <a:t>$secret = 4;</a:t>
            </a:r>
          </a:p>
          <a:p>
            <a:pPr lvl="2">
              <a:buNone/>
            </a:pPr>
            <a:r>
              <a:rPr lang="en-US" sz="3700" b="1" dirty="0" smtClean="0">
                <a:latin typeface="Courier New" pitchFamily="49" charset="0"/>
                <a:cs typeface="Courier New" pitchFamily="49" charset="0"/>
              </a:rPr>
              <a:t>print "Number between 1 &amp; 10\n";</a:t>
            </a:r>
          </a:p>
          <a:p>
            <a:pPr lvl="2">
              <a:buNone/>
            </a:pPr>
            <a:r>
              <a:rPr lang="en-US" sz="3700" b="1" dirty="0" smtClean="0">
                <a:latin typeface="Courier New" pitchFamily="49" charset="0"/>
                <a:cs typeface="Courier New" pitchFamily="49" charset="0"/>
              </a:rPr>
              <a:t>print "Your guess: ";</a:t>
            </a:r>
          </a:p>
          <a:p>
            <a:pPr lvl="2">
              <a:buNone/>
            </a:pPr>
            <a:endParaRPr lang="en-US" sz="3700" b="1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sz="3700" b="1" dirty="0" smtClean="0">
                <a:latin typeface="Courier New" pitchFamily="49" charset="0"/>
                <a:cs typeface="Courier New" pitchFamily="49" charset="0"/>
              </a:rPr>
              <a:t>until ( $secret ==</a:t>
            </a:r>
          </a:p>
          <a:p>
            <a:pPr lvl="2">
              <a:buNone/>
            </a:pPr>
            <a:r>
              <a:rPr lang="en-US" sz="3700" b="1" dirty="0" smtClean="0">
                <a:latin typeface="Courier New" pitchFamily="49" charset="0"/>
                <a:cs typeface="Courier New" pitchFamily="49" charset="0"/>
              </a:rPr>
              <a:t>        ( $guess = &lt;&gt; ) )</a:t>
            </a:r>
          </a:p>
          <a:p>
            <a:pPr lvl="2">
              <a:buNone/>
            </a:pPr>
            <a:r>
              <a:rPr lang="en-US" sz="37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>
              <a:buNone/>
            </a:pPr>
            <a:r>
              <a:rPr lang="en-US" sz="3700" b="1" dirty="0" smtClean="0">
                <a:latin typeface="Courier New" pitchFamily="49" charset="0"/>
                <a:cs typeface="Courier New" pitchFamily="49" charset="0"/>
              </a:rPr>
              <a:t>   print "Your guess: ";</a:t>
            </a:r>
          </a:p>
          <a:p>
            <a:pPr lvl="2">
              <a:buNone/>
            </a:pPr>
            <a:r>
              <a:rPr lang="en-US" sz="37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2">
              <a:buNone/>
            </a:pPr>
            <a:r>
              <a:rPr lang="en-US" sz="3700" b="1" dirty="0" smtClean="0">
                <a:latin typeface="Courier New" pitchFamily="49" charset="0"/>
                <a:cs typeface="Courier New" pitchFamily="49" charset="0"/>
              </a:rPr>
              <a:t>print( "Correct!\n" );</a:t>
            </a: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last: Looping Interrupt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Description:  Terminates the current iteration and breaks out of the loop</a:t>
            </a:r>
            <a:br>
              <a:rPr lang="en-US" b="1" dirty="0" smtClean="0"/>
            </a:br>
            <a:endParaRPr lang="en-US" b="1" dirty="0" smtClean="0"/>
          </a:p>
          <a:p>
            <a:r>
              <a:rPr lang="en-US" b="1" dirty="0" smtClean="0"/>
              <a:t>Example:</a:t>
            </a:r>
          </a:p>
          <a:p>
            <a:pPr lvl="2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for ( $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= 1; $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&lt; 6; $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++ )</a:t>
            </a:r>
          </a:p>
          <a:p>
            <a:pPr lvl="2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  last if ( $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== 3 );</a:t>
            </a:r>
          </a:p>
          <a:p>
            <a:pPr lvl="2">
              <a:buNone/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  print( "$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\n" );</a:t>
            </a:r>
          </a:p>
          <a:p>
            <a:pPr lvl="2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More Perl Distinctions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 lnSpcReduction="10000"/>
          </a:bodyPr>
          <a:lstStyle/>
          <a:p>
            <a:r>
              <a:rPr lang="en-US" sz="3600" b="1" dirty="0" smtClean="0"/>
              <a:t>Interpreted:  Code does not need run through a compiler (compiled at run-time).</a:t>
            </a:r>
            <a:br>
              <a:rPr lang="en-US" sz="3600" b="1" dirty="0" smtClean="0"/>
            </a:br>
            <a:endParaRPr lang="en-US" sz="3600" b="1" dirty="0" smtClean="0"/>
          </a:p>
          <a:p>
            <a:r>
              <a:rPr lang="en-US" sz="3600" b="1" dirty="0" smtClean="0"/>
              <a:t>Dynamically Typed:  Variable types do not have to be declared.  Type is determined at run-time by the context.</a:t>
            </a:r>
            <a:br>
              <a:rPr lang="en-US" sz="3600" b="1" dirty="0" smtClean="0"/>
            </a:br>
            <a:endParaRPr lang="en-US" sz="3600" b="1" dirty="0" smtClean="0"/>
          </a:p>
          <a:p>
            <a:r>
              <a:rPr lang="en-US" sz="3600" b="1" dirty="0" smtClean="0"/>
              <a:t>Side effects are often beneficial!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next: Looping Interrupt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 lnSpcReduction="10000"/>
          </a:bodyPr>
          <a:lstStyle/>
          <a:p>
            <a:r>
              <a:rPr lang="en-US" sz="3100" b="1" dirty="0" smtClean="0"/>
              <a:t>Description:  Terminates the current loop and continues the next iteration</a:t>
            </a:r>
            <a:br>
              <a:rPr lang="en-US" sz="3100" b="1" dirty="0" smtClean="0"/>
            </a:br>
            <a:endParaRPr lang="en-US" sz="3100" b="1" dirty="0" smtClean="0"/>
          </a:p>
          <a:p>
            <a:r>
              <a:rPr lang="en-US" sz="3100" b="1" dirty="0" smtClean="0"/>
              <a:t>Example:</a:t>
            </a:r>
          </a:p>
          <a:p>
            <a:pPr lvl="2">
              <a:buNone/>
            </a:pP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for ( $</a:t>
            </a:r>
            <a:r>
              <a:rPr lang="en-US" sz="31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 = 1; $</a:t>
            </a:r>
            <a:r>
              <a:rPr lang="en-US" sz="31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 &lt; 6; $</a:t>
            </a:r>
            <a:r>
              <a:rPr lang="en-US" sz="31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++ )</a:t>
            </a:r>
          </a:p>
          <a:p>
            <a:pPr lvl="2">
              <a:buNone/>
            </a:pP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>
              <a:buNone/>
            </a:pP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   next if ( $</a:t>
            </a:r>
            <a:r>
              <a:rPr lang="en-US" sz="31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 == 3 );</a:t>
            </a:r>
          </a:p>
          <a:p>
            <a:pPr lvl="2">
              <a:buNone/>
            </a:pPr>
            <a:endParaRPr lang="en-US" sz="3100" b="1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   print( "$</a:t>
            </a:r>
            <a:r>
              <a:rPr lang="en-US" sz="31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\n" );</a:t>
            </a:r>
          </a:p>
          <a:p>
            <a:pPr lvl="2">
              <a:buNone/>
            </a:pP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sort: Function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 fontScale="77500" lnSpcReduction="20000"/>
          </a:bodyPr>
          <a:lstStyle/>
          <a:p>
            <a:r>
              <a:rPr lang="en-US" sz="3100" b="1" dirty="0" smtClean="0"/>
              <a:t>Description:  Returns a sorted list</a:t>
            </a:r>
            <a:br>
              <a:rPr lang="en-US" sz="3100" b="1" dirty="0" smtClean="0"/>
            </a:br>
            <a:endParaRPr lang="en-US" sz="3100" b="1" dirty="0" smtClean="0"/>
          </a:p>
          <a:p>
            <a:pPr marL="349250" indent="-1588">
              <a:buNone/>
            </a:pP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@reindeers = </a:t>
            </a:r>
          </a:p>
          <a:p>
            <a:pPr marL="349250" lvl="2" indent="-1588">
              <a:buNone/>
            </a:pP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   ( "Dancer", "</a:t>
            </a:r>
            <a:r>
              <a:rPr lang="en-US" sz="3100" b="1" dirty="0" err="1" smtClean="0">
                <a:latin typeface="Courier New" pitchFamily="49" charset="0"/>
                <a:cs typeface="Courier New" pitchFamily="49" charset="0"/>
              </a:rPr>
              <a:t>Prancer</a:t>
            </a: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",</a:t>
            </a:r>
          </a:p>
          <a:p>
            <a:pPr marL="349250" lvl="2" indent="-1588">
              <a:buNone/>
            </a:pP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     "Vixen", "Comet", </a:t>
            </a:r>
          </a:p>
          <a:p>
            <a:pPr marL="349250" lvl="2" indent="-1588">
              <a:buNone/>
            </a:pP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     "Cupid", "Donner",</a:t>
            </a:r>
          </a:p>
          <a:p>
            <a:pPr marL="349250" lvl="2" indent="-1588">
              <a:buNone/>
            </a:pP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     "</a:t>
            </a:r>
            <a:r>
              <a:rPr lang="en-US" sz="3100" b="1" dirty="0" err="1" smtClean="0">
                <a:latin typeface="Courier New" pitchFamily="49" charset="0"/>
                <a:cs typeface="Courier New" pitchFamily="49" charset="0"/>
              </a:rPr>
              <a:t>Blitzen</a:t>
            </a: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", "Rudolph" );</a:t>
            </a:r>
          </a:p>
          <a:p>
            <a:pPr marL="349250" lvl="2" indent="-1588">
              <a:buNone/>
            </a:pPr>
            <a:endParaRPr lang="en-US" sz="3100" b="1" dirty="0" smtClean="0">
              <a:latin typeface="Courier New" pitchFamily="49" charset="0"/>
              <a:cs typeface="Courier New" pitchFamily="49" charset="0"/>
            </a:endParaRPr>
          </a:p>
          <a:p>
            <a:pPr marL="349250" lvl="2" indent="-1588">
              <a:buNone/>
            </a:pP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@reindeers = sort( @reindeers );</a:t>
            </a:r>
          </a:p>
          <a:p>
            <a:pPr marL="349250" lvl="2" indent="-1588">
              <a:buNone/>
            </a:pPr>
            <a:endParaRPr lang="en-US" sz="3100" b="1" dirty="0" smtClean="0">
              <a:latin typeface="Courier New" pitchFamily="49" charset="0"/>
              <a:cs typeface="Courier New" pitchFamily="49" charset="0"/>
            </a:endParaRPr>
          </a:p>
          <a:p>
            <a:pPr marL="349250" lvl="2" indent="-1588">
              <a:buNone/>
            </a:pPr>
            <a:r>
              <a:rPr lang="en-US" sz="3100" b="1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 $reindeer ( @reindeers )</a:t>
            </a:r>
          </a:p>
          <a:p>
            <a:pPr marL="349250" lvl="2" indent="-1588">
              <a:buNone/>
            </a:pP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9250" lvl="2" indent="-1588">
              <a:buNone/>
            </a:pP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   print "$reindeer\n";</a:t>
            </a:r>
          </a:p>
          <a:p>
            <a:pPr marL="349250" lvl="2" indent="-1588">
              <a:buNone/>
            </a:pP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subroutine: Custom Function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 fontScale="77500" lnSpcReduction="20000"/>
          </a:bodyPr>
          <a:lstStyle/>
          <a:p>
            <a:r>
              <a:rPr lang="en-US" sz="3100" b="1" dirty="0" smtClean="0"/>
              <a:t>Description:  Encapsulates a set of commands</a:t>
            </a:r>
            <a:br>
              <a:rPr lang="en-US" sz="3100" b="1" dirty="0" smtClean="0"/>
            </a:br>
            <a:endParaRPr lang="en-US" sz="3100" b="1" dirty="0" smtClean="0"/>
          </a:p>
          <a:p>
            <a:pPr marL="349250" indent="-1588">
              <a:buNone/>
            </a:pP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$first = 1;</a:t>
            </a:r>
          </a:p>
          <a:p>
            <a:pPr marL="349250" indent="-1588">
              <a:buNone/>
            </a:pP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$second = 2;</a:t>
            </a:r>
          </a:p>
          <a:p>
            <a:pPr marL="349250" indent="-1588">
              <a:buNone/>
            </a:pPr>
            <a:endParaRPr lang="en-US" sz="3100" b="1" dirty="0" smtClean="0">
              <a:latin typeface="Courier New" pitchFamily="49" charset="0"/>
              <a:cs typeface="Courier New" pitchFamily="49" charset="0"/>
            </a:endParaRPr>
          </a:p>
          <a:p>
            <a:pPr marL="349250" indent="-1588">
              <a:buNone/>
            </a:pP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&amp;add();</a:t>
            </a:r>
          </a:p>
          <a:p>
            <a:pPr marL="349250" indent="-1588">
              <a:buNone/>
            </a:pPr>
            <a:endParaRPr lang="en-US" sz="3100" b="1" dirty="0" smtClean="0">
              <a:latin typeface="Courier New" pitchFamily="49" charset="0"/>
              <a:cs typeface="Courier New" pitchFamily="49" charset="0"/>
            </a:endParaRPr>
          </a:p>
          <a:p>
            <a:pPr marL="349250" indent="-1588">
              <a:buNone/>
            </a:pP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print "Answer: $</a:t>
            </a:r>
            <a:r>
              <a:rPr lang="en-US" sz="3100" b="1" dirty="0" err="1" smtClean="0">
                <a:latin typeface="Courier New" pitchFamily="49" charset="0"/>
                <a:cs typeface="Courier New" pitchFamily="49" charset="0"/>
              </a:rPr>
              <a:t>ansr</a:t>
            </a: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\n";</a:t>
            </a:r>
          </a:p>
          <a:p>
            <a:pPr marL="349250" indent="-1588">
              <a:buNone/>
            </a:pPr>
            <a:endParaRPr lang="en-US" sz="3100" b="1" dirty="0" smtClean="0">
              <a:latin typeface="Courier New" pitchFamily="49" charset="0"/>
              <a:cs typeface="Courier New" pitchFamily="49" charset="0"/>
            </a:endParaRPr>
          </a:p>
          <a:p>
            <a:pPr marL="349250" indent="-1588">
              <a:buNone/>
            </a:pP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sub add()</a:t>
            </a:r>
          </a:p>
          <a:p>
            <a:pPr marL="349250" indent="-1588">
              <a:buNone/>
            </a:pP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9250" indent="-1588">
              <a:buNone/>
            </a:pP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   $</a:t>
            </a:r>
            <a:r>
              <a:rPr lang="en-US" sz="3100" b="1" dirty="0" err="1" smtClean="0">
                <a:latin typeface="Courier New" pitchFamily="49" charset="0"/>
                <a:cs typeface="Courier New" pitchFamily="49" charset="0"/>
              </a:rPr>
              <a:t>ansr</a:t>
            </a: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 = $first + $second;</a:t>
            </a:r>
          </a:p>
          <a:p>
            <a:pPr marL="349250" indent="-1588">
              <a:buNone/>
            </a:pP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Returning subroutine value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 fontScale="85000" lnSpcReduction="20000"/>
          </a:bodyPr>
          <a:lstStyle/>
          <a:p>
            <a:r>
              <a:rPr lang="en-US" sz="3100" b="1" dirty="0" smtClean="0"/>
              <a:t>Description:  Returning a value from sub</a:t>
            </a:r>
            <a:br>
              <a:rPr lang="en-US" sz="3100" b="1" dirty="0" smtClean="0"/>
            </a:br>
            <a:endParaRPr lang="en-US" sz="3100" b="1" dirty="0" smtClean="0"/>
          </a:p>
          <a:p>
            <a:pPr marL="349250" indent="-1588">
              <a:buNone/>
            </a:pP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$first = 1;</a:t>
            </a:r>
          </a:p>
          <a:p>
            <a:pPr marL="349250" indent="-1588">
              <a:buNone/>
            </a:pP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$second = 2;</a:t>
            </a:r>
          </a:p>
          <a:p>
            <a:pPr marL="349250" indent="-1588">
              <a:buNone/>
            </a:pPr>
            <a:endParaRPr lang="en-US" sz="3100" b="1" dirty="0" smtClean="0">
              <a:latin typeface="Courier New" pitchFamily="49" charset="0"/>
              <a:cs typeface="Courier New" pitchFamily="49" charset="0"/>
            </a:endParaRPr>
          </a:p>
          <a:p>
            <a:pPr marL="349250" indent="-1588">
              <a:buNone/>
            </a:pP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3100" b="1" dirty="0" err="1" smtClean="0">
                <a:latin typeface="Courier New" pitchFamily="49" charset="0"/>
                <a:cs typeface="Courier New" pitchFamily="49" charset="0"/>
              </a:rPr>
              <a:t>ansr</a:t>
            </a: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 = &amp;add();</a:t>
            </a:r>
          </a:p>
          <a:p>
            <a:pPr marL="349250" indent="-1588">
              <a:buNone/>
            </a:pPr>
            <a:endParaRPr lang="en-US" sz="3100" b="1" dirty="0" smtClean="0">
              <a:latin typeface="Courier New" pitchFamily="49" charset="0"/>
              <a:cs typeface="Courier New" pitchFamily="49" charset="0"/>
            </a:endParaRPr>
          </a:p>
          <a:p>
            <a:pPr marL="349250" indent="-1588">
              <a:buNone/>
            </a:pP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print "Answer: $</a:t>
            </a:r>
            <a:r>
              <a:rPr lang="en-US" sz="3100" b="1" dirty="0" err="1" smtClean="0">
                <a:latin typeface="Courier New" pitchFamily="49" charset="0"/>
                <a:cs typeface="Courier New" pitchFamily="49" charset="0"/>
              </a:rPr>
              <a:t>ansr</a:t>
            </a: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\n";</a:t>
            </a:r>
          </a:p>
          <a:p>
            <a:pPr marL="349250" indent="-1588">
              <a:buNone/>
            </a:pPr>
            <a:endParaRPr lang="en-US" sz="3100" b="1" dirty="0" smtClean="0">
              <a:latin typeface="Courier New" pitchFamily="49" charset="0"/>
              <a:cs typeface="Courier New" pitchFamily="49" charset="0"/>
            </a:endParaRPr>
          </a:p>
          <a:p>
            <a:pPr marL="349250" indent="-1588">
              <a:buNone/>
            </a:pP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sub add()</a:t>
            </a:r>
          </a:p>
          <a:p>
            <a:pPr marL="349250" indent="-1588">
              <a:buNone/>
            </a:pP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9250" indent="-1588">
              <a:buNone/>
            </a:pP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   return( $first + $second );</a:t>
            </a:r>
          </a:p>
          <a:p>
            <a:pPr marL="349250" indent="-1588">
              <a:buNone/>
            </a:pP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Passing subroutine </a:t>
            </a:r>
            <a:r>
              <a:rPr lang="en-US" sz="4400" b="1" dirty="0" err="1" smtClean="0">
                <a:solidFill>
                  <a:srgbClr val="800000"/>
                </a:solidFill>
              </a:rPr>
              <a:t>params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 fontScale="70000" lnSpcReduction="20000"/>
          </a:bodyPr>
          <a:lstStyle/>
          <a:p>
            <a:r>
              <a:rPr lang="en-US" sz="3100" b="1" dirty="0" smtClean="0"/>
              <a:t>Description:  Passing parameters to a subroutine</a:t>
            </a:r>
            <a:br>
              <a:rPr lang="en-US" sz="3100" b="1" dirty="0" smtClean="0"/>
            </a:br>
            <a:endParaRPr lang="en-US" sz="3100" b="1" dirty="0" smtClean="0"/>
          </a:p>
          <a:p>
            <a:pPr marL="349250" indent="-1588">
              <a:buNone/>
            </a:pP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$first = 1;</a:t>
            </a:r>
          </a:p>
          <a:p>
            <a:pPr marL="349250" indent="-1588">
              <a:buNone/>
            </a:pP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$second = 2;</a:t>
            </a:r>
          </a:p>
          <a:p>
            <a:pPr marL="349250" indent="-1588">
              <a:buNone/>
            </a:pPr>
            <a:endParaRPr lang="en-US" sz="3100" b="1" dirty="0" smtClean="0">
              <a:latin typeface="Courier New" pitchFamily="49" charset="0"/>
              <a:cs typeface="Courier New" pitchFamily="49" charset="0"/>
            </a:endParaRPr>
          </a:p>
          <a:p>
            <a:pPr marL="349250" indent="-1588">
              <a:buNone/>
            </a:pP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3100" b="1" dirty="0" err="1" smtClean="0">
                <a:latin typeface="Courier New" pitchFamily="49" charset="0"/>
                <a:cs typeface="Courier New" pitchFamily="49" charset="0"/>
              </a:rPr>
              <a:t>ansr</a:t>
            </a: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 = &amp;add( $first, $second );</a:t>
            </a:r>
          </a:p>
          <a:p>
            <a:pPr marL="349250" indent="-1588">
              <a:buNone/>
            </a:pPr>
            <a:endParaRPr lang="en-US" sz="3100" b="1" dirty="0" smtClean="0">
              <a:latin typeface="Courier New" pitchFamily="49" charset="0"/>
              <a:cs typeface="Courier New" pitchFamily="49" charset="0"/>
            </a:endParaRPr>
          </a:p>
          <a:p>
            <a:pPr marL="349250" indent="-1588">
              <a:buNone/>
            </a:pP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print "Answer: $</a:t>
            </a:r>
            <a:r>
              <a:rPr lang="en-US" sz="3100" b="1" dirty="0" err="1" smtClean="0">
                <a:latin typeface="Courier New" pitchFamily="49" charset="0"/>
                <a:cs typeface="Courier New" pitchFamily="49" charset="0"/>
              </a:rPr>
              <a:t>ansr</a:t>
            </a: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\n";</a:t>
            </a:r>
          </a:p>
          <a:p>
            <a:pPr marL="349250" indent="-1588">
              <a:buNone/>
            </a:pPr>
            <a:endParaRPr lang="en-US" sz="3100" b="1" dirty="0" smtClean="0">
              <a:latin typeface="Courier New" pitchFamily="49" charset="0"/>
              <a:cs typeface="Courier New" pitchFamily="49" charset="0"/>
            </a:endParaRPr>
          </a:p>
          <a:p>
            <a:pPr marL="349250" indent="-1588">
              <a:buNone/>
            </a:pP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sub add()</a:t>
            </a:r>
          </a:p>
          <a:p>
            <a:pPr marL="349250" indent="-1588">
              <a:buNone/>
            </a:pP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9250" indent="-1588">
              <a:buNone/>
            </a:pP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   my( $one, $two ) = @_;</a:t>
            </a:r>
          </a:p>
          <a:p>
            <a:pPr marL="349250" indent="-1588">
              <a:buNone/>
            </a:pPr>
            <a:endParaRPr lang="en-US" sz="3100" b="1" dirty="0" smtClean="0">
              <a:latin typeface="Courier New" pitchFamily="49" charset="0"/>
              <a:cs typeface="Courier New" pitchFamily="49" charset="0"/>
            </a:endParaRPr>
          </a:p>
          <a:p>
            <a:pPr marL="349250" indent="-1588">
              <a:buNone/>
            </a:pP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   return( $one + $two );</a:t>
            </a:r>
          </a:p>
          <a:p>
            <a:pPr marL="349250" indent="-1588">
              <a:buNone/>
            </a:pP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Regular Expression matching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 fontScale="77500" lnSpcReduction="20000"/>
          </a:bodyPr>
          <a:lstStyle/>
          <a:p>
            <a:r>
              <a:rPr lang="en-US" sz="3600" b="1" dirty="0" smtClean="0"/>
              <a:t>Description:  Few character wildcards can perform powerful pattern matching.</a:t>
            </a:r>
            <a:br>
              <a:rPr lang="en-US" sz="3600" b="1" dirty="0" smtClean="0"/>
            </a:br>
            <a:endParaRPr lang="en-US" sz="3600" b="1" dirty="0" smtClean="0"/>
          </a:p>
          <a:p>
            <a:pPr marL="685800" lvl="1" indent="4763">
              <a:buNone/>
            </a:pP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print( "Enter a number: " );</a:t>
            </a:r>
          </a:p>
          <a:p>
            <a:pPr marL="685800" lvl="1" indent="4763">
              <a:buNone/>
            </a:pPr>
            <a:endParaRPr lang="en-US" sz="3400" b="1" dirty="0" smtClean="0">
              <a:latin typeface="Courier New" pitchFamily="49" charset="0"/>
              <a:cs typeface="Courier New" pitchFamily="49" charset="0"/>
            </a:endParaRPr>
          </a:p>
          <a:p>
            <a:pPr marL="685800" lvl="1" indent="4763">
              <a:buNone/>
            </a:pP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chomp( $digit = &lt;&gt; );</a:t>
            </a:r>
          </a:p>
          <a:p>
            <a:pPr marL="685800" lvl="1" indent="4763">
              <a:buNone/>
            </a:pPr>
            <a:endParaRPr lang="en-US" sz="3400" b="1" dirty="0" smtClean="0">
              <a:latin typeface="Courier New" pitchFamily="49" charset="0"/>
              <a:cs typeface="Courier New" pitchFamily="49" charset="0"/>
            </a:endParaRPr>
          </a:p>
          <a:p>
            <a:pPr marL="685800" lvl="1" indent="4763">
              <a:buNone/>
            </a:pP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if ( $digit =~ /^[0-9]+$/ ) {</a:t>
            </a:r>
          </a:p>
          <a:p>
            <a:pPr marL="685800" lvl="1" indent="4763">
              <a:buNone/>
            </a:pP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   print( "Thanks!\n" );</a:t>
            </a:r>
          </a:p>
          <a:p>
            <a:pPr marL="685800" lvl="1" indent="4763">
              <a:buNone/>
            </a:pP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685800" lvl="1" indent="4763">
              <a:buNone/>
            </a:pP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else {</a:t>
            </a:r>
          </a:p>
          <a:p>
            <a:pPr marL="685800" lvl="1" indent="4763">
              <a:buNone/>
            </a:pP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   print( "Not a number\n" );</a:t>
            </a:r>
          </a:p>
          <a:p>
            <a:pPr marL="685800" lvl="1" indent="4763">
              <a:buNone/>
            </a:pP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Regular Expressions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/>
          </a:bodyPr>
          <a:lstStyle/>
          <a:p>
            <a:endParaRPr lang="en-US" sz="3600" b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0" y="1447800"/>
          <a:ext cx="769620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240"/>
                <a:gridCol w="6156960"/>
              </a:tblGrid>
              <a:tr h="5740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+mn-lt"/>
                          <a:cs typeface="Courier New" pitchFamily="49" charset="0"/>
                        </a:rPr>
                        <a:t>Char</a:t>
                      </a:r>
                      <a:endParaRPr lang="en-US" sz="3200" b="1" dirty="0">
                        <a:latin typeface="+mn-lt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+mn-lt"/>
                        </a:rPr>
                        <a:t>Matches</a:t>
                      </a:r>
                      <a:endParaRPr lang="en-US" sz="3200" dirty="0">
                        <a:latin typeface="+mn-lt"/>
                      </a:endParaRPr>
                    </a:p>
                  </a:txBody>
                  <a:tcPr/>
                </a:tc>
              </a:tr>
              <a:tr h="5740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Courier New" pitchFamily="49" charset="0"/>
                          <a:cs typeface="Courier New" pitchFamily="49" charset="0"/>
                        </a:rPr>
                        <a:t>^</a:t>
                      </a:r>
                      <a:endParaRPr lang="en-US" sz="3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Beginning of line anchor</a:t>
                      </a:r>
                      <a:endParaRPr lang="en-US" sz="3200" dirty="0"/>
                    </a:p>
                  </a:txBody>
                  <a:tcPr/>
                </a:tc>
              </a:tr>
              <a:tr h="5740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Courier New" pitchFamily="49" charset="0"/>
                          <a:cs typeface="Courier New" pitchFamily="49" charset="0"/>
                        </a:rPr>
                        <a:t>$</a:t>
                      </a:r>
                      <a:endParaRPr lang="en-US" sz="3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End of line anchor</a:t>
                      </a:r>
                      <a:endParaRPr lang="en-US" sz="3200" dirty="0"/>
                    </a:p>
                  </a:txBody>
                  <a:tcPr/>
                </a:tc>
              </a:tr>
              <a:tr h="5740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3200" b="1" dirty="0" smtClean="0">
                          <a:latin typeface="+mn-lt"/>
                          <a:cs typeface="Courier New" pitchFamily="49" charset="0"/>
                        </a:rPr>
                        <a:t>...</a:t>
                      </a:r>
                      <a:r>
                        <a:rPr lang="en-US" sz="3200" b="1" dirty="0" smtClean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en-US" sz="3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Regular expression grouping</a:t>
                      </a:r>
                      <a:endParaRPr lang="en-US" sz="3200" dirty="0"/>
                    </a:p>
                  </a:txBody>
                  <a:tcPr/>
                </a:tc>
              </a:tr>
              <a:tr h="5740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  <a:endParaRPr lang="en-US" sz="3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Any character except newline “\n”</a:t>
                      </a:r>
                      <a:endParaRPr lang="en-US" sz="3200" dirty="0"/>
                    </a:p>
                  </a:txBody>
                  <a:tcPr/>
                </a:tc>
              </a:tr>
              <a:tr h="5740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Courier New" pitchFamily="49" charset="0"/>
                          <a:cs typeface="Courier New" pitchFamily="49" charset="0"/>
                        </a:rPr>
                        <a:t>\\</a:t>
                      </a:r>
                      <a:endParaRPr lang="en-US" sz="3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Backslash</a:t>
                      </a:r>
                      <a:r>
                        <a:rPr lang="en-US" sz="3200" baseline="0" dirty="0" smtClean="0"/>
                        <a:t> (escaped)</a:t>
                      </a:r>
                      <a:endParaRPr lang="en-US" sz="3200" dirty="0"/>
                    </a:p>
                  </a:txBody>
                  <a:tcPr/>
                </a:tc>
              </a:tr>
              <a:tr h="5740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en-US" sz="3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Zero or more of previous</a:t>
                      </a:r>
                      <a:endParaRPr lang="en-US" sz="3200" dirty="0"/>
                    </a:p>
                  </a:txBody>
                  <a:tcPr/>
                </a:tc>
              </a:tr>
              <a:tr h="5740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Courier New" pitchFamily="49" charset="0"/>
                          <a:cs typeface="Courier New" pitchFamily="49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Zero</a:t>
                      </a:r>
                      <a:r>
                        <a:rPr lang="en-US" sz="3200" baseline="0" dirty="0" smtClean="0"/>
                        <a:t> or one of previous</a:t>
                      </a:r>
                      <a:endParaRPr lang="en-US" sz="3200" dirty="0" smtClean="0"/>
                    </a:p>
                  </a:txBody>
                  <a:tcPr/>
                </a:tc>
              </a:tr>
              <a:tr h="5740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en-US" sz="3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One of more of previous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More Regular Expressions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/>
          </a:bodyPr>
          <a:lstStyle/>
          <a:p>
            <a:endParaRPr lang="en-US" sz="3600" b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0" y="1447799"/>
          <a:ext cx="7696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240"/>
                <a:gridCol w="6156960"/>
              </a:tblGrid>
              <a:tr h="36676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+mn-lt"/>
                          <a:cs typeface="Courier New" pitchFamily="49" charset="0"/>
                        </a:rPr>
                        <a:t>Char</a:t>
                      </a:r>
                      <a:endParaRPr lang="en-US" sz="2800" b="1" dirty="0">
                        <a:latin typeface="+mn-lt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+mn-lt"/>
                        </a:rPr>
                        <a:t>Matches</a:t>
                      </a:r>
                      <a:endParaRPr lang="en-US" sz="2800" dirty="0">
                        <a:latin typeface="+mn-lt"/>
                      </a:endParaRPr>
                    </a:p>
                  </a:txBody>
                  <a:tcPr/>
                </a:tc>
              </a:tr>
              <a:tr h="36676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Courier New" pitchFamily="49" charset="0"/>
                          <a:cs typeface="Courier New" pitchFamily="49" charset="0"/>
                        </a:rPr>
                        <a:t>[</a:t>
                      </a:r>
                      <a:r>
                        <a:rPr lang="en-US" sz="2800" b="1" dirty="0" smtClean="0">
                          <a:latin typeface="+mn-lt"/>
                          <a:cs typeface="Courier New" pitchFamily="49" charset="0"/>
                        </a:rPr>
                        <a:t>...</a:t>
                      </a:r>
                      <a:r>
                        <a:rPr lang="en-US" sz="2800" b="1" dirty="0" smtClean="0">
                          <a:latin typeface="Courier New" pitchFamily="49" charset="0"/>
                          <a:cs typeface="Courier New" pitchFamily="49" charset="0"/>
                        </a:rPr>
                        <a:t>]</a:t>
                      </a:r>
                      <a:endParaRPr lang="en-US" sz="2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Set of characters</a:t>
                      </a:r>
                      <a:endParaRPr lang="en-US" sz="2800" dirty="0"/>
                    </a:p>
                  </a:txBody>
                  <a:tcPr/>
                </a:tc>
              </a:tr>
              <a:tr h="36676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Courier New" pitchFamily="49" charset="0"/>
                          <a:cs typeface="Courier New" pitchFamily="49" charset="0"/>
                        </a:rPr>
                        <a:t>\d</a:t>
                      </a:r>
                      <a:endParaRPr lang="en-US" sz="2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Numeric digit  </a:t>
                      </a:r>
                      <a:r>
                        <a:rPr lang="en-US" sz="2800" b="1" dirty="0" smtClean="0">
                          <a:latin typeface="Courier New" pitchFamily="49" charset="0"/>
                          <a:cs typeface="Courier New" pitchFamily="49" charset="0"/>
                        </a:rPr>
                        <a:t>[0-9]</a:t>
                      </a:r>
                      <a:endParaRPr lang="en-US" sz="2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6676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Courier New" pitchFamily="49" charset="0"/>
                          <a:cs typeface="Courier New" pitchFamily="49" charset="0"/>
                        </a:rPr>
                        <a:t>\D</a:t>
                      </a:r>
                      <a:endParaRPr lang="en-US" sz="2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Non-numeric digit  </a:t>
                      </a:r>
                      <a:r>
                        <a:rPr lang="en-US" sz="2800" b="1" dirty="0" smtClean="0">
                          <a:latin typeface="Courier New" pitchFamily="49" charset="0"/>
                          <a:cs typeface="Courier New" pitchFamily="49" charset="0"/>
                        </a:rPr>
                        <a:t>[^0-9]</a:t>
                      </a:r>
                      <a:endParaRPr lang="en-US" sz="2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6676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Courier New" pitchFamily="49" charset="0"/>
                          <a:cs typeface="Courier New" pitchFamily="49" charset="0"/>
                        </a:rPr>
                        <a:t>\s</a:t>
                      </a:r>
                      <a:endParaRPr lang="en-US" sz="2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White</a:t>
                      </a:r>
                      <a:r>
                        <a:rPr lang="en-US" sz="2800" baseline="0" dirty="0" smtClean="0"/>
                        <a:t> space (space, tab, newline, etc)</a:t>
                      </a:r>
                      <a:endParaRPr lang="en-US" sz="2800" dirty="0"/>
                    </a:p>
                  </a:txBody>
                  <a:tcPr/>
                </a:tc>
              </a:tr>
              <a:tr h="36676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Courier New" pitchFamily="49" charset="0"/>
                          <a:cs typeface="Courier New" pitchFamily="49" charset="0"/>
                        </a:rPr>
                        <a:t>\S</a:t>
                      </a:r>
                      <a:endParaRPr lang="en-US" sz="2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Non-white</a:t>
                      </a:r>
                      <a:r>
                        <a:rPr lang="en-US" sz="2800" baseline="0" dirty="0" smtClean="0"/>
                        <a:t> space  </a:t>
                      </a:r>
                      <a:r>
                        <a:rPr lang="en-US" sz="28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[^\s]</a:t>
                      </a:r>
                      <a:endParaRPr lang="en-US" sz="2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633046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Courier New" pitchFamily="49" charset="0"/>
                          <a:cs typeface="Courier New" pitchFamily="49" charset="0"/>
                        </a:rPr>
                        <a:t>\w</a:t>
                      </a:r>
                      <a:endParaRPr lang="en-US" sz="2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latin typeface="+mn-lt"/>
                          <a:cs typeface="Courier New" pitchFamily="49" charset="0"/>
                        </a:rPr>
                        <a:t>Word</a:t>
                      </a:r>
                      <a:r>
                        <a:rPr lang="en-US" sz="2800" b="0" baseline="0" dirty="0" smtClean="0">
                          <a:latin typeface="+mn-lt"/>
                          <a:cs typeface="Courier New" pitchFamily="49" charset="0"/>
                        </a:rPr>
                        <a:t> char (alpha or numeric) </a:t>
                      </a:r>
                    </a:p>
                    <a:p>
                      <a:r>
                        <a:rPr lang="en-US" sz="28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[a-zA-Z0-9]</a:t>
                      </a:r>
                      <a:endParaRPr lang="en-US" sz="2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6676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Courier New" pitchFamily="49" charset="0"/>
                          <a:cs typeface="Courier New" pitchFamily="49" charset="0"/>
                        </a:rPr>
                        <a:t>\W</a:t>
                      </a:r>
                      <a:endParaRPr lang="en-US" sz="2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latin typeface="+mn-lt"/>
                          <a:cs typeface="Courier New" pitchFamily="49" charset="0"/>
                        </a:rPr>
                        <a:t>Non-word character  </a:t>
                      </a:r>
                      <a:r>
                        <a:rPr lang="en-US" sz="28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[^a-zA-Z0-9]</a:t>
                      </a:r>
                      <a:endParaRPr lang="en-US" sz="2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solidFill>
                  <a:srgbClr val="800000"/>
                </a:solidFill>
              </a:rPr>
              <a:t>Greedy &amp; Non-greedy Matches</a:t>
            </a:r>
            <a:endParaRPr lang="en-US" sz="38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Description:  Regular expressions usually match the </a:t>
            </a:r>
            <a:r>
              <a:rPr lang="en-US" sz="4000" b="1" i="1" dirty="0" smtClean="0"/>
              <a:t>longest</a:t>
            </a:r>
            <a:r>
              <a:rPr lang="en-US" sz="4000" b="1" dirty="0" smtClean="0"/>
              <a:t> string possible (greedy matches).</a:t>
            </a:r>
            <a:br>
              <a:rPr lang="en-US" sz="4000" b="1" dirty="0" smtClean="0"/>
            </a:br>
            <a:endParaRPr lang="en-US" sz="4000" b="1" dirty="0" smtClean="0"/>
          </a:p>
          <a:p>
            <a:r>
              <a:rPr lang="en-US" sz="4000" b="1" dirty="0" smtClean="0"/>
              <a:t>Non-greedy regular expressions match the </a:t>
            </a:r>
            <a:r>
              <a:rPr lang="en-US" sz="4000" b="1" i="1" dirty="0" smtClean="0"/>
              <a:t>shortest</a:t>
            </a:r>
            <a:r>
              <a:rPr lang="en-US" sz="4000" b="1" dirty="0" smtClean="0"/>
              <a:t> string possible.</a:t>
            </a:r>
            <a:endParaRPr lang="en-US" sz="40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REs are usually greedy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Example:</a:t>
            </a:r>
            <a:br>
              <a:rPr lang="en-US" sz="3600" b="1" dirty="0" smtClean="0"/>
            </a:br>
            <a:endParaRPr lang="en-US" sz="3600" b="1" dirty="0" smtClean="0"/>
          </a:p>
          <a:p>
            <a:pPr lvl="1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$html = "&lt;b&gt;bold font&lt;/b&gt;";</a:t>
            </a:r>
          </a:p>
          <a:p>
            <a:pPr lvl="1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$text = $html;</a:t>
            </a:r>
          </a:p>
          <a:p>
            <a:pPr lvl="1">
              <a:buNone/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$text =~ s/&lt;.*&gt;//g;</a:t>
            </a:r>
          </a:p>
          <a:p>
            <a:pPr lvl="1">
              <a:buNone/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print "Text: \"$text\"\n";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Executing Perl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4400" b="1" dirty="0" smtClean="0">
                <a:cs typeface="Courier New" pitchFamily="49" charset="0"/>
              </a:rPr>
              <a:t>First line of file:</a:t>
            </a:r>
          </a:p>
          <a:p>
            <a:pPr lvl="1"/>
            <a:r>
              <a:rPr lang="en-US" sz="4400" b="1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4400" b="1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4400" b="1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4400" b="1" dirty="0" err="1" smtClean="0">
                <a:latin typeface="Courier New" pitchFamily="49" charset="0"/>
                <a:cs typeface="Courier New" pitchFamily="49" charset="0"/>
              </a:rPr>
              <a:t>perl</a:t>
            </a:r>
            <a:r>
              <a:rPr lang="en-US" sz="44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4400" b="1" dirty="0" smtClean="0">
                <a:latin typeface="Courier New" pitchFamily="49" charset="0"/>
                <a:cs typeface="Courier New" pitchFamily="49" charset="0"/>
              </a:rPr>
            </a:br>
            <a:endParaRPr lang="en-US" sz="4400" b="1" dirty="0" smtClean="0">
              <a:cs typeface="Courier New" pitchFamily="49" charset="0"/>
            </a:endParaRPr>
          </a:p>
          <a:p>
            <a:r>
              <a:rPr lang="en-US" sz="4400" b="1" dirty="0" smtClean="0">
                <a:cs typeface="Courier New" pitchFamily="49" charset="0"/>
              </a:rPr>
              <a:t>Via shell command (Win &amp; Linux):</a:t>
            </a:r>
          </a:p>
          <a:p>
            <a:pPr lvl="1"/>
            <a:r>
              <a:rPr lang="en-US" sz="4400" b="1" dirty="0" err="1" smtClean="0">
                <a:latin typeface="Courier New" pitchFamily="49" charset="0"/>
                <a:cs typeface="Courier New" pitchFamily="49" charset="0"/>
              </a:rPr>
              <a:t>perl</a:t>
            </a:r>
            <a:r>
              <a:rPr lang="en-US" sz="4400" b="1" dirty="0" smtClean="0">
                <a:latin typeface="Courier New" pitchFamily="49" charset="0"/>
                <a:cs typeface="Courier New" pitchFamily="49" charset="0"/>
              </a:rPr>
              <a:t> script.pl</a:t>
            </a:r>
            <a:br>
              <a:rPr lang="en-US" sz="4400" b="1" dirty="0" smtClean="0">
                <a:latin typeface="Courier New" pitchFamily="49" charset="0"/>
                <a:cs typeface="Courier New" pitchFamily="49" charset="0"/>
              </a:rPr>
            </a:br>
            <a:endParaRPr lang="en-US" sz="4400" b="1" dirty="0" smtClean="0">
              <a:cs typeface="Courier New" pitchFamily="49" charset="0"/>
            </a:endParaRPr>
          </a:p>
          <a:p>
            <a:r>
              <a:rPr lang="en-US" sz="4400" b="1" dirty="0" smtClean="0">
                <a:cs typeface="Courier New" pitchFamily="49" charset="0"/>
              </a:rPr>
              <a:t>After </a:t>
            </a:r>
            <a:r>
              <a:rPr lang="en-US" sz="4400" b="1" dirty="0" err="1" smtClean="0">
                <a:cs typeface="Courier New" pitchFamily="49" charset="0"/>
              </a:rPr>
              <a:t>chmod</a:t>
            </a:r>
            <a:r>
              <a:rPr lang="en-US" sz="4400" b="1" dirty="0" smtClean="0">
                <a:cs typeface="Courier New" pitchFamily="49" charset="0"/>
              </a:rPr>
              <a:t> +x (Linux only):</a:t>
            </a:r>
          </a:p>
          <a:p>
            <a:pPr lvl="1"/>
            <a:r>
              <a:rPr lang="en-US" sz="4400" b="1" dirty="0" smtClean="0">
                <a:latin typeface="Courier New" pitchFamily="49" charset="0"/>
                <a:cs typeface="Courier New" pitchFamily="49" charset="0"/>
              </a:rPr>
              <a:t>script.pl</a:t>
            </a:r>
          </a:p>
          <a:p>
            <a:pPr lvl="1">
              <a:buNone/>
            </a:pPr>
            <a:endParaRPr lang="en-US" sz="44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Making a RE non-greedy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Example:</a:t>
            </a:r>
            <a:br>
              <a:rPr lang="en-US" sz="3600" b="1" dirty="0" smtClean="0"/>
            </a:br>
            <a:endParaRPr lang="en-US" sz="3600" b="1" dirty="0" smtClean="0"/>
          </a:p>
          <a:p>
            <a:pPr lvl="1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$html = "&lt;b&gt;bold font&lt;/b&gt;";</a:t>
            </a:r>
          </a:p>
          <a:p>
            <a:pPr lvl="1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$text = $html;</a:t>
            </a:r>
          </a:p>
          <a:p>
            <a:pPr lvl="1">
              <a:buNone/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$text =~ s/&lt;.*?&gt;//;</a:t>
            </a:r>
          </a:p>
          <a:p>
            <a:pPr lvl="1">
              <a:buNone/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print "Text: \"$text\"\n";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Grouping Patterns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943088" cy="52578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Example:</a:t>
            </a:r>
            <a:br>
              <a:rPr lang="en-US" sz="3600" b="1" dirty="0" smtClean="0"/>
            </a:br>
            <a:endParaRPr lang="en-US" sz="3600" b="1" dirty="0" smtClean="0"/>
          </a:p>
          <a:p>
            <a:pPr lvl="1">
              <a:buNone/>
            </a:pP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3100" b="1" dirty="0" err="1" smtClean="0">
                <a:latin typeface="Courier New" pitchFamily="49" charset="0"/>
                <a:cs typeface="Courier New" pitchFamily="49" charset="0"/>
              </a:rPr>
              <a:t>firstLast</a:t>
            </a: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 = "Fred McClurg";</a:t>
            </a:r>
          </a:p>
          <a:p>
            <a:pPr lvl="1">
              <a:buNone/>
            </a:pP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3100" b="1" dirty="0" err="1" smtClean="0">
                <a:latin typeface="Courier New" pitchFamily="49" charset="0"/>
                <a:cs typeface="Courier New" pitchFamily="49" charset="0"/>
              </a:rPr>
              <a:t>lastFirst</a:t>
            </a: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 = $</a:t>
            </a:r>
            <a:r>
              <a:rPr lang="en-US" sz="3100" b="1" dirty="0" err="1" smtClean="0">
                <a:latin typeface="Courier New" pitchFamily="49" charset="0"/>
                <a:cs typeface="Courier New" pitchFamily="49" charset="0"/>
              </a:rPr>
              <a:t>firstLast</a:t>
            </a: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endParaRPr lang="en-US" sz="31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3100" b="1" dirty="0" err="1" smtClean="0">
                <a:latin typeface="Courier New" pitchFamily="49" charset="0"/>
                <a:cs typeface="Courier New" pitchFamily="49" charset="0"/>
              </a:rPr>
              <a:t>lastFirst</a:t>
            </a: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 =~ s/([^\s]+)\s([^\s]+)/$2, $1/g;</a:t>
            </a:r>
          </a:p>
          <a:p>
            <a:pPr lvl="1">
              <a:buNone/>
            </a:pPr>
            <a:endParaRPr lang="en-US" sz="31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print "$</a:t>
            </a:r>
            <a:r>
              <a:rPr lang="en-US" sz="3100" b="1" dirty="0" err="1" smtClean="0">
                <a:latin typeface="Courier New" pitchFamily="49" charset="0"/>
                <a:cs typeface="Courier New" pitchFamily="49" charset="0"/>
              </a:rPr>
              <a:t>lastFirst</a:t>
            </a: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\n";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split and other stuff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passwd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`cat /etc/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passwd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`;</a:t>
            </a:r>
          </a:p>
          <a:p>
            <a:pPr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$line ( @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passwd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) {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chomp( $line );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@parts = split( /:/, $line );</a:t>
            </a:r>
          </a:p>
          <a:p>
            <a:pPr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# frmcclurg:x:500:500:Fred R. McClurg:/home/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frmcclurg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:/bin/bash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$shell = $parts[6];</a:t>
            </a:r>
          </a:p>
          <a:p>
            <a:pPr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$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userCount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$shells{$shell}++;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 "User count: %d\n\n", $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userCount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$shell ( keys %shells ) {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 "Shell: %s\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t%d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\n", $shell, $shells{$shell} );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Debugging Shell Scripts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Description:  Print warning messages regarding possible problems</a:t>
            </a:r>
            <a:br>
              <a:rPr lang="en-US" sz="3600" b="1" dirty="0" smtClean="0"/>
            </a:br>
            <a:endParaRPr lang="en-US" sz="3600" b="1" dirty="0" smtClean="0"/>
          </a:p>
          <a:p>
            <a:r>
              <a:rPr lang="en-US" sz="3600" b="1" dirty="0" smtClean="0"/>
              <a:t>Example:</a:t>
            </a:r>
          </a:p>
          <a:p>
            <a:pPr lvl="2">
              <a:buNone/>
            </a:pP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3600" b="1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3600" b="1" dirty="0" err="1" smtClean="0">
                <a:latin typeface="Courier New" pitchFamily="49" charset="0"/>
                <a:cs typeface="Courier New" pitchFamily="49" charset="0"/>
              </a:rPr>
              <a:t>perl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 -w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Debugging Shell Scripts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b="1" dirty="0" smtClean="0"/>
              <a:t>Description:  Force declaration of variables.</a:t>
            </a:r>
            <a:br>
              <a:rPr lang="en-US" sz="3600" b="1" dirty="0" smtClean="0"/>
            </a:br>
            <a:endParaRPr lang="en-US" sz="3600" b="1" dirty="0" smtClean="0"/>
          </a:p>
          <a:p>
            <a:r>
              <a:rPr lang="en-US" sz="3600" b="1" dirty="0" smtClean="0"/>
              <a:t>Example:</a:t>
            </a:r>
          </a:p>
          <a:p>
            <a:pPr lvl="2">
              <a:buNone/>
            </a:pP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use strict;</a:t>
            </a:r>
          </a:p>
          <a:p>
            <a:pPr lvl="2">
              <a:buNone/>
            </a:pPr>
            <a:endParaRPr lang="en-US" sz="3600" b="1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my( $variable ) = 0;</a:t>
            </a:r>
          </a:p>
          <a:p>
            <a:pPr lvl="2">
              <a:buNone/>
            </a:pPr>
            <a:endParaRPr lang="en-US" sz="3600" b="1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print "$variable\n";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Perl Documentation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4400" b="1" dirty="0" err="1" smtClean="0">
                <a:cs typeface="Courier New" pitchFamily="49" charset="0"/>
              </a:rPr>
              <a:t>perldoc</a:t>
            </a:r>
            <a:r>
              <a:rPr lang="en-US" sz="4400" b="1" dirty="0" smtClean="0">
                <a:cs typeface="Courier New" pitchFamily="49" charset="0"/>
              </a:rPr>
              <a:t>: Man page-like docs</a:t>
            </a:r>
            <a:br>
              <a:rPr lang="en-US" sz="4400" b="1" dirty="0" smtClean="0">
                <a:cs typeface="Courier New" pitchFamily="49" charset="0"/>
              </a:rPr>
            </a:br>
            <a:endParaRPr lang="en-US" sz="4400" b="1" dirty="0" smtClean="0">
              <a:cs typeface="Courier New" pitchFamily="49" charset="0"/>
            </a:endParaRPr>
          </a:p>
          <a:p>
            <a:r>
              <a:rPr lang="en-US" sz="4400" b="1" dirty="0" smtClean="0">
                <a:cs typeface="Courier New" pitchFamily="49" charset="0"/>
              </a:rPr>
              <a:t>Books:</a:t>
            </a:r>
          </a:p>
          <a:p>
            <a:pPr lvl="1"/>
            <a:r>
              <a:rPr lang="en-US" sz="4400" b="1" dirty="0" smtClean="0">
                <a:cs typeface="Courier New" pitchFamily="49" charset="0"/>
              </a:rPr>
              <a:t>Programming Perl (Camel book)</a:t>
            </a:r>
          </a:p>
          <a:p>
            <a:pPr lvl="1"/>
            <a:r>
              <a:rPr lang="en-US" sz="4400" b="1" dirty="0" smtClean="0">
                <a:cs typeface="Courier New" pitchFamily="49" charset="0"/>
              </a:rPr>
              <a:t>Learning Perl (Llama book)</a:t>
            </a:r>
            <a:br>
              <a:rPr lang="en-US" sz="4400" b="1" dirty="0" smtClean="0">
                <a:cs typeface="Courier New" pitchFamily="49" charset="0"/>
              </a:rPr>
            </a:br>
            <a:endParaRPr lang="en-US" sz="4400" b="1" dirty="0" smtClean="0">
              <a:cs typeface="Courier New" pitchFamily="49" charset="0"/>
            </a:endParaRPr>
          </a:p>
          <a:p>
            <a:r>
              <a:rPr lang="en-US" sz="4800" b="1" dirty="0" smtClean="0">
                <a:cs typeface="Courier New" pitchFamily="49" charset="0"/>
              </a:rPr>
              <a:t>Online:</a:t>
            </a:r>
          </a:p>
          <a:p>
            <a:pPr lvl="1"/>
            <a:r>
              <a:rPr lang="en-US" sz="4400" b="1" dirty="0" smtClean="0">
                <a:latin typeface="Courier New" pitchFamily="49" charset="0"/>
                <a:cs typeface="Courier New" pitchFamily="49" charset="0"/>
              </a:rPr>
              <a:t>http://www.perl.org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Perl Terminology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cs typeface="Courier New" pitchFamily="49" charset="0"/>
              </a:rPr>
              <a:t>Variable:</a:t>
            </a:r>
          </a:p>
          <a:p>
            <a:pPr lvl="1"/>
            <a:r>
              <a:rPr lang="en-US" sz="4000" b="1" dirty="0" smtClean="0">
                <a:cs typeface="Courier New" pitchFamily="49" charset="0"/>
              </a:rPr>
              <a:t>Named storage for values.</a:t>
            </a:r>
          </a:p>
          <a:p>
            <a:pPr>
              <a:buNone/>
            </a:pPr>
            <a:endParaRPr lang="en-US" sz="4000" b="1" dirty="0" smtClean="0">
              <a:cs typeface="Courier New" pitchFamily="49" charset="0"/>
            </a:endParaRPr>
          </a:p>
          <a:p>
            <a:r>
              <a:rPr lang="en-US" sz="4400" b="1" dirty="0" smtClean="0">
                <a:cs typeface="Courier New" pitchFamily="49" charset="0"/>
              </a:rPr>
              <a:t>Block:</a:t>
            </a:r>
          </a:p>
          <a:p>
            <a:pPr lvl="1"/>
            <a:r>
              <a:rPr lang="en-US" sz="4000" b="1" dirty="0" smtClean="0">
                <a:cs typeface="Courier New" pitchFamily="49" charset="0"/>
              </a:rPr>
              <a:t>Zero or more statements surrounded by curly braces “</a:t>
            </a: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{}</a:t>
            </a:r>
            <a:r>
              <a:rPr lang="en-US" sz="4000" b="1" dirty="0" smtClean="0">
                <a:cs typeface="Courier New" pitchFamily="49" charset="0"/>
              </a:rPr>
              <a:t>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Perl Terminology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sz="4800" b="1" dirty="0" smtClean="0">
                <a:cs typeface="Courier New" pitchFamily="49" charset="0"/>
              </a:rPr>
              <a:t>Function:</a:t>
            </a:r>
          </a:p>
          <a:p>
            <a:pPr lvl="1"/>
            <a:r>
              <a:rPr lang="en-US" sz="4000" b="1" dirty="0" smtClean="0">
                <a:cs typeface="Courier New" pitchFamily="49" charset="0"/>
              </a:rPr>
              <a:t>Self Contained set of instructions that can be called repeatedly.</a:t>
            </a:r>
            <a:br>
              <a:rPr lang="en-US" sz="4000" b="1" dirty="0" smtClean="0">
                <a:cs typeface="Courier New" pitchFamily="49" charset="0"/>
              </a:rPr>
            </a:br>
            <a:endParaRPr lang="en-US" sz="4000" b="1" dirty="0" smtClean="0">
              <a:cs typeface="Courier New" pitchFamily="49" charset="0"/>
            </a:endParaRPr>
          </a:p>
          <a:p>
            <a:r>
              <a:rPr lang="en-US" sz="4800" b="1" dirty="0" smtClean="0">
                <a:cs typeface="Courier New" pitchFamily="49" charset="0"/>
              </a:rPr>
              <a:t>Module:</a:t>
            </a:r>
          </a:p>
          <a:p>
            <a:pPr lvl="1"/>
            <a:r>
              <a:rPr lang="en-US" sz="4000" b="1" dirty="0" smtClean="0">
                <a:cs typeface="Courier New" pitchFamily="49" charset="0"/>
              </a:rPr>
              <a:t>Encapsulated collection of functions, similar to a library in other languages.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16899</TotalTime>
  <Words>1392</Words>
  <Application>Microsoft Office PowerPoint</Application>
  <PresentationFormat>On-screen Show (4:3)</PresentationFormat>
  <Paragraphs>561</Paragraphs>
  <Slides>64</Slides>
  <Notes>1</Notes>
  <HiddenSlides>14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Solstice</vt:lpstr>
      <vt:lpstr>Linux Operating System</vt:lpstr>
      <vt:lpstr>Perl History</vt:lpstr>
      <vt:lpstr>Perl Strengths</vt:lpstr>
      <vt:lpstr>Perl Distinctions</vt:lpstr>
      <vt:lpstr>More Perl Distinctions</vt:lpstr>
      <vt:lpstr>Executing Perl</vt:lpstr>
      <vt:lpstr>Perl Documentation</vt:lpstr>
      <vt:lpstr>Perl Terminology</vt:lpstr>
      <vt:lpstr>Perl Terminology</vt:lpstr>
      <vt:lpstr>More Perl Terminology</vt:lpstr>
      <vt:lpstr>Perl Variables</vt:lpstr>
      <vt:lpstr>Scalar Variable Defined</vt:lpstr>
      <vt:lpstr>Storing Scalar Variables</vt:lpstr>
      <vt:lpstr>Displaying Scalar Variables</vt:lpstr>
      <vt:lpstr>Scalar Variable Output</vt:lpstr>
      <vt:lpstr>Array Variable Defined</vt:lpstr>
      <vt:lpstr>Array Initialization by Element</vt:lpstr>
      <vt:lpstr>Array Initialization via List</vt:lpstr>
      <vt:lpstr>Hash Variable Defined</vt:lpstr>
      <vt:lpstr>Hash Initialization by Element</vt:lpstr>
      <vt:lpstr>Hash Initialization One Step</vt:lpstr>
      <vt:lpstr>if :  Flow Diagram</vt:lpstr>
      <vt:lpstr>if:  Control Structure</vt:lpstr>
      <vt:lpstr>if :  Command Arg Example</vt:lpstr>
      <vt:lpstr>if:  Command Prompt Example</vt:lpstr>
      <vt:lpstr>if:  Expression Modifier</vt:lpstr>
      <vt:lpstr>if :  Modifier Example</vt:lpstr>
      <vt:lpstr>unless :  Flow Diagram</vt:lpstr>
      <vt:lpstr>unless:  Control Structure</vt:lpstr>
      <vt:lpstr>unless :  Example</vt:lpstr>
      <vt:lpstr>if ... else:  Structure</vt:lpstr>
      <vt:lpstr>if ... then ... else:  Flow Diagram</vt:lpstr>
      <vt:lpstr>if ... else:  What is truth?</vt:lpstr>
      <vt:lpstr>if ... else:  Guess a number</vt:lpstr>
      <vt:lpstr>if ... elsif ... else:  Flow Diagram</vt:lpstr>
      <vt:lpstr>if ... elsif ... else:  Example</vt:lpstr>
      <vt:lpstr>Comparison Operators</vt:lpstr>
      <vt:lpstr>foreach:  Flow Diagram</vt:lpstr>
      <vt:lpstr>foreach: Looping Structures</vt:lpstr>
      <vt:lpstr>foreach: Looping Example</vt:lpstr>
      <vt:lpstr>for: Looping Structure</vt:lpstr>
      <vt:lpstr>for: Looping Example</vt:lpstr>
      <vt:lpstr>while:  Flow Diagram</vt:lpstr>
      <vt:lpstr>while: Looping Structures</vt:lpstr>
      <vt:lpstr>while: Looping Example</vt:lpstr>
      <vt:lpstr>until:  Flow Diagram</vt:lpstr>
      <vt:lpstr>until: Looping Structures</vt:lpstr>
      <vt:lpstr>until: Looping Example</vt:lpstr>
      <vt:lpstr>last: Looping Interrupt</vt:lpstr>
      <vt:lpstr>next: Looping Interrupt</vt:lpstr>
      <vt:lpstr>sort: Function</vt:lpstr>
      <vt:lpstr>subroutine: Custom Function</vt:lpstr>
      <vt:lpstr>Returning subroutine value</vt:lpstr>
      <vt:lpstr>Passing subroutine params</vt:lpstr>
      <vt:lpstr>Regular Expression matching</vt:lpstr>
      <vt:lpstr>Regular Expressions</vt:lpstr>
      <vt:lpstr>More Regular Expressions</vt:lpstr>
      <vt:lpstr>Greedy &amp; Non-greedy Matches</vt:lpstr>
      <vt:lpstr>REs are usually greedy</vt:lpstr>
      <vt:lpstr>Making a RE non-greedy</vt:lpstr>
      <vt:lpstr>Grouping Patterns</vt:lpstr>
      <vt:lpstr>split and other stuff</vt:lpstr>
      <vt:lpstr>Debugging Shell Scripts</vt:lpstr>
      <vt:lpstr>Debugging Shell Scripts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IT250 Linux Operating System</dc:title>
  <dc:creator>Fred</dc:creator>
  <cp:lastModifiedBy>Fred R. McClurg</cp:lastModifiedBy>
  <cp:revision>625</cp:revision>
  <dcterms:created xsi:type="dcterms:W3CDTF">2011-02-25T23:27:39Z</dcterms:created>
  <dcterms:modified xsi:type="dcterms:W3CDTF">2013-07-17T11:36:17Z</dcterms:modified>
</cp:coreProperties>
</file>