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2" r:id="rId4"/>
    <p:sldId id="264" r:id="rId5"/>
    <p:sldId id="265" r:id="rId6"/>
    <p:sldId id="263" r:id="rId7"/>
    <p:sldId id="266" r:id="rId8"/>
    <p:sldId id="268" r:id="rId9"/>
    <p:sldId id="270" r:id="rId10"/>
    <p:sldId id="26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7:  Linux Network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F7F7D-42E3-4680-B155-97ECB17A404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10:  Networking and the Internet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3CC45C-43A3-487D-BFE0-DE593ACB8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 7:  Linux Network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0009-0C09-4C93-8FD5-FEC9EA48661D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Chapter 10:  Networking and the Internet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052F-7009-4E84-B357-F2E719FAF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052F-7009-4E84-B357-F2E719FAF7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13CFB5-8D91-4A70-BE1D-19F595969490}" type="datetime1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10:  Networking and the Internet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7:  Linux Network Services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7:  </a:t>
            </a:r>
            <a:r>
              <a:rPr lang="en-US" sz="2800" dirty="0" smtClean="0"/>
              <a:t>Linux Network Services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10:  </a:t>
            </a:r>
            <a:r>
              <a:rPr lang="en-US" sz="2800" dirty="0" smtClean="0"/>
              <a:t>Networking and the Internet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Trusted Systems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rcp</a:t>
            </a:r>
            <a:r>
              <a:rPr lang="en-US" sz="3600" b="1" dirty="0" smtClean="0"/>
              <a:t>: Remote Copy</a:t>
            </a:r>
          </a:p>
          <a:p>
            <a:pPr lvl="1"/>
            <a:r>
              <a:rPr lang="en-US" sz="3600" b="1" dirty="0" smtClean="0"/>
              <a:t>Allows a “trusted” system to copy a file to another “trusted” system.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rsh</a:t>
            </a:r>
            <a:r>
              <a:rPr lang="en-US" sz="3600" b="1" dirty="0" smtClean="0"/>
              <a:t>: Remote Shell</a:t>
            </a:r>
          </a:p>
          <a:p>
            <a:pPr lvl="1"/>
            <a:r>
              <a:rPr lang="en-US" sz="3600" b="1" dirty="0" smtClean="0"/>
              <a:t>Allows a user to login from one “trusted” system to another “trusted”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Modern Web Browsers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cs typeface="Courier New" pitchFamily="49" charset="0"/>
              </a:rPr>
              <a:t>Mozilla</a:t>
            </a:r>
            <a:r>
              <a:rPr lang="en-US" sz="3400" b="1" dirty="0" smtClean="0"/>
              <a:t>:</a:t>
            </a:r>
          </a:p>
          <a:p>
            <a:pPr lvl="1"/>
            <a:r>
              <a:rPr lang="en-US" sz="3200" b="1" dirty="0" smtClean="0"/>
              <a:t>Firefox (Web Browser)</a:t>
            </a:r>
          </a:p>
          <a:p>
            <a:pPr lvl="1"/>
            <a:r>
              <a:rPr lang="en-US" sz="3200" b="1" dirty="0" smtClean="0"/>
              <a:t>Thunderbird (Email Client)</a:t>
            </a:r>
          </a:p>
          <a:p>
            <a:r>
              <a:rPr lang="en-US" sz="3400" b="1" dirty="0" smtClean="0"/>
              <a:t>Opera (Mobile Browser)</a:t>
            </a:r>
          </a:p>
          <a:p>
            <a:r>
              <a:rPr lang="en-US" sz="3400" b="1" dirty="0" smtClean="0"/>
              <a:t>Safari (</a:t>
            </a:r>
            <a:r>
              <a:rPr lang="en-US" sz="3400" b="1" dirty="0" err="1" smtClean="0"/>
              <a:t>MacOS</a:t>
            </a:r>
            <a:r>
              <a:rPr lang="en-US" sz="3400" b="1" dirty="0" smtClean="0"/>
              <a:t>)</a:t>
            </a:r>
          </a:p>
          <a:p>
            <a:r>
              <a:rPr lang="en-US" sz="3400" b="1" dirty="0" err="1" smtClean="0"/>
              <a:t>Konqueror</a:t>
            </a:r>
            <a:r>
              <a:rPr lang="en-US" sz="3400" b="1" dirty="0" smtClean="0"/>
              <a:t> (KDE File Manager &amp; Browser)</a:t>
            </a:r>
          </a:p>
          <a:p>
            <a:r>
              <a:rPr lang="en-US" sz="3400" b="1" dirty="0" smtClean="0"/>
              <a:t>Chrome (Google)</a:t>
            </a:r>
          </a:p>
          <a:p>
            <a:r>
              <a:rPr lang="en-US" sz="3400" b="1" dirty="0" smtClean="0"/>
              <a:t>Lynx (Text Only)</a:t>
            </a:r>
          </a:p>
          <a:p>
            <a:r>
              <a:rPr lang="en-US" sz="3400" b="1" dirty="0" smtClean="0">
                <a:cs typeface="Courier New" pitchFamily="49" charset="0"/>
              </a:rPr>
              <a:t>Internet Explorer (Windows)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Network Terminology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cs typeface="Courier New" pitchFamily="49" charset="0"/>
              </a:rPr>
              <a:t>Internet: Network of networks that links computers around the world</a:t>
            </a:r>
            <a:br>
              <a:rPr lang="en-US" sz="2800" b="1" dirty="0" smtClean="0">
                <a:cs typeface="Courier New" pitchFamily="49" charset="0"/>
              </a:rPr>
            </a:br>
            <a:endParaRPr lang="en-US" sz="2800" b="1" dirty="0" smtClean="0">
              <a:cs typeface="Courier New" pitchFamily="49" charset="0"/>
            </a:endParaRPr>
          </a:p>
          <a:p>
            <a:r>
              <a:rPr lang="en-US" sz="2800" b="1" dirty="0" smtClean="0">
                <a:cs typeface="Courier New" pitchFamily="49" charset="0"/>
              </a:rPr>
              <a:t>Intranet</a:t>
            </a:r>
            <a:r>
              <a:rPr lang="en-US" sz="2800" b="1" dirty="0" smtClean="0"/>
              <a:t>: A network to connect computing resources that are typically restricted to internal users.</a:t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 smtClean="0"/>
              <a:t>Firewall: Prevents certain types of traffic from entering or leaving the network.</a:t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 smtClean="0"/>
              <a:t>Transmission Control Protocol and Internet Protocol (TCP/IP): The predominant network protocol used by Linux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Network Types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cs typeface="Courier New" pitchFamily="49" charset="0"/>
              </a:rPr>
              <a:t>Broadcast Networks: Many systems sending data at a time.</a:t>
            </a:r>
          </a:p>
          <a:p>
            <a:pPr lvl="1"/>
            <a:r>
              <a:rPr lang="en-US" sz="3000" b="1" dirty="0" smtClean="0">
                <a:cs typeface="Courier New" pitchFamily="49" charset="0"/>
              </a:rPr>
              <a:t>Cable Modem</a:t>
            </a:r>
            <a:br>
              <a:rPr lang="en-US" sz="3000" b="1" dirty="0" smtClean="0">
                <a:cs typeface="Courier New" pitchFamily="49" charset="0"/>
              </a:rPr>
            </a:br>
            <a:endParaRPr lang="en-US" sz="3000" b="1" dirty="0" smtClean="0">
              <a:cs typeface="Courier New" pitchFamily="49" charset="0"/>
            </a:endParaRPr>
          </a:p>
          <a:p>
            <a:r>
              <a:rPr lang="en-US" sz="3400" b="1" dirty="0" smtClean="0">
                <a:cs typeface="Courier New" pitchFamily="49" charset="0"/>
              </a:rPr>
              <a:t>Point to Point</a:t>
            </a:r>
            <a:r>
              <a:rPr lang="en-US" sz="3400" b="1" dirty="0" smtClean="0"/>
              <a:t>: Only two end points are involved.</a:t>
            </a:r>
          </a:p>
          <a:p>
            <a:pPr lvl="1"/>
            <a:r>
              <a:rPr lang="en-US" sz="3000" b="1" dirty="0" smtClean="0"/>
              <a:t>Dial Up</a:t>
            </a:r>
          </a:p>
          <a:p>
            <a:pPr lvl="1"/>
            <a:r>
              <a:rPr lang="en-US" sz="3000" b="1" dirty="0" smtClean="0"/>
              <a:t>DSL</a:t>
            </a:r>
          </a:p>
          <a:p>
            <a:pPr lvl="1"/>
            <a:r>
              <a:rPr lang="en-US" sz="3000" b="1" dirty="0" smtClean="0"/>
              <a:t>T-1</a:t>
            </a:r>
          </a:p>
          <a:p>
            <a:pPr lvl="1"/>
            <a:r>
              <a:rPr lang="en-US" sz="3000" b="1" dirty="0" smtClean="0"/>
              <a:t>T-3</a:t>
            </a:r>
          </a:p>
          <a:p>
            <a:pPr lvl="1"/>
            <a:r>
              <a:rPr lang="en-US" sz="3000" b="1" dirty="0" smtClean="0"/>
              <a:t>ISDN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Network Terminology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400" b="1" dirty="0" smtClean="0"/>
              <a:t>Local Area Network (LAN): A network confined to a relatively small area like a computer facility, building or campus.</a:t>
            </a:r>
            <a:br>
              <a:rPr lang="en-US" sz="3400" b="1" dirty="0" smtClean="0"/>
            </a:br>
            <a:endParaRPr lang="en-US" sz="3400" b="1" dirty="0" smtClean="0"/>
          </a:p>
          <a:p>
            <a:r>
              <a:rPr lang="en-US" sz="3400" b="1" dirty="0" smtClean="0"/>
              <a:t>Wide Area Network (WAN): A network that covers a large geographic area and is often used to interconnect LANs.</a:t>
            </a:r>
            <a:br>
              <a:rPr lang="en-US" sz="3400" b="1" dirty="0" smtClean="0"/>
            </a:br>
            <a:endParaRPr lang="en-US" sz="3400" b="1" dirty="0" smtClean="0"/>
          </a:p>
          <a:p>
            <a:r>
              <a:rPr lang="en-US" sz="3400" b="1" dirty="0" smtClean="0"/>
              <a:t>Wireless Network: Allows multiple users access to a point to point connection via a radio frequency.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Network Hardware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Hub: Broadcasts every packet to every port.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/>
              <a:t>Switch: A type of intelligent hub that sorts packets and sends traffic only to the machine it is intended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IP Addresses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900" b="1" dirty="0" smtClean="0">
                <a:cs typeface="Courier New" pitchFamily="49" charset="0"/>
              </a:rPr>
              <a:t>IP Address: The unique address by which each computer on the network is identified.</a:t>
            </a:r>
            <a:br>
              <a:rPr lang="en-US" sz="3900" b="1" dirty="0" smtClean="0">
                <a:cs typeface="Courier New" pitchFamily="49" charset="0"/>
              </a:rPr>
            </a:br>
            <a:endParaRPr lang="en-US" sz="3900" b="1" dirty="0" smtClean="0">
              <a:cs typeface="Courier New" pitchFamily="49" charset="0"/>
            </a:endParaRPr>
          </a:p>
          <a:p>
            <a:r>
              <a:rPr lang="en-US" sz="3900" b="1" dirty="0" smtClean="0">
                <a:cs typeface="Courier New" pitchFamily="49" charset="0"/>
              </a:rPr>
              <a:t>Example (IPv4):  </a:t>
            </a:r>
          </a:p>
          <a:p>
            <a:pPr lvl="1"/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192.168.1.4</a:t>
            </a:r>
          </a:p>
          <a:p>
            <a:pPr lvl="1"/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3900" b="1" baseline="30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 = 4,294,967,296 </a:t>
            </a:r>
            <a:r>
              <a:rPr lang="en-US" sz="3900" b="1" dirty="0" smtClean="0">
                <a:cs typeface="Courier New" pitchFamily="49" charset="0"/>
              </a:rPr>
              <a:t/>
            </a:r>
            <a:br>
              <a:rPr lang="en-US" sz="3900" b="1" dirty="0" smtClean="0">
                <a:cs typeface="Courier New" pitchFamily="49" charset="0"/>
              </a:rPr>
            </a:br>
            <a:endParaRPr lang="en-US" sz="3900" b="1" dirty="0" smtClean="0">
              <a:cs typeface="Courier New" pitchFamily="49" charset="0"/>
            </a:endParaRPr>
          </a:p>
          <a:p>
            <a:r>
              <a:rPr lang="en-US" sz="3900" b="1" dirty="0" smtClean="0">
                <a:cs typeface="Courier New" pitchFamily="49" charset="0"/>
              </a:rPr>
              <a:t>Example (IPv6): </a:t>
            </a:r>
          </a:p>
          <a:p>
            <a:pPr lvl="1"/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fe80::3176:89b3:d62f:e05b%11</a:t>
            </a:r>
          </a:p>
          <a:p>
            <a:pPr lvl="1"/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(16</a:t>
            </a:r>
            <a:r>
              <a:rPr lang="en-US" sz="3900" b="1" baseline="30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900" b="1" baseline="30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3900" b="1" baseline="30000" dirty="0" smtClean="0">
                <a:latin typeface="Courier New" pitchFamily="49" charset="0"/>
                <a:cs typeface="Courier New" pitchFamily="49" charset="0"/>
              </a:rPr>
              <a:t>36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 (340 </a:t>
            </a:r>
            <a:r>
              <a:rPr lang="en-US" sz="3900" b="1" dirty="0" err="1" smtClean="0">
                <a:latin typeface="Courier New" pitchFamily="49" charset="0"/>
                <a:cs typeface="Courier New" pitchFamily="49" charset="0"/>
              </a:rPr>
              <a:t>undecillion</a:t>
            </a:r>
            <a:r>
              <a:rPr lang="en-US" sz="3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Remote System Login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telnet</a:t>
            </a:r>
            <a:r>
              <a:rPr lang="en-US" sz="4000" b="1" dirty="0" smtClean="0"/>
              <a:t>: Protocol for remote login to Unix and non-Unix systems.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ftp</a:t>
            </a:r>
            <a:r>
              <a:rPr lang="en-US" sz="4000" b="1" dirty="0" smtClean="0"/>
              <a:t>: File Transfer Protocol</a:t>
            </a:r>
          </a:p>
          <a:p>
            <a:pPr lvl="1"/>
            <a:r>
              <a:rPr lang="en-US" sz="4000" b="1" dirty="0" smtClean="0"/>
              <a:t>Method for downloading and uploading files to another system using TCP/IP.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Testing Network Connection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sz="4000" b="1" dirty="0" smtClean="0"/>
              <a:t>: Send a packet to a remote computer.</a:t>
            </a:r>
            <a:br>
              <a:rPr lang="en-US" sz="4000" b="1" dirty="0" smtClean="0"/>
            </a:br>
            <a:endParaRPr lang="en-US" sz="4000" b="1" dirty="0" smtClean="0"/>
          </a:p>
          <a:p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traceroute</a:t>
            </a:r>
            <a:r>
              <a:rPr lang="en-US" sz="4000" b="1" dirty="0" smtClean="0"/>
              <a:t>: Traces the route a packet follows to </a:t>
            </a:r>
            <a:r>
              <a:rPr lang="en-US" sz="4000" b="1" smtClean="0"/>
              <a:t>its destination.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15580</TotalTime>
  <Words>232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Linux Operating System</vt:lpstr>
      <vt:lpstr>Modern Web Browsers</vt:lpstr>
      <vt:lpstr>Network Terminology</vt:lpstr>
      <vt:lpstr>Network Types</vt:lpstr>
      <vt:lpstr>Network Terminology</vt:lpstr>
      <vt:lpstr>Network Hardware</vt:lpstr>
      <vt:lpstr>IP Addresses</vt:lpstr>
      <vt:lpstr>Remote System Login</vt:lpstr>
      <vt:lpstr>Testing Network Connection</vt:lpstr>
      <vt:lpstr>Trusted Systems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541</cp:revision>
  <dcterms:created xsi:type="dcterms:W3CDTF">2011-02-25T23:27:39Z</dcterms:created>
  <dcterms:modified xsi:type="dcterms:W3CDTF">2013-07-17T11:42:53Z</dcterms:modified>
</cp:coreProperties>
</file>