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9"/>
  </p:handoutMasterIdLst>
  <p:sldIdLst>
    <p:sldId id="256" r:id="rId2"/>
    <p:sldId id="261" r:id="rId3"/>
    <p:sldId id="260" r:id="rId4"/>
    <p:sldId id="274" r:id="rId5"/>
    <p:sldId id="275" r:id="rId6"/>
    <p:sldId id="276" r:id="rId7"/>
    <p:sldId id="262" r:id="rId8"/>
    <p:sldId id="263" r:id="rId9"/>
    <p:sldId id="265" r:id="rId10"/>
    <p:sldId id="269" r:id="rId11"/>
    <p:sldId id="268" r:id="rId12"/>
    <p:sldId id="271" r:id="rId13"/>
    <p:sldId id="267" r:id="rId14"/>
    <p:sldId id="272" r:id="rId15"/>
    <p:sldId id="266" r:id="rId16"/>
    <p:sldId id="273" r:id="rId17"/>
    <p:sldId id="277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72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ECF7F7D-42E3-4680-B155-97ECB17A4049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93CC45C-43A3-487D-BFE0-DE593ACB8E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7/17/2013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066800" y="3657600"/>
            <a:ext cx="7924800" cy="2514600"/>
          </a:xfrm>
          <a:prstGeom prst="rect">
            <a:avLst/>
          </a:prstGeom>
        </p:spPr>
        <p:txBody>
          <a:bodyPr tIns="0">
            <a:normAutofit fontScale="92500" lnSpcReduction="10000"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Practical Guide to Fedora and Red Hat Enterprise Linux</a:t>
            </a:r>
          </a:p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 9:  </a:t>
            </a:r>
            <a:r>
              <a:rPr lang="en-US" sz="2800" dirty="0" smtClean="0"/>
              <a:t>Basic Linux Administration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8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Chapter 11:  </a:t>
            </a:r>
            <a:r>
              <a:rPr lang="en-US" sz="2800" dirty="0" smtClean="0"/>
              <a:t>System Administration:  Core Concepts</a:t>
            </a:r>
            <a:endParaRPr lang="en-US" sz="2800" dirty="0" smtClean="0">
              <a:solidFill>
                <a:schemeClr val="tx2">
                  <a:shade val="30000"/>
                  <a:satMod val="150000"/>
                </a:schemeClr>
              </a:solidFill>
            </a:endParaRPr>
          </a:p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8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Chapter 16:  </a:t>
            </a:r>
            <a:r>
              <a:rPr lang="en-US" sz="2800" dirty="0" smtClean="0"/>
              <a:t>Administration Tasks</a:t>
            </a:r>
            <a:endParaRPr lang="en-US" sz="2800" dirty="0" smtClean="0">
              <a:solidFill>
                <a:schemeClr val="tx2">
                  <a:shade val="30000"/>
                  <a:satMod val="150000"/>
                </a:schemeClr>
              </a:solidFill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Fred R. McClurg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1000"/>
            <a:ext cx="7620000" cy="145108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</a:rPr>
              <a:t>Linux Operating System</a:t>
            </a:r>
            <a:endParaRPr lang="en-US" sz="4000" b="1" dirty="0">
              <a:solidFill>
                <a:srgbClr val="80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66800" y="6286500"/>
            <a:ext cx="79057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8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/>
              <a:t>© </a:t>
            </a:r>
            <a:r>
              <a:rPr lang="en-US" sz="2800"/>
              <a:t>Copyright </a:t>
            </a:r>
            <a:r>
              <a:rPr lang="en-US" sz="2800" smtClean="0"/>
              <a:t>2013,  </a:t>
            </a:r>
            <a:r>
              <a:rPr lang="en-US" sz="2800" dirty="0"/>
              <a:t>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rgbClr val="800000"/>
                </a:solidFill>
              </a:rPr>
              <a:t>runlevel</a:t>
            </a:r>
            <a:r>
              <a:rPr lang="en-US" sz="4400" b="1" dirty="0" smtClean="0">
                <a:solidFill>
                  <a:srgbClr val="800000"/>
                </a:solidFill>
              </a:rPr>
              <a:t>: Display Run Level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pPr marL="642366" indent="-514350"/>
            <a:r>
              <a:rPr lang="en-US" sz="3800" b="1" dirty="0" smtClean="0">
                <a:cs typeface="Courier New" pitchFamily="49" charset="0"/>
              </a:rPr>
              <a:t>Description:</a:t>
            </a:r>
          </a:p>
          <a:p>
            <a:pPr marL="916686" lvl="1" indent="-514350"/>
            <a:r>
              <a:rPr lang="en-US" sz="3400" b="1" dirty="0" smtClean="0">
                <a:cs typeface="Courier New" pitchFamily="49" charset="0"/>
              </a:rPr>
              <a:t>Determines previous (if possible) and current </a:t>
            </a:r>
            <a:r>
              <a:rPr lang="en-US" sz="3400" b="1" dirty="0" err="1" smtClean="0">
                <a:cs typeface="Courier New" pitchFamily="49" charset="0"/>
              </a:rPr>
              <a:t>runlevels</a:t>
            </a:r>
            <a:endParaRPr lang="en-US" sz="3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Bringing the System Down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92500" lnSpcReduction="10000"/>
          </a:bodyPr>
          <a:lstStyle/>
          <a:p>
            <a:pPr marL="642366" indent="-514350"/>
            <a:r>
              <a:rPr lang="en-US" sz="3400" b="1" dirty="0" smtClean="0"/>
              <a:t>Description: Brings the system down safely.  Notifies current users.  Prevents new logins.</a:t>
            </a:r>
            <a:br>
              <a:rPr lang="en-US" sz="3400" b="1" dirty="0" smtClean="0"/>
            </a:br>
            <a:endParaRPr lang="en-US" sz="3400" b="1" dirty="0" smtClean="0"/>
          </a:p>
          <a:p>
            <a:pPr marL="642366" indent="-514350"/>
            <a:r>
              <a:rPr lang="en-US" sz="3400" b="1" dirty="0" smtClean="0"/>
              <a:t>Syntax:</a:t>
            </a:r>
          </a:p>
          <a:p>
            <a:pPr marL="916686" lvl="1" indent="-514350"/>
            <a:r>
              <a:rPr lang="en-US" sz="3000" b="1" dirty="0" smtClean="0"/>
              <a:t>shutdown [option] TIME [message]</a:t>
            </a:r>
            <a:br>
              <a:rPr lang="en-US" sz="3000" b="1" dirty="0" smtClean="0"/>
            </a:br>
            <a:endParaRPr lang="en-US" sz="3000" b="1" dirty="0" smtClean="0"/>
          </a:p>
          <a:p>
            <a:pPr marL="642366" indent="-514350"/>
            <a:r>
              <a:rPr lang="en-US" sz="3400" b="1" dirty="0" smtClean="0"/>
              <a:t>Examples:</a:t>
            </a:r>
          </a:p>
          <a:p>
            <a:pPr marL="916686" lvl="1" indent="-514350"/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shutdown -h +5 Log off now</a:t>
            </a:r>
          </a:p>
          <a:p>
            <a:pPr marL="916686" lvl="1" indent="-514350"/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shutdown -h 09:30 Repairs</a:t>
            </a:r>
          </a:p>
          <a:p>
            <a:pPr marL="916686" lvl="1" indent="-514350"/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shutdown -h now Computer fire!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Shutdown Message</a:t>
            </a:r>
            <a:endParaRPr lang="en-US" sz="4400" b="1" dirty="0">
              <a:solidFill>
                <a:srgbClr val="800000"/>
              </a:solidFill>
            </a:endParaRPr>
          </a:p>
        </p:txBody>
      </p:sp>
      <p:pic>
        <p:nvPicPr>
          <p:cNvPr id="4" name="Content Placeholder 3" descr="shutdow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600200"/>
            <a:ext cx="8991600" cy="52364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wall: Warn All Users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pPr marL="642366" indent="-514350"/>
            <a:r>
              <a:rPr lang="en-US" sz="3600" b="1" dirty="0" smtClean="0"/>
              <a:t>Description: Out of courtesy to others, if possible give users advance notice regarding down time.</a:t>
            </a:r>
            <a:br>
              <a:rPr lang="en-US" sz="3600" b="1" dirty="0" smtClean="0"/>
            </a:br>
            <a:endParaRPr lang="en-US" sz="3600" b="1" dirty="0" smtClean="0"/>
          </a:p>
          <a:p>
            <a:pPr marL="642366" indent="-514350"/>
            <a:r>
              <a:rPr lang="en-US" sz="3600" b="1" dirty="0" smtClean="0"/>
              <a:t>Example:</a:t>
            </a:r>
          </a:p>
          <a:p>
            <a:pPr marL="916686" lvl="1" indent="-514350"/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wall Hit by lightning, going down!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Rebooting the System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pPr marL="642366" indent="-514350"/>
            <a:r>
              <a:rPr lang="en-US" b="1" dirty="0" smtClean="0"/>
              <a:t>Description: On rare occasions, a Linux machine may need to be rebooted.</a:t>
            </a:r>
            <a:br>
              <a:rPr lang="en-US" b="1" dirty="0" smtClean="0"/>
            </a:br>
            <a:endParaRPr lang="en-US" b="1" dirty="0" smtClean="0"/>
          </a:p>
          <a:p>
            <a:pPr marL="642366" indent="-514350"/>
            <a:r>
              <a:rPr lang="en-US" b="1" dirty="0" smtClean="0"/>
              <a:t>Example:</a:t>
            </a:r>
          </a:p>
          <a:p>
            <a:pPr marL="916686" lvl="1" indent="-514350"/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shutdown -r +5 Save files</a:t>
            </a:r>
          </a:p>
          <a:p>
            <a:pPr marL="916686" lvl="1" indent="-514350"/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reboot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Single User Mode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5181600"/>
          </a:xfrm>
        </p:spPr>
        <p:txBody>
          <a:bodyPr>
            <a:normAutofit lnSpcReduction="10000"/>
          </a:bodyPr>
          <a:lstStyle/>
          <a:p>
            <a:pPr marL="642366" indent="-514350">
              <a:buFont typeface="+mj-lt"/>
              <a:buAutoNum type="arabicPeriod"/>
            </a:pPr>
            <a:r>
              <a:rPr lang="en-US" sz="3600" b="1" dirty="0" smtClean="0"/>
              <a:t>Warn users (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wall</a:t>
            </a:r>
            <a:r>
              <a:rPr lang="en-US" sz="3600" b="1" dirty="0" smtClean="0"/>
              <a:t>)</a:t>
            </a:r>
          </a:p>
          <a:p>
            <a:pPr marL="642366" indent="-514350">
              <a:buFont typeface="+mj-lt"/>
              <a:buAutoNum type="arabicPeriod"/>
            </a:pPr>
            <a:r>
              <a:rPr lang="en-US" sz="3600" b="1" dirty="0" smtClean="0"/>
              <a:t>Disable the network</a:t>
            </a:r>
            <a:br>
              <a:rPr lang="en-US" sz="3600" b="1" dirty="0" smtClean="0"/>
            </a:br>
            <a:r>
              <a:rPr lang="en-US" sz="3600" b="1" dirty="0" smtClean="0"/>
              <a:t>(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exportfs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ua</a:t>
            </a:r>
            <a:r>
              <a:rPr lang="en-US" sz="3600" b="1" dirty="0" smtClean="0"/>
              <a:t>)</a:t>
            </a:r>
          </a:p>
          <a:p>
            <a:pPr marL="642366" indent="-514350">
              <a:buFont typeface="+mj-lt"/>
              <a:buAutoNum type="arabicPeriod"/>
            </a:pPr>
            <a:r>
              <a:rPr lang="en-US" sz="3600" b="1" dirty="0" smtClean="0"/>
              <a:t>Confirm no critical processing running</a:t>
            </a:r>
          </a:p>
          <a:p>
            <a:pPr marL="642366" indent="-514350">
              <a:buFont typeface="+mj-lt"/>
              <a:buAutoNum type="arabicPeriod"/>
            </a:pPr>
            <a:r>
              <a:rPr lang="en-US" sz="3600" b="1" dirty="0" smtClean="0"/>
              <a:t>Bring system to single user mode (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telinit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1</a:t>
            </a:r>
            <a:r>
              <a:rPr lang="en-US" sz="3600" b="1" dirty="0" smtClean="0"/>
              <a:t>)</a:t>
            </a:r>
          </a:p>
          <a:p>
            <a:pPr marL="642366" indent="-514350">
              <a:buFont typeface="+mj-lt"/>
              <a:buAutoNum type="arabicPeriod"/>
            </a:pPr>
            <a:r>
              <a:rPr lang="en-US" sz="3600" b="1" dirty="0" err="1" smtClean="0"/>
              <a:t>Unmount</a:t>
            </a:r>
            <a:r>
              <a:rPr lang="en-US" sz="3600" b="1" dirty="0" smtClean="0"/>
              <a:t> all devices not being used (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umount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-a</a:t>
            </a:r>
            <a:r>
              <a:rPr lang="en-US" sz="3600" b="1" dirty="0" smtClean="0"/>
              <a:t>)</a:t>
            </a:r>
          </a:p>
          <a:p>
            <a:pPr marL="642366" indent="-514350">
              <a:buFont typeface="+mj-lt"/>
              <a:buAutoNum type="arabicPeriod"/>
            </a:pP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Turning off the power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pPr marL="642366" indent="-514350"/>
            <a:r>
              <a:rPr lang="en-US" sz="4000" b="1" dirty="0" err="1" smtClean="0"/>
              <a:t>telinit</a:t>
            </a:r>
            <a:r>
              <a:rPr lang="en-US" sz="4000" b="1" dirty="0" smtClean="0"/>
              <a:t> 0</a:t>
            </a:r>
          </a:p>
          <a:p>
            <a:pPr marL="642366" indent="-514350"/>
            <a:r>
              <a:rPr lang="en-US" sz="4000" b="1" dirty="0" err="1" smtClean="0"/>
              <a:t>poweroff</a:t>
            </a:r>
            <a:endParaRPr lang="en-US" sz="4000" b="1" dirty="0" smtClean="0"/>
          </a:p>
          <a:p>
            <a:pPr marL="642366" indent="-514350"/>
            <a:r>
              <a:rPr lang="en-US" sz="4000" b="1" dirty="0" smtClean="0"/>
              <a:t>shutdown -P</a:t>
            </a:r>
          </a:p>
          <a:p>
            <a:pPr marL="642366" indent="-514350"/>
            <a:r>
              <a:rPr lang="en-US" sz="4000" b="1" dirty="0" smtClean="0"/>
              <a:t>halt</a:t>
            </a:r>
          </a:p>
          <a:p>
            <a:pPr marL="642366" indent="-514350">
              <a:buFont typeface="+mj-lt"/>
              <a:buAutoNum type="arabicPeriod"/>
            </a:pP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rgbClr val="800000"/>
                </a:solidFill>
              </a:rPr>
              <a:t>fsck</a:t>
            </a:r>
            <a:r>
              <a:rPr lang="en-US" sz="4400" b="1" dirty="0" smtClean="0">
                <a:solidFill>
                  <a:srgbClr val="800000"/>
                </a:solidFill>
              </a:rPr>
              <a:t>: File System Check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lnSpcReduction="10000"/>
          </a:bodyPr>
          <a:lstStyle/>
          <a:p>
            <a:pPr marL="642366" indent="-514350"/>
            <a:r>
              <a:rPr lang="en-US" sz="4000" b="1" dirty="0" smtClean="0"/>
              <a:t>Description: Utility that checks and optionally repairs a file system.</a:t>
            </a:r>
            <a:br>
              <a:rPr lang="en-US" sz="4000" b="1" dirty="0" smtClean="0"/>
            </a:br>
            <a:endParaRPr lang="en-US" sz="4000" b="1" dirty="0" smtClean="0"/>
          </a:p>
          <a:p>
            <a:pPr marL="642366" indent="-514350"/>
            <a:r>
              <a:rPr lang="en-US" sz="4000" b="1" dirty="0" smtClean="0"/>
              <a:t>Note: Do not use “</a:t>
            </a:r>
            <a:r>
              <a:rPr lang="en-US" sz="4000" b="1" dirty="0" err="1" smtClean="0"/>
              <a:t>fsck</a:t>
            </a:r>
            <a:r>
              <a:rPr lang="en-US" sz="4000" b="1" dirty="0" smtClean="0"/>
              <a:t>” on a virtual file machine!  A virtual file system may appear to as </a:t>
            </a:r>
            <a:r>
              <a:rPr lang="en-US" sz="4000" b="1" smtClean="0"/>
              <a:t>though it needs repair.</a:t>
            </a:r>
            <a:endParaRPr lang="en-US" sz="4000" b="1" dirty="0" smtClean="0"/>
          </a:p>
          <a:p>
            <a:pPr marL="642366" indent="-514350">
              <a:buFont typeface="+mj-lt"/>
              <a:buAutoNum type="arabicPeriod"/>
            </a:pP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System Administration Duties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lnSpcReduction="10000"/>
          </a:bodyPr>
          <a:lstStyle/>
          <a:p>
            <a:pPr marL="642366" indent="-514350">
              <a:buFont typeface="+mj-lt"/>
              <a:buAutoNum type="arabicPeriod"/>
            </a:pPr>
            <a:r>
              <a:rPr lang="en-US" sz="4000" b="1" dirty="0" smtClean="0">
                <a:cs typeface="Courier New" pitchFamily="49" charset="0"/>
              </a:rPr>
              <a:t>Tune the operating system so it runs fast enough to meet user’s needs</a:t>
            </a:r>
          </a:p>
          <a:p>
            <a:pPr marL="642366" indent="-514350">
              <a:buFont typeface="+mj-lt"/>
              <a:buAutoNum type="arabicPeriod"/>
            </a:pPr>
            <a:r>
              <a:rPr lang="en-US" sz="4000" b="1" dirty="0" smtClean="0">
                <a:cs typeface="Courier New" pitchFamily="49" charset="0"/>
              </a:rPr>
              <a:t>Provide enough storage to accommodate user’s needs</a:t>
            </a:r>
          </a:p>
          <a:p>
            <a:pPr marL="642366" indent="-514350">
              <a:buFont typeface="+mj-lt"/>
              <a:buAutoNum type="arabicPeriod"/>
            </a:pPr>
            <a:r>
              <a:rPr lang="en-US" sz="4000" b="1" dirty="0" smtClean="0">
                <a:cs typeface="Courier New" pitchFamily="49" charset="0"/>
              </a:rPr>
              <a:t>Set up user accounts</a:t>
            </a:r>
          </a:p>
          <a:p>
            <a:pPr marL="642366" indent="-514350">
              <a:buFont typeface="+mj-lt"/>
              <a:buAutoNum type="arabicPeriod"/>
            </a:pPr>
            <a:r>
              <a:rPr lang="en-US" sz="4000" b="1" dirty="0" smtClean="0">
                <a:cs typeface="Courier New" pitchFamily="49" charset="0"/>
              </a:rPr>
              <a:t>Install and upgrade software</a:t>
            </a:r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System Administration Duties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lnSpcReduction="10000"/>
          </a:bodyPr>
          <a:lstStyle/>
          <a:p>
            <a:pPr marL="870966" indent="-742950">
              <a:buFont typeface="+mj-lt"/>
              <a:buAutoNum type="arabicPeriod" startAt="5"/>
            </a:pPr>
            <a:r>
              <a:rPr lang="en-US" sz="3800" b="1" dirty="0" smtClean="0">
                <a:cs typeface="Courier New" pitchFamily="49" charset="0"/>
              </a:rPr>
              <a:t>Make sure the operating system is functioning securely</a:t>
            </a:r>
          </a:p>
          <a:p>
            <a:pPr marL="642366" indent="-514350">
              <a:buFont typeface="+mj-lt"/>
              <a:buAutoNum type="arabicPeriod" startAt="5"/>
            </a:pPr>
            <a:r>
              <a:rPr lang="en-US" sz="3800" b="1" dirty="0" smtClean="0">
                <a:cs typeface="Courier New" pitchFamily="49" charset="0"/>
              </a:rPr>
              <a:t>Back up the system regularly</a:t>
            </a:r>
          </a:p>
          <a:p>
            <a:pPr marL="642366" indent="-514350">
              <a:buFont typeface="+mj-lt"/>
              <a:buAutoNum type="arabicPeriod" startAt="5"/>
            </a:pPr>
            <a:r>
              <a:rPr lang="en-US" sz="3800" b="1" dirty="0" smtClean="0">
                <a:cs typeface="Courier New" pitchFamily="49" charset="0"/>
              </a:rPr>
              <a:t>Keep management appraised of system status and make recommendations for improvement.</a:t>
            </a:r>
          </a:p>
          <a:p>
            <a:pPr marL="642366" indent="-514350">
              <a:buFont typeface="+mj-lt"/>
              <a:buAutoNum type="arabicPeriod" startAt="5"/>
            </a:pPr>
            <a:r>
              <a:rPr lang="en-US" sz="3800" b="1" dirty="0" smtClean="0">
                <a:cs typeface="Courier New" pitchFamily="49" charset="0"/>
              </a:rPr>
              <a:t>Install hardware as needed</a:t>
            </a:r>
          </a:p>
          <a:p>
            <a:pPr marL="916686" lvl="1" indent="-514350">
              <a:buFont typeface="+mj-lt"/>
              <a:buAutoNum type="arabicPeriod"/>
            </a:pPr>
            <a:endParaRPr lang="en-US" sz="3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rgbClr val="800000"/>
                </a:solidFill>
              </a:rPr>
              <a:t>Superuser</a:t>
            </a:r>
            <a:r>
              <a:rPr lang="en-US" sz="4400" b="1" dirty="0" smtClean="0">
                <a:solidFill>
                  <a:srgbClr val="800000"/>
                </a:solidFill>
              </a:rPr>
              <a:t> Privileges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92500" lnSpcReduction="10000"/>
          </a:bodyPr>
          <a:lstStyle/>
          <a:p>
            <a:pPr marL="642366" indent="-514350"/>
            <a:r>
              <a:rPr lang="en-US" sz="4000" b="1" dirty="0" smtClean="0">
                <a:cs typeface="Courier New" pitchFamily="49" charset="0"/>
              </a:rPr>
              <a:t>Description: User “root” has additional privileges beyond an ordinary user account.  The following are things only the root user can do:</a:t>
            </a:r>
            <a:br>
              <a:rPr lang="en-US" sz="4000" b="1" dirty="0" smtClean="0">
                <a:cs typeface="Courier New" pitchFamily="49" charset="0"/>
              </a:rPr>
            </a:br>
            <a:endParaRPr lang="en-US" sz="4000" b="1" dirty="0" smtClean="0">
              <a:cs typeface="Courier New" pitchFamily="49" charset="0"/>
            </a:endParaRPr>
          </a:p>
          <a:p>
            <a:pPr marL="1145286" lvl="1" indent="-742950">
              <a:buFont typeface="+mj-lt"/>
              <a:buAutoNum type="arabicPeriod"/>
            </a:pPr>
            <a:r>
              <a:rPr lang="en-US" sz="3600" b="1" dirty="0" smtClean="0">
                <a:cs typeface="Courier New" pitchFamily="49" charset="0"/>
              </a:rPr>
              <a:t>Add new users</a:t>
            </a:r>
          </a:p>
          <a:p>
            <a:pPr marL="1145286" lvl="1" indent="-742950">
              <a:buFont typeface="+mj-lt"/>
              <a:buAutoNum type="arabicPeriod"/>
            </a:pPr>
            <a:r>
              <a:rPr lang="en-US" sz="3600" b="1" dirty="0" smtClean="0">
                <a:cs typeface="Courier New" pitchFamily="49" charset="0"/>
              </a:rPr>
              <a:t>Partition hard drives</a:t>
            </a:r>
          </a:p>
          <a:p>
            <a:pPr marL="1145286" lvl="1" indent="-742950">
              <a:buFont typeface="+mj-lt"/>
              <a:buAutoNum type="arabicPeriod"/>
            </a:pPr>
            <a:r>
              <a:rPr lang="en-US" sz="3600" b="1" dirty="0" smtClean="0">
                <a:cs typeface="Courier New" pitchFamily="49" charset="0"/>
              </a:rPr>
              <a:t>Change system configuration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rgbClr val="800000"/>
                </a:solidFill>
              </a:rPr>
              <a:t>Superuser</a:t>
            </a:r>
            <a:r>
              <a:rPr lang="en-US" sz="4400" b="1" dirty="0" smtClean="0">
                <a:solidFill>
                  <a:srgbClr val="800000"/>
                </a:solidFill>
              </a:rPr>
              <a:t> Characteristics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85000" lnSpcReduction="10000"/>
          </a:bodyPr>
          <a:lstStyle/>
          <a:p>
            <a:pPr marL="642366" indent="-514350"/>
            <a:r>
              <a:rPr lang="en-US" sz="4000" b="1" dirty="0" smtClean="0">
                <a:cs typeface="Courier New" pitchFamily="49" charset="0"/>
              </a:rPr>
              <a:t>Shell displays a command prompt with “#” as a indicator</a:t>
            </a:r>
            <a:br>
              <a:rPr lang="en-US" sz="4000" b="1" dirty="0" smtClean="0">
                <a:cs typeface="Courier New" pitchFamily="49" charset="0"/>
              </a:rPr>
            </a:br>
            <a:endParaRPr lang="en-US" sz="4000" b="1" dirty="0" smtClean="0">
              <a:cs typeface="Courier New" pitchFamily="49" charset="0"/>
            </a:endParaRPr>
          </a:p>
          <a:p>
            <a:pPr marL="642366" indent="-514350"/>
            <a:r>
              <a:rPr lang="en-US" sz="4000" b="1" dirty="0" smtClean="0">
                <a:cs typeface="Courier New" pitchFamily="49" charset="0"/>
              </a:rPr>
              <a:t>Read, write, and execute privileges do not apply</a:t>
            </a:r>
            <a:br>
              <a:rPr lang="en-US" sz="4000" b="1" dirty="0" smtClean="0">
                <a:cs typeface="Courier New" pitchFamily="49" charset="0"/>
              </a:rPr>
            </a:br>
            <a:endParaRPr lang="en-US" sz="4000" b="1" dirty="0" smtClean="0">
              <a:cs typeface="Courier New" pitchFamily="49" charset="0"/>
            </a:endParaRPr>
          </a:p>
          <a:p>
            <a:pPr marL="642366" indent="-514350"/>
            <a:r>
              <a:rPr lang="en-US" sz="4000" b="1" dirty="0" smtClean="0">
                <a:cs typeface="Courier New" pitchFamily="49" charset="0"/>
              </a:rPr>
              <a:t>Some command restrictions do not apply to root.  Example: Root can change user passwords without knowing old password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Logging in as root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92500" lnSpcReduction="20000"/>
          </a:bodyPr>
          <a:lstStyle/>
          <a:p>
            <a:pPr marL="642366" indent="-514350"/>
            <a:r>
              <a:rPr lang="en-US" sz="3600" b="1" dirty="0" smtClean="0">
                <a:cs typeface="Courier New" pitchFamily="49" charset="0"/>
              </a:rPr>
              <a:t>Bringing up the system in single-user mode</a:t>
            </a:r>
            <a:br>
              <a:rPr lang="en-US" sz="3600" b="1" dirty="0" smtClean="0">
                <a:cs typeface="Courier New" pitchFamily="49" charset="0"/>
              </a:rPr>
            </a:br>
            <a:endParaRPr lang="en-US" sz="3600" b="1" dirty="0" smtClean="0">
              <a:cs typeface="Courier New" pitchFamily="49" charset="0"/>
            </a:endParaRPr>
          </a:p>
          <a:p>
            <a:pPr marL="642366" indent="-514350"/>
            <a:r>
              <a:rPr lang="en-US" sz="3600" b="1" dirty="0" smtClean="0">
                <a:cs typeface="Courier New" pitchFamily="49" charset="0"/>
              </a:rPr>
              <a:t>Log in as root in multi-user mode</a:t>
            </a:r>
            <a:br>
              <a:rPr lang="en-US" sz="3600" b="1" dirty="0" smtClean="0">
                <a:cs typeface="Courier New" pitchFamily="49" charset="0"/>
              </a:rPr>
            </a:br>
            <a:endParaRPr lang="en-US" sz="3600" b="1" dirty="0" smtClean="0">
              <a:cs typeface="Courier New" pitchFamily="49" charset="0"/>
            </a:endParaRPr>
          </a:p>
          <a:p>
            <a:pPr marL="642366" indent="-514350"/>
            <a:r>
              <a:rPr lang="en-US" sz="3600" b="1" dirty="0" smtClean="0">
                <a:cs typeface="Courier New" pitchFamily="49" charset="0"/>
              </a:rPr>
              <a:t>Use </a:t>
            </a:r>
            <a:r>
              <a:rPr lang="en-US" sz="3600" b="1" dirty="0" err="1" smtClean="0">
                <a:cs typeface="Courier New" pitchFamily="49" charset="0"/>
              </a:rPr>
              <a:t>sudo</a:t>
            </a:r>
            <a:r>
              <a:rPr lang="en-US" sz="3600" b="1" dirty="0" smtClean="0">
                <a:cs typeface="Courier New" pitchFamily="49" charset="0"/>
              </a:rPr>
              <a:t> to grant </a:t>
            </a:r>
            <a:r>
              <a:rPr lang="en-US" sz="3600" b="1" dirty="0" err="1" smtClean="0">
                <a:cs typeface="Courier New" pitchFamily="49" charset="0"/>
              </a:rPr>
              <a:t>superuser</a:t>
            </a:r>
            <a:r>
              <a:rPr lang="en-US" sz="3600" b="1" dirty="0" smtClean="0">
                <a:cs typeface="Courier New" pitchFamily="49" charset="0"/>
              </a:rPr>
              <a:t> privileges on a per-command basis</a:t>
            </a:r>
            <a:br>
              <a:rPr lang="en-US" sz="3600" b="1" dirty="0" smtClean="0">
                <a:cs typeface="Courier New" pitchFamily="49" charset="0"/>
              </a:rPr>
            </a:br>
            <a:endParaRPr lang="en-US" sz="3600" b="1" dirty="0" smtClean="0">
              <a:cs typeface="Courier New" pitchFamily="49" charset="0"/>
            </a:endParaRPr>
          </a:p>
          <a:p>
            <a:pPr marL="642366" indent="-514350"/>
            <a:r>
              <a:rPr lang="en-US" sz="3600" b="1" dirty="0" smtClean="0">
                <a:cs typeface="Courier New" pitchFamily="49" charset="0"/>
              </a:rPr>
              <a:t>Issue </a:t>
            </a:r>
            <a:r>
              <a:rPr lang="en-US" sz="3600" b="1" dirty="0" err="1" smtClean="0">
                <a:cs typeface="Courier New" pitchFamily="49" charset="0"/>
              </a:rPr>
              <a:t>su</a:t>
            </a:r>
            <a:r>
              <a:rPr lang="en-US" sz="3600" b="1" dirty="0" smtClean="0">
                <a:cs typeface="Courier New" pitchFamily="49" charset="0"/>
              </a:rPr>
              <a:t> (</a:t>
            </a:r>
            <a:r>
              <a:rPr lang="en-US" sz="3600" b="1" dirty="0" err="1" smtClean="0">
                <a:cs typeface="Courier New" pitchFamily="49" charset="0"/>
              </a:rPr>
              <a:t>substitue</a:t>
            </a:r>
            <a:r>
              <a:rPr lang="en-US" sz="3600" b="1" dirty="0" smtClean="0">
                <a:cs typeface="Courier New" pitchFamily="49" charset="0"/>
              </a:rPr>
              <a:t> user) command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rgbClr val="800000"/>
                </a:solidFill>
              </a:rPr>
              <a:t>su</a:t>
            </a:r>
            <a:r>
              <a:rPr lang="en-US" sz="4400" b="1" dirty="0" smtClean="0">
                <a:solidFill>
                  <a:srgbClr val="800000"/>
                </a:solidFill>
              </a:rPr>
              <a:t>: Substitute User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pPr marL="642366" indent="-514350"/>
            <a:r>
              <a:rPr lang="en-US" sz="4000" b="1" dirty="0" smtClean="0">
                <a:cs typeface="Courier New" pitchFamily="49" charset="0"/>
              </a:rPr>
              <a:t>Description: Opens a shell or executes a program as another user.  Allows you to assume another user’s identity with all privileges of that user.</a:t>
            </a:r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rgbClr val="800000"/>
                </a:solidFill>
              </a:rPr>
              <a:t>su</a:t>
            </a:r>
            <a:r>
              <a:rPr lang="en-US" sz="4400" b="1" dirty="0" smtClean="0">
                <a:solidFill>
                  <a:srgbClr val="800000"/>
                </a:solidFill>
              </a:rPr>
              <a:t>: Substitute User</a:t>
            </a:r>
            <a:endParaRPr lang="en-US" sz="4400" b="1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pPr marL="642366" indent="-514350"/>
            <a:r>
              <a:rPr lang="en-US" sz="3800" b="1" dirty="0" smtClean="0">
                <a:cs typeface="Courier New" pitchFamily="49" charset="0"/>
              </a:rPr>
              <a:t>Examples:</a:t>
            </a:r>
          </a:p>
          <a:p>
            <a:pPr marL="916686" lvl="1" indent="-514350"/>
            <a:r>
              <a:rPr lang="en-US" sz="3400" b="1" dirty="0" smtClean="0">
                <a:cs typeface="Courier New" pitchFamily="49" charset="0"/>
              </a:rPr>
              <a:t>Log in as user “</a:t>
            </a:r>
            <a:r>
              <a:rPr lang="en-US" sz="3400" b="1" dirty="0" err="1" smtClean="0">
                <a:cs typeface="Courier New" pitchFamily="49" charset="0"/>
              </a:rPr>
              <a:t>frmcclurg</a:t>
            </a:r>
            <a:r>
              <a:rPr lang="en-US" sz="3400" b="1" dirty="0" smtClean="0">
                <a:cs typeface="Courier New" pitchFamily="49" charset="0"/>
              </a:rPr>
              <a:t>”:</a:t>
            </a:r>
          </a:p>
          <a:p>
            <a:pPr marL="1163574" lvl="2" indent="-514350"/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su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frmcclurg</a:t>
            </a:r>
            <a:r>
              <a:rPr lang="en-US" sz="3000" b="1" dirty="0" smtClean="0">
                <a:cs typeface="Courier New" pitchFamily="49" charset="0"/>
              </a:rPr>
              <a:t/>
            </a:r>
            <a:br>
              <a:rPr lang="en-US" sz="3000" b="1" dirty="0" smtClean="0">
                <a:cs typeface="Courier New" pitchFamily="49" charset="0"/>
              </a:rPr>
            </a:br>
            <a:endParaRPr lang="en-US" sz="3000" b="1" dirty="0" smtClean="0">
              <a:cs typeface="Courier New" pitchFamily="49" charset="0"/>
            </a:endParaRPr>
          </a:p>
          <a:p>
            <a:pPr marL="916686" lvl="1" indent="-514350"/>
            <a:r>
              <a:rPr lang="en-US" sz="3400" b="1" dirty="0" smtClean="0">
                <a:cs typeface="Courier New" pitchFamily="49" charset="0"/>
              </a:rPr>
              <a:t>Execute as user “</a:t>
            </a:r>
            <a:r>
              <a:rPr lang="en-US" sz="3400" b="1" dirty="0" err="1" smtClean="0">
                <a:cs typeface="Courier New" pitchFamily="49" charset="0"/>
              </a:rPr>
              <a:t>frmcclurg</a:t>
            </a:r>
            <a:r>
              <a:rPr lang="en-US" sz="3400" b="1" dirty="0" smtClean="0">
                <a:cs typeface="Courier New" pitchFamily="49" charset="0"/>
              </a:rPr>
              <a:t>”:</a:t>
            </a:r>
          </a:p>
          <a:p>
            <a:pPr marL="1163574" lvl="2" indent="-514350"/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su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 -c </a:t>
            </a:r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whoami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frmcclurg</a:t>
            </a:r>
            <a:r>
              <a:rPr lang="en-US" sz="3000" b="1" dirty="0" smtClean="0">
                <a:cs typeface="Courier New" pitchFamily="49" charset="0"/>
              </a:rPr>
              <a:t/>
            </a:r>
            <a:br>
              <a:rPr lang="en-US" sz="3000" b="1" dirty="0" smtClean="0">
                <a:cs typeface="Courier New" pitchFamily="49" charset="0"/>
              </a:rPr>
            </a:br>
            <a:endParaRPr lang="en-US" sz="3000" b="1" dirty="0" smtClean="0">
              <a:cs typeface="Courier New" pitchFamily="49" charset="0"/>
            </a:endParaRPr>
          </a:p>
          <a:p>
            <a:pPr marL="916686" lvl="1" indent="-514350"/>
            <a:r>
              <a:rPr lang="en-US" sz="3400" b="1" dirty="0" smtClean="0">
                <a:cs typeface="Courier New" pitchFamily="49" charset="0"/>
              </a:rPr>
              <a:t>Log in as root (super user):</a:t>
            </a:r>
          </a:p>
          <a:p>
            <a:pPr marL="1163574" lvl="2" indent="-514350"/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su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 -</a:t>
            </a:r>
          </a:p>
          <a:p>
            <a:pPr marL="916686" lvl="1" indent="-514350">
              <a:buFont typeface="+mj-lt"/>
              <a:buAutoNum type="arabicPeriod"/>
            </a:pPr>
            <a:endParaRPr lang="en-US" sz="3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System Run Levels</a:t>
            </a:r>
            <a:endParaRPr lang="en-US" sz="4400" b="1" dirty="0">
              <a:solidFill>
                <a:srgbClr val="8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85750" y="1676400"/>
          <a:ext cx="8629650" cy="4754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/>
                <a:gridCol w="2133600"/>
                <a:gridCol w="1600200"/>
                <a:gridCol w="1828800"/>
                <a:gridCol w="1543050"/>
              </a:tblGrid>
              <a:tr h="7298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File Systems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2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Halt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2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Single user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Textual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Down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Mounted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98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Multiuser without NFS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Textual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Up (partially)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Mounted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2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Multiuser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Textual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Up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Mounted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2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 defined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98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Multiuser with X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Graphical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Up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Mounted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2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Reboot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16702</TotalTime>
  <Words>367</Words>
  <Application>Microsoft Office PowerPoint</Application>
  <PresentationFormat>On-screen Show (4:3)</PresentationFormat>
  <Paragraphs>109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Linux Operating System</vt:lpstr>
      <vt:lpstr>System Administration Duties</vt:lpstr>
      <vt:lpstr>System Administration Duties</vt:lpstr>
      <vt:lpstr>Superuser Privileges</vt:lpstr>
      <vt:lpstr>Superuser Characteristics</vt:lpstr>
      <vt:lpstr>Logging in as root</vt:lpstr>
      <vt:lpstr>su: Substitute User</vt:lpstr>
      <vt:lpstr>su: Substitute User</vt:lpstr>
      <vt:lpstr>System Run Levels</vt:lpstr>
      <vt:lpstr>runlevel: Display Run Level</vt:lpstr>
      <vt:lpstr>Bringing the System Down</vt:lpstr>
      <vt:lpstr>Shutdown Message</vt:lpstr>
      <vt:lpstr>wall: Warn All Users</vt:lpstr>
      <vt:lpstr>Rebooting the System</vt:lpstr>
      <vt:lpstr>Single User Mode</vt:lpstr>
      <vt:lpstr>Turning off the power</vt:lpstr>
      <vt:lpstr>fsck: File System Check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IT250 Linux Operating System</dc:title>
  <dc:creator>Fred</dc:creator>
  <cp:lastModifiedBy>Fred R. McClurg</cp:lastModifiedBy>
  <cp:revision>619</cp:revision>
  <dcterms:created xsi:type="dcterms:W3CDTF">2011-02-25T23:27:39Z</dcterms:created>
  <dcterms:modified xsi:type="dcterms:W3CDTF">2013-07-17T11:48:07Z</dcterms:modified>
</cp:coreProperties>
</file>