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56" r:id="rId2"/>
    <p:sldId id="261" r:id="rId3"/>
    <p:sldId id="260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7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CF7F7D-42E3-4680-B155-97ECB17A404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3CC45C-43A3-487D-BFE0-DE593ACB8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9:  </a:t>
            </a:r>
            <a:r>
              <a:rPr lang="en-US" sz="2800" dirty="0" smtClean="0"/>
              <a:t>Linux Network Services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16:  </a:t>
            </a:r>
            <a:r>
              <a:rPr lang="en-US" sz="2800" dirty="0" smtClean="0"/>
              <a:t>Administration Tasks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crontab</a:t>
            </a:r>
            <a:r>
              <a:rPr lang="en-US" sz="4400" b="1" dirty="0" smtClean="0">
                <a:solidFill>
                  <a:srgbClr val="800000"/>
                </a:solidFill>
              </a:rPr>
              <a:t>: Examples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 run five minutes after midnight, every day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5 0 * * * $HOME/bin/daily &gt;&gt; /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/out 2&gt;&amp;1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 run at 2:15pm on the first of every month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15 14 1 * * $HOME/bin/monthly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 send e-mail at 9am on weekdays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0 9 * * 1-5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mailx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-s "Coffee break!"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frm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 at 23 min after midnight &amp; every 2 hours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23 0-23/2 * * * date &gt;&gt; $HOME/logs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# run 10am every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sunday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, send e-mail reminder</a:t>
            </a:r>
          </a:p>
          <a:p>
            <a:pPr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0 10 * * sun echo "Church time" |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mailx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frm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top: Display sorted processes 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Description: Lists CPU intensive processes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819400"/>
            <a:ext cx="8800315" cy="392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df</a:t>
            </a:r>
            <a:r>
              <a:rPr lang="en-US" sz="4400" b="1" dirty="0" smtClean="0">
                <a:solidFill>
                  <a:srgbClr val="800000"/>
                </a:solidFill>
              </a:rPr>
              <a:t>: Disk space on file system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1371600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 smtClean="0">
                <a:cs typeface="Courier New" pitchFamily="49" charset="0"/>
              </a:rPr>
              <a:t>Description: Displays amount of disk space available on the file systems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3405" y="2743200"/>
            <a:ext cx="718959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du: Disk space usage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137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Description: Summarize disk usage for directories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518" y="3124200"/>
            <a:ext cx="8903482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find: Locate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137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Description: Search a directory hierarchy for files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18" y="3200400"/>
            <a:ext cx="8903482" cy="2438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tar: Copying Directories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137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Description: tar can be used in a pipeline to copy files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960718"/>
            <a:ext cx="7391400" cy="3897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rsync</a:t>
            </a:r>
            <a:r>
              <a:rPr lang="en-US" sz="4400" b="1" dirty="0" smtClean="0">
                <a:solidFill>
                  <a:srgbClr val="800000"/>
                </a:solidFill>
              </a:rPr>
              <a:t>: Synchronize Directories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447800"/>
            <a:ext cx="2743200" cy="5181600"/>
          </a:xfrm>
        </p:spPr>
        <p:txBody>
          <a:bodyPr>
            <a:normAutofit/>
          </a:bodyPr>
          <a:lstStyle/>
          <a:p>
            <a:pPr marL="6350" indent="7938">
              <a:buNone/>
            </a:pPr>
            <a:r>
              <a:rPr lang="en-US" b="1" dirty="0" smtClean="0">
                <a:cs typeface="Courier New" pitchFamily="49" charset="0"/>
              </a:rPr>
              <a:t>Description: Make two directories synchronized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600200"/>
            <a:ext cx="6100352" cy="5018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logrotate</a:t>
            </a:r>
            <a:r>
              <a:rPr lang="en-US" sz="4400" b="1" dirty="0" smtClean="0">
                <a:solidFill>
                  <a:srgbClr val="800000"/>
                </a:solidFill>
              </a:rPr>
              <a:t>: Manage log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See page 579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cat /etc/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logrotate.conf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weekly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rotate 4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create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dateext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diff: Compare two files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1295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Courier New" pitchFamily="49" charset="0"/>
              </a:rPr>
              <a:t>Description: Performs a difference between two files line by line.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 descr="di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1" y="2778558"/>
            <a:ext cx="4267200" cy="407944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2743200"/>
          <a:ext cx="2133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weekDays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Monday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Tuesday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Someday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Thursday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Friday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14600" y="2743200"/>
          <a:ext cx="22098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2926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daysOfWeek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32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Sunday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32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Monday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32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Tuesday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32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Wednesday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32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Thursday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32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Friday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32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Saturday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groupadd</a:t>
            </a:r>
            <a:r>
              <a:rPr lang="en-US" sz="4400" b="1" dirty="0" smtClean="0">
                <a:solidFill>
                  <a:srgbClr val="800000"/>
                </a:solidFill>
              </a:rPr>
              <a:t>: Creating Groups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/>
            <a:r>
              <a:rPr lang="en-US" sz="4000" b="1" dirty="0" err="1" smtClean="0">
                <a:cs typeface="Courier New" pitchFamily="49" charset="0"/>
              </a:rPr>
              <a:t>groupadd</a:t>
            </a:r>
            <a:r>
              <a:rPr lang="en-US" sz="4000" b="1" dirty="0" smtClean="0">
                <a:cs typeface="Courier New" pitchFamily="49" charset="0"/>
              </a:rPr>
              <a:t> [options] group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Example:</a:t>
            </a:r>
          </a:p>
          <a:p>
            <a:pPr lvl="1"/>
            <a:r>
              <a:rPr lang="en-US" sz="3500" b="1" dirty="0" err="1" smtClean="0">
                <a:latin typeface="Courier New" pitchFamily="49" charset="0"/>
                <a:cs typeface="Courier New" pitchFamily="49" charset="0"/>
              </a:rPr>
              <a:t>groupadd</a:t>
            </a: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 developers</a:t>
            </a:r>
          </a:p>
          <a:p>
            <a:pPr lvl="1"/>
            <a:r>
              <a:rPr lang="en-US" sz="35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3500" b="1" dirty="0" smtClean="0">
                <a:latin typeface="Courier New" pitchFamily="49" charset="0"/>
                <a:cs typeface="Courier New" pitchFamily="49" charset="0"/>
              </a:rPr>
              <a:t> developers /etc/group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useradd</a:t>
            </a:r>
            <a:r>
              <a:rPr lang="en-US" sz="4400" b="1" dirty="0" smtClean="0">
                <a:solidFill>
                  <a:srgbClr val="800000"/>
                </a:solidFill>
              </a:rPr>
              <a:t>: Creating Accounts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/>
            <a:r>
              <a:rPr lang="en-US" sz="3200" b="1" dirty="0" err="1" smtClean="0">
                <a:cs typeface="Courier New" pitchFamily="49" charset="0"/>
              </a:rPr>
              <a:t>useradd</a:t>
            </a:r>
            <a:r>
              <a:rPr lang="en-US" sz="3200" b="1" dirty="0" smtClean="0">
                <a:cs typeface="Courier New" pitchFamily="49" charset="0"/>
              </a:rPr>
              <a:t> [options] username</a:t>
            </a:r>
            <a:br>
              <a:rPr lang="en-US" sz="3200" b="1" dirty="0" smtClean="0">
                <a:cs typeface="Courier New" pitchFamily="49" charset="0"/>
              </a:rPr>
            </a:br>
            <a:endParaRPr lang="en-US" sz="32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Example:</a:t>
            </a:r>
          </a:p>
          <a:p>
            <a:pPr lvl="1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-g developers \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   -c "Fred McClurg" \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frm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userdel</a:t>
            </a:r>
            <a:r>
              <a:rPr lang="en-US" sz="4400" b="1" dirty="0" smtClean="0">
                <a:solidFill>
                  <a:srgbClr val="800000"/>
                </a:solidFill>
              </a:rPr>
              <a:t>: Removing Accounts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/>
            <a:r>
              <a:rPr lang="en-US" sz="4000" b="1" dirty="0" err="1" smtClean="0">
                <a:cs typeface="Courier New" pitchFamily="49" charset="0"/>
              </a:rPr>
              <a:t>userdel</a:t>
            </a:r>
            <a:r>
              <a:rPr lang="en-US" sz="4000" b="1" dirty="0" smtClean="0">
                <a:cs typeface="Courier New" pitchFamily="49" charset="0"/>
              </a:rPr>
              <a:t> [options] username</a:t>
            </a:r>
          </a:p>
          <a:p>
            <a:pPr lvl="2"/>
            <a:r>
              <a:rPr lang="en-US" sz="3600" b="1" dirty="0" smtClean="0">
                <a:cs typeface="Courier New" pitchFamily="49" charset="0"/>
              </a:rPr>
              <a:t>-r Remove user’s home dir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Example: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userdel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-r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frm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groupdel</a:t>
            </a:r>
            <a:r>
              <a:rPr lang="en-US" sz="4400" b="1" dirty="0" smtClean="0">
                <a:solidFill>
                  <a:srgbClr val="800000"/>
                </a:solidFill>
              </a:rPr>
              <a:t>: Removing Groups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/>
            <a:r>
              <a:rPr lang="en-US" sz="4000" b="1" dirty="0" err="1" smtClean="0">
                <a:cs typeface="Courier New" pitchFamily="49" charset="0"/>
              </a:rPr>
              <a:t>groupdel</a:t>
            </a:r>
            <a:r>
              <a:rPr lang="en-US" sz="4000" b="1" dirty="0" smtClean="0">
                <a:cs typeface="Courier New" pitchFamily="49" charset="0"/>
              </a:rPr>
              <a:t> group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Example: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groupdel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usermod</a:t>
            </a:r>
            <a:r>
              <a:rPr lang="en-US" sz="4400" b="1" dirty="0" smtClean="0">
                <a:solidFill>
                  <a:srgbClr val="800000"/>
                </a:solidFill>
              </a:rPr>
              <a:t>: Modifying Users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/>
            <a:r>
              <a:rPr lang="en-US" sz="4000" b="1" dirty="0" err="1" smtClean="0">
                <a:cs typeface="Courier New" pitchFamily="49" charset="0"/>
              </a:rPr>
              <a:t>usermod</a:t>
            </a:r>
            <a:r>
              <a:rPr lang="en-US" sz="4000" b="1" dirty="0" smtClean="0">
                <a:cs typeface="Courier New" pitchFamily="49" charset="0"/>
              </a:rPr>
              <a:t> [options] user</a:t>
            </a:r>
          </a:p>
          <a:p>
            <a:pPr marL="1147763" lvl="2" indent="-347663"/>
            <a:r>
              <a:rPr lang="en-US" sz="3600" b="1" dirty="0" smtClean="0">
                <a:cs typeface="Courier New" pitchFamily="49" charset="0"/>
              </a:rPr>
              <a:t>-g   Primary group membership</a:t>
            </a:r>
          </a:p>
          <a:p>
            <a:pPr marL="1147763" lvl="2" indent="-347663"/>
            <a:r>
              <a:rPr lang="en-US" sz="3600" b="1" dirty="0" smtClean="0">
                <a:cs typeface="Courier New" pitchFamily="49" charset="0"/>
              </a:rPr>
              <a:t>-G  Supplementary group</a:t>
            </a:r>
            <a:br>
              <a:rPr lang="en-US" sz="3600" b="1" dirty="0" smtClean="0">
                <a:cs typeface="Courier New" pitchFamily="49" charset="0"/>
              </a:rPr>
            </a:br>
            <a:r>
              <a:rPr lang="en-US" sz="3600" b="1" dirty="0" smtClean="0">
                <a:cs typeface="Courier New" pitchFamily="49" charset="0"/>
              </a:rPr>
              <a:t>	membership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Example: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usermod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-g developers \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			 -G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sysadmin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frm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groups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frm</a:t>
            </a: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at: Scheduling execution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/>
            <a:r>
              <a:rPr lang="en-US" sz="4000" b="1" dirty="0" smtClean="0">
                <a:cs typeface="Courier New" pitchFamily="49" charset="0"/>
              </a:rPr>
              <a:t>at </a:t>
            </a:r>
            <a:r>
              <a:rPr lang="en-US" sz="4000" b="1" dirty="0" err="1" smtClean="0">
                <a:cs typeface="Courier New" pitchFamily="49" charset="0"/>
              </a:rPr>
              <a:t>timespec</a:t>
            </a:r>
            <a:r>
              <a:rPr lang="en-US" sz="4000" b="1" dirty="0" smtClean="0">
                <a:cs typeface="Courier New" pitchFamily="49" charset="0"/>
              </a:rPr>
              <a:t/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Examples: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at now + 5 minutes &lt; script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at 04:30am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reboot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Ctrl+D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at -l</a:t>
            </a:r>
            <a:br>
              <a:rPr lang="en-US" sz="4000" b="1" dirty="0" smtClean="0">
                <a:latin typeface="Courier New" pitchFamily="49" charset="0"/>
                <a:cs typeface="Courier New" pitchFamily="49" charset="0"/>
              </a:rPr>
            </a:br>
            <a:endParaRPr lang="en-US" sz="4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atrm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crontab</a:t>
            </a:r>
            <a:r>
              <a:rPr lang="en-US" sz="4400" b="1" dirty="0" smtClean="0">
                <a:solidFill>
                  <a:srgbClr val="800000"/>
                </a:solidFill>
              </a:rPr>
              <a:t>: Scheduling Tasks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/>
            <a:r>
              <a:rPr lang="en-US" sz="4000" b="1" dirty="0" err="1" smtClean="0">
                <a:cs typeface="Courier New" pitchFamily="49" charset="0"/>
              </a:rPr>
              <a:t>crontab</a:t>
            </a:r>
            <a:r>
              <a:rPr lang="en-US" sz="4000" b="1" dirty="0" smtClean="0">
                <a:cs typeface="Courier New" pitchFamily="49" charset="0"/>
              </a:rPr>
              <a:t> [-u user] [-l | -r | -e]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r>
              <a:rPr lang="en-US" sz="4000" b="1" dirty="0" smtClean="0">
                <a:cs typeface="Courier New" pitchFamily="49" charset="0"/>
              </a:rPr>
              <a:t>Examples: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-l  # list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-e  # edit</a:t>
            </a:r>
          </a:p>
          <a:p>
            <a:pPr lvl="1"/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-r  # remove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crontab</a:t>
            </a:r>
            <a:r>
              <a:rPr lang="en-US" sz="4400" b="1" dirty="0" smtClean="0">
                <a:solidFill>
                  <a:srgbClr val="800000"/>
                </a:solidFill>
              </a:rPr>
              <a:t>: </a:t>
            </a:r>
            <a:r>
              <a:rPr lang="en-US" sz="4400" b="1" dirty="0" err="1" smtClean="0">
                <a:solidFill>
                  <a:srgbClr val="800000"/>
                </a:solidFill>
              </a:rPr>
              <a:t>Crontab</a:t>
            </a:r>
            <a:r>
              <a:rPr lang="en-US" sz="4400" b="1" dirty="0" smtClean="0">
                <a:solidFill>
                  <a:srgbClr val="800000"/>
                </a:solidFill>
              </a:rPr>
              <a:t> Format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cs typeface="Courier New" pitchFamily="49" charset="0"/>
              </a:rPr>
              <a:t>Syntax:</a:t>
            </a:r>
          </a:p>
          <a:p>
            <a:pPr lvl="1">
              <a:buNone/>
            </a:pPr>
            <a:r>
              <a:rPr lang="en-US" sz="6000" b="1" dirty="0" smtClean="0"/>
              <a:t>	* * * * * command</a:t>
            </a:r>
            <a:endParaRPr lang="en-US" sz="6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8462" y="1371600"/>
            <a:ext cx="3451138" cy="64633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day of week (0-7)</a:t>
            </a:r>
            <a:endParaRPr lang="en-US" sz="3600" dirty="0"/>
          </a:p>
        </p:txBody>
      </p:sp>
      <p:cxnSp>
        <p:nvCxnSpPr>
          <p:cNvPr id="10" name="Elbow Connector 9"/>
          <p:cNvCxnSpPr>
            <a:stCxn id="8" idx="1"/>
          </p:cNvCxnSpPr>
          <p:nvPr/>
        </p:nvCxnSpPr>
        <p:spPr>
          <a:xfrm rot="10800000" flipV="1">
            <a:off x="4235170" y="1694766"/>
            <a:ext cx="543292" cy="609600"/>
          </a:xfrm>
          <a:prstGeom prst="bentConnector2">
            <a:avLst/>
          </a:prstGeom>
          <a:ln w="63500" cap="flat">
            <a:solidFill>
              <a:schemeClr val="tx1"/>
            </a:solidFill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0978" y="5983069"/>
            <a:ext cx="2741776" cy="64633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minute (0-59)</a:t>
            </a:r>
            <a:endParaRPr lang="en-US" sz="3600" dirty="0"/>
          </a:p>
        </p:txBody>
      </p:sp>
      <p:cxnSp>
        <p:nvCxnSpPr>
          <p:cNvPr id="16" name="Elbow Connector 9"/>
          <p:cNvCxnSpPr>
            <a:stCxn id="15" idx="1"/>
          </p:cNvCxnSpPr>
          <p:nvPr/>
        </p:nvCxnSpPr>
        <p:spPr>
          <a:xfrm rot="10800000">
            <a:off x="1981200" y="2590803"/>
            <a:ext cx="909778" cy="3715433"/>
          </a:xfrm>
          <a:prstGeom prst="bentConnector2">
            <a:avLst/>
          </a:prstGeom>
          <a:ln w="63500" cap="flat">
            <a:solidFill>
              <a:schemeClr val="tx1"/>
            </a:solidFill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892" y="5068669"/>
            <a:ext cx="2351926" cy="64633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hour (0-23)</a:t>
            </a:r>
            <a:endParaRPr lang="en-US" sz="3600" dirty="0"/>
          </a:p>
        </p:txBody>
      </p:sp>
      <p:cxnSp>
        <p:nvCxnSpPr>
          <p:cNvPr id="19" name="Elbow Connector 9"/>
          <p:cNvCxnSpPr>
            <a:stCxn id="18" idx="1"/>
          </p:cNvCxnSpPr>
          <p:nvPr/>
        </p:nvCxnSpPr>
        <p:spPr>
          <a:xfrm rot="10800000">
            <a:off x="2514600" y="2590803"/>
            <a:ext cx="924292" cy="2801033"/>
          </a:xfrm>
          <a:prstGeom prst="bentConnector2">
            <a:avLst/>
          </a:prstGeom>
          <a:ln w="63500" cap="flat">
            <a:solidFill>
              <a:schemeClr val="tx1"/>
            </a:solidFill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15834" y="4191000"/>
            <a:ext cx="3922036" cy="64633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day of month (1-31)</a:t>
            </a:r>
            <a:endParaRPr lang="en-US" sz="3600" dirty="0"/>
          </a:p>
        </p:txBody>
      </p:sp>
      <p:cxnSp>
        <p:nvCxnSpPr>
          <p:cNvPr id="22" name="Elbow Connector 9"/>
          <p:cNvCxnSpPr>
            <a:stCxn id="21" idx="1"/>
          </p:cNvCxnSpPr>
          <p:nvPr/>
        </p:nvCxnSpPr>
        <p:spPr>
          <a:xfrm rot="10800000">
            <a:off x="3124200" y="2590800"/>
            <a:ext cx="891634" cy="1923366"/>
          </a:xfrm>
          <a:prstGeom prst="bentConnector2">
            <a:avLst/>
          </a:prstGeom>
          <a:ln w="63500" cap="flat">
            <a:solidFill>
              <a:schemeClr val="tx1"/>
            </a:solidFill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9808" y="3276600"/>
            <a:ext cx="2678938" cy="64633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month (1-12)</a:t>
            </a:r>
            <a:endParaRPr lang="en-US" sz="3600" dirty="0"/>
          </a:p>
        </p:txBody>
      </p:sp>
      <p:cxnSp>
        <p:nvCxnSpPr>
          <p:cNvPr id="25" name="Elbow Connector 9"/>
          <p:cNvCxnSpPr>
            <a:stCxn id="24" idx="1"/>
          </p:cNvCxnSpPr>
          <p:nvPr/>
        </p:nvCxnSpPr>
        <p:spPr>
          <a:xfrm rot="10800000">
            <a:off x="3657600" y="2590800"/>
            <a:ext cx="922208" cy="1008966"/>
          </a:xfrm>
          <a:prstGeom prst="bentConnector2">
            <a:avLst/>
          </a:prstGeom>
          <a:ln w="63500" cap="flat">
            <a:solidFill>
              <a:schemeClr val="tx1"/>
            </a:solidFill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19635</TotalTime>
  <Words>388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Linux Operating System</vt:lpstr>
      <vt:lpstr>groupadd: Creating Groups</vt:lpstr>
      <vt:lpstr>useradd: Creating Accounts</vt:lpstr>
      <vt:lpstr>userdel: Removing Accounts</vt:lpstr>
      <vt:lpstr>groupdel: Removing Groups</vt:lpstr>
      <vt:lpstr>usermod: Modifying Users</vt:lpstr>
      <vt:lpstr>at: Scheduling execution</vt:lpstr>
      <vt:lpstr>crontab: Scheduling Tasks</vt:lpstr>
      <vt:lpstr>crontab: Crontab Format</vt:lpstr>
      <vt:lpstr>crontab: Examples</vt:lpstr>
      <vt:lpstr>top: Display sorted processes </vt:lpstr>
      <vt:lpstr>df: Disk space on file system</vt:lpstr>
      <vt:lpstr>du: Disk space usage</vt:lpstr>
      <vt:lpstr>find: Locate files</vt:lpstr>
      <vt:lpstr>tar: Copying Directories</vt:lpstr>
      <vt:lpstr>rsync: Synchronize Directories</vt:lpstr>
      <vt:lpstr>logrotate: Manage log files</vt:lpstr>
      <vt:lpstr>diff: Compare two files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863</cp:revision>
  <dcterms:created xsi:type="dcterms:W3CDTF">2011-02-25T23:27:39Z</dcterms:created>
  <dcterms:modified xsi:type="dcterms:W3CDTF">2013-07-17T11:48:55Z</dcterms:modified>
</cp:coreProperties>
</file>