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6" r:id="rId2"/>
    <p:sldId id="267" r:id="rId3"/>
    <p:sldId id="265" r:id="rId4"/>
    <p:sldId id="266" r:id="rId5"/>
    <p:sldId id="268" r:id="rId6"/>
    <p:sldId id="269" r:id="rId7"/>
    <p:sldId id="271" r:id="rId8"/>
    <p:sldId id="272" r:id="rId9"/>
    <p:sldId id="273" r:id="rId10"/>
    <p:sldId id="274" r:id="rId11"/>
    <p:sldId id="275" r:id="rId12"/>
    <p:sldId id="276" r:id="rId13"/>
    <p:sldId id="277" r:id="rId14"/>
    <p:sldId id="279" r:id="rId15"/>
    <p:sldId id="278" r:id="rId16"/>
    <p:sldId id="288" r:id="rId17"/>
    <p:sldId id="289" r:id="rId18"/>
    <p:sldId id="280" r:id="rId19"/>
    <p:sldId id="290" r:id="rId20"/>
    <p:sldId id="282" r:id="rId21"/>
    <p:sldId id="281" r:id="rId22"/>
    <p:sldId id="284" r:id="rId23"/>
    <p:sldId id="283" r:id="rId24"/>
    <p:sldId id="285" r:id="rId25"/>
    <p:sldId id="286" r:id="rId26"/>
    <p:sldId id="287"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2" y="-8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CF7F7D-42E3-4680-B155-97ECB17A4049}" type="datetimeFigureOut">
              <a:rPr lang="en-US" smtClean="0"/>
              <a:pPr/>
              <a:t>7/17/2013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93CC45C-43A3-487D-BFE0-DE593ACB8E6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7/17/2013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43000" y="2514600"/>
            <a:ext cx="7848600" cy="3657600"/>
          </a:xfrm>
          <a:prstGeom prst="rect">
            <a:avLst/>
          </a:prstGeom>
        </p:spPr>
        <p:txBody>
          <a:bodyPr tIns="0">
            <a:no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700" b="0" i="1"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A Practical Guide to Fedora and Red Hat Enterprise Linux</a:t>
            </a:r>
          </a:p>
          <a:p>
            <a:endPar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r>
              <a:rPr kumimoji="0" lang="en-US" sz="2700" b="1"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Unit 10:  </a:t>
            </a:r>
            <a:r>
              <a:rPr lang="en-US" sz="2700" b="1" dirty="0" smtClean="0"/>
              <a:t>Basic Apache Configuration and Management</a:t>
            </a:r>
          </a:p>
          <a:p>
            <a:endPar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27432">
              <a:spcBef>
                <a:spcPts val="600"/>
              </a:spcBef>
              <a:buClr>
                <a:schemeClr val="accent1"/>
              </a:buClr>
              <a:buSzPct val="80000"/>
              <a:defRPr/>
            </a:pPr>
            <a:r>
              <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Chapter 26:  </a:t>
            </a:r>
            <a:r>
              <a:rPr lang="en-US" sz="2700" dirty="0" smtClean="0"/>
              <a:t>Apache (</a:t>
            </a:r>
            <a:r>
              <a:rPr lang="en-US" sz="2700" dirty="0" err="1" smtClean="0"/>
              <a:t>httpd</a:t>
            </a:r>
            <a:r>
              <a:rPr lang="en-US" sz="2700" dirty="0" smtClean="0"/>
              <a:t>): Setting Up a Web Server</a:t>
            </a:r>
            <a:endPar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7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By Fred R. McClurg</a:t>
            </a:r>
          </a:p>
        </p:txBody>
      </p:sp>
      <p:sp>
        <p:nvSpPr>
          <p:cNvPr id="2" name="Title 1"/>
          <p:cNvSpPr>
            <a:spLocks noGrp="1"/>
          </p:cNvSpPr>
          <p:nvPr>
            <p:ph type="ctrTitle"/>
          </p:nvPr>
        </p:nvSpPr>
        <p:spPr>
          <a:xfrm>
            <a:off x="1219200" y="381000"/>
            <a:ext cx="7620000" cy="1451082"/>
          </a:xfrm>
        </p:spPr>
        <p:txBody>
          <a:bodyPr>
            <a:normAutofit/>
          </a:bodyPr>
          <a:lstStyle/>
          <a:p>
            <a:pPr algn="ctr"/>
            <a:r>
              <a:rPr lang="en-US" sz="4000" b="1" dirty="0" smtClean="0">
                <a:solidFill>
                  <a:srgbClr val="800000"/>
                </a:solidFill>
              </a:rPr>
              <a:t>Linux Operating System</a:t>
            </a:r>
            <a:endParaRPr lang="en-US" sz="4000" b="1" dirty="0">
              <a:solidFill>
                <a:srgbClr val="800000"/>
              </a:solidFill>
            </a:endParaRPr>
          </a:p>
        </p:txBody>
      </p:sp>
      <p:sp>
        <p:nvSpPr>
          <p:cNvPr id="5" name="Subtitle 4"/>
          <p:cNvSpPr>
            <a:spLocks noGrp="1"/>
          </p:cNvSpPr>
          <p:nvPr>
            <p:ph type="subTitle" idx="1"/>
          </p:nvPr>
        </p:nvSpPr>
        <p:spPr>
          <a:xfrm>
            <a:off x="1432560" y="1850064"/>
            <a:ext cx="7406640" cy="588336"/>
          </a:xfrm>
        </p:spPr>
        <p:txBody>
          <a:bodyPr>
            <a:noAutofit/>
          </a:bodyPr>
          <a:lstStyle/>
          <a:p>
            <a:endParaRPr lang="en-US" sz="3600" dirty="0"/>
          </a:p>
        </p:txBody>
      </p:sp>
      <p:sp>
        <p:nvSpPr>
          <p:cNvPr id="6" name="Text Box 4"/>
          <p:cNvSpPr txBox="1">
            <a:spLocks noChangeArrowheads="1"/>
          </p:cNvSpPr>
          <p:nvPr/>
        </p:nvSpPr>
        <p:spPr bwMode="auto">
          <a:xfrm>
            <a:off x="1066800" y="6286500"/>
            <a:ext cx="7905750" cy="457200"/>
          </a:xfrm>
          <a:prstGeom prst="rect">
            <a:avLst/>
          </a:prstGeom>
          <a:noFill/>
          <a:ln w="9525">
            <a:noFill/>
            <a:round/>
            <a:headEnd/>
            <a:tailEnd/>
          </a:ln>
        </p:spPr>
        <p:txBody>
          <a:bodyPr lIns="90000" tIns="46800" rIns="90000" bIns="46800"/>
          <a:lstStyle/>
          <a:p>
            <a:pPr algn="ct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 </a:t>
            </a:r>
            <a:r>
              <a:rPr lang="en-US" sz="2800"/>
              <a:t>Copyright </a:t>
            </a:r>
            <a:r>
              <a:rPr lang="en-US" sz="2800" smtClean="0"/>
              <a:t>2013,  </a:t>
            </a:r>
            <a:r>
              <a:rPr lang="en-US" sz="2800" dirty="0"/>
              <a:t>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Start </a:t>
            </a:r>
            <a:r>
              <a:rPr lang="en-US" sz="4400" b="1" dirty="0" err="1" smtClean="0">
                <a:solidFill>
                  <a:srgbClr val="800000"/>
                </a:solidFill>
              </a:rPr>
              <a:t>httpd</a:t>
            </a:r>
            <a:r>
              <a:rPr lang="en-US" sz="4400" b="1" dirty="0" smtClean="0">
                <a:solidFill>
                  <a:srgbClr val="800000"/>
                </a:solidFill>
              </a:rPr>
              <a:t> now</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a:bodyPr>
          <a:lstStyle/>
          <a:p>
            <a:r>
              <a:rPr lang="en-US" sz="4000" b="1" dirty="0" smtClean="0">
                <a:cs typeface="Courier New" pitchFamily="49" charset="0"/>
              </a:rPr>
              <a:t>Start apache daemon now:</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sbin</a:t>
            </a:r>
            <a:r>
              <a:rPr lang="en-US" sz="3200" b="1" dirty="0" smtClean="0">
                <a:latin typeface="Courier New" pitchFamily="49" charset="0"/>
                <a:cs typeface="Courier New" pitchFamily="49" charset="0"/>
              </a:rPr>
              <a:t>/service </a:t>
            </a:r>
            <a:r>
              <a:rPr lang="en-US" sz="3200" b="1" dirty="0" err="1" smtClean="0">
                <a:latin typeface="Courier New" pitchFamily="49" charset="0"/>
                <a:cs typeface="Courier New" pitchFamily="49" charset="0"/>
              </a:rPr>
              <a:t>httpd</a:t>
            </a:r>
            <a:r>
              <a:rPr lang="en-US" sz="3200" b="1" dirty="0" smtClean="0">
                <a:latin typeface="Courier New" pitchFamily="49" charset="0"/>
                <a:cs typeface="Courier New" pitchFamily="49" charset="0"/>
              </a:rPr>
              <a:t> start</a:t>
            </a:r>
          </a:p>
        </p:txBody>
      </p:sp>
      <p:pic>
        <p:nvPicPr>
          <p:cNvPr id="4" name="Picture 3" descr="yum_install_httpd.png"/>
          <p:cNvPicPr>
            <a:picLocks noChangeAspect="1"/>
          </p:cNvPicPr>
          <p:nvPr/>
        </p:nvPicPr>
        <p:blipFill>
          <a:blip r:embed="rId2" cstate="print"/>
          <a:stretch>
            <a:fillRect/>
          </a:stretch>
        </p:blipFill>
        <p:spPr>
          <a:xfrm>
            <a:off x="90714" y="3302846"/>
            <a:ext cx="8991600" cy="205567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Runs as background process</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a:bodyPr>
          <a:lstStyle/>
          <a:p>
            <a:r>
              <a:rPr lang="en-US" sz="4000" b="1" dirty="0" smtClean="0">
                <a:cs typeface="Courier New" pitchFamily="49" charset="0"/>
              </a:rPr>
              <a:t>Look at Apache processes:</a:t>
            </a:r>
          </a:p>
          <a:p>
            <a:pPr lvl="1"/>
            <a:r>
              <a:rPr lang="en-US" sz="3200" b="1" dirty="0" err="1" smtClean="0">
                <a:latin typeface="Courier New" pitchFamily="49" charset="0"/>
                <a:cs typeface="Courier New" pitchFamily="49" charset="0"/>
              </a:rPr>
              <a:t>ps</a:t>
            </a:r>
            <a:r>
              <a:rPr lang="en-US" sz="3200" b="1" dirty="0" smtClean="0">
                <a:latin typeface="Courier New" pitchFamily="49" charset="0"/>
                <a:cs typeface="Courier New" pitchFamily="49" charset="0"/>
              </a:rPr>
              <a:t> -</a:t>
            </a:r>
            <a:r>
              <a:rPr lang="en-US" sz="3200" b="1" dirty="0" err="1" smtClean="0">
                <a:latin typeface="Courier New" pitchFamily="49" charset="0"/>
                <a:cs typeface="Courier New" pitchFamily="49" charset="0"/>
              </a:rPr>
              <a:t>ef</a:t>
            </a:r>
            <a:r>
              <a:rPr lang="en-US" sz="3200" b="1" dirty="0" smtClean="0">
                <a:latin typeface="Courier New" pitchFamily="49" charset="0"/>
                <a:cs typeface="Courier New" pitchFamily="49" charset="0"/>
              </a:rPr>
              <a:t> | </a:t>
            </a:r>
            <a:r>
              <a:rPr lang="en-US" sz="3200" b="1" dirty="0" err="1" smtClean="0">
                <a:latin typeface="Courier New" pitchFamily="49" charset="0"/>
                <a:cs typeface="Courier New" pitchFamily="49" charset="0"/>
              </a:rPr>
              <a:t>grep</a:t>
            </a:r>
            <a:r>
              <a:rPr lang="en-US" sz="3200" b="1" dirty="0" smtClean="0">
                <a:latin typeface="Courier New" pitchFamily="49" charset="0"/>
                <a:cs typeface="Courier New" pitchFamily="49" charset="0"/>
              </a:rPr>
              <a:t> </a:t>
            </a:r>
            <a:r>
              <a:rPr lang="en-US" sz="3200" b="1" dirty="0" err="1" smtClean="0">
                <a:latin typeface="Courier New" pitchFamily="49" charset="0"/>
                <a:cs typeface="Courier New" pitchFamily="49" charset="0"/>
              </a:rPr>
              <a:t>httpd</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295401" y="3026625"/>
            <a:ext cx="7848600" cy="38313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Running on local server</a:t>
            </a:r>
            <a:endParaRPr lang="en-US" sz="4400" b="1" dirty="0">
              <a:solidFill>
                <a:srgbClr val="800000"/>
              </a:solidFill>
            </a:endParaRPr>
          </a:p>
        </p:txBody>
      </p:sp>
      <p:sp>
        <p:nvSpPr>
          <p:cNvPr id="3" name="Content Placeholder 2"/>
          <p:cNvSpPr>
            <a:spLocks noGrp="1"/>
          </p:cNvSpPr>
          <p:nvPr>
            <p:ph idx="1"/>
          </p:nvPr>
        </p:nvSpPr>
        <p:spPr>
          <a:xfrm>
            <a:off x="1066800" y="1447800"/>
            <a:ext cx="7924800" cy="1524000"/>
          </a:xfrm>
        </p:spPr>
        <p:txBody>
          <a:bodyPr>
            <a:normAutofit fontScale="92500" lnSpcReduction="10000"/>
          </a:bodyPr>
          <a:lstStyle/>
          <a:p>
            <a:r>
              <a:rPr lang="en-US" b="1" dirty="0" smtClean="0">
                <a:latin typeface="Courier New" pitchFamily="49" charset="0"/>
                <a:cs typeface="Courier New" pitchFamily="49" charset="0"/>
              </a:rPr>
              <a:t>http://localhost</a:t>
            </a:r>
          </a:p>
          <a:p>
            <a:r>
              <a:rPr lang="en-US" b="1" dirty="0" smtClean="0">
                <a:latin typeface="Courier New" pitchFamily="49" charset="0"/>
                <a:cs typeface="Courier New" pitchFamily="49" charset="0"/>
              </a:rPr>
              <a:t>http://127.0.0.1</a:t>
            </a:r>
          </a:p>
          <a:p>
            <a:r>
              <a:rPr lang="en-US" b="1" dirty="0" smtClean="0">
                <a:latin typeface="Courier New" pitchFamily="49" charset="0"/>
                <a:cs typeface="Courier New" pitchFamily="49" charset="0"/>
              </a:rPr>
              <a:t>http://iowa</a:t>
            </a:r>
          </a:p>
        </p:txBody>
      </p:sp>
      <p:pic>
        <p:nvPicPr>
          <p:cNvPr id="4" name="Picture 3" descr="yum_install_httpd.png"/>
          <p:cNvPicPr>
            <a:picLocks noChangeAspect="1"/>
          </p:cNvPicPr>
          <p:nvPr/>
        </p:nvPicPr>
        <p:blipFill>
          <a:blip r:embed="rId2" cstate="print"/>
          <a:stretch>
            <a:fillRect/>
          </a:stretch>
        </p:blipFill>
        <p:spPr>
          <a:xfrm>
            <a:off x="2819400" y="3124200"/>
            <a:ext cx="4479178" cy="3657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Creating a web page</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a:bodyPr>
          <a:lstStyle/>
          <a:p>
            <a:r>
              <a:rPr lang="en-US" sz="4000" b="1" dirty="0" err="1" smtClean="0">
                <a:cs typeface="Courier New" pitchFamily="49" charset="0"/>
              </a:rPr>
              <a:t>DocumentRoot</a:t>
            </a:r>
            <a:r>
              <a:rPr lang="en-US" sz="4000" b="1" dirty="0" smtClean="0">
                <a:cs typeface="Courier New" pitchFamily="49" charset="0"/>
              </a:rPr>
              <a:t> location:</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var</a:t>
            </a:r>
            <a:r>
              <a:rPr lang="en-US" sz="3200" b="1" dirty="0" smtClean="0">
                <a:latin typeface="Courier New" pitchFamily="49" charset="0"/>
                <a:cs typeface="Courier New" pitchFamily="49" charset="0"/>
              </a:rPr>
              <a:t>/www/html</a:t>
            </a:r>
          </a:p>
        </p:txBody>
      </p:sp>
      <p:pic>
        <p:nvPicPr>
          <p:cNvPr id="4" name="Picture 3" descr="yum_install_httpd.png"/>
          <p:cNvPicPr>
            <a:picLocks noChangeAspect="1"/>
          </p:cNvPicPr>
          <p:nvPr/>
        </p:nvPicPr>
        <p:blipFill>
          <a:blip r:embed="rId2" cstate="print"/>
          <a:stretch>
            <a:fillRect/>
          </a:stretch>
        </p:blipFill>
        <p:spPr>
          <a:xfrm>
            <a:off x="152400" y="3227395"/>
            <a:ext cx="8991601" cy="30430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800000"/>
                </a:solidFill>
              </a:rPr>
              <a:t>Browser Rendering Web Pages</a:t>
            </a:r>
            <a:endParaRPr lang="en-US" sz="4400" b="1" dirty="0">
              <a:solidFill>
                <a:srgbClr val="800000"/>
              </a:solidFill>
            </a:endParaRPr>
          </a:p>
        </p:txBody>
      </p:sp>
      <p:sp>
        <p:nvSpPr>
          <p:cNvPr id="3" name="Content Placeholder 2"/>
          <p:cNvSpPr>
            <a:spLocks noGrp="1"/>
          </p:cNvSpPr>
          <p:nvPr>
            <p:ph idx="1"/>
          </p:nvPr>
        </p:nvSpPr>
        <p:spPr>
          <a:xfrm>
            <a:off x="1066800" y="1447800"/>
            <a:ext cx="7866888" cy="1828800"/>
          </a:xfrm>
        </p:spPr>
        <p:txBody>
          <a:bodyPr>
            <a:normAutofit/>
          </a:bodyPr>
          <a:lstStyle/>
          <a:p>
            <a:r>
              <a:rPr lang="en-US" sz="4000" b="1" dirty="0" smtClean="0">
                <a:cs typeface="Courier New" pitchFamily="49" charset="0"/>
              </a:rPr>
              <a:t>File protocol:</a:t>
            </a:r>
          </a:p>
          <a:p>
            <a:pPr lvl="1"/>
            <a:r>
              <a:rPr lang="en-US" sz="2900" b="1" dirty="0" smtClean="0">
                <a:latin typeface="Courier New" pitchFamily="49" charset="0"/>
                <a:cs typeface="Courier New" pitchFamily="49" charset="0"/>
              </a:rPr>
              <a:t>file:///var/www/html/index.html</a:t>
            </a:r>
          </a:p>
        </p:txBody>
      </p:sp>
      <p:pic>
        <p:nvPicPr>
          <p:cNvPr id="4" name="Picture 3" descr="yum_install_httpd.png"/>
          <p:cNvPicPr>
            <a:picLocks noChangeAspect="1"/>
          </p:cNvPicPr>
          <p:nvPr/>
        </p:nvPicPr>
        <p:blipFill>
          <a:blip r:embed="rId2" cstate="print"/>
          <a:stretch>
            <a:fillRect/>
          </a:stretch>
        </p:blipFill>
        <p:spPr>
          <a:xfrm>
            <a:off x="152400" y="3124200"/>
            <a:ext cx="8966835" cy="3429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Serving Web Pages</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a:bodyPr>
          <a:lstStyle/>
          <a:p>
            <a:r>
              <a:rPr lang="en-US" sz="4000" b="1" dirty="0" smtClean="0">
                <a:cs typeface="Courier New" pitchFamily="49" charset="0"/>
              </a:rPr>
              <a:t>Main “home” page:</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var</a:t>
            </a:r>
            <a:r>
              <a:rPr lang="en-US" sz="3200" b="1" dirty="0" smtClean="0">
                <a:latin typeface="Courier New" pitchFamily="49" charset="0"/>
                <a:cs typeface="Courier New" pitchFamily="49" charset="0"/>
              </a:rPr>
              <a:t>/www/html/index.html</a:t>
            </a:r>
          </a:p>
        </p:txBody>
      </p:sp>
      <p:pic>
        <p:nvPicPr>
          <p:cNvPr id="4" name="Picture 3" descr="yum_install_httpd.png"/>
          <p:cNvPicPr>
            <a:picLocks noChangeAspect="1"/>
          </p:cNvPicPr>
          <p:nvPr/>
        </p:nvPicPr>
        <p:blipFill>
          <a:blip r:embed="rId2" cstate="print"/>
          <a:stretch>
            <a:fillRect/>
          </a:stretch>
        </p:blipFill>
        <p:spPr>
          <a:xfrm>
            <a:off x="152399" y="3124200"/>
            <a:ext cx="8915401" cy="321332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5181600"/>
          </a:xfrm>
        </p:spPr>
        <p:txBody>
          <a:bodyPr>
            <a:normAutofit fontScale="55000" lnSpcReduction="20000"/>
          </a:bodyPr>
          <a:lstStyle/>
          <a:p>
            <a:pPr>
              <a:buNone/>
            </a:pPr>
            <a:r>
              <a:rPr lang="en-US" b="1" dirty="0" smtClean="0">
                <a:latin typeface="Courier New" pitchFamily="49" charset="0"/>
                <a:cs typeface="Courier New" pitchFamily="49" charset="0"/>
              </a:rPr>
              <a:t>&lt;html&gt;</a:t>
            </a:r>
          </a:p>
          <a:p>
            <a:pPr>
              <a:buNone/>
            </a:pPr>
            <a:r>
              <a:rPr lang="en-US" b="1" dirty="0" smtClean="0">
                <a:latin typeface="Courier New" pitchFamily="49" charset="0"/>
                <a:cs typeface="Courier New" pitchFamily="49" charset="0"/>
              </a:rPr>
              <a:t>   &lt;head&gt;</a:t>
            </a:r>
          </a:p>
          <a:p>
            <a:pPr>
              <a:buNone/>
            </a:pPr>
            <a:r>
              <a:rPr lang="en-US" b="1" dirty="0" smtClean="0">
                <a:latin typeface="Courier New" pitchFamily="49" charset="0"/>
                <a:cs typeface="Courier New" pitchFamily="49" charset="0"/>
              </a:rPr>
              <a:t>      &lt;title&gt;</a:t>
            </a:r>
          </a:p>
          <a:p>
            <a:pPr>
              <a:buNone/>
            </a:pPr>
            <a:r>
              <a:rPr lang="en-US" b="1" dirty="0" smtClean="0">
                <a:latin typeface="Courier New" pitchFamily="49" charset="0"/>
                <a:cs typeface="Courier New" pitchFamily="49" charset="0"/>
              </a:rPr>
              <a:t>         Website's Home Page</a:t>
            </a:r>
          </a:p>
          <a:p>
            <a:pPr>
              <a:buNone/>
            </a:pPr>
            <a:r>
              <a:rPr lang="en-US" b="1" dirty="0" smtClean="0">
                <a:latin typeface="Courier New" pitchFamily="49" charset="0"/>
                <a:cs typeface="Courier New" pitchFamily="49" charset="0"/>
              </a:rPr>
              <a:t>      &lt;/title&gt;</a:t>
            </a:r>
          </a:p>
          <a:p>
            <a:pPr>
              <a:buNone/>
            </a:pPr>
            <a:r>
              <a:rPr lang="en-US" b="1" dirty="0" smtClean="0">
                <a:latin typeface="Courier New" pitchFamily="49" charset="0"/>
                <a:cs typeface="Courier New" pitchFamily="49" charset="0"/>
              </a:rPr>
              <a:t>   &lt;/head&gt;</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&lt;body&gt;</a:t>
            </a:r>
          </a:p>
          <a:p>
            <a:pPr>
              <a:buNone/>
            </a:pPr>
            <a:r>
              <a:rPr lang="en-US" b="1" dirty="0" smtClean="0">
                <a:latin typeface="Courier New" pitchFamily="49" charset="0"/>
                <a:cs typeface="Courier New" pitchFamily="49" charset="0"/>
              </a:rPr>
              <a:t>      &lt;h1&gt;</a:t>
            </a:r>
          </a:p>
          <a:p>
            <a:pPr>
              <a:buNone/>
            </a:pPr>
            <a:r>
              <a:rPr lang="en-US" b="1" dirty="0" smtClean="0">
                <a:latin typeface="Courier New" pitchFamily="49" charset="0"/>
                <a:cs typeface="Courier New" pitchFamily="49" charset="0"/>
              </a:rPr>
              <a:t>         Website's Home Page</a:t>
            </a:r>
          </a:p>
          <a:p>
            <a:pPr>
              <a:buNone/>
            </a:pPr>
            <a:r>
              <a:rPr lang="en-US" b="1" dirty="0" smtClean="0">
                <a:latin typeface="Courier New" pitchFamily="49" charset="0"/>
                <a:cs typeface="Courier New" pitchFamily="49" charset="0"/>
              </a:rPr>
              <a:t>      &lt;/h1&gt;</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&lt;p&gt;</a:t>
            </a:r>
          </a:p>
          <a:p>
            <a:pPr>
              <a:buNone/>
            </a:pPr>
            <a:r>
              <a:rPr lang="en-US" b="1" dirty="0" smtClean="0">
                <a:latin typeface="Courier New" pitchFamily="49" charset="0"/>
                <a:cs typeface="Courier New" pitchFamily="49" charset="0"/>
              </a:rPr>
              <a:t>         Location: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/www/html</a:t>
            </a:r>
          </a:p>
          <a:p>
            <a:pPr>
              <a:buNone/>
            </a:pPr>
            <a:r>
              <a:rPr lang="en-US" b="1" dirty="0" smtClean="0">
                <a:latin typeface="Courier New" pitchFamily="49" charset="0"/>
                <a:cs typeface="Courier New" pitchFamily="49" charset="0"/>
              </a:rPr>
              <a:t>      &lt;/p&gt;</a:t>
            </a:r>
          </a:p>
          <a:p>
            <a:pPr>
              <a:buNone/>
            </a:pPr>
            <a:r>
              <a:rPr lang="en-US" b="1" dirty="0" smtClean="0">
                <a:latin typeface="Courier New" pitchFamily="49" charset="0"/>
                <a:cs typeface="Courier New" pitchFamily="49" charset="0"/>
              </a:rPr>
              <a:t>   &lt;/body&gt;</a:t>
            </a:r>
          </a:p>
          <a:p>
            <a:pPr>
              <a:buNone/>
            </a:pPr>
            <a:r>
              <a:rPr lang="en-US" b="1" dirty="0" smtClean="0">
                <a:latin typeface="Courier New" pitchFamily="49" charset="0"/>
                <a:cs typeface="Courier New" pitchFamily="49" charset="0"/>
              </a:rPr>
              <a:t>&lt;/html&gt;</a:t>
            </a:r>
          </a:p>
        </p:txBody>
      </p:sp>
      <p:sp>
        <p:nvSpPr>
          <p:cNvPr id="2" name="Title 1"/>
          <p:cNvSpPr>
            <a:spLocks noGrp="1"/>
          </p:cNvSpPr>
          <p:nvPr>
            <p:ph type="title"/>
          </p:nvPr>
        </p:nvSpPr>
        <p:spPr/>
        <p:txBody>
          <a:bodyPr>
            <a:normAutofit/>
          </a:bodyPr>
          <a:lstStyle/>
          <a:p>
            <a:r>
              <a:rPr lang="en-US" sz="4400" b="1" dirty="0" smtClean="0">
                <a:solidFill>
                  <a:srgbClr val="800000"/>
                </a:solidFill>
              </a:rPr>
              <a:t>HTML Template</a:t>
            </a:r>
            <a:endParaRPr lang="en-US" sz="4400" b="1" dirty="0">
              <a:solidFill>
                <a:srgbClr val="8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sz="4400" b="1" dirty="0" smtClean="0">
                <a:solidFill>
                  <a:srgbClr val="800000"/>
                </a:solidFill>
              </a:rPr>
              <a:t>Template in Web Browser</a:t>
            </a:r>
            <a:endParaRPr lang="en-US" sz="4400" b="1" dirty="0">
              <a:solidFill>
                <a:srgbClr val="800000"/>
              </a:solidFill>
            </a:endParaRPr>
          </a:p>
        </p:txBody>
      </p:sp>
      <p:pic>
        <p:nvPicPr>
          <p:cNvPr id="4" name="Picture 3" descr="yum_install_httpd.png"/>
          <p:cNvPicPr>
            <a:picLocks noChangeAspect="1"/>
          </p:cNvPicPr>
          <p:nvPr/>
        </p:nvPicPr>
        <p:blipFill>
          <a:blip r:embed="rId2" cstate="print"/>
          <a:stretch>
            <a:fillRect/>
          </a:stretch>
        </p:blipFill>
        <p:spPr>
          <a:xfrm>
            <a:off x="152400" y="1447800"/>
            <a:ext cx="8970115" cy="4724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err="1" smtClean="0">
                <a:solidFill>
                  <a:srgbClr val="800000"/>
                </a:solidFill>
              </a:rPr>
              <a:t>httpd.conf</a:t>
            </a:r>
            <a:r>
              <a:rPr lang="en-US" sz="4400" b="1" dirty="0" smtClean="0">
                <a:solidFill>
                  <a:srgbClr val="800000"/>
                </a:solidFill>
              </a:rPr>
              <a:t> Configuration File</a:t>
            </a:r>
            <a:endParaRPr lang="en-US" sz="4400" b="1" dirty="0">
              <a:solidFill>
                <a:srgbClr val="800000"/>
              </a:solidFill>
            </a:endParaRPr>
          </a:p>
        </p:txBody>
      </p:sp>
      <p:sp>
        <p:nvSpPr>
          <p:cNvPr id="3" name="Content Placeholder 2"/>
          <p:cNvSpPr>
            <a:spLocks noGrp="1"/>
          </p:cNvSpPr>
          <p:nvPr>
            <p:ph idx="1"/>
          </p:nvPr>
        </p:nvSpPr>
        <p:spPr>
          <a:xfrm>
            <a:off x="1066800" y="1447800"/>
            <a:ext cx="7866888" cy="1828800"/>
          </a:xfrm>
        </p:spPr>
        <p:txBody>
          <a:bodyPr>
            <a:normAutofit lnSpcReduction="10000"/>
          </a:bodyPr>
          <a:lstStyle/>
          <a:p>
            <a:r>
              <a:rPr lang="en-US" sz="4000" b="1" dirty="0" smtClean="0">
                <a:cs typeface="Courier New" pitchFamily="49" charset="0"/>
              </a:rPr>
              <a:t>Apache Directive to control directory listings:</a:t>
            </a:r>
          </a:p>
          <a:p>
            <a:pPr lvl="1"/>
            <a:r>
              <a:rPr lang="en-US" sz="3600" b="1" dirty="0" err="1" smtClean="0">
                <a:latin typeface="Courier New" pitchFamily="49" charset="0"/>
                <a:cs typeface="Courier New" pitchFamily="49" charset="0"/>
              </a:rPr>
              <a:t>IndexOptions</a:t>
            </a:r>
            <a:endParaRPr lang="en-US" sz="36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76200" y="3657600"/>
            <a:ext cx="8966835" cy="282789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sz="4400" b="1" dirty="0" smtClean="0">
                <a:solidFill>
                  <a:srgbClr val="800000"/>
                </a:solidFill>
              </a:rPr>
              <a:t>Result of </a:t>
            </a:r>
            <a:r>
              <a:rPr lang="en-US" sz="4400" b="1" dirty="0" err="1" smtClean="0">
                <a:solidFill>
                  <a:srgbClr val="800000"/>
                </a:solidFill>
              </a:rPr>
              <a:t>IndexOptions</a:t>
            </a:r>
            <a:endParaRPr lang="en-US" sz="4400" b="1" dirty="0">
              <a:solidFill>
                <a:srgbClr val="800000"/>
              </a:solidFill>
            </a:endParaRPr>
          </a:p>
        </p:txBody>
      </p:sp>
      <p:pic>
        <p:nvPicPr>
          <p:cNvPr id="4" name="Picture 3" descr="yum_install_httpd.png"/>
          <p:cNvPicPr>
            <a:picLocks noChangeAspect="1"/>
          </p:cNvPicPr>
          <p:nvPr/>
        </p:nvPicPr>
        <p:blipFill>
          <a:blip r:embed="rId2" cstate="print"/>
          <a:stretch>
            <a:fillRect/>
          </a:stretch>
        </p:blipFill>
        <p:spPr>
          <a:xfrm>
            <a:off x="1637677" y="1458471"/>
            <a:ext cx="7049123" cy="517942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What is a web server?</a:t>
            </a:r>
            <a:endParaRPr lang="en-US" sz="4400" b="1" dirty="0">
              <a:solidFill>
                <a:srgbClr val="800000"/>
              </a:solidFill>
            </a:endParaRPr>
          </a:p>
        </p:txBody>
      </p:sp>
      <p:sp>
        <p:nvSpPr>
          <p:cNvPr id="3" name="Content Placeholder 2"/>
          <p:cNvSpPr>
            <a:spLocks noGrp="1"/>
          </p:cNvSpPr>
          <p:nvPr>
            <p:ph idx="1"/>
          </p:nvPr>
        </p:nvSpPr>
        <p:spPr>
          <a:xfrm>
            <a:off x="1219200" y="1447800"/>
            <a:ext cx="7714488" cy="5181600"/>
          </a:xfrm>
        </p:spPr>
        <p:txBody>
          <a:bodyPr>
            <a:normAutofit/>
          </a:bodyPr>
          <a:lstStyle/>
          <a:p>
            <a:r>
              <a:rPr lang="en-US" sz="4000" b="1" dirty="0" smtClean="0">
                <a:cs typeface="Courier New" pitchFamily="49" charset="0"/>
              </a:rPr>
              <a:t>Defined: Server software that responds to requests for content (web pages, audio, etc) from clients like web browsers (Firefox, IE, etc).  The web server then returns content which is then rendered by the browser.</a:t>
            </a:r>
            <a:endParaRPr lang="en-US" sz="3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err="1" smtClean="0">
                <a:solidFill>
                  <a:srgbClr val="800000"/>
                </a:solidFill>
              </a:rPr>
              <a:t>httpd.conf</a:t>
            </a:r>
            <a:r>
              <a:rPr lang="en-US" sz="4400" b="1" dirty="0" smtClean="0">
                <a:solidFill>
                  <a:srgbClr val="800000"/>
                </a:solidFill>
              </a:rPr>
              <a:t> Configuration File</a:t>
            </a:r>
            <a:endParaRPr lang="en-US" sz="4400" b="1" dirty="0">
              <a:solidFill>
                <a:srgbClr val="800000"/>
              </a:solidFill>
            </a:endParaRPr>
          </a:p>
        </p:txBody>
      </p:sp>
      <p:sp>
        <p:nvSpPr>
          <p:cNvPr id="3" name="Content Placeholder 2"/>
          <p:cNvSpPr>
            <a:spLocks noGrp="1"/>
          </p:cNvSpPr>
          <p:nvPr>
            <p:ph idx="1"/>
          </p:nvPr>
        </p:nvSpPr>
        <p:spPr>
          <a:xfrm>
            <a:off x="1066800" y="1447800"/>
            <a:ext cx="7866888" cy="1981200"/>
          </a:xfrm>
        </p:spPr>
        <p:txBody>
          <a:bodyPr>
            <a:normAutofit/>
          </a:bodyPr>
          <a:lstStyle/>
          <a:p>
            <a:r>
              <a:rPr lang="en-US" sz="4000" b="1" dirty="0" smtClean="0">
                <a:cs typeface="Courier New" pitchFamily="49" charset="0"/>
              </a:rPr>
              <a:t>Apache Directive granting access to directory:</a:t>
            </a:r>
          </a:p>
          <a:p>
            <a:pPr lvl="1"/>
            <a:r>
              <a:rPr lang="en-US" sz="3600" b="1" dirty="0" err="1" smtClean="0">
                <a:latin typeface="Courier New" pitchFamily="49" charset="0"/>
                <a:cs typeface="Courier New" pitchFamily="49" charset="0"/>
              </a:rPr>
              <a:t>DocumentRoot</a:t>
            </a:r>
            <a:endParaRPr lang="en-US" sz="36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52400" y="3618571"/>
            <a:ext cx="8813636" cy="309552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err="1" smtClean="0">
                <a:solidFill>
                  <a:srgbClr val="800000"/>
                </a:solidFill>
              </a:rPr>
              <a:t>httpd.conf</a:t>
            </a:r>
            <a:r>
              <a:rPr lang="en-US" sz="4400" b="1" dirty="0" smtClean="0">
                <a:solidFill>
                  <a:srgbClr val="800000"/>
                </a:solidFill>
              </a:rPr>
              <a:t> Configuration File</a:t>
            </a:r>
            <a:endParaRPr lang="en-US" sz="4400" b="1" dirty="0">
              <a:solidFill>
                <a:srgbClr val="800000"/>
              </a:solidFill>
            </a:endParaRPr>
          </a:p>
        </p:txBody>
      </p:sp>
      <p:sp>
        <p:nvSpPr>
          <p:cNvPr id="3" name="Content Placeholder 2"/>
          <p:cNvSpPr>
            <a:spLocks noGrp="1"/>
          </p:cNvSpPr>
          <p:nvPr>
            <p:ph idx="1"/>
          </p:nvPr>
        </p:nvSpPr>
        <p:spPr>
          <a:xfrm>
            <a:off x="1066800" y="1447800"/>
            <a:ext cx="7866888" cy="1828800"/>
          </a:xfrm>
        </p:spPr>
        <p:txBody>
          <a:bodyPr>
            <a:normAutofit/>
          </a:bodyPr>
          <a:lstStyle/>
          <a:p>
            <a:r>
              <a:rPr lang="en-US" sz="4000" b="1" dirty="0" smtClean="0">
                <a:cs typeface="Courier New" pitchFamily="49" charset="0"/>
              </a:rPr>
              <a:t>Apache Directive grants access to a directory:</a:t>
            </a:r>
          </a:p>
          <a:p>
            <a:pPr lvl="1"/>
            <a:r>
              <a:rPr lang="en-US" sz="2900" b="1" dirty="0" smtClean="0">
                <a:latin typeface="Courier New" pitchFamily="49" charset="0"/>
                <a:cs typeface="Courier New" pitchFamily="49" charset="0"/>
              </a:rPr>
              <a:t>Allow from</a:t>
            </a:r>
          </a:p>
        </p:txBody>
      </p:sp>
      <p:pic>
        <p:nvPicPr>
          <p:cNvPr id="4" name="Picture 3" descr="yum_install_httpd.png"/>
          <p:cNvPicPr>
            <a:picLocks noChangeAspect="1"/>
          </p:cNvPicPr>
          <p:nvPr/>
        </p:nvPicPr>
        <p:blipFill>
          <a:blip r:embed="rId2" cstate="print"/>
          <a:stretch>
            <a:fillRect/>
          </a:stretch>
        </p:blipFill>
        <p:spPr>
          <a:xfrm>
            <a:off x="553671" y="3618571"/>
            <a:ext cx="8011093" cy="309552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err="1" smtClean="0">
                <a:solidFill>
                  <a:srgbClr val="800000"/>
                </a:solidFill>
              </a:rPr>
              <a:t>httpd.conf</a:t>
            </a:r>
            <a:r>
              <a:rPr lang="en-US" sz="4400" b="1" dirty="0" smtClean="0">
                <a:solidFill>
                  <a:srgbClr val="800000"/>
                </a:solidFill>
              </a:rPr>
              <a:t> Configuration File</a:t>
            </a:r>
            <a:endParaRPr lang="en-US" sz="4400" b="1" dirty="0">
              <a:solidFill>
                <a:srgbClr val="800000"/>
              </a:solidFill>
            </a:endParaRPr>
          </a:p>
        </p:txBody>
      </p:sp>
      <p:sp>
        <p:nvSpPr>
          <p:cNvPr id="3" name="Content Placeholder 2"/>
          <p:cNvSpPr>
            <a:spLocks noGrp="1"/>
          </p:cNvSpPr>
          <p:nvPr>
            <p:ph idx="1"/>
          </p:nvPr>
        </p:nvSpPr>
        <p:spPr>
          <a:xfrm>
            <a:off x="1066800" y="1447800"/>
            <a:ext cx="7866888" cy="1981200"/>
          </a:xfrm>
        </p:spPr>
        <p:txBody>
          <a:bodyPr>
            <a:normAutofit/>
          </a:bodyPr>
          <a:lstStyle/>
          <a:p>
            <a:r>
              <a:rPr lang="en-US" sz="4000" b="1" dirty="0" smtClean="0">
                <a:cs typeface="Courier New" pitchFamily="49" charset="0"/>
              </a:rPr>
              <a:t>Apache Directive setting the server name:</a:t>
            </a:r>
          </a:p>
          <a:p>
            <a:pPr lvl="1"/>
            <a:r>
              <a:rPr lang="en-US" sz="3600" b="1" dirty="0" err="1" smtClean="0">
                <a:latin typeface="Courier New" pitchFamily="49" charset="0"/>
                <a:cs typeface="Courier New" pitchFamily="49" charset="0"/>
              </a:rPr>
              <a:t>ServerName</a:t>
            </a:r>
            <a:endParaRPr lang="en-US" sz="36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208218" y="3618571"/>
            <a:ext cx="8702000" cy="309552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Restart Apache Process</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lnSpcReduction="10000"/>
          </a:bodyPr>
          <a:lstStyle/>
          <a:p>
            <a:r>
              <a:rPr lang="en-US" sz="4000" b="1" dirty="0" smtClean="0">
                <a:cs typeface="Courier New" pitchFamily="49" charset="0"/>
              </a:rPr>
              <a:t>Restarting apache after </a:t>
            </a:r>
            <a:r>
              <a:rPr lang="en-US" sz="4000" b="1" dirty="0" err="1" smtClean="0">
                <a:cs typeface="Courier New" pitchFamily="49" charset="0"/>
              </a:rPr>
              <a:t>httpd.conf</a:t>
            </a:r>
            <a:r>
              <a:rPr lang="en-US" sz="4000" b="1" dirty="0" smtClean="0">
                <a:cs typeface="Courier New" pitchFamily="49" charset="0"/>
              </a:rPr>
              <a:t> modification:</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sbin</a:t>
            </a:r>
            <a:r>
              <a:rPr lang="en-US" sz="3200" b="1" dirty="0" smtClean="0">
                <a:latin typeface="Courier New" pitchFamily="49" charset="0"/>
                <a:cs typeface="Courier New" pitchFamily="49" charset="0"/>
              </a:rPr>
              <a:t>/service </a:t>
            </a:r>
            <a:r>
              <a:rPr lang="en-US" sz="3200" b="1" dirty="0" err="1" smtClean="0">
                <a:latin typeface="Courier New" pitchFamily="49" charset="0"/>
                <a:cs typeface="Courier New" pitchFamily="49" charset="0"/>
              </a:rPr>
              <a:t>httpd</a:t>
            </a:r>
            <a:r>
              <a:rPr lang="en-US" sz="3200" b="1" dirty="0" smtClean="0">
                <a:latin typeface="Courier New" pitchFamily="49" charset="0"/>
                <a:cs typeface="Courier New" pitchFamily="49" charset="0"/>
              </a:rPr>
              <a:t> restart</a:t>
            </a:r>
          </a:p>
        </p:txBody>
      </p:sp>
      <p:pic>
        <p:nvPicPr>
          <p:cNvPr id="4" name="Picture 3" descr="yum_install_httpd.png"/>
          <p:cNvPicPr>
            <a:picLocks noChangeAspect="1"/>
          </p:cNvPicPr>
          <p:nvPr/>
        </p:nvPicPr>
        <p:blipFill>
          <a:blip r:embed="rId2" cstate="print"/>
          <a:stretch>
            <a:fillRect/>
          </a:stretch>
        </p:blipFill>
        <p:spPr>
          <a:xfrm>
            <a:off x="168728" y="3733800"/>
            <a:ext cx="8975272" cy="2590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access log</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lnSpcReduction="10000"/>
          </a:bodyPr>
          <a:lstStyle/>
          <a:p>
            <a:r>
              <a:rPr lang="en-US" sz="4000" b="1" dirty="0" smtClean="0">
                <a:cs typeface="Courier New" pitchFamily="49" charset="0"/>
              </a:rPr>
              <a:t>Records requests made to the server:</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var</a:t>
            </a:r>
            <a:r>
              <a:rPr lang="en-US" sz="3200" b="1" dirty="0" smtClean="0">
                <a:latin typeface="Courier New" pitchFamily="49" charset="0"/>
                <a:cs typeface="Courier New" pitchFamily="49" charset="0"/>
              </a:rPr>
              <a:t>/log/</a:t>
            </a:r>
            <a:r>
              <a:rPr lang="en-US" sz="3200" b="1" dirty="0" err="1" smtClean="0">
                <a:latin typeface="Courier New" pitchFamily="49" charset="0"/>
                <a:cs typeface="Courier New" pitchFamily="49" charset="0"/>
              </a:rPr>
              <a:t>httpd</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access_log</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371600" y="3432707"/>
            <a:ext cx="7543800" cy="342529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error log</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lnSpcReduction="10000"/>
          </a:bodyPr>
          <a:lstStyle/>
          <a:p>
            <a:r>
              <a:rPr lang="en-US" sz="4000" b="1" dirty="0" smtClean="0">
                <a:cs typeface="Courier New" pitchFamily="49" charset="0"/>
              </a:rPr>
              <a:t>Records runtime server errors:</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var</a:t>
            </a:r>
            <a:r>
              <a:rPr lang="en-US" sz="3200" b="1" dirty="0" smtClean="0">
                <a:latin typeface="Courier New" pitchFamily="49" charset="0"/>
                <a:cs typeface="Courier New" pitchFamily="49" charset="0"/>
              </a:rPr>
              <a:t>/log/</a:t>
            </a:r>
            <a:r>
              <a:rPr lang="en-US" sz="3200" b="1" dirty="0" err="1" smtClean="0">
                <a:latin typeface="Courier New" pitchFamily="49" charset="0"/>
                <a:cs typeface="Courier New" pitchFamily="49" charset="0"/>
              </a:rPr>
              <a:t>httpd</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error_log</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52400" y="3505200"/>
            <a:ext cx="8915400" cy="2971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IP Address </a:t>
            </a:r>
            <a:r>
              <a:rPr lang="en-US" sz="4400" b="1" dirty="0" err="1" smtClean="0">
                <a:solidFill>
                  <a:srgbClr val="800000"/>
                </a:solidFill>
              </a:rPr>
              <a:t>Geolocation</a:t>
            </a:r>
            <a:endParaRPr lang="en-US" sz="4400" b="1" dirty="0">
              <a:solidFill>
                <a:srgbClr val="800000"/>
              </a:solidFill>
            </a:endParaRPr>
          </a:p>
        </p:txBody>
      </p:sp>
      <p:sp>
        <p:nvSpPr>
          <p:cNvPr id="3" name="Content Placeholder 2"/>
          <p:cNvSpPr>
            <a:spLocks noGrp="1"/>
          </p:cNvSpPr>
          <p:nvPr>
            <p:ph idx="1"/>
          </p:nvPr>
        </p:nvSpPr>
        <p:spPr>
          <a:xfrm>
            <a:off x="1435608" y="1447800"/>
            <a:ext cx="7498080" cy="1219200"/>
          </a:xfrm>
        </p:spPr>
        <p:txBody>
          <a:bodyPr>
            <a:normAutofit/>
          </a:bodyPr>
          <a:lstStyle/>
          <a:p>
            <a:r>
              <a:rPr lang="en-US" sz="3600" b="1" dirty="0" smtClean="0">
                <a:cs typeface="Courier New" pitchFamily="49" charset="0"/>
              </a:rPr>
              <a:t>The approximate location of your IP address can be obtained</a:t>
            </a:r>
            <a:endParaRPr lang="en-US" sz="3600" b="1" dirty="0" smtClean="0">
              <a:latin typeface="Courier New" pitchFamily="49" charset="0"/>
              <a:cs typeface="Courier New" pitchFamily="49" charset="0"/>
            </a:endParaRPr>
          </a:p>
        </p:txBody>
      </p:sp>
      <p:pic>
        <p:nvPicPr>
          <p:cNvPr id="2052" name="Picture 4"/>
          <p:cNvPicPr>
            <a:picLocks noChangeAspect="1" noChangeArrowheads="1"/>
          </p:cNvPicPr>
          <p:nvPr/>
        </p:nvPicPr>
        <p:blipFill>
          <a:blip r:embed="rId2" cstate="print"/>
          <a:srcRect/>
          <a:stretch>
            <a:fillRect/>
          </a:stretch>
        </p:blipFill>
        <p:spPr bwMode="auto">
          <a:xfrm>
            <a:off x="1862840" y="2838450"/>
            <a:ext cx="6442960" cy="394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Web Server</a:t>
            </a:r>
            <a:endParaRPr lang="en-US" sz="4400" b="1" dirty="0">
              <a:solidFill>
                <a:srgbClr val="800000"/>
              </a:solidFill>
            </a:endParaRPr>
          </a:p>
        </p:txBody>
      </p:sp>
      <p:sp>
        <p:nvSpPr>
          <p:cNvPr id="3" name="Content Placeholder 2"/>
          <p:cNvSpPr>
            <a:spLocks noGrp="1"/>
          </p:cNvSpPr>
          <p:nvPr>
            <p:ph idx="1"/>
          </p:nvPr>
        </p:nvSpPr>
        <p:spPr>
          <a:xfrm>
            <a:off x="1066800" y="2209800"/>
            <a:ext cx="1676400" cy="4419600"/>
          </a:xfrm>
        </p:spPr>
        <p:txBody>
          <a:bodyPr>
            <a:normAutofit/>
          </a:bodyPr>
          <a:lstStyle/>
          <a:p>
            <a:pPr marL="0" lvl="1" indent="0">
              <a:buNone/>
            </a:pPr>
            <a:r>
              <a:rPr lang="en-US" sz="3200" b="1" dirty="0" smtClean="0">
                <a:cs typeface="Courier New" pitchFamily="49" charset="0"/>
              </a:rPr>
              <a:t>Worlds most popular web server</a:t>
            </a:r>
            <a:endParaRPr lang="en-US" sz="2800" b="1" dirty="0" smtClean="0">
              <a:cs typeface="Courier New" pitchFamily="49" charset="0"/>
            </a:endParaRPr>
          </a:p>
        </p:txBody>
      </p:sp>
      <p:pic>
        <p:nvPicPr>
          <p:cNvPr id="4" name="Picture 3" descr="pieChart.png"/>
          <p:cNvPicPr>
            <a:picLocks noChangeAspect="1"/>
          </p:cNvPicPr>
          <p:nvPr/>
        </p:nvPicPr>
        <p:blipFill>
          <a:blip r:embed="rId2" cstate="print"/>
          <a:stretch>
            <a:fillRect/>
          </a:stretch>
        </p:blipFill>
        <p:spPr>
          <a:xfrm>
            <a:off x="2743200" y="2200154"/>
            <a:ext cx="4413969" cy="4553651"/>
          </a:xfrm>
          <a:prstGeom prst="rect">
            <a:avLst/>
          </a:prstGeom>
        </p:spPr>
      </p:pic>
      <p:pic>
        <p:nvPicPr>
          <p:cNvPr id="5" name="Picture 4" descr="ledgend.png"/>
          <p:cNvPicPr>
            <a:picLocks noChangeAspect="1"/>
          </p:cNvPicPr>
          <p:nvPr/>
        </p:nvPicPr>
        <p:blipFill>
          <a:blip r:embed="rId3" cstate="print"/>
          <a:stretch>
            <a:fillRect/>
          </a:stretch>
        </p:blipFill>
        <p:spPr>
          <a:xfrm>
            <a:off x="7315200" y="2954440"/>
            <a:ext cx="1578413" cy="3045079"/>
          </a:xfrm>
          <a:prstGeom prst="rect">
            <a:avLst/>
          </a:prstGeom>
        </p:spPr>
      </p:pic>
      <p:sp>
        <p:nvSpPr>
          <p:cNvPr id="6" name="Content Placeholder 2"/>
          <p:cNvSpPr txBox="1">
            <a:spLocks/>
          </p:cNvSpPr>
          <p:nvPr/>
        </p:nvSpPr>
        <p:spPr>
          <a:xfrm>
            <a:off x="1066800" y="1295400"/>
            <a:ext cx="7924800" cy="685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Courier New" pitchFamily="49" charset="0"/>
              </a:rPr>
              <a:t>http://trends.builtwith.com/Web%20Server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Web Server Trends</a:t>
            </a:r>
            <a:endParaRPr lang="en-US" sz="4400" b="1" dirty="0">
              <a:solidFill>
                <a:srgbClr val="800000"/>
              </a:solidFill>
            </a:endParaRPr>
          </a:p>
        </p:txBody>
      </p:sp>
      <p:sp>
        <p:nvSpPr>
          <p:cNvPr id="3" name="Content Placeholder 2"/>
          <p:cNvSpPr>
            <a:spLocks noGrp="1"/>
          </p:cNvSpPr>
          <p:nvPr>
            <p:ph idx="1"/>
          </p:nvPr>
        </p:nvSpPr>
        <p:spPr>
          <a:xfrm>
            <a:off x="1066800" y="2057400"/>
            <a:ext cx="7924800" cy="685800"/>
          </a:xfrm>
        </p:spPr>
        <p:txBody>
          <a:bodyPr>
            <a:normAutofit/>
          </a:bodyPr>
          <a:lstStyle/>
          <a:p>
            <a:pPr marL="0" lvl="1" indent="0" algn="ctr">
              <a:buNone/>
            </a:pPr>
            <a:r>
              <a:rPr lang="en-US" sz="3200" b="1" dirty="0" smtClean="0">
                <a:cs typeface="Courier New" pitchFamily="49" charset="0"/>
              </a:rPr>
              <a:t>June 2010: </a:t>
            </a:r>
            <a:r>
              <a:rPr lang="en-US" b="1" dirty="0" smtClean="0"/>
              <a:t>47,215,212 (47 million)</a:t>
            </a:r>
            <a:endParaRPr lang="en-US" sz="2800" b="1" dirty="0" smtClean="0">
              <a:cs typeface="Courier New" pitchFamily="49" charset="0"/>
            </a:endParaRPr>
          </a:p>
        </p:txBody>
      </p:sp>
      <p:sp>
        <p:nvSpPr>
          <p:cNvPr id="6" name="Content Placeholder 2"/>
          <p:cNvSpPr txBox="1">
            <a:spLocks/>
          </p:cNvSpPr>
          <p:nvPr/>
        </p:nvSpPr>
        <p:spPr>
          <a:xfrm>
            <a:off x="1066800" y="1295400"/>
            <a:ext cx="7924800" cy="685800"/>
          </a:xfrm>
          <a:prstGeom prst="rect">
            <a:avLst/>
          </a:prstGeom>
        </p:spPr>
        <p:txBody>
          <a:bodyPr>
            <a:normAutofit fontScale="85000" lnSpcReduction="20000"/>
          </a:bodyPr>
          <a:lstStyle/>
          <a:p>
            <a:pPr marL="365760" lvl="0" indent="-283464">
              <a:spcBef>
                <a:spcPts val="600"/>
              </a:spcBef>
              <a:buClr>
                <a:schemeClr val="accent1"/>
              </a:buClr>
              <a:buSzPct val="80000"/>
              <a:buFont typeface="Wingdings 2"/>
              <a:buChar char=""/>
            </a:pPr>
            <a:r>
              <a:rPr lang="en-US" sz="2800" b="1" dirty="0" smtClean="0">
                <a:cs typeface="Courier New" pitchFamily="49" charset="0"/>
              </a:rPr>
              <a:t>http://news.netcraft.com/archives/2010/06/16/june-2010-web-server-survey.html</a:t>
            </a:r>
            <a:endParaRPr kumimoji="0" lang="en-US" sz="2800" b="1" i="0" u="none" strike="noStrike" kern="1200" cap="none" spc="0" normalizeH="0" baseline="0" noProof="0" dirty="0" smtClean="0">
              <a:ln>
                <a:noFill/>
              </a:ln>
              <a:solidFill>
                <a:schemeClr val="tx1"/>
              </a:solidFill>
              <a:effectLst/>
              <a:uLnTx/>
              <a:uFillTx/>
              <a:latin typeface="+mn-lt"/>
              <a:ea typeface="+mn-ea"/>
              <a:cs typeface="Courier New" pitchFamily="49" charset="0"/>
            </a:endParaRPr>
          </a:p>
        </p:txBody>
      </p:sp>
      <p:pic>
        <p:nvPicPr>
          <p:cNvPr id="1026" name="Picture 2"/>
          <p:cNvPicPr>
            <a:picLocks noChangeAspect="1" noChangeArrowheads="1"/>
          </p:cNvPicPr>
          <p:nvPr/>
        </p:nvPicPr>
        <p:blipFill>
          <a:blip r:embed="rId2" cstate="print"/>
          <a:stretch>
            <a:fillRect/>
          </a:stretch>
        </p:blipFill>
        <p:spPr bwMode="auto">
          <a:xfrm>
            <a:off x="1524000" y="2840181"/>
            <a:ext cx="7086600" cy="3865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Before Installation</a:t>
            </a:r>
            <a:endParaRPr lang="en-US" sz="4400" b="1" dirty="0">
              <a:solidFill>
                <a:srgbClr val="800000"/>
              </a:solidFill>
            </a:endParaRPr>
          </a:p>
        </p:txBody>
      </p:sp>
      <p:sp>
        <p:nvSpPr>
          <p:cNvPr id="3" name="Content Placeholder 2"/>
          <p:cNvSpPr>
            <a:spLocks noGrp="1"/>
          </p:cNvSpPr>
          <p:nvPr>
            <p:ph idx="1"/>
          </p:nvPr>
        </p:nvSpPr>
        <p:spPr>
          <a:xfrm>
            <a:off x="1435608" y="1447800"/>
            <a:ext cx="7498080" cy="5181600"/>
          </a:xfrm>
        </p:spPr>
        <p:txBody>
          <a:bodyPr>
            <a:normAutofit/>
          </a:bodyPr>
          <a:lstStyle/>
          <a:p>
            <a:endParaRPr lang="en-US" sz="3200" b="1" dirty="0" smtClean="0">
              <a:latin typeface="Courier New" pitchFamily="49" charset="0"/>
              <a:cs typeface="Courier New" pitchFamily="49" charset="0"/>
            </a:endParaRPr>
          </a:p>
        </p:txBody>
      </p:sp>
      <p:pic>
        <p:nvPicPr>
          <p:cNvPr id="4" name="Picture 3" descr="localhost.before.png"/>
          <p:cNvPicPr>
            <a:picLocks noChangeAspect="1"/>
          </p:cNvPicPr>
          <p:nvPr/>
        </p:nvPicPr>
        <p:blipFill>
          <a:blip r:embed="rId2" cstate="print"/>
          <a:stretch>
            <a:fillRect/>
          </a:stretch>
        </p:blipFill>
        <p:spPr>
          <a:xfrm>
            <a:off x="2564244" y="1447800"/>
            <a:ext cx="4979556" cy="524755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800000"/>
                </a:solidFill>
              </a:rPr>
              <a:t>Apache: Minimal Installation</a:t>
            </a:r>
            <a:endParaRPr lang="en-US" sz="4400" b="1" dirty="0">
              <a:solidFill>
                <a:srgbClr val="800000"/>
              </a:solidFill>
            </a:endParaRPr>
          </a:p>
        </p:txBody>
      </p:sp>
      <p:sp>
        <p:nvSpPr>
          <p:cNvPr id="3" name="Content Placeholder 2"/>
          <p:cNvSpPr>
            <a:spLocks noGrp="1"/>
          </p:cNvSpPr>
          <p:nvPr>
            <p:ph idx="1"/>
          </p:nvPr>
        </p:nvSpPr>
        <p:spPr>
          <a:xfrm>
            <a:off x="1435608" y="1447800"/>
            <a:ext cx="7498080" cy="1447800"/>
          </a:xfrm>
        </p:spPr>
        <p:txBody>
          <a:bodyPr>
            <a:normAutofit fontScale="92500"/>
          </a:bodyPr>
          <a:lstStyle/>
          <a:p>
            <a:r>
              <a:rPr lang="en-US" sz="4000" b="1" dirty="0" smtClean="0">
                <a:cs typeface="Courier New" pitchFamily="49" charset="0"/>
              </a:rPr>
              <a:t>Install </a:t>
            </a:r>
            <a:r>
              <a:rPr lang="en-US" sz="4000" b="1" dirty="0" err="1" smtClean="0">
                <a:cs typeface="Courier New" pitchFamily="49" charset="0"/>
              </a:rPr>
              <a:t>httpd</a:t>
            </a:r>
            <a:r>
              <a:rPr lang="en-US" sz="4000" b="1" dirty="0" smtClean="0">
                <a:cs typeface="Courier New" pitchFamily="49" charset="0"/>
              </a:rPr>
              <a:t> (HTTP Daemon):</a:t>
            </a:r>
          </a:p>
          <a:p>
            <a:pPr lvl="1"/>
            <a:r>
              <a:rPr lang="en-US" sz="3200" b="1" dirty="0" smtClean="0">
                <a:latin typeface="Courier New" pitchFamily="49" charset="0"/>
                <a:cs typeface="Courier New" pitchFamily="49" charset="0"/>
              </a:rPr>
              <a:t>yum install </a:t>
            </a:r>
            <a:r>
              <a:rPr lang="en-US" sz="3200" b="1" dirty="0" err="1" smtClean="0">
                <a:latin typeface="Courier New" pitchFamily="49" charset="0"/>
                <a:cs typeface="Courier New" pitchFamily="49" charset="0"/>
              </a:rPr>
              <a:t>httpd</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52400" y="3124200"/>
            <a:ext cx="8991600" cy="33166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800000"/>
                </a:solidFill>
              </a:rPr>
              <a:t>Apache: Minimal Installation</a:t>
            </a:r>
            <a:endParaRPr lang="en-US" sz="4400" b="1" dirty="0">
              <a:solidFill>
                <a:srgbClr val="800000"/>
              </a:solidFill>
            </a:endParaRPr>
          </a:p>
        </p:txBody>
      </p:sp>
      <p:sp>
        <p:nvSpPr>
          <p:cNvPr id="3" name="Content Placeholder 2"/>
          <p:cNvSpPr>
            <a:spLocks noGrp="1"/>
          </p:cNvSpPr>
          <p:nvPr>
            <p:ph idx="1"/>
          </p:nvPr>
        </p:nvSpPr>
        <p:spPr>
          <a:xfrm>
            <a:off x="1435608" y="1447800"/>
            <a:ext cx="7498080" cy="1600200"/>
          </a:xfrm>
        </p:spPr>
        <p:txBody>
          <a:bodyPr>
            <a:normAutofit fontScale="92500" lnSpcReduction="10000"/>
          </a:bodyPr>
          <a:lstStyle/>
          <a:p>
            <a:r>
              <a:rPr lang="en-US" sz="4000" b="1" dirty="0" smtClean="0">
                <a:cs typeface="Courier New" pitchFamily="49" charset="0"/>
              </a:rPr>
              <a:t>Install </a:t>
            </a:r>
            <a:r>
              <a:rPr lang="en-US" sz="4000" b="1" dirty="0" err="1" smtClean="0">
                <a:cs typeface="Courier New" pitchFamily="49" charset="0"/>
              </a:rPr>
              <a:t>apr</a:t>
            </a:r>
            <a:r>
              <a:rPr lang="en-US" sz="4000" b="1" dirty="0" smtClean="0">
                <a:cs typeface="Courier New" pitchFamily="49" charset="0"/>
              </a:rPr>
              <a:t> (Apache Portable Runtime):</a:t>
            </a:r>
          </a:p>
          <a:p>
            <a:pPr lvl="1"/>
            <a:r>
              <a:rPr lang="en-US" sz="3200" b="1" dirty="0" smtClean="0">
                <a:latin typeface="Courier New" pitchFamily="49" charset="0"/>
                <a:cs typeface="Courier New" pitchFamily="49" charset="0"/>
              </a:rPr>
              <a:t>yum install </a:t>
            </a:r>
            <a:r>
              <a:rPr lang="en-US" sz="3200" b="1" dirty="0" err="1" smtClean="0">
                <a:latin typeface="Courier New" pitchFamily="49" charset="0"/>
                <a:cs typeface="Courier New" pitchFamily="49" charset="0"/>
              </a:rPr>
              <a:t>apr</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52400" y="3329665"/>
            <a:ext cx="8836548" cy="33759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800000"/>
                </a:solidFill>
              </a:rPr>
              <a:t>Apache: Minimal Installation</a:t>
            </a:r>
            <a:endParaRPr lang="en-US" sz="4400" b="1" dirty="0">
              <a:solidFill>
                <a:srgbClr val="800000"/>
              </a:solidFill>
            </a:endParaRPr>
          </a:p>
        </p:txBody>
      </p:sp>
      <p:sp>
        <p:nvSpPr>
          <p:cNvPr id="3" name="Content Placeholder 2"/>
          <p:cNvSpPr>
            <a:spLocks noGrp="1"/>
          </p:cNvSpPr>
          <p:nvPr>
            <p:ph idx="1"/>
          </p:nvPr>
        </p:nvSpPr>
        <p:spPr>
          <a:xfrm>
            <a:off x="1435608" y="1447800"/>
            <a:ext cx="7498080" cy="1447800"/>
          </a:xfrm>
        </p:spPr>
        <p:txBody>
          <a:bodyPr>
            <a:normAutofit/>
          </a:bodyPr>
          <a:lstStyle/>
          <a:p>
            <a:r>
              <a:rPr lang="en-US" sz="4000" b="1" dirty="0" smtClean="0">
                <a:cs typeface="Courier New" pitchFamily="49" charset="0"/>
              </a:rPr>
              <a:t>Install </a:t>
            </a:r>
            <a:r>
              <a:rPr lang="en-US" sz="4000" b="1" dirty="0" err="1" smtClean="0">
                <a:cs typeface="Courier New" pitchFamily="49" charset="0"/>
              </a:rPr>
              <a:t>apr-util</a:t>
            </a:r>
            <a:r>
              <a:rPr lang="en-US" sz="4000" b="1" dirty="0" smtClean="0">
                <a:cs typeface="Courier New" pitchFamily="49" charset="0"/>
              </a:rPr>
              <a:t> (APR utilities):</a:t>
            </a:r>
          </a:p>
          <a:p>
            <a:pPr lvl="1"/>
            <a:r>
              <a:rPr lang="en-US" sz="3200" b="1" dirty="0" smtClean="0">
                <a:latin typeface="Courier New" pitchFamily="49" charset="0"/>
                <a:cs typeface="Courier New" pitchFamily="49" charset="0"/>
              </a:rPr>
              <a:t>yum install </a:t>
            </a:r>
            <a:r>
              <a:rPr lang="en-US" sz="3200" b="1" dirty="0" err="1" smtClean="0">
                <a:latin typeface="Courier New" pitchFamily="49" charset="0"/>
                <a:cs typeface="Courier New" pitchFamily="49" charset="0"/>
              </a:rPr>
              <a:t>apr-util</a:t>
            </a:r>
            <a:endParaRPr lang="en-US" sz="3200" b="1" dirty="0" smtClean="0">
              <a:latin typeface="Courier New" pitchFamily="49" charset="0"/>
              <a:cs typeface="Courier New" pitchFamily="49" charset="0"/>
            </a:endParaRPr>
          </a:p>
        </p:txBody>
      </p:sp>
      <p:pic>
        <p:nvPicPr>
          <p:cNvPr id="4" name="Picture 3" descr="yum_install_httpd.png"/>
          <p:cNvPicPr>
            <a:picLocks noChangeAspect="1"/>
          </p:cNvPicPr>
          <p:nvPr/>
        </p:nvPicPr>
        <p:blipFill>
          <a:blip r:embed="rId2" cstate="print"/>
          <a:stretch>
            <a:fillRect/>
          </a:stretch>
        </p:blipFill>
        <p:spPr>
          <a:xfrm>
            <a:off x="152400" y="3429000"/>
            <a:ext cx="8836548" cy="28651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800000"/>
                </a:solidFill>
              </a:rPr>
              <a:t>Apache: Startup</a:t>
            </a:r>
            <a:endParaRPr lang="en-US" sz="4400" b="1" dirty="0">
              <a:solidFill>
                <a:srgbClr val="800000"/>
              </a:solidFill>
            </a:endParaRPr>
          </a:p>
        </p:txBody>
      </p:sp>
      <p:sp>
        <p:nvSpPr>
          <p:cNvPr id="3" name="Content Placeholder 2"/>
          <p:cNvSpPr>
            <a:spLocks noGrp="1"/>
          </p:cNvSpPr>
          <p:nvPr>
            <p:ph idx="1"/>
          </p:nvPr>
        </p:nvSpPr>
        <p:spPr>
          <a:xfrm>
            <a:off x="1435608" y="1447800"/>
            <a:ext cx="7498080" cy="1828800"/>
          </a:xfrm>
        </p:spPr>
        <p:txBody>
          <a:bodyPr>
            <a:normAutofit fontScale="92500"/>
          </a:bodyPr>
          <a:lstStyle/>
          <a:p>
            <a:r>
              <a:rPr lang="en-US" sz="4000" b="1" dirty="0" smtClean="0">
                <a:cs typeface="Courier New" pitchFamily="49" charset="0"/>
              </a:rPr>
              <a:t>Run </a:t>
            </a:r>
            <a:r>
              <a:rPr lang="en-US" sz="4000" b="1" dirty="0" err="1" smtClean="0">
                <a:cs typeface="Courier New" pitchFamily="49" charset="0"/>
              </a:rPr>
              <a:t>chkconfig</a:t>
            </a:r>
            <a:r>
              <a:rPr lang="en-US" sz="4000" b="1" dirty="0" smtClean="0">
                <a:cs typeface="Courier New" pitchFamily="49" charset="0"/>
              </a:rPr>
              <a:t> to start </a:t>
            </a:r>
            <a:r>
              <a:rPr lang="en-US" sz="4000" b="1" dirty="0" err="1" smtClean="0">
                <a:cs typeface="Courier New" pitchFamily="49" charset="0"/>
              </a:rPr>
              <a:t>httpd</a:t>
            </a:r>
            <a:r>
              <a:rPr lang="en-US" sz="4000" b="1" dirty="0" smtClean="0">
                <a:cs typeface="Courier New" pitchFamily="49" charset="0"/>
              </a:rPr>
              <a:t> upon multi-user mode (boot):</a:t>
            </a:r>
          </a:p>
          <a:p>
            <a:pPr lvl="1"/>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sbin</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chkconfig</a:t>
            </a:r>
            <a:r>
              <a:rPr lang="en-US" sz="3200" b="1" dirty="0" smtClean="0">
                <a:latin typeface="Courier New" pitchFamily="49" charset="0"/>
                <a:cs typeface="Courier New" pitchFamily="49" charset="0"/>
              </a:rPr>
              <a:t> </a:t>
            </a:r>
            <a:r>
              <a:rPr lang="en-US" sz="3200" b="1" dirty="0" err="1" smtClean="0">
                <a:latin typeface="Courier New" pitchFamily="49" charset="0"/>
                <a:cs typeface="Courier New" pitchFamily="49" charset="0"/>
              </a:rPr>
              <a:t>httpd</a:t>
            </a:r>
            <a:r>
              <a:rPr lang="en-US" sz="3200" b="1" dirty="0" smtClean="0">
                <a:latin typeface="Courier New" pitchFamily="49" charset="0"/>
                <a:cs typeface="Courier New" pitchFamily="49" charset="0"/>
              </a:rPr>
              <a:t> on</a:t>
            </a:r>
          </a:p>
        </p:txBody>
      </p:sp>
      <p:pic>
        <p:nvPicPr>
          <p:cNvPr id="4" name="Picture 3" descr="yum_install_httpd.png"/>
          <p:cNvPicPr>
            <a:picLocks noChangeAspect="1"/>
          </p:cNvPicPr>
          <p:nvPr/>
        </p:nvPicPr>
        <p:blipFill>
          <a:blip r:embed="rId2" cstate="print"/>
          <a:stretch>
            <a:fillRect/>
          </a:stretch>
        </p:blipFill>
        <p:spPr>
          <a:xfrm>
            <a:off x="152400" y="3658425"/>
            <a:ext cx="8836548" cy="240629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20930</TotalTime>
  <Words>418</Words>
  <Application>Microsoft Office PowerPoint</Application>
  <PresentationFormat>On-screen Show (4:3)</PresentationFormat>
  <Paragraphs>92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Linux Operating System</vt:lpstr>
      <vt:lpstr>What is a web server?</vt:lpstr>
      <vt:lpstr>Apache: Web Server</vt:lpstr>
      <vt:lpstr>Web Server Trends</vt:lpstr>
      <vt:lpstr>Apache: Before Installation</vt:lpstr>
      <vt:lpstr>Apache: Minimal Installation</vt:lpstr>
      <vt:lpstr>Apache: Minimal Installation</vt:lpstr>
      <vt:lpstr>Apache: Minimal Installation</vt:lpstr>
      <vt:lpstr>Apache: Startup</vt:lpstr>
      <vt:lpstr>Apache: Start httpd now</vt:lpstr>
      <vt:lpstr>Runs as background process</vt:lpstr>
      <vt:lpstr>Running on local server</vt:lpstr>
      <vt:lpstr>Creating a web page</vt:lpstr>
      <vt:lpstr>Browser Rendering Web Pages</vt:lpstr>
      <vt:lpstr>Apache Serving Web Pages</vt:lpstr>
      <vt:lpstr>HTML Template</vt:lpstr>
      <vt:lpstr>Template in Web Browser</vt:lpstr>
      <vt:lpstr>httpd.conf Configuration File</vt:lpstr>
      <vt:lpstr>Result of IndexOptions</vt:lpstr>
      <vt:lpstr>httpd.conf Configuration File</vt:lpstr>
      <vt:lpstr>httpd.conf Configuration File</vt:lpstr>
      <vt:lpstr>httpd.conf Configuration File</vt:lpstr>
      <vt:lpstr>Restart Apache Process</vt:lpstr>
      <vt:lpstr>Apache access log</vt:lpstr>
      <vt:lpstr>Apache error log</vt:lpstr>
      <vt:lpstr>IP Address Geolocation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IT250 Linux Operating System</dc:title>
  <dc:creator>Fred</dc:creator>
  <cp:lastModifiedBy>Fred R. McClurg</cp:lastModifiedBy>
  <cp:revision>702</cp:revision>
  <dcterms:created xsi:type="dcterms:W3CDTF">2011-02-25T23:27:39Z</dcterms:created>
  <dcterms:modified xsi:type="dcterms:W3CDTF">2013-07-17T11:51:30Z</dcterms:modified>
</cp:coreProperties>
</file>