
<file path=[Content_Types].xml><?xml version="1.0" encoding="utf-8"?>
<Types xmlns="http://schemas.openxmlformats.org/package/2006/content-types">
  <Default Extension="xml" ContentType="application/xml"/>
  <Default Extension="jpeg" ContentType="image/jpeg"/>
  <Default Extension="png" ContentType="image/pn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14" r:id="rId48"/>
    <p:sldId id="313" r:id="rId49"/>
    <p:sldId id="315" r:id="rId50"/>
    <p:sldId id="303" r:id="rId51"/>
    <p:sldId id="304" r:id="rId52"/>
    <p:sldId id="305" r:id="rId53"/>
    <p:sldId id="306" r:id="rId54"/>
    <p:sldId id="307" r:id="rId55"/>
    <p:sldId id="308" r:id="rId56"/>
    <p:sldId id="309" r:id="rId57"/>
    <p:sldId id="310" r:id="rId58"/>
    <p:sldId id="311" r:id="rId59"/>
    <p:sldId id="312"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3" autoAdjust="0"/>
    <p:restoredTop sz="94660"/>
  </p:normalViewPr>
  <p:slideViewPr>
    <p:cSldViewPr snapToObjects="1">
      <p:cViewPr varScale="1">
        <p:scale>
          <a:sx n="76" d="100"/>
          <a:sy n="76" d="100"/>
        </p:scale>
        <p:origin x="-1376" y="-112"/>
      </p:cViewPr>
      <p:guideLst>
        <p:guide orient="horz" pos="2112"/>
        <p:guide pos="27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60" Type="http://schemas.openxmlformats.org/officeDocument/2006/relationships/slide" Target="slides/slide59.xml"/><Relationship Id="rId39" Type="http://schemas.openxmlformats.org/officeDocument/2006/relationships/slide" Target="slides/slide38.xml"/><Relationship Id="rId70" Type="http://schemas.openxmlformats.org/officeDocument/2006/relationships/slide" Target="slides/slide69.xml"/><Relationship Id="rId7" Type="http://schemas.openxmlformats.org/officeDocument/2006/relationships/slide" Target="slides/slide6.xml"/><Relationship Id="rId43" Type="http://schemas.openxmlformats.org/officeDocument/2006/relationships/slide" Target="slides/slide42.xml"/><Relationship Id="rId74" Type="http://schemas.openxmlformats.org/officeDocument/2006/relationships/slide" Target="slides/slide73.xml"/><Relationship Id="rId25" Type="http://schemas.openxmlformats.org/officeDocument/2006/relationships/slide" Target="slides/slide24.xml"/><Relationship Id="rId10" Type="http://schemas.openxmlformats.org/officeDocument/2006/relationships/slide" Target="slides/slide9.xml"/><Relationship Id="rId90" Type="http://schemas.openxmlformats.org/officeDocument/2006/relationships/tableStyles" Target="tableStyles.xml"/><Relationship Id="rId50" Type="http://schemas.openxmlformats.org/officeDocument/2006/relationships/slide" Target="slides/slide49.xml"/><Relationship Id="rId77" Type="http://schemas.openxmlformats.org/officeDocument/2006/relationships/slide" Target="slides/slide76.xml"/><Relationship Id="rId63" Type="http://schemas.openxmlformats.org/officeDocument/2006/relationships/slide" Target="slides/slide62.xml"/><Relationship Id="rId17" Type="http://schemas.openxmlformats.org/officeDocument/2006/relationships/slide" Target="slides/slide16.xml"/><Relationship Id="rId85" Type="http://schemas.openxmlformats.org/officeDocument/2006/relationships/slide" Target="slides/slide84.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71" Type="http://schemas.openxmlformats.org/officeDocument/2006/relationships/slide" Target="slides/slide70.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slide" Target="slides/slide72.xml"/><Relationship Id="rId89" Type="http://schemas.openxmlformats.org/officeDocument/2006/relationships/theme" Target="theme/theme1.xml"/><Relationship Id="rId88" Type="http://schemas.openxmlformats.org/officeDocument/2006/relationships/viewProps" Target="viewProps.xml"/><Relationship Id="rId87" Type="http://schemas.openxmlformats.org/officeDocument/2006/relationships/presProps" Target="presProps.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82" Type="http://schemas.openxmlformats.org/officeDocument/2006/relationships/slide" Target="slides/slide81.xml"/><Relationship Id="rId69" Type="http://schemas.openxmlformats.org/officeDocument/2006/relationships/slide" Target="slides/slide68.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slide" Target="slides/slide56.xml"/><Relationship Id="rId59" Type="http://schemas.openxmlformats.org/officeDocument/2006/relationships/slide" Target="slides/slide58.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slide" Target="slides/slide5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62" Type="http://schemas.openxmlformats.org/officeDocument/2006/relationships/slide" Target="slides/slide61.xml"/><Relationship Id="rId66" Type="http://schemas.openxmlformats.org/officeDocument/2006/relationships/slide" Target="slides/slide65.xml"/><Relationship Id="rId36" Type="http://schemas.openxmlformats.org/officeDocument/2006/relationships/slide" Target="slides/slide35.xml"/><Relationship Id="rId72" Type="http://schemas.openxmlformats.org/officeDocument/2006/relationships/slide" Target="slides/slide71.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75" Type="http://schemas.openxmlformats.org/officeDocument/2006/relationships/slide" Target="slides/slide74.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65" Type="http://schemas.openxmlformats.org/officeDocument/2006/relationships/slide" Target="slides/slide64.xml"/><Relationship Id="rId67" Type="http://schemas.openxmlformats.org/officeDocument/2006/relationships/slide" Target="slides/slide66.xml"/><Relationship Id="rId54" Type="http://schemas.openxmlformats.org/officeDocument/2006/relationships/slide" Target="slides/slide53.xml"/><Relationship Id="rId12" Type="http://schemas.openxmlformats.org/officeDocument/2006/relationships/slide" Target="slides/slide11.xml"/><Relationship Id="rId76" Type="http://schemas.openxmlformats.org/officeDocument/2006/relationships/slide" Target="slides/slide75.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3" Type="http://schemas.openxmlformats.org/officeDocument/2006/relationships/slide" Target="slides/slide2.xml"/><Relationship Id="rId86" Type="http://schemas.openxmlformats.org/officeDocument/2006/relationships/printerSettings" Target="printerSettings/printerSettings1.bin"/><Relationship Id="rId23" Type="http://schemas.openxmlformats.org/officeDocument/2006/relationships/slide" Target="slides/slide22.xml"/><Relationship Id="rId61" Type="http://schemas.openxmlformats.org/officeDocument/2006/relationships/slide" Target="slides/slide60.xml"/><Relationship Id="rId53" Type="http://schemas.openxmlformats.org/officeDocument/2006/relationships/slide" Target="slides/slide52.xml"/><Relationship Id="rId84" Type="http://schemas.openxmlformats.org/officeDocument/2006/relationships/slide" Target="slides/slide83.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68" Type="http://schemas.openxmlformats.org/officeDocument/2006/relationships/slide" Target="slides/slide67.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83" Type="http://schemas.openxmlformats.org/officeDocument/2006/relationships/slide" Target="slides/slide8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78" Type="http://schemas.openxmlformats.org/officeDocument/2006/relationships/slide" Target="slides/slide77.xml"/><Relationship Id="rId22" Type="http://schemas.openxmlformats.org/officeDocument/2006/relationships/slide" Target="slides/slide21.xml"/><Relationship Id="rId21"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2D91BE-7AE8-8343-A0A2-9C951E4D6848}" type="doc">
      <dgm:prSet loTypeId="urn:microsoft.com/office/officeart/2005/8/layout/process1" loCatId="" qsTypeId="urn:microsoft.com/office/officeart/2005/8/quickstyle/simple4" qsCatId="simple" csTypeId="urn:microsoft.com/office/officeart/2005/8/colors/accent1_2" csCatId="accent1" phldr="1"/>
      <dgm:spPr/>
    </dgm:pt>
    <dgm:pt modelId="{D42BDEF2-E382-BA47-B612-D2895719FC55}">
      <dgm:prSet phldrT="[Text]"/>
      <dgm:spPr/>
      <dgm:t>
        <a:bodyPr/>
        <a:lstStyle/>
        <a:p>
          <a:r>
            <a:rPr lang="en-US" dirty="0" smtClean="0"/>
            <a:t>Perform Page Setup</a:t>
          </a:r>
          <a:endParaRPr lang="en-US" dirty="0"/>
        </a:p>
      </dgm:t>
    </dgm:pt>
    <dgm:pt modelId="{A815C456-4C45-524D-94EC-175FD65EEC57}" type="sibTrans" cxnId="{89A27944-2EEA-1A45-BC8A-0A6C3292CB3C}">
      <dgm:prSet/>
      <dgm:spPr/>
      <dgm:t>
        <a:bodyPr/>
        <a:lstStyle/>
        <a:p>
          <a:endParaRPr lang="en-US"/>
        </a:p>
      </dgm:t>
    </dgm:pt>
    <dgm:pt modelId="{2D6EC2C4-A858-9A40-827A-AD207EF4CD7E}" type="parTrans" cxnId="{89A27944-2EEA-1A45-BC8A-0A6C3292CB3C}">
      <dgm:prSet/>
      <dgm:spPr/>
      <dgm:t>
        <a:bodyPr/>
        <a:lstStyle/>
        <a:p>
          <a:endParaRPr lang="en-US"/>
        </a:p>
      </dgm:t>
    </dgm:pt>
    <dgm:pt modelId="{1BD45CBF-D132-3B4A-AC60-960649DD1BB2}">
      <dgm:prSet phldrT="[Text]"/>
      <dgm:spPr/>
      <dgm:t>
        <a:bodyPr/>
        <a:lstStyle/>
        <a:p>
          <a:r>
            <a:rPr lang="en-US" dirty="0" smtClean="0"/>
            <a:t>Page Loads</a:t>
          </a:r>
          <a:endParaRPr lang="en-US" dirty="0"/>
        </a:p>
      </dgm:t>
    </dgm:pt>
    <dgm:pt modelId="{2CBFAFF2-36E2-2344-8A70-6FF7ADB1F8CA}" type="sibTrans" cxnId="{407D7D7B-9C49-834C-9E05-FD4356182DE4}">
      <dgm:prSet/>
      <dgm:spPr/>
      <dgm:t>
        <a:bodyPr/>
        <a:lstStyle/>
        <a:p>
          <a:endParaRPr lang="en-US"/>
        </a:p>
      </dgm:t>
    </dgm:pt>
    <dgm:pt modelId="{97301C97-1505-CD4E-8ACE-046291C99C2E}" type="parTrans" cxnId="{407D7D7B-9C49-834C-9E05-FD4356182DE4}">
      <dgm:prSet/>
      <dgm:spPr/>
      <dgm:t>
        <a:bodyPr/>
        <a:lstStyle/>
        <a:p>
          <a:endParaRPr lang="en-US"/>
        </a:p>
      </dgm:t>
    </dgm:pt>
    <dgm:pt modelId="{DF0AEB61-DAFE-7749-BBC7-FDB7E3D28633}" type="pres">
      <dgm:prSet presAssocID="{8F2D91BE-7AE8-8343-A0A2-9C951E4D6848}" presName="Name0" presStyleCnt="0">
        <dgm:presLayoutVars>
          <dgm:dir/>
          <dgm:resizeHandles val="exact"/>
        </dgm:presLayoutVars>
      </dgm:prSet>
      <dgm:spPr/>
    </dgm:pt>
    <dgm:pt modelId="{0F375ECE-97C5-0F4B-9E57-E4D52461D8D8}" type="pres">
      <dgm:prSet presAssocID="{1BD45CBF-D132-3B4A-AC60-960649DD1BB2}" presName="node" presStyleLbl="node1" presStyleIdx="0" presStyleCnt="2" custLinFactNeighborY="-1529">
        <dgm:presLayoutVars>
          <dgm:bulletEnabled val="1"/>
        </dgm:presLayoutVars>
      </dgm:prSet>
      <dgm:spPr/>
      <dgm:t>
        <a:bodyPr/>
        <a:lstStyle/>
        <a:p>
          <a:endParaRPr lang="en-US"/>
        </a:p>
      </dgm:t>
    </dgm:pt>
    <dgm:pt modelId="{2E400815-B93C-4341-842A-E8CFBDAF084F}" type="pres">
      <dgm:prSet presAssocID="{2CBFAFF2-36E2-2344-8A70-6FF7ADB1F8CA}" presName="sibTrans" presStyleLbl="sibTrans2D1" presStyleIdx="0" presStyleCnt="1"/>
      <dgm:spPr/>
      <dgm:t>
        <a:bodyPr/>
        <a:lstStyle/>
        <a:p>
          <a:endParaRPr lang="en-US"/>
        </a:p>
      </dgm:t>
    </dgm:pt>
    <dgm:pt modelId="{6500BB5E-8838-5E48-83FA-67F81949A865}" type="pres">
      <dgm:prSet presAssocID="{2CBFAFF2-36E2-2344-8A70-6FF7ADB1F8CA}" presName="connectorText" presStyleLbl="sibTrans2D1" presStyleIdx="0" presStyleCnt="1"/>
      <dgm:spPr/>
      <dgm:t>
        <a:bodyPr/>
        <a:lstStyle/>
        <a:p>
          <a:endParaRPr lang="en-US"/>
        </a:p>
      </dgm:t>
    </dgm:pt>
    <dgm:pt modelId="{8A3E5079-B875-F944-B940-553A6A37C604}" type="pres">
      <dgm:prSet presAssocID="{D42BDEF2-E382-BA47-B612-D2895719FC55}" presName="node" presStyleLbl="node1" presStyleIdx="1" presStyleCnt="2" custLinFactNeighborY="-1529">
        <dgm:presLayoutVars>
          <dgm:bulletEnabled val="1"/>
        </dgm:presLayoutVars>
      </dgm:prSet>
      <dgm:spPr/>
      <dgm:t>
        <a:bodyPr/>
        <a:lstStyle/>
        <a:p>
          <a:endParaRPr lang="en-US"/>
        </a:p>
      </dgm:t>
    </dgm:pt>
  </dgm:ptLst>
  <dgm:cxnLst>
    <dgm:cxn modelId="{6E6CF151-BEBE-2E49-B607-3D78F3188B6F}" type="presOf" srcId="{8F2D91BE-7AE8-8343-A0A2-9C951E4D6848}" destId="{DF0AEB61-DAFE-7749-BBC7-FDB7E3D28633}" srcOrd="0" destOrd="0" presId="urn:microsoft.com/office/officeart/2005/8/layout/process1"/>
    <dgm:cxn modelId="{8F60E634-EF94-9843-94C2-E8FBFFB0BBB0}" type="presOf" srcId="{D42BDEF2-E382-BA47-B612-D2895719FC55}" destId="{8A3E5079-B875-F944-B940-553A6A37C604}" srcOrd="0" destOrd="0" presId="urn:microsoft.com/office/officeart/2005/8/layout/process1"/>
    <dgm:cxn modelId="{6819DCD1-DF4F-194A-9FDD-80D01C9FCAEB}" type="presOf" srcId="{2CBFAFF2-36E2-2344-8A70-6FF7ADB1F8CA}" destId="{2E400815-B93C-4341-842A-E8CFBDAF084F}" srcOrd="0" destOrd="0" presId="urn:microsoft.com/office/officeart/2005/8/layout/process1"/>
    <dgm:cxn modelId="{407D7D7B-9C49-834C-9E05-FD4356182DE4}" srcId="{8F2D91BE-7AE8-8343-A0A2-9C951E4D6848}" destId="{1BD45CBF-D132-3B4A-AC60-960649DD1BB2}" srcOrd="0" destOrd="0" parTransId="{97301C97-1505-CD4E-8ACE-046291C99C2E}" sibTransId="{2CBFAFF2-36E2-2344-8A70-6FF7ADB1F8CA}"/>
    <dgm:cxn modelId="{89A27944-2EEA-1A45-BC8A-0A6C3292CB3C}" srcId="{8F2D91BE-7AE8-8343-A0A2-9C951E4D6848}" destId="{D42BDEF2-E382-BA47-B612-D2895719FC55}" srcOrd="1" destOrd="0" parTransId="{2D6EC2C4-A858-9A40-827A-AD207EF4CD7E}" sibTransId="{A815C456-4C45-524D-94EC-175FD65EEC57}"/>
    <dgm:cxn modelId="{D14A396B-C3D4-CA4F-B74D-3FCF2CB7FA49}" type="presOf" srcId="{1BD45CBF-D132-3B4A-AC60-960649DD1BB2}" destId="{0F375ECE-97C5-0F4B-9E57-E4D52461D8D8}" srcOrd="0" destOrd="0" presId="urn:microsoft.com/office/officeart/2005/8/layout/process1"/>
    <dgm:cxn modelId="{7D7DA8AC-F8B6-EB4E-ACC5-CBBFF30ED5E5}" type="presOf" srcId="{2CBFAFF2-36E2-2344-8A70-6FF7ADB1F8CA}" destId="{6500BB5E-8838-5E48-83FA-67F81949A865}" srcOrd="1" destOrd="0" presId="urn:microsoft.com/office/officeart/2005/8/layout/process1"/>
    <dgm:cxn modelId="{8915A50C-D47F-2346-A223-40A41E2BDDF8}" type="presParOf" srcId="{DF0AEB61-DAFE-7749-BBC7-FDB7E3D28633}" destId="{0F375ECE-97C5-0F4B-9E57-E4D52461D8D8}" srcOrd="0" destOrd="0" presId="urn:microsoft.com/office/officeart/2005/8/layout/process1"/>
    <dgm:cxn modelId="{F2F6C772-6B5D-E94D-8A14-E056B234C3AC}" type="presParOf" srcId="{DF0AEB61-DAFE-7749-BBC7-FDB7E3D28633}" destId="{2E400815-B93C-4341-842A-E8CFBDAF084F}" srcOrd="1" destOrd="0" presId="urn:microsoft.com/office/officeart/2005/8/layout/process1"/>
    <dgm:cxn modelId="{4BE9C30D-7FA9-C54E-86EF-AE4C5A85DBB9}" type="presParOf" srcId="{2E400815-B93C-4341-842A-E8CFBDAF084F}" destId="{6500BB5E-8838-5E48-83FA-67F81949A865}" srcOrd="0" destOrd="0" presId="urn:microsoft.com/office/officeart/2005/8/layout/process1"/>
    <dgm:cxn modelId="{F53BA01F-1CEB-2A4F-971A-5D603E8B574B}" type="presParOf" srcId="{DF0AEB61-DAFE-7749-BBC7-FDB7E3D28633}" destId="{8A3E5079-B875-F944-B940-553A6A37C604}"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2D91BE-7AE8-8343-A0A2-9C951E4D6848}" type="doc">
      <dgm:prSet loTypeId="urn:microsoft.com/office/officeart/2005/8/layout/process1" loCatId="" qsTypeId="urn:microsoft.com/office/officeart/2005/8/quickstyle/simple4" qsCatId="simple" csTypeId="urn:microsoft.com/office/officeart/2005/8/colors/accent3_2" csCatId="accent3" phldr="1"/>
      <dgm:spPr/>
    </dgm:pt>
    <dgm:pt modelId="{D42BDEF2-E382-BA47-B612-D2895719FC55}">
      <dgm:prSet phldrT="[Text]"/>
      <dgm:spPr/>
      <dgm:t>
        <a:bodyPr/>
        <a:lstStyle/>
        <a:p>
          <a:r>
            <a:rPr lang="en-US" dirty="0" smtClean="0"/>
            <a:t>Retrieve Page Content</a:t>
          </a:r>
          <a:endParaRPr lang="en-US" dirty="0"/>
        </a:p>
      </dgm:t>
    </dgm:pt>
    <dgm:pt modelId="{A815C456-4C45-524D-94EC-175FD65EEC57}" type="sibTrans" cxnId="{89A27944-2EEA-1A45-BC8A-0A6C3292CB3C}">
      <dgm:prSet/>
      <dgm:spPr/>
      <dgm:t>
        <a:bodyPr/>
        <a:lstStyle/>
        <a:p>
          <a:endParaRPr lang="en-US"/>
        </a:p>
      </dgm:t>
    </dgm:pt>
    <dgm:pt modelId="{2D6EC2C4-A858-9A40-827A-AD207EF4CD7E}" type="parTrans" cxnId="{89A27944-2EEA-1A45-BC8A-0A6C3292CB3C}">
      <dgm:prSet/>
      <dgm:spPr/>
      <dgm:t>
        <a:bodyPr/>
        <a:lstStyle/>
        <a:p>
          <a:endParaRPr lang="en-US"/>
        </a:p>
      </dgm:t>
    </dgm:pt>
    <dgm:pt modelId="{1BD45CBF-D132-3B4A-AC60-960649DD1BB2}">
      <dgm:prSet phldrT="[Text]"/>
      <dgm:spPr/>
      <dgm:t>
        <a:bodyPr/>
        <a:lstStyle/>
        <a:p>
          <a:r>
            <a:rPr lang="en-US" dirty="0" smtClean="0"/>
            <a:t>Event</a:t>
          </a:r>
          <a:endParaRPr lang="en-US" dirty="0"/>
        </a:p>
      </dgm:t>
    </dgm:pt>
    <dgm:pt modelId="{2CBFAFF2-36E2-2344-8A70-6FF7ADB1F8CA}" type="sibTrans" cxnId="{407D7D7B-9C49-834C-9E05-FD4356182DE4}">
      <dgm:prSet/>
      <dgm:spPr/>
      <dgm:t>
        <a:bodyPr/>
        <a:lstStyle/>
        <a:p>
          <a:endParaRPr lang="en-US"/>
        </a:p>
      </dgm:t>
    </dgm:pt>
    <dgm:pt modelId="{97301C97-1505-CD4E-8ACE-046291C99C2E}" type="parTrans" cxnId="{407D7D7B-9C49-834C-9E05-FD4356182DE4}">
      <dgm:prSet/>
      <dgm:spPr/>
      <dgm:t>
        <a:bodyPr/>
        <a:lstStyle/>
        <a:p>
          <a:endParaRPr lang="en-US"/>
        </a:p>
      </dgm:t>
    </dgm:pt>
    <dgm:pt modelId="{FDDA8951-C320-AA45-B1D8-EF2C19C267B9}">
      <dgm:prSet/>
      <dgm:spPr/>
      <dgm:t>
        <a:bodyPr/>
        <a:lstStyle/>
        <a:p>
          <a:r>
            <a:rPr lang="en-US" dirty="0" smtClean="0"/>
            <a:t>Manipulate or Animate Content</a:t>
          </a:r>
          <a:endParaRPr lang="en-US" dirty="0"/>
        </a:p>
      </dgm:t>
    </dgm:pt>
    <dgm:pt modelId="{9A24CD99-764D-7647-83D9-B18E5C572E4C}" type="parTrans" cxnId="{CD3BAC22-2980-304B-85CD-6C571ED64209}">
      <dgm:prSet/>
      <dgm:spPr/>
      <dgm:t>
        <a:bodyPr/>
        <a:lstStyle/>
        <a:p>
          <a:endParaRPr lang="en-US"/>
        </a:p>
      </dgm:t>
    </dgm:pt>
    <dgm:pt modelId="{91429E92-890D-0942-A667-F49C24FE2CA8}" type="sibTrans" cxnId="{CD3BAC22-2980-304B-85CD-6C571ED64209}">
      <dgm:prSet/>
      <dgm:spPr/>
      <dgm:t>
        <a:bodyPr/>
        <a:lstStyle/>
        <a:p>
          <a:endParaRPr lang="en-US"/>
        </a:p>
      </dgm:t>
    </dgm:pt>
    <dgm:pt modelId="{D3E27FC6-B8F0-DC41-B518-19EBB2D3BC97}">
      <dgm:prSet/>
      <dgm:spPr/>
      <dgm:t>
        <a:bodyPr/>
        <a:lstStyle/>
        <a:p>
          <a:r>
            <a:rPr lang="en-US" dirty="0" smtClean="0"/>
            <a:t>Put Page Content Back</a:t>
          </a:r>
          <a:endParaRPr lang="en-US" dirty="0"/>
        </a:p>
      </dgm:t>
    </dgm:pt>
    <dgm:pt modelId="{226A6702-9344-1949-BA63-6A7142454B15}" type="parTrans" cxnId="{53BDBAF3-A5E7-5B4C-A9F2-70CB3A92BC85}">
      <dgm:prSet/>
      <dgm:spPr/>
      <dgm:t>
        <a:bodyPr/>
        <a:lstStyle/>
        <a:p>
          <a:endParaRPr lang="en-US"/>
        </a:p>
      </dgm:t>
    </dgm:pt>
    <dgm:pt modelId="{0DB608A7-0E32-624D-875C-E144B3432BBF}" type="sibTrans" cxnId="{53BDBAF3-A5E7-5B4C-A9F2-70CB3A92BC85}">
      <dgm:prSet/>
      <dgm:spPr/>
      <dgm:t>
        <a:bodyPr/>
        <a:lstStyle/>
        <a:p>
          <a:endParaRPr lang="en-US"/>
        </a:p>
      </dgm:t>
    </dgm:pt>
    <dgm:pt modelId="{DF0AEB61-DAFE-7749-BBC7-FDB7E3D28633}" type="pres">
      <dgm:prSet presAssocID="{8F2D91BE-7AE8-8343-A0A2-9C951E4D6848}" presName="Name0" presStyleCnt="0">
        <dgm:presLayoutVars>
          <dgm:dir/>
          <dgm:resizeHandles val="exact"/>
        </dgm:presLayoutVars>
      </dgm:prSet>
      <dgm:spPr/>
    </dgm:pt>
    <dgm:pt modelId="{0F375ECE-97C5-0F4B-9E57-E4D52461D8D8}" type="pres">
      <dgm:prSet presAssocID="{1BD45CBF-D132-3B4A-AC60-960649DD1BB2}" presName="node" presStyleLbl="node1" presStyleIdx="0" presStyleCnt="4" custLinFactY="-98324" custLinFactNeighborY="-100000">
        <dgm:presLayoutVars>
          <dgm:bulletEnabled val="1"/>
        </dgm:presLayoutVars>
      </dgm:prSet>
      <dgm:spPr/>
      <dgm:t>
        <a:bodyPr/>
        <a:lstStyle/>
        <a:p>
          <a:endParaRPr lang="en-US"/>
        </a:p>
      </dgm:t>
    </dgm:pt>
    <dgm:pt modelId="{2E400815-B93C-4341-842A-E8CFBDAF084F}" type="pres">
      <dgm:prSet presAssocID="{2CBFAFF2-36E2-2344-8A70-6FF7ADB1F8CA}" presName="sibTrans" presStyleLbl="sibTrans2D1" presStyleIdx="0" presStyleCnt="3"/>
      <dgm:spPr/>
      <dgm:t>
        <a:bodyPr/>
        <a:lstStyle/>
        <a:p>
          <a:endParaRPr lang="en-US"/>
        </a:p>
      </dgm:t>
    </dgm:pt>
    <dgm:pt modelId="{6500BB5E-8838-5E48-83FA-67F81949A865}" type="pres">
      <dgm:prSet presAssocID="{2CBFAFF2-36E2-2344-8A70-6FF7ADB1F8CA}" presName="connectorText" presStyleLbl="sibTrans2D1" presStyleIdx="0" presStyleCnt="3"/>
      <dgm:spPr/>
      <dgm:t>
        <a:bodyPr/>
        <a:lstStyle/>
        <a:p>
          <a:endParaRPr lang="en-US"/>
        </a:p>
      </dgm:t>
    </dgm:pt>
    <dgm:pt modelId="{8A3E5079-B875-F944-B940-553A6A37C604}" type="pres">
      <dgm:prSet presAssocID="{D42BDEF2-E382-BA47-B612-D2895719FC55}" presName="node" presStyleLbl="node1" presStyleIdx="1" presStyleCnt="4" custLinFactNeighborX="1810" custLinFactNeighborY="-77848">
        <dgm:presLayoutVars>
          <dgm:bulletEnabled val="1"/>
        </dgm:presLayoutVars>
      </dgm:prSet>
      <dgm:spPr/>
      <dgm:t>
        <a:bodyPr/>
        <a:lstStyle/>
        <a:p>
          <a:endParaRPr lang="en-US"/>
        </a:p>
      </dgm:t>
    </dgm:pt>
    <dgm:pt modelId="{463C08EC-D773-9248-844D-5D8B5EDB06AD}" type="pres">
      <dgm:prSet presAssocID="{A815C456-4C45-524D-94EC-175FD65EEC57}" presName="sibTrans" presStyleLbl="sibTrans2D1" presStyleIdx="1" presStyleCnt="3"/>
      <dgm:spPr/>
      <dgm:t>
        <a:bodyPr/>
        <a:lstStyle/>
        <a:p>
          <a:endParaRPr lang="en-US"/>
        </a:p>
      </dgm:t>
    </dgm:pt>
    <dgm:pt modelId="{737D773C-6E9B-9041-8969-F6208ED493CD}" type="pres">
      <dgm:prSet presAssocID="{A815C456-4C45-524D-94EC-175FD65EEC57}" presName="connectorText" presStyleLbl="sibTrans2D1" presStyleIdx="1" presStyleCnt="3"/>
      <dgm:spPr/>
      <dgm:t>
        <a:bodyPr/>
        <a:lstStyle/>
        <a:p>
          <a:endParaRPr lang="en-US"/>
        </a:p>
      </dgm:t>
    </dgm:pt>
    <dgm:pt modelId="{46909DFE-64FB-D441-AAAE-D6D124BE3768}" type="pres">
      <dgm:prSet presAssocID="{FDDA8951-C320-AA45-B1D8-EF2C19C267B9}" presName="node" presStyleLbl="node1" presStyleIdx="2" presStyleCnt="4" custLinFactNeighborX="10238" custLinFactNeighborY="50660">
        <dgm:presLayoutVars>
          <dgm:bulletEnabled val="1"/>
        </dgm:presLayoutVars>
      </dgm:prSet>
      <dgm:spPr/>
      <dgm:t>
        <a:bodyPr/>
        <a:lstStyle/>
        <a:p>
          <a:endParaRPr lang="en-US"/>
        </a:p>
      </dgm:t>
    </dgm:pt>
    <dgm:pt modelId="{03EBDDED-052A-BD43-9C6F-8DCC210B8A63}" type="pres">
      <dgm:prSet presAssocID="{91429E92-890D-0942-A667-F49C24FE2CA8}" presName="sibTrans" presStyleLbl="sibTrans2D1" presStyleIdx="2" presStyleCnt="3"/>
      <dgm:spPr/>
      <dgm:t>
        <a:bodyPr/>
        <a:lstStyle/>
        <a:p>
          <a:endParaRPr lang="en-US"/>
        </a:p>
      </dgm:t>
    </dgm:pt>
    <dgm:pt modelId="{95EBCBBF-1328-A841-A628-BEB309A0C24F}" type="pres">
      <dgm:prSet presAssocID="{91429E92-890D-0942-A667-F49C24FE2CA8}" presName="connectorText" presStyleLbl="sibTrans2D1" presStyleIdx="2" presStyleCnt="3"/>
      <dgm:spPr/>
      <dgm:t>
        <a:bodyPr/>
        <a:lstStyle/>
        <a:p>
          <a:endParaRPr lang="en-US"/>
        </a:p>
      </dgm:t>
    </dgm:pt>
    <dgm:pt modelId="{1B0C4C60-92C4-9C4E-B89A-292603789D62}" type="pres">
      <dgm:prSet presAssocID="{D3E27FC6-B8F0-DC41-B518-19EBB2D3BC97}" presName="node" presStyleLbl="node1" presStyleIdx="3" presStyleCnt="4" custLinFactY="91613" custLinFactNeighborY="100000">
        <dgm:presLayoutVars>
          <dgm:bulletEnabled val="1"/>
        </dgm:presLayoutVars>
      </dgm:prSet>
      <dgm:spPr/>
      <dgm:t>
        <a:bodyPr/>
        <a:lstStyle/>
        <a:p>
          <a:endParaRPr lang="en-US"/>
        </a:p>
      </dgm:t>
    </dgm:pt>
  </dgm:ptLst>
  <dgm:cxnLst>
    <dgm:cxn modelId="{28514A91-A1B0-A44F-AE9E-FE02484A61A1}" type="presOf" srcId="{8F2D91BE-7AE8-8343-A0A2-9C951E4D6848}" destId="{DF0AEB61-DAFE-7749-BBC7-FDB7E3D28633}" srcOrd="0" destOrd="0" presId="urn:microsoft.com/office/officeart/2005/8/layout/process1"/>
    <dgm:cxn modelId="{0BC820D8-8ACA-E248-A89C-B00948FD88A7}" type="presOf" srcId="{2CBFAFF2-36E2-2344-8A70-6FF7ADB1F8CA}" destId="{6500BB5E-8838-5E48-83FA-67F81949A865}" srcOrd="1" destOrd="0" presId="urn:microsoft.com/office/officeart/2005/8/layout/process1"/>
    <dgm:cxn modelId="{53BDBAF3-A5E7-5B4C-A9F2-70CB3A92BC85}" srcId="{8F2D91BE-7AE8-8343-A0A2-9C951E4D6848}" destId="{D3E27FC6-B8F0-DC41-B518-19EBB2D3BC97}" srcOrd="3" destOrd="0" parTransId="{226A6702-9344-1949-BA63-6A7142454B15}" sibTransId="{0DB608A7-0E32-624D-875C-E144B3432BBF}"/>
    <dgm:cxn modelId="{CD3BAC22-2980-304B-85CD-6C571ED64209}" srcId="{8F2D91BE-7AE8-8343-A0A2-9C951E4D6848}" destId="{FDDA8951-C320-AA45-B1D8-EF2C19C267B9}" srcOrd="2" destOrd="0" parTransId="{9A24CD99-764D-7647-83D9-B18E5C572E4C}" sibTransId="{91429E92-890D-0942-A667-F49C24FE2CA8}"/>
    <dgm:cxn modelId="{F82323FA-2AAA-FE44-A267-1C285A9B9B18}" type="presOf" srcId="{D3E27FC6-B8F0-DC41-B518-19EBB2D3BC97}" destId="{1B0C4C60-92C4-9C4E-B89A-292603789D62}" srcOrd="0" destOrd="0" presId="urn:microsoft.com/office/officeart/2005/8/layout/process1"/>
    <dgm:cxn modelId="{E2673790-52E6-F24E-990C-E1387308C0C2}" type="presOf" srcId="{D42BDEF2-E382-BA47-B612-D2895719FC55}" destId="{8A3E5079-B875-F944-B940-553A6A37C604}" srcOrd="0" destOrd="0" presId="urn:microsoft.com/office/officeart/2005/8/layout/process1"/>
    <dgm:cxn modelId="{7A7AAE23-D84D-DC4C-9CF8-E0ACC16DE46B}" type="presOf" srcId="{1BD45CBF-D132-3B4A-AC60-960649DD1BB2}" destId="{0F375ECE-97C5-0F4B-9E57-E4D52461D8D8}" srcOrd="0" destOrd="0" presId="urn:microsoft.com/office/officeart/2005/8/layout/process1"/>
    <dgm:cxn modelId="{693DCCFD-058A-9B4A-B925-2B11F827EEC1}" type="presOf" srcId="{91429E92-890D-0942-A667-F49C24FE2CA8}" destId="{95EBCBBF-1328-A841-A628-BEB309A0C24F}" srcOrd="1" destOrd="0" presId="urn:microsoft.com/office/officeart/2005/8/layout/process1"/>
    <dgm:cxn modelId="{89A27944-2EEA-1A45-BC8A-0A6C3292CB3C}" srcId="{8F2D91BE-7AE8-8343-A0A2-9C951E4D6848}" destId="{D42BDEF2-E382-BA47-B612-D2895719FC55}" srcOrd="1" destOrd="0" parTransId="{2D6EC2C4-A858-9A40-827A-AD207EF4CD7E}" sibTransId="{A815C456-4C45-524D-94EC-175FD65EEC57}"/>
    <dgm:cxn modelId="{1009DEAF-E84B-D641-AA78-615DE314F258}" type="presOf" srcId="{FDDA8951-C320-AA45-B1D8-EF2C19C267B9}" destId="{46909DFE-64FB-D441-AAAE-D6D124BE3768}" srcOrd="0" destOrd="0" presId="urn:microsoft.com/office/officeart/2005/8/layout/process1"/>
    <dgm:cxn modelId="{362AAE50-BE91-1444-B3D8-3132C522E6C5}" type="presOf" srcId="{A815C456-4C45-524D-94EC-175FD65EEC57}" destId="{737D773C-6E9B-9041-8969-F6208ED493CD}" srcOrd="1" destOrd="0" presId="urn:microsoft.com/office/officeart/2005/8/layout/process1"/>
    <dgm:cxn modelId="{77ABCE13-11DE-C74A-BFFD-3D29282639A2}" type="presOf" srcId="{2CBFAFF2-36E2-2344-8A70-6FF7ADB1F8CA}" destId="{2E400815-B93C-4341-842A-E8CFBDAF084F}" srcOrd="0" destOrd="0" presId="urn:microsoft.com/office/officeart/2005/8/layout/process1"/>
    <dgm:cxn modelId="{3C5F59B1-C072-9B41-B27E-3C5A4874DE5D}" type="presOf" srcId="{A815C456-4C45-524D-94EC-175FD65EEC57}" destId="{463C08EC-D773-9248-844D-5D8B5EDB06AD}" srcOrd="0" destOrd="0" presId="urn:microsoft.com/office/officeart/2005/8/layout/process1"/>
    <dgm:cxn modelId="{407D7D7B-9C49-834C-9E05-FD4356182DE4}" srcId="{8F2D91BE-7AE8-8343-A0A2-9C951E4D6848}" destId="{1BD45CBF-D132-3B4A-AC60-960649DD1BB2}" srcOrd="0" destOrd="0" parTransId="{97301C97-1505-CD4E-8ACE-046291C99C2E}" sibTransId="{2CBFAFF2-36E2-2344-8A70-6FF7ADB1F8CA}"/>
    <dgm:cxn modelId="{D9E5E214-C38E-5D40-888C-5B0FA2DD3CAF}" type="presOf" srcId="{91429E92-890D-0942-A667-F49C24FE2CA8}" destId="{03EBDDED-052A-BD43-9C6F-8DCC210B8A63}" srcOrd="0" destOrd="0" presId="urn:microsoft.com/office/officeart/2005/8/layout/process1"/>
    <dgm:cxn modelId="{30D70484-B6F6-034B-985E-6B5629D324D6}" type="presParOf" srcId="{DF0AEB61-DAFE-7749-BBC7-FDB7E3D28633}" destId="{0F375ECE-97C5-0F4B-9E57-E4D52461D8D8}" srcOrd="0" destOrd="0" presId="urn:microsoft.com/office/officeart/2005/8/layout/process1"/>
    <dgm:cxn modelId="{EB2985AF-D078-4D47-9341-85A62C3A4777}" type="presParOf" srcId="{DF0AEB61-DAFE-7749-BBC7-FDB7E3D28633}" destId="{2E400815-B93C-4341-842A-E8CFBDAF084F}" srcOrd="1" destOrd="0" presId="urn:microsoft.com/office/officeart/2005/8/layout/process1"/>
    <dgm:cxn modelId="{7FCE9BFC-C026-7A4B-B038-E3B2013D53E0}" type="presParOf" srcId="{2E400815-B93C-4341-842A-E8CFBDAF084F}" destId="{6500BB5E-8838-5E48-83FA-67F81949A865}" srcOrd="0" destOrd="0" presId="urn:microsoft.com/office/officeart/2005/8/layout/process1"/>
    <dgm:cxn modelId="{CE8812EC-937B-2D41-97AD-0F4CC7D98A87}" type="presParOf" srcId="{DF0AEB61-DAFE-7749-BBC7-FDB7E3D28633}" destId="{8A3E5079-B875-F944-B940-553A6A37C604}" srcOrd="2" destOrd="0" presId="urn:microsoft.com/office/officeart/2005/8/layout/process1"/>
    <dgm:cxn modelId="{2C5BCD51-63AB-3C40-BFDE-600D2D8F4A6E}" type="presParOf" srcId="{DF0AEB61-DAFE-7749-BBC7-FDB7E3D28633}" destId="{463C08EC-D773-9248-844D-5D8B5EDB06AD}" srcOrd="3" destOrd="0" presId="urn:microsoft.com/office/officeart/2005/8/layout/process1"/>
    <dgm:cxn modelId="{B107AE88-FA54-B746-81EB-60DE68D1470C}" type="presParOf" srcId="{463C08EC-D773-9248-844D-5D8B5EDB06AD}" destId="{737D773C-6E9B-9041-8969-F6208ED493CD}" srcOrd="0" destOrd="0" presId="urn:microsoft.com/office/officeart/2005/8/layout/process1"/>
    <dgm:cxn modelId="{A565C333-CE61-7545-AD38-F286D949F4FA}" type="presParOf" srcId="{DF0AEB61-DAFE-7749-BBC7-FDB7E3D28633}" destId="{46909DFE-64FB-D441-AAAE-D6D124BE3768}" srcOrd="4" destOrd="0" presId="urn:microsoft.com/office/officeart/2005/8/layout/process1"/>
    <dgm:cxn modelId="{EE6B1984-AAF8-4544-BDDF-124D9550BD71}" type="presParOf" srcId="{DF0AEB61-DAFE-7749-BBC7-FDB7E3D28633}" destId="{03EBDDED-052A-BD43-9C6F-8DCC210B8A63}" srcOrd="5" destOrd="0" presId="urn:microsoft.com/office/officeart/2005/8/layout/process1"/>
    <dgm:cxn modelId="{418A810A-97B8-BB41-B0D4-C9337C18582B}" type="presParOf" srcId="{03EBDDED-052A-BD43-9C6F-8DCC210B8A63}" destId="{95EBCBBF-1328-A841-A628-BEB309A0C24F}" srcOrd="0" destOrd="0" presId="urn:microsoft.com/office/officeart/2005/8/layout/process1"/>
    <dgm:cxn modelId="{21A1E565-381E-9E45-AAD6-D6D64901095B}" type="presParOf" srcId="{DF0AEB61-DAFE-7749-BBC7-FDB7E3D28633}" destId="{1B0C4C60-92C4-9C4E-B89A-292603789D6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2D91BE-7AE8-8343-A0A2-9C951E4D6848}" type="doc">
      <dgm:prSet loTypeId="urn:microsoft.com/office/officeart/2005/8/layout/process1" loCatId="" qsTypeId="urn:microsoft.com/office/officeart/2005/8/quickstyle/simple4" qsCatId="simple" csTypeId="urn:microsoft.com/office/officeart/2005/8/colors/accent4_2" csCatId="accent4" phldr="1"/>
      <dgm:spPr/>
    </dgm:pt>
    <dgm:pt modelId="{D42BDEF2-E382-BA47-B612-D2895719FC55}">
      <dgm:prSet phldrT="[Text]" custT="1"/>
      <dgm:spPr/>
      <dgm:t>
        <a:bodyPr anchor="t"/>
        <a:lstStyle/>
        <a:p>
          <a:pPr algn="ctr"/>
          <a:r>
            <a:rPr lang="en-US" sz="1600" b="1" dirty="0" smtClean="0"/>
            <a:t>Unified Event Objects</a:t>
          </a:r>
        </a:p>
        <a:p>
          <a:pPr algn="l"/>
          <a:r>
            <a:rPr lang="en-US" sz="1600" dirty="0" smtClean="0"/>
            <a:t>Provides an event object that exposes the most common properties in a cross-browser way.</a:t>
          </a:r>
          <a:endParaRPr lang="en-US" sz="1600" dirty="0"/>
        </a:p>
      </dgm:t>
    </dgm:pt>
    <dgm:pt modelId="{A815C456-4C45-524D-94EC-175FD65EEC57}" type="sibTrans" cxnId="{89A27944-2EEA-1A45-BC8A-0A6C3292CB3C}">
      <dgm:prSet/>
      <dgm:spPr/>
      <dgm:t>
        <a:bodyPr/>
        <a:lstStyle/>
        <a:p>
          <a:endParaRPr lang="en-US"/>
        </a:p>
      </dgm:t>
    </dgm:pt>
    <dgm:pt modelId="{2D6EC2C4-A858-9A40-827A-AD207EF4CD7E}" type="parTrans" cxnId="{89A27944-2EEA-1A45-BC8A-0A6C3292CB3C}">
      <dgm:prSet/>
      <dgm:spPr/>
      <dgm:t>
        <a:bodyPr/>
        <a:lstStyle/>
        <a:p>
          <a:endParaRPr lang="en-US"/>
        </a:p>
      </dgm:t>
    </dgm:pt>
    <dgm:pt modelId="{1BD45CBF-D132-3B4A-AC60-960649DD1BB2}">
      <dgm:prSet phldrT="[Text]" custT="1"/>
      <dgm:spPr/>
      <dgm:t>
        <a:bodyPr anchor="t"/>
        <a:lstStyle/>
        <a:p>
          <a:pPr algn="ctr"/>
          <a:r>
            <a:rPr lang="en-US" sz="1600" b="1" dirty="0" smtClean="0"/>
            <a:t>Binding/Unbinding</a:t>
          </a:r>
        </a:p>
        <a:p>
          <a:pPr algn="l"/>
          <a:r>
            <a:rPr lang="en-US" sz="1600" dirty="0" smtClean="0"/>
            <a:t>Allows events to be wired up and torn down in a cross-browser way.</a:t>
          </a:r>
          <a:endParaRPr lang="en-US" sz="1600" dirty="0"/>
        </a:p>
      </dgm:t>
    </dgm:pt>
    <dgm:pt modelId="{2CBFAFF2-36E2-2344-8A70-6FF7ADB1F8CA}" type="sibTrans" cxnId="{407D7D7B-9C49-834C-9E05-FD4356182DE4}">
      <dgm:prSet/>
      <dgm:spPr/>
      <dgm:t>
        <a:bodyPr/>
        <a:lstStyle/>
        <a:p>
          <a:endParaRPr lang="en-US"/>
        </a:p>
      </dgm:t>
    </dgm:pt>
    <dgm:pt modelId="{97301C97-1505-CD4E-8ACE-046291C99C2E}" type="parTrans" cxnId="{407D7D7B-9C49-834C-9E05-FD4356182DE4}">
      <dgm:prSet/>
      <dgm:spPr/>
      <dgm:t>
        <a:bodyPr/>
        <a:lstStyle/>
        <a:p>
          <a:endParaRPr lang="en-US"/>
        </a:p>
      </dgm:t>
    </dgm:pt>
    <dgm:pt modelId="{FDDA8951-C320-AA45-B1D8-EF2C19C267B9}">
      <dgm:prSet custT="1"/>
      <dgm:spPr/>
      <dgm:t>
        <a:bodyPr anchor="t"/>
        <a:lstStyle/>
        <a:p>
          <a:pPr algn="ctr"/>
          <a:r>
            <a:rPr lang="en-US" sz="1600" b="1" dirty="0" smtClean="0"/>
            <a:t>Convenience Features</a:t>
          </a:r>
        </a:p>
        <a:p>
          <a:pPr algn="l"/>
          <a:r>
            <a:rPr lang="en-US" sz="1600" b="0" dirty="0" smtClean="0"/>
            <a:t>Provides functions that encapsulate common event features and cross-browser helper routines</a:t>
          </a:r>
          <a:endParaRPr lang="en-US" sz="1600" b="0" dirty="0"/>
        </a:p>
      </dgm:t>
    </dgm:pt>
    <dgm:pt modelId="{9A24CD99-764D-7647-83D9-B18E5C572E4C}" type="parTrans" cxnId="{CD3BAC22-2980-304B-85CD-6C571ED64209}">
      <dgm:prSet/>
      <dgm:spPr/>
      <dgm:t>
        <a:bodyPr/>
        <a:lstStyle/>
        <a:p>
          <a:endParaRPr lang="en-US"/>
        </a:p>
      </dgm:t>
    </dgm:pt>
    <dgm:pt modelId="{91429E92-890D-0942-A667-F49C24FE2CA8}" type="sibTrans" cxnId="{CD3BAC22-2980-304B-85CD-6C571ED64209}">
      <dgm:prSet/>
      <dgm:spPr/>
      <dgm:t>
        <a:bodyPr/>
        <a:lstStyle/>
        <a:p>
          <a:endParaRPr lang="en-US"/>
        </a:p>
      </dgm:t>
    </dgm:pt>
    <dgm:pt modelId="{DF0AEB61-DAFE-7749-BBC7-FDB7E3D28633}" type="pres">
      <dgm:prSet presAssocID="{8F2D91BE-7AE8-8343-A0A2-9C951E4D6848}" presName="Name0" presStyleCnt="0">
        <dgm:presLayoutVars>
          <dgm:dir/>
          <dgm:resizeHandles val="exact"/>
        </dgm:presLayoutVars>
      </dgm:prSet>
      <dgm:spPr/>
    </dgm:pt>
    <dgm:pt modelId="{0F375ECE-97C5-0F4B-9E57-E4D52461D8D8}" type="pres">
      <dgm:prSet presAssocID="{1BD45CBF-D132-3B4A-AC60-960649DD1BB2}" presName="node" presStyleLbl="node1" presStyleIdx="0" presStyleCnt="3" custScaleX="119982" custLinFactY="-98324" custLinFactNeighborY="-100000">
        <dgm:presLayoutVars>
          <dgm:bulletEnabled val="1"/>
        </dgm:presLayoutVars>
      </dgm:prSet>
      <dgm:spPr/>
      <dgm:t>
        <a:bodyPr/>
        <a:lstStyle/>
        <a:p>
          <a:endParaRPr lang="en-US"/>
        </a:p>
      </dgm:t>
    </dgm:pt>
    <dgm:pt modelId="{2E400815-B93C-4341-842A-E8CFBDAF084F}" type="pres">
      <dgm:prSet presAssocID="{2CBFAFF2-36E2-2344-8A70-6FF7ADB1F8CA}" presName="sibTrans" presStyleLbl="sibTrans2D1" presStyleIdx="0" presStyleCnt="2"/>
      <dgm:spPr/>
      <dgm:t>
        <a:bodyPr/>
        <a:lstStyle/>
        <a:p>
          <a:endParaRPr lang="en-US"/>
        </a:p>
      </dgm:t>
    </dgm:pt>
    <dgm:pt modelId="{6500BB5E-8838-5E48-83FA-67F81949A865}" type="pres">
      <dgm:prSet presAssocID="{2CBFAFF2-36E2-2344-8A70-6FF7ADB1F8CA}" presName="connectorText" presStyleLbl="sibTrans2D1" presStyleIdx="0" presStyleCnt="2"/>
      <dgm:spPr/>
      <dgm:t>
        <a:bodyPr/>
        <a:lstStyle/>
        <a:p>
          <a:endParaRPr lang="en-US"/>
        </a:p>
      </dgm:t>
    </dgm:pt>
    <dgm:pt modelId="{8A3E5079-B875-F944-B940-553A6A37C604}" type="pres">
      <dgm:prSet presAssocID="{D42BDEF2-E382-BA47-B612-D2895719FC55}" presName="node" presStyleLbl="node1" presStyleIdx="1" presStyleCnt="3" custScaleX="115866" custLinFactNeighborX="1810" custLinFactNeighborY="-77848">
        <dgm:presLayoutVars>
          <dgm:bulletEnabled val="1"/>
        </dgm:presLayoutVars>
      </dgm:prSet>
      <dgm:spPr/>
      <dgm:t>
        <a:bodyPr/>
        <a:lstStyle/>
        <a:p>
          <a:endParaRPr lang="en-US"/>
        </a:p>
      </dgm:t>
    </dgm:pt>
    <dgm:pt modelId="{463C08EC-D773-9248-844D-5D8B5EDB06AD}" type="pres">
      <dgm:prSet presAssocID="{A815C456-4C45-524D-94EC-175FD65EEC57}" presName="sibTrans" presStyleLbl="sibTrans2D1" presStyleIdx="1" presStyleCnt="2"/>
      <dgm:spPr/>
      <dgm:t>
        <a:bodyPr/>
        <a:lstStyle/>
        <a:p>
          <a:endParaRPr lang="en-US"/>
        </a:p>
      </dgm:t>
    </dgm:pt>
    <dgm:pt modelId="{737D773C-6E9B-9041-8969-F6208ED493CD}" type="pres">
      <dgm:prSet presAssocID="{A815C456-4C45-524D-94EC-175FD65EEC57}" presName="connectorText" presStyleLbl="sibTrans2D1" presStyleIdx="1" presStyleCnt="2"/>
      <dgm:spPr/>
      <dgm:t>
        <a:bodyPr/>
        <a:lstStyle/>
        <a:p>
          <a:endParaRPr lang="en-US"/>
        </a:p>
      </dgm:t>
    </dgm:pt>
    <dgm:pt modelId="{46909DFE-64FB-D441-AAAE-D6D124BE3768}" type="pres">
      <dgm:prSet presAssocID="{FDDA8951-C320-AA45-B1D8-EF2C19C267B9}" presName="node" presStyleLbl="node1" presStyleIdx="2" presStyleCnt="3" custScaleX="117748" custLinFactNeighborX="908" custLinFactNeighborY="-16028">
        <dgm:presLayoutVars>
          <dgm:bulletEnabled val="1"/>
        </dgm:presLayoutVars>
      </dgm:prSet>
      <dgm:spPr/>
      <dgm:t>
        <a:bodyPr/>
        <a:lstStyle/>
        <a:p>
          <a:endParaRPr lang="en-US"/>
        </a:p>
      </dgm:t>
    </dgm:pt>
  </dgm:ptLst>
  <dgm:cxnLst>
    <dgm:cxn modelId="{37247DDF-0D05-064C-976C-D2F58A38539C}" type="presOf" srcId="{A815C456-4C45-524D-94EC-175FD65EEC57}" destId="{463C08EC-D773-9248-844D-5D8B5EDB06AD}" srcOrd="0" destOrd="0" presId="urn:microsoft.com/office/officeart/2005/8/layout/process1"/>
    <dgm:cxn modelId="{F19C5DBD-AC48-3B40-B95D-E11C1B8E5504}" type="presOf" srcId="{D42BDEF2-E382-BA47-B612-D2895719FC55}" destId="{8A3E5079-B875-F944-B940-553A6A37C604}" srcOrd="0" destOrd="0" presId="urn:microsoft.com/office/officeart/2005/8/layout/process1"/>
    <dgm:cxn modelId="{53AC7EBA-071A-7743-84A9-A02CF395EFD6}" type="presOf" srcId="{2CBFAFF2-36E2-2344-8A70-6FF7ADB1F8CA}" destId="{2E400815-B93C-4341-842A-E8CFBDAF084F}" srcOrd="0" destOrd="0" presId="urn:microsoft.com/office/officeart/2005/8/layout/process1"/>
    <dgm:cxn modelId="{63356981-0FE0-0A48-BFBD-10E340DF7F3F}" type="presOf" srcId="{2CBFAFF2-36E2-2344-8A70-6FF7ADB1F8CA}" destId="{6500BB5E-8838-5E48-83FA-67F81949A865}" srcOrd="1" destOrd="0" presId="urn:microsoft.com/office/officeart/2005/8/layout/process1"/>
    <dgm:cxn modelId="{EECB764B-31EB-5641-A01A-65B26893CFA2}" type="presOf" srcId="{A815C456-4C45-524D-94EC-175FD65EEC57}" destId="{737D773C-6E9B-9041-8969-F6208ED493CD}" srcOrd="1" destOrd="0" presId="urn:microsoft.com/office/officeart/2005/8/layout/process1"/>
    <dgm:cxn modelId="{BBDC3367-D3FF-1C40-A19F-EEC9AA6ACE91}" type="presOf" srcId="{1BD45CBF-D132-3B4A-AC60-960649DD1BB2}" destId="{0F375ECE-97C5-0F4B-9E57-E4D52461D8D8}" srcOrd="0" destOrd="0" presId="urn:microsoft.com/office/officeart/2005/8/layout/process1"/>
    <dgm:cxn modelId="{407D7D7B-9C49-834C-9E05-FD4356182DE4}" srcId="{8F2D91BE-7AE8-8343-A0A2-9C951E4D6848}" destId="{1BD45CBF-D132-3B4A-AC60-960649DD1BB2}" srcOrd="0" destOrd="0" parTransId="{97301C97-1505-CD4E-8ACE-046291C99C2E}" sibTransId="{2CBFAFF2-36E2-2344-8A70-6FF7ADB1F8CA}"/>
    <dgm:cxn modelId="{89A27944-2EEA-1A45-BC8A-0A6C3292CB3C}" srcId="{8F2D91BE-7AE8-8343-A0A2-9C951E4D6848}" destId="{D42BDEF2-E382-BA47-B612-D2895719FC55}" srcOrd="1" destOrd="0" parTransId="{2D6EC2C4-A858-9A40-827A-AD207EF4CD7E}" sibTransId="{A815C456-4C45-524D-94EC-175FD65EEC57}"/>
    <dgm:cxn modelId="{C7AC364A-B2F8-8C40-96C6-340EDB8AEB55}" type="presOf" srcId="{8F2D91BE-7AE8-8343-A0A2-9C951E4D6848}" destId="{DF0AEB61-DAFE-7749-BBC7-FDB7E3D28633}" srcOrd="0" destOrd="0" presId="urn:microsoft.com/office/officeart/2005/8/layout/process1"/>
    <dgm:cxn modelId="{CD3BAC22-2980-304B-85CD-6C571ED64209}" srcId="{8F2D91BE-7AE8-8343-A0A2-9C951E4D6848}" destId="{FDDA8951-C320-AA45-B1D8-EF2C19C267B9}" srcOrd="2" destOrd="0" parTransId="{9A24CD99-764D-7647-83D9-B18E5C572E4C}" sibTransId="{91429E92-890D-0942-A667-F49C24FE2CA8}"/>
    <dgm:cxn modelId="{7354EF46-9B2F-734D-B95B-2A8DEF01CF3E}" type="presOf" srcId="{FDDA8951-C320-AA45-B1D8-EF2C19C267B9}" destId="{46909DFE-64FB-D441-AAAE-D6D124BE3768}" srcOrd="0" destOrd="0" presId="urn:microsoft.com/office/officeart/2005/8/layout/process1"/>
    <dgm:cxn modelId="{C9F02671-926A-5344-9AEB-4A7E8636FEBB}" type="presParOf" srcId="{DF0AEB61-DAFE-7749-BBC7-FDB7E3D28633}" destId="{0F375ECE-97C5-0F4B-9E57-E4D52461D8D8}" srcOrd="0" destOrd="0" presId="urn:microsoft.com/office/officeart/2005/8/layout/process1"/>
    <dgm:cxn modelId="{82D61D7A-EDE9-8348-BFF5-FEE76FC76EBC}" type="presParOf" srcId="{DF0AEB61-DAFE-7749-BBC7-FDB7E3D28633}" destId="{2E400815-B93C-4341-842A-E8CFBDAF084F}" srcOrd="1" destOrd="0" presId="urn:microsoft.com/office/officeart/2005/8/layout/process1"/>
    <dgm:cxn modelId="{26970497-2935-BF4E-944C-FDC3089B0761}" type="presParOf" srcId="{2E400815-B93C-4341-842A-E8CFBDAF084F}" destId="{6500BB5E-8838-5E48-83FA-67F81949A865}" srcOrd="0" destOrd="0" presId="urn:microsoft.com/office/officeart/2005/8/layout/process1"/>
    <dgm:cxn modelId="{52933C77-E00A-8948-93AA-410CB664088D}" type="presParOf" srcId="{DF0AEB61-DAFE-7749-BBC7-FDB7E3D28633}" destId="{8A3E5079-B875-F944-B940-553A6A37C604}" srcOrd="2" destOrd="0" presId="urn:microsoft.com/office/officeart/2005/8/layout/process1"/>
    <dgm:cxn modelId="{6B5CD83B-9958-F34B-9EC3-ED5266A5B227}" type="presParOf" srcId="{DF0AEB61-DAFE-7749-BBC7-FDB7E3D28633}" destId="{463C08EC-D773-9248-844D-5D8B5EDB06AD}" srcOrd="3" destOrd="0" presId="urn:microsoft.com/office/officeart/2005/8/layout/process1"/>
    <dgm:cxn modelId="{25C8342C-AA6B-134C-9634-B81D75DF2464}" type="presParOf" srcId="{463C08EC-D773-9248-844D-5D8B5EDB06AD}" destId="{737D773C-6E9B-9041-8969-F6208ED493CD}" srcOrd="0" destOrd="0" presId="urn:microsoft.com/office/officeart/2005/8/layout/process1"/>
    <dgm:cxn modelId="{8812DDD4-5F7A-7A41-8859-98E17D5CD71C}" type="presParOf" srcId="{DF0AEB61-DAFE-7749-BBC7-FDB7E3D28633}" destId="{46909DFE-64FB-D441-AAAE-D6D124BE376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75ECE-97C5-0F4B-9E57-E4D52461D8D8}">
      <dsp:nvSpPr>
        <dsp:cNvPr id="0" name=""/>
        <dsp:cNvSpPr/>
      </dsp:nvSpPr>
      <dsp:spPr>
        <a:xfrm>
          <a:off x="1607" y="1242407"/>
          <a:ext cx="3427660" cy="2056596"/>
        </a:xfrm>
        <a:prstGeom prst="roundRect">
          <a:avLst>
            <a:gd name="adj" fmla="val 10000"/>
          </a:avLst>
        </a:prstGeom>
        <a:gradFill rotWithShape="0">
          <a:gsLst>
            <a:gs pos="0">
              <a:schemeClr val="accent1">
                <a:hueOff val="0"/>
                <a:satOff val="0"/>
                <a:lumOff val="0"/>
                <a:alphaOff val="0"/>
                <a:shade val="30000"/>
                <a:satMod val="100000"/>
              </a:schemeClr>
            </a:gs>
            <a:gs pos="80000">
              <a:schemeClr val="accent1">
                <a:hueOff val="0"/>
                <a:satOff val="0"/>
                <a:lumOff val="0"/>
                <a:alphaOff val="0"/>
                <a:shade val="90000"/>
                <a:satMod val="100000"/>
              </a:schemeClr>
            </a:gs>
            <a:gs pos="100000">
              <a:schemeClr val="accent1">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Page Loads</a:t>
          </a:r>
          <a:endParaRPr lang="en-US" sz="4800" kern="1200" dirty="0"/>
        </a:p>
      </dsp:txBody>
      <dsp:txXfrm>
        <a:off x="61843" y="1302643"/>
        <a:ext cx="3307188" cy="1936124"/>
      </dsp:txXfrm>
    </dsp:sp>
    <dsp:sp modelId="{2E400815-B93C-4341-842A-E8CFBDAF084F}">
      <dsp:nvSpPr>
        <dsp:cNvPr id="0" name=""/>
        <dsp:cNvSpPr/>
      </dsp:nvSpPr>
      <dsp:spPr>
        <a:xfrm>
          <a:off x="3772033" y="1845676"/>
          <a:ext cx="726664" cy="850059"/>
        </a:xfrm>
        <a:prstGeom prst="rightArrow">
          <a:avLst>
            <a:gd name="adj1" fmla="val 60000"/>
            <a:gd name="adj2" fmla="val 50000"/>
          </a:avLst>
        </a:prstGeom>
        <a:gradFill rotWithShape="0">
          <a:gsLst>
            <a:gs pos="0">
              <a:schemeClr val="accent1">
                <a:tint val="60000"/>
                <a:hueOff val="0"/>
                <a:satOff val="0"/>
                <a:lumOff val="0"/>
                <a:alphaOff val="0"/>
                <a:shade val="30000"/>
                <a:satMod val="100000"/>
              </a:schemeClr>
            </a:gs>
            <a:gs pos="80000">
              <a:schemeClr val="accent1">
                <a:tint val="60000"/>
                <a:hueOff val="0"/>
                <a:satOff val="0"/>
                <a:lumOff val="0"/>
                <a:alphaOff val="0"/>
                <a:shade val="90000"/>
                <a:satMod val="100000"/>
              </a:schemeClr>
            </a:gs>
            <a:gs pos="100000">
              <a:schemeClr val="accent1">
                <a:tint val="60000"/>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a:off x="3772033" y="2015688"/>
        <a:ext cx="508665" cy="510035"/>
      </dsp:txXfrm>
    </dsp:sp>
    <dsp:sp modelId="{8A3E5079-B875-F944-B940-553A6A37C604}">
      <dsp:nvSpPr>
        <dsp:cNvPr id="0" name=""/>
        <dsp:cNvSpPr/>
      </dsp:nvSpPr>
      <dsp:spPr>
        <a:xfrm>
          <a:off x="4800332" y="1242407"/>
          <a:ext cx="3427660" cy="2056596"/>
        </a:xfrm>
        <a:prstGeom prst="roundRect">
          <a:avLst>
            <a:gd name="adj" fmla="val 10000"/>
          </a:avLst>
        </a:prstGeom>
        <a:gradFill rotWithShape="0">
          <a:gsLst>
            <a:gs pos="0">
              <a:schemeClr val="accent1">
                <a:hueOff val="0"/>
                <a:satOff val="0"/>
                <a:lumOff val="0"/>
                <a:alphaOff val="0"/>
                <a:shade val="30000"/>
                <a:satMod val="100000"/>
              </a:schemeClr>
            </a:gs>
            <a:gs pos="80000">
              <a:schemeClr val="accent1">
                <a:hueOff val="0"/>
                <a:satOff val="0"/>
                <a:lumOff val="0"/>
                <a:alphaOff val="0"/>
                <a:shade val="90000"/>
                <a:satMod val="100000"/>
              </a:schemeClr>
            </a:gs>
            <a:gs pos="100000">
              <a:schemeClr val="accent1">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Perform Page Setup</a:t>
          </a:r>
          <a:endParaRPr lang="en-US" sz="4800" kern="1200" dirty="0"/>
        </a:p>
      </dsp:txBody>
      <dsp:txXfrm>
        <a:off x="4860568" y="1302643"/>
        <a:ext cx="3307188" cy="1936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75ECE-97C5-0F4B-9E57-E4D52461D8D8}">
      <dsp:nvSpPr>
        <dsp:cNvPr id="0" name=""/>
        <dsp:cNvSpPr/>
      </dsp:nvSpPr>
      <dsp:spPr>
        <a:xfrm>
          <a:off x="3616" y="0"/>
          <a:ext cx="1581224" cy="948734"/>
        </a:xfrm>
        <a:prstGeom prst="roundRect">
          <a:avLst>
            <a:gd name="adj" fmla="val 10000"/>
          </a:avLst>
        </a:prstGeom>
        <a:gradFill rotWithShape="0">
          <a:gsLst>
            <a:gs pos="0">
              <a:schemeClr val="accent3">
                <a:hueOff val="0"/>
                <a:satOff val="0"/>
                <a:lumOff val="0"/>
                <a:alphaOff val="0"/>
                <a:shade val="30000"/>
                <a:satMod val="100000"/>
              </a:schemeClr>
            </a:gs>
            <a:gs pos="80000">
              <a:schemeClr val="accent3">
                <a:hueOff val="0"/>
                <a:satOff val="0"/>
                <a:lumOff val="0"/>
                <a:alphaOff val="0"/>
                <a:shade val="90000"/>
                <a:satMod val="100000"/>
              </a:schemeClr>
            </a:gs>
            <a:gs pos="100000">
              <a:schemeClr val="accent3">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Event</a:t>
          </a:r>
          <a:endParaRPr lang="en-US" sz="1800" kern="1200" dirty="0"/>
        </a:p>
      </dsp:txBody>
      <dsp:txXfrm>
        <a:off x="31403" y="27787"/>
        <a:ext cx="1525650" cy="893160"/>
      </dsp:txXfrm>
    </dsp:sp>
    <dsp:sp modelId="{2E400815-B93C-4341-842A-E8CFBDAF084F}">
      <dsp:nvSpPr>
        <dsp:cNvPr id="0" name=""/>
        <dsp:cNvSpPr/>
      </dsp:nvSpPr>
      <dsp:spPr>
        <a:xfrm rot="1564900">
          <a:off x="1726478" y="827630"/>
          <a:ext cx="379981" cy="392143"/>
        </a:xfrm>
        <a:prstGeom prst="rightArrow">
          <a:avLst>
            <a:gd name="adj1" fmla="val 60000"/>
            <a:gd name="adj2" fmla="val 50000"/>
          </a:avLst>
        </a:prstGeom>
        <a:gradFill rotWithShape="0">
          <a:gsLst>
            <a:gs pos="0">
              <a:schemeClr val="accent3">
                <a:tint val="60000"/>
                <a:hueOff val="0"/>
                <a:satOff val="0"/>
                <a:lumOff val="0"/>
                <a:alphaOff val="0"/>
                <a:shade val="30000"/>
                <a:satMod val="100000"/>
              </a:schemeClr>
            </a:gs>
            <a:gs pos="80000">
              <a:schemeClr val="accent3">
                <a:tint val="60000"/>
                <a:hueOff val="0"/>
                <a:satOff val="0"/>
                <a:lumOff val="0"/>
                <a:alphaOff val="0"/>
                <a:shade val="90000"/>
                <a:satMod val="100000"/>
              </a:schemeClr>
            </a:gs>
            <a:gs pos="100000">
              <a:schemeClr val="accent3">
                <a:tint val="60000"/>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32282" y="881000"/>
        <a:ext cx="265987" cy="235285"/>
      </dsp:txXfrm>
    </dsp:sp>
    <dsp:sp modelId="{8A3E5079-B875-F944-B940-553A6A37C604}">
      <dsp:nvSpPr>
        <dsp:cNvPr id="0" name=""/>
        <dsp:cNvSpPr/>
      </dsp:nvSpPr>
      <dsp:spPr>
        <a:xfrm>
          <a:off x="2228778" y="1089213"/>
          <a:ext cx="1581224" cy="948734"/>
        </a:xfrm>
        <a:prstGeom prst="roundRect">
          <a:avLst>
            <a:gd name="adj" fmla="val 10000"/>
          </a:avLst>
        </a:prstGeom>
        <a:gradFill rotWithShape="0">
          <a:gsLst>
            <a:gs pos="0">
              <a:schemeClr val="accent3">
                <a:hueOff val="0"/>
                <a:satOff val="0"/>
                <a:lumOff val="0"/>
                <a:alphaOff val="0"/>
                <a:shade val="30000"/>
                <a:satMod val="100000"/>
              </a:schemeClr>
            </a:gs>
            <a:gs pos="80000">
              <a:schemeClr val="accent3">
                <a:hueOff val="0"/>
                <a:satOff val="0"/>
                <a:lumOff val="0"/>
                <a:alphaOff val="0"/>
                <a:shade val="90000"/>
                <a:satMod val="100000"/>
              </a:schemeClr>
            </a:gs>
            <a:gs pos="100000">
              <a:schemeClr val="accent3">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Retrieve Page Content</a:t>
          </a:r>
          <a:endParaRPr lang="en-US" sz="1800" kern="1200" dirty="0"/>
        </a:p>
      </dsp:txBody>
      <dsp:txXfrm>
        <a:off x="2256565" y="1117000"/>
        <a:ext cx="1525650" cy="893160"/>
      </dsp:txXfrm>
    </dsp:sp>
    <dsp:sp modelId="{463C08EC-D773-9248-844D-5D8B5EDB06AD}">
      <dsp:nvSpPr>
        <dsp:cNvPr id="0" name=""/>
        <dsp:cNvSpPr/>
      </dsp:nvSpPr>
      <dsp:spPr>
        <a:xfrm rot="1696278">
          <a:off x="3956837" y="1982640"/>
          <a:ext cx="412701" cy="392143"/>
        </a:xfrm>
        <a:prstGeom prst="rightArrow">
          <a:avLst>
            <a:gd name="adj1" fmla="val 60000"/>
            <a:gd name="adj2" fmla="val 50000"/>
          </a:avLst>
        </a:prstGeom>
        <a:gradFill rotWithShape="0">
          <a:gsLst>
            <a:gs pos="0">
              <a:schemeClr val="accent3">
                <a:tint val="60000"/>
                <a:hueOff val="0"/>
                <a:satOff val="0"/>
                <a:lumOff val="0"/>
                <a:alphaOff val="0"/>
                <a:shade val="30000"/>
                <a:satMod val="100000"/>
              </a:schemeClr>
            </a:gs>
            <a:gs pos="80000">
              <a:schemeClr val="accent3">
                <a:tint val="60000"/>
                <a:hueOff val="0"/>
                <a:satOff val="0"/>
                <a:lumOff val="0"/>
                <a:alphaOff val="0"/>
                <a:shade val="90000"/>
                <a:satMod val="100000"/>
              </a:schemeClr>
            </a:gs>
            <a:gs pos="100000">
              <a:schemeClr val="accent3">
                <a:tint val="60000"/>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63854" y="2033208"/>
        <a:ext cx="295058" cy="235285"/>
      </dsp:txXfrm>
    </dsp:sp>
    <dsp:sp modelId="{46909DFE-64FB-D441-AAAE-D6D124BE3768}">
      <dsp:nvSpPr>
        <dsp:cNvPr id="0" name=""/>
        <dsp:cNvSpPr/>
      </dsp:nvSpPr>
      <dsp:spPr>
        <a:xfrm>
          <a:off x="4495799" y="2308413"/>
          <a:ext cx="1581224" cy="948734"/>
        </a:xfrm>
        <a:prstGeom prst="roundRect">
          <a:avLst>
            <a:gd name="adj" fmla="val 10000"/>
          </a:avLst>
        </a:prstGeom>
        <a:gradFill rotWithShape="0">
          <a:gsLst>
            <a:gs pos="0">
              <a:schemeClr val="accent3">
                <a:hueOff val="0"/>
                <a:satOff val="0"/>
                <a:lumOff val="0"/>
                <a:alphaOff val="0"/>
                <a:shade val="30000"/>
                <a:satMod val="100000"/>
              </a:schemeClr>
            </a:gs>
            <a:gs pos="80000">
              <a:schemeClr val="accent3">
                <a:hueOff val="0"/>
                <a:satOff val="0"/>
                <a:lumOff val="0"/>
                <a:alphaOff val="0"/>
                <a:shade val="90000"/>
                <a:satMod val="100000"/>
              </a:schemeClr>
            </a:gs>
            <a:gs pos="100000">
              <a:schemeClr val="accent3">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Manipulate or Animate Content</a:t>
          </a:r>
          <a:endParaRPr lang="en-US" sz="1800" kern="1200" dirty="0"/>
        </a:p>
      </dsp:txBody>
      <dsp:txXfrm>
        <a:off x="4523586" y="2336200"/>
        <a:ext cx="1525650" cy="893160"/>
      </dsp:txXfrm>
    </dsp:sp>
    <dsp:sp modelId="{03EBDDED-052A-BD43-9C6F-8DCC210B8A63}">
      <dsp:nvSpPr>
        <dsp:cNvPr id="0" name=""/>
        <dsp:cNvSpPr/>
      </dsp:nvSpPr>
      <dsp:spPr>
        <a:xfrm rot="1913608">
          <a:off x="6175379" y="3261171"/>
          <a:ext cx="389754" cy="392143"/>
        </a:xfrm>
        <a:prstGeom prst="rightArrow">
          <a:avLst>
            <a:gd name="adj1" fmla="val 60000"/>
            <a:gd name="adj2" fmla="val 50000"/>
          </a:avLst>
        </a:prstGeom>
        <a:gradFill rotWithShape="0">
          <a:gsLst>
            <a:gs pos="0">
              <a:schemeClr val="accent3">
                <a:tint val="60000"/>
                <a:hueOff val="0"/>
                <a:satOff val="0"/>
                <a:lumOff val="0"/>
                <a:alphaOff val="0"/>
                <a:shade val="30000"/>
                <a:satMod val="100000"/>
              </a:schemeClr>
            </a:gs>
            <a:gs pos="80000">
              <a:schemeClr val="accent3">
                <a:tint val="60000"/>
                <a:hueOff val="0"/>
                <a:satOff val="0"/>
                <a:lumOff val="0"/>
                <a:alphaOff val="0"/>
                <a:shade val="90000"/>
                <a:satMod val="100000"/>
              </a:schemeClr>
            </a:gs>
            <a:gs pos="100000">
              <a:schemeClr val="accent3">
                <a:tint val="60000"/>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184205" y="3308712"/>
        <a:ext cx="272828" cy="235285"/>
      </dsp:txXfrm>
    </dsp:sp>
    <dsp:sp modelId="{1B0C4C60-92C4-9C4E-B89A-292603789D62}">
      <dsp:nvSpPr>
        <dsp:cNvPr id="0" name=""/>
        <dsp:cNvSpPr/>
      </dsp:nvSpPr>
      <dsp:spPr>
        <a:xfrm>
          <a:off x="6644759" y="3645683"/>
          <a:ext cx="1581224" cy="948734"/>
        </a:xfrm>
        <a:prstGeom prst="roundRect">
          <a:avLst>
            <a:gd name="adj" fmla="val 10000"/>
          </a:avLst>
        </a:prstGeom>
        <a:gradFill rotWithShape="0">
          <a:gsLst>
            <a:gs pos="0">
              <a:schemeClr val="accent3">
                <a:hueOff val="0"/>
                <a:satOff val="0"/>
                <a:lumOff val="0"/>
                <a:alphaOff val="0"/>
                <a:shade val="30000"/>
                <a:satMod val="100000"/>
              </a:schemeClr>
            </a:gs>
            <a:gs pos="80000">
              <a:schemeClr val="accent3">
                <a:hueOff val="0"/>
                <a:satOff val="0"/>
                <a:lumOff val="0"/>
                <a:alphaOff val="0"/>
                <a:shade val="90000"/>
                <a:satMod val="100000"/>
              </a:schemeClr>
            </a:gs>
            <a:gs pos="100000">
              <a:schemeClr val="accent3">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Put Page Content Back</a:t>
          </a:r>
          <a:endParaRPr lang="en-US" sz="1800" kern="1200" dirty="0"/>
        </a:p>
      </dsp:txBody>
      <dsp:txXfrm>
        <a:off x="6672546" y="3673470"/>
        <a:ext cx="1525650" cy="893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75ECE-97C5-0F4B-9E57-E4D52461D8D8}">
      <dsp:nvSpPr>
        <dsp:cNvPr id="0" name=""/>
        <dsp:cNvSpPr/>
      </dsp:nvSpPr>
      <dsp:spPr>
        <a:xfrm>
          <a:off x="6882" y="0"/>
          <a:ext cx="2273435" cy="1627417"/>
        </a:xfrm>
        <a:prstGeom prst="roundRect">
          <a:avLst>
            <a:gd name="adj" fmla="val 10000"/>
          </a:avLst>
        </a:prstGeom>
        <a:gradFill rotWithShape="0">
          <a:gsLst>
            <a:gs pos="0">
              <a:schemeClr val="accent4">
                <a:hueOff val="0"/>
                <a:satOff val="0"/>
                <a:lumOff val="0"/>
                <a:alphaOff val="0"/>
                <a:shade val="30000"/>
                <a:satMod val="100000"/>
              </a:schemeClr>
            </a:gs>
            <a:gs pos="80000">
              <a:schemeClr val="accent4">
                <a:hueOff val="0"/>
                <a:satOff val="0"/>
                <a:lumOff val="0"/>
                <a:alphaOff val="0"/>
                <a:shade val="90000"/>
                <a:satMod val="100000"/>
              </a:schemeClr>
            </a:gs>
            <a:gs pos="100000">
              <a:schemeClr val="accent4">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Binding/Unbinding</a:t>
          </a:r>
        </a:p>
        <a:p>
          <a:pPr lvl="0" algn="l" defTabSz="711200">
            <a:lnSpc>
              <a:spcPct val="90000"/>
            </a:lnSpc>
            <a:spcBef>
              <a:spcPct val="0"/>
            </a:spcBef>
            <a:spcAft>
              <a:spcPct val="35000"/>
            </a:spcAft>
          </a:pPr>
          <a:r>
            <a:rPr lang="en-US" sz="1600" kern="1200" dirty="0" smtClean="0"/>
            <a:t>Allows events to be wired up and torn down in a cross-browser way.</a:t>
          </a:r>
          <a:endParaRPr lang="en-US" sz="1600" kern="1200" dirty="0"/>
        </a:p>
      </dsp:txBody>
      <dsp:txXfrm>
        <a:off x="54547" y="47665"/>
        <a:ext cx="2178105" cy="1532087"/>
      </dsp:txXfrm>
    </dsp:sp>
    <dsp:sp modelId="{2E400815-B93C-4341-842A-E8CFBDAF084F}">
      <dsp:nvSpPr>
        <dsp:cNvPr id="0" name=""/>
        <dsp:cNvSpPr/>
      </dsp:nvSpPr>
      <dsp:spPr>
        <a:xfrm>
          <a:off x="2473228" y="578751"/>
          <a:ext cx="408971" cy="469913"/>
        </a:xfrm>
        <a:prstGeom prst="rightArrow">
          <a:avLst>
            <a:gd name="adj1" fmla="val 60000"/>
            <a:gd name="adj2" fmla="val 50000"/>
          </a:avLst>
        </a:prstGeom>
        <a:gradFill rotWithShape="0">
          <a:gsLst>
            <a:gs pos="0">
              <a:schemeClr val="accent4">
                <a:tint val="60000"/>
                <a:hueOff val="0"/>
                <a:satOff val="0"/>
                <a:lumOff val="0"/>
                <a:alphaOff val="0"/>
                <a:shade val="30000"/>
                <a:satMod val="100000"/>
              </a:schemeClr>
            </a:gs>
            <a:gs pos="80000">
              <a:schemeClr val="accent4">
                <a:tint val="60000"/>
                <a:hueOff val="0"/>
                <a:satOff val="0"/>
                <a:lumOff val="0"/>
                <a:alphaOff val="0"/>
                <a:shade val="90000"/>
                <a:satMod val="100000"/>
              </a:schemeClr>
            </a:gs>
            <a:gs pos="100000">
              <a:schemeClr val="accent4">
                <a:tint val="60000"/>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473228" y="672734"/>
        <a:ext cx="286280" cy="281947"/>
      </dsp:txXfrm>
    </dsp:sp>
    <dsp:sp modelId="{8A3E5079-B875-F944-B940-553A6A37C604}">
      <dsp:nvSpPr>
        <dsp:cNvPr id="0" name=""/>
        <dsp:cNvSpPr/>
      </dsp:nvSpPr>
      <dsp:spPr>
        <a:xfrm>
          <a:off x="3051961" y="0"/>
          <a:ext cx="2195444" cy="1627417"/>
        </a:xfrm>
        <a:prstGeom prst="roundRect">
          <a:avLst>
            <a:gd name="adj" fmla="val 10000"/>
          </a:avLst>
        </a:prstGeom>
        <a:gradFill rotWithShape="0">
          <a:gsLst>
            <a:gs pos="0">
              <a:schemeClr val="accent4">
                <a:hueOff val="0"/>
                <a:satOff val="0"/>
                <a:lumOff val="0"/>
                <a:alphaOff val="0"/>
                <a:shade val="30000"/>
                <a:satMod val="100000"/>
              </a:schemeClr>
            </a:gs>
            <a:gs pos="80000">
              <a:schemeClr val="accent4">
                <a:hueOff val="0"/>
                <a:satOff val="0"/>
                <a:lumOff val="0"/>
                <a:alphaOff val="0"/>
                <a:shade val="90000"/>
                <a:satMod val="100000"/>
              </a:schemeClr>
            </a:gs>
            <a:gs pos="100000">
              <a:schemeClr val="accent4">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Unified Event Objects</a:t>
          </a:r>
        </a:p>
        <a:p>
          <a:pPr lvl="0" algn="l" defTabSz="711200">
            <a:lnSpc>
              <a:spcPct val="90000"/>
            </a:lnSpc>
            <a:spcBef>
              <a:spcPct val="0"/>
            </a:spcBef>
            <a:spcAft>
              <a:spcPct val="35000"/>
            </a:spcAft>
          </a:pPr>
          <a:r>
            <a:rPr lang="en-US" sz="1600" kern="1200" dirty="0" smtClean="0"/>
            <a:t>Provides an event object that exposes the most common properties in a cross-browser way.</a:t>
          </a:r>
          <a:endParaRPr lang="en-US" sz="1600" kern="1200" dirty="0"/>
        </a:p>
      </dsp:txBody>
      <dsp:txXfrm>
        <a:off x="3099626" y="47665"/>
        <a:ext cx="2100114" cy="1532087"/>
      </dsp:txXfrm>
    </dsp:sp>
    <dsp:sp modelId="{463C08EC-D773-9248-844D-5D8B5EDB06AD}">
      <dsp:nvSpPr>
        <dsp:cNvPr id="0" name=""/>
        <dsp:cNvSpPr/>
      </dsp:nvSpPr>
      <dsp:spPr>
        <a:xfrm>
          <a:off x="5435177" y="578751"/>
          <a:ext cx="398077" cy="469913"/>
        </a:xfrm>
        <a:prstGeom prst="rightArrow">
          <a:avLst>
            <a:gd name="adj1" fmla="val 60000"/>
            <a:gd name="adj2" fmla="val 50000"/>
          </a:avLst>
        </a:prstGeom>
        <a:gradFill rotWithShape="0">
          <a:gsLst>
            <a:gs pos="0">
              <a:schemeClr val="accent4">
                <a:tint val="60000"/>
                <a:hueOff val="0"/>
                <a:satOff val="0"/>
                <a:lumOff val="0"/>
                <a:alphaOff val="0"/>
                <a:shade val="30000"/>
                <a:satMod val="100000"/>
              </a:schemeClr>
            </a:gs>
            <a:gs pos="80000">
              <a:schemeClr val="accent4">
                <a:tint val="60000"/>
                <a:hueOff val="0"/>
                <a:satOff val="0"/>
                <a:lumOff val="0"/>
                <a:alphaOff val="0"/>
                <a:shade val="90000"/>
                <a:satMod val="100000"/>
              </a:schemeClr>
            </a:gs>
            <a:gs pos="100000">
              <a:schemeClr val="accent4">
                <a:tint val="60000"/>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435177" y="672734"/>
        <a:ext cx="278654" cy="281947"/>
      </dsp:txXfrm>
    </dsp:sp>
    <dsp:sp modelId="{46909DFE-64FB-D441-AAAE-D6D124BE3768}">
      <dsp:nvSpPr>
        <dsp:cNvPr id="0" name=""/>
        <dsp:cNvSpPr/>
      </dsp:nvSpPr>
      <dsp:spPr>
        <a:xfrm>
          <a:off x="5998494" y="0"/>
          <a:ext cx="2231104" cy="1627417"/>
        </a:xfrm>
        <a:prstGeom prst="roundRect">
          <a:avLst>
            <a:gd name="adj" fmla="val 10000"/>
          </a:avLst>
        </a:prstGeom>
        <a:gradFill rotWithShape="0">
          <a:gsLst>
            <a:gs pos="0">
              <a:schemeClr val="accent4">
                <a:hueOff val="0"/>
                <a:satOff val="0"/>
                <a:lumOff val="0"/>
                <a:alphaOff val="0"/>
                <a:shade val="30000"/>
                <a:satMod val="100000"/>
              </a:schemeClr>
            </a:gs>
            <a:gs pos="80000">
              <a:schemeClr val="accent4">
                <a:hueOff val="0"/>
                <a:satOff val="0"/>
                <a:lumOff val="0"/>
                <a:alphaOff val="0"/>
                <a:shade val="90000"/>
                <a:satMod val="100000"/>
              </a:schemeClr>
            </a:gs>
            <a:gs pos="100000">
              <a:schemeClr val="accent4">
                <a:hueOff val="0"/>
                <a:satOff val="0"/>
                <a:lumOff val="0"/>
                <a:alphaOff val="0"/>
                <a:tint val="90000"/>
                <a:shade val="100000"/>
                <a:satMod val="150000"/>
              </a:schemeClr>
            </a:gs>
          </a:gsLst>
          <a:lin ang="16200000" scaled="0"/>
        </a:gradFill>
        <a:ln>
          <a:noFill/>
        </a:ln>
        <a:effectLst>
          <a:outerShdw blurRad="228600" dist="38100" dir="5400000" sx="104000" sy="104000" algn="ctr" rotWithShape="0">
            <a:srgbClr val="000000">
              <a:alpha val="8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t>Convenience Features</a:t>
          </a:r>
        </a:p>
        <a:p>
          <a:pPr lvl="0" algn="l" defTabSz="711200">
            <a:lnSpc>
              <a:spcPct val="90000"/>
            </a:lnSpc>
            <a:spcBef>
              <a:spcPct val="0"/>
            </a:spcBef>
            <a:spcAft>
              <a:spcPct val="35000"/>
            </a:spcAft>
          </a:pPr>
          <a:r>
            <a:rPr lang="en-US" sz="1600" b="0" kern="1200" dirty="0" smtClean="0"/>
            <a:t>Provides functions that encapsulate common event features and cross-browser helper routines</a:t>
          </a:r>
          <a:endParaRPr lang="en-US" sz="1600" b="0" kern="1200" dirty="0"/>
        </a:p>
      </dsp:txBody>
      <dsp:txXfrm>
        <a:off x="6046159" y="47665"/>
        <a:ext cx="2135774" cy="15320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7/4/12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7/4/12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7/4/12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7/4/12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7/4/12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BA1CFD-BFF0-48BC-9BA5-4974D7A6AB15}" type="datetimeFigureOut">
              <a:rPr lang="en-US" smtClean="0"/>
              <a:t>7/4/12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7/4/12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7/4/12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7/4/12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7/4/12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7/4/12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70BA1CFD-BFF0-48BC-9BA5-4974D7A6AB15}" type="datetimeFigureOut">
              <a:rPr lang="en-US" smtClean="0"/>
              <a:t>7/4/12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pn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3.png"/><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7/4/12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microsoft.com/office/2007/relationships/diagramDrawing" Target="../diagrams/drawing1.xml"/><Relationship Id="rId4" Type="http://schemas.openxmlformats.org/officeDocument/2006/relationships/diagramQuickStyle" Target="../diagrams/quickStyle1.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5" Type="http://schemas.openxmlformats.org/officeDocument/2006/relationships/diagramColors" Target="../diagrams/colors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microsoft.com/office/2007/relationships/diagramDrawing" Target="../diagrams/drawing2.xml"/><Relationship Id="rId4" Type="http://schemas.openxmlformats.org/officeDocument/2006/relationships/diagramQuickStyle" Target="../diagrams/quickStyle2.xml"/><Relationship Id="rId1" Type="http://schemas.openxmlformats.org/officeDocument/2006/relationships/slideLayout" Target="../slideLayouts/slideLayout2.xml"/><Relationship Id="rId2" Type="http://schemas.openxmlformats.org/officeDocument/2006/relationships/diagramData" Target="../diagrams/data2.xml"/><Relationship Id="rId3" Type="http://schemas.openxmlformats.org/officeDocument/2006/relationships/diagramLayout" Target="../diagrams/layout2.xml"/><Relationship Id="rId5" Type="http://schemas.openxmlformats.org/officeDocument/2006/relationships/diagramColors" Target="../diagrams/colors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diagramQuickStyle" Target="../diagrams/quickStyle3.xml"/><Relationship Id="rId5" Type="http://schemas.openxmlformats.org/officeDocument/2006/relationships/diagramColors" Target="../diagrams/colors3.xml"/><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diagramData" Target="../diagrams/data3.xml"/><Relationship Id="rId3" Type="http://schemas.openxmlformats.org/officeDocument/2006/relationships/diagramLayout" Target="../diagrams/layout3.xml"/><Relationship Id="rId6" Type="http://schemas.microsoft.com/office/2007/relationships/diagramDrawing" Target="../diagrams/drawing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hyperlink" Target="http://code.jquery.com/jquery-1.7.2.min.js" TargetMode="External"/><Relationship Id="rId1" Type="http://schemas.openxmlformats.org/officeDocument/2006/relationships/slideLayout" Target="../slideLayouts/slideLayout2.xml"/><Relationship Id="rId2" Type="http://schemas.openxmlformats.org/officeDocument/2006/relationships/hyperlink" Target="https://ajax.googleapis.com/ajax/libs/jquery/1.7.2/jquery.min.js" TargetMode="External"/><Relationship Id="rId3" Type="http://schemas.openxmlformats.org/officeDocument/2006/relationships/hyperlink" Target="http://ajax.aspnetcdn.com/ajax/jQuery/jquery-1.7.2.min.js" TargetMode="External"/><Relationship Id="rId5" Type="http://schemas.openxmlformats.org/officeDocument/2006/relationships/hyperlink" Target="http://code.jquery.com/jquery-1.7.2.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jQuery</a:t>
            </a:r>
            <a:endParaRPr lang="en-US" dirty="0"/>
          </a:p>
        </p:txBody>
      </p:sp>
      <p:sp>
        <p:nvSpPr>
          <p:cNvPr id="3" name="Subtitle 2"/>
          <p:cNvSpPr>
            <a:spLocks noGrp="1"/>
          </p:cNvSpPr>
          <p:nvPr>
            <p:ph type="subTitle" idx="1"/>
          </p:nvPr>
        </p:nvSpPr>
        <p:spPr/>
        <p:txBody>
          <a:bodyPr>
            <a:normAutofit fontScale="92500" lnSpcReduction="20000"/>
          </a:bodyPr>
          <a:lstStyle/>
          <a:p>
            <a:r>
              <a:rPr lang="en-US" sz="4000" dirty="0" smtClean="0"/>
              <a:t>The write less, do more</a:t>
            </a:r>
            <a:br>
              <a:rPr lang="en-US" sz="4000" dirty="0" smtClean="0"/>
            </a:br>
            <a:r>
              <a:rPr lang="en-US" sz="4000" dirty="0" smtClean="0"/>
              <a:t>JavaScript library</a:t>
            </a:r>
            <a:endParaRPr lang="en-US" sz="4000" dirty="0"/>
          </a:p>
        </p:txBody>
      </p:sp>
    </p:spTree>
    <p:extLst>
      <p:ext uri="{BB962C8B-B14F-4D97-AF65-F5344CB8AC3E}">
        <p14:creationId xmlns:p14="http://schemas.microsoft.com/office/powerpoint/2010/main" val="41806823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jQuery</a:t>
            </a:r>
            <a:r>
              <a:rPr lang="en-US" dirty="0" smtClean="0"/>
              <a:t> Enabled Page</a:t>
            </a:r>
            <a:endParaRPr lang="en-US" dirty="0"/>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Include </a:t>
            </a:r>
            <a:r>
              <a:rPr lang="en-US" sz="4000" dirty="0" err="1" smtClean="0"/>
              <a:t>jQuery</a:t>
            </a:r>
            <a:r>
              <a:rPr lang="en-US" sz="4000" dirty="0" smtClean="0"/>
              <a:t> library</a:t>
            </a:r>
          </a:p>
          <a:p>
            <a:r>
              <a:rPr lang="en-US" sz="4000" dirty="0" smtClean="0"/>
              <a:t>Install event handler that responds to page load</a:t>
            </a:r>
          </a:p>
          <a:p>
            <a:r>
              <a:rPr lang="en-US" sz="4000" dirty="0" smtClean="0"/>
              <a:t>Display an alert that shows event handler was called and </a:t>
            </a:r>
            <a:r>
              <a:rPr lang="en-US" sz="4000" dirty="0" err="1" smtClean="0"/>
              <a:t>jQuery</a:t>
            </a:r>
            <a:r>
              <a:rPr lang="en-US" sz="4000" dirty="0" smtClean="0"/>
              <a:t> is working</a:t>
            </a:r>
            <a:endParaRPr lang="en-US" sz="4000" dirty="0"/>
          </a:p>
        </p:txBody>
      </p:sp>
    </p:spTree>
    <p:extLst>
      <p:ext uri="{BB962C8B-B14F-4D97-AF65-F5344CB8AC3E}">
        <p14:creationId xmlns:p14="http://schemas.microsoft.com/office/powerpoint/2010/main" val="38150423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a:t>
            </a:r>
            <a:r>
              <a:rPr lang="en-US" dirty="0" err="1" smtClean="0"/>
              <a:t>jQuery</a:t>
            </a:r>
            <a:r>
              <a:rPr lang="en-US" dirty="0" smtClean="0"/>
              <a:t> Example</a:t>
            </a:r>
            <a:endParaRPr lang="en-US" dirty="0"/>
          </a:p>
        </p:txBody>
      </p:sp>
      <p:sp>
        <p:nvSpPr>
          <p:cNvPr id="3" name="Content Placeholder 2"/>
          <p:cNvSpPr>
            <a:spLocks noGrp="1"/>
          </p:cNvSpPr>
          <p:nvPr>
            <p:ph idx="1"/>
          </p:nvPr>
        </p:nvSpPr>
        <p:spPr>
          <a:xfrm>
            <a:off x="457200" y="1882587"/>
            <a:ext cx="8229600" cy="4604303"/>
          </a:xfrm>
        </p:spPr>
        <p:txBody>
          <a:bodyPr>
            <a:noAutofit/>
          </a:bodyPr>
          <a:lstStyle/>
          <a:p>
            <a:pPr marL="0" indent="0">
              <a:lnSpc>
                <a:spcPct val="70000"/>
              </a:lnSpc>
              <a:buNone/>
            </a:pPr>
            <a:r>
              <a:rPr lang="en-US" dirty="0">
                <a:latin typeface="Courier"/>
                <a:cs typeface="Courier"/>
              </a:rPr>
              <a:t>&lt;head&gt;</a:t>
            </a:r>
          </a:p>
          <a:p>
            <a:pPr marL="0" indent="0">
              <a:lnSpc>
                <a:spcPct val="70000"/>
              </a:lnSpc>
              <a:buNone/>
            </a:pPr>
            <a:r>
              <a:rPr lang="en-US" dirty="0" smtClean="0">
                <a:latin typeface="Courier"/>
                <a:cs typeface="Courier"/>
              </a:rPr>
              <a:t>&lt;</a:t>
            </a:r>
            <a:r>
              <a:rPr lang="en-US" dirty="0">
                <a:latin typeface="Courier"/>
                <a:cs typeface="Courier"/>
              </a:rPr>
              <a:t>script type="text/</a:t>
            </a:r>
            <a:r>
              <a:rPr lang="en-US" dirty="0" err="1" smtClean="0">
                <a:latin typeface="Courier"/>
                <a:cs typeface="Courier"/>
              </a:rPr>
              <a:t>javascript</a:t>
            </a:r>
            <a:r>
              <a:rPr lang="en-US" dirty="0" smtClean="0">
                <a:latin typeface="Courier"/>
                <a:cs typeface="Courier"/>
              </a:rPr>
              <a:t>”</a:t>
            </a:r>
          </a:p>
          <a:p>
            <a:pPr marL="0" indent="0">
              <a:lnSpc>
                <a:spcPct val="70000"/>
              </a:lnSpc>
              <a:buNone/>
            </a:pPr>
            <a:r>
              <a:rPr lang="en-US" dirty="0">
                <a:latin typeface="Courier"/>
                <a:cs typeface="Courier"/>
              </a:rPr>
              <a:t> </a:t>
            </a:r>
            <a:r>
              <a:rPr lang="en-US" dirty="0" smtClean="0">
                <a:latin typeface="Courier"/>
                <a:cs typeface="Courier"/>
              </a:rPr>
              <a:t>  </a:t>
            </a:r>
            <a:r>
              <a:rPr lang="en-US" dirty="0" err="1" smtClean="0">
                <a:latin typeface="Courier"/>
                <a:cs typeface="Courier"/>
              </a:rPr>
              <a:t>src</a:t>
            </a:r>
            <a:r>
              <a:rPr lang="en-US" dirty="0">
                <a:latin typeface="Courier"/>
                <a:cs typeface="Courier"/>
              </a:rPr>
              <a:t>="..</a:t>
            </a:r>
            <a:r>
              <a:rPr lang="en-US" dirty="0" smtClean="0">
                <a:latin typeface="Courier"/>
                <a:cs typeface="Courier"/>
              </a:rPr>
              <a:t>/</a:t>
            </a:r>
            <a:r>
              <a:rPr lang="en-US" dirty="0" err="1" smtClean="0">
                <a:latin typeface="Courier"/>
                <a:cs typeface="Courier"/>
              </a:rPr>
              <a:t>jquery</a:t>
            </a:r>
            <a:r>
              <a:rPr lang="en-US" dirty="0" smtClean="0">
                <a:latin typeface="Courier"/>
                <a:cs typeface="Courier"/>
              </a:rPr>
              <a:t>/jquery</a:t>
            </a:r>
            <a:r>
              <a:rPr lang="en-US" dirty="0">
                <a:latin typeface="Courier"/>
                <a:cs typeface="Courier"/>
              </a:rPr>
              <a:t>-</a:t>
            </a:r>
            <a:r>
              <a:rPr lang="en-US" dirty="0" smtClean="0">
                <a:latin typeface="Courier"/>
                <a:cs typeface="Courier"/>
              </a:rPr>
              <a:t>1.7.2</a:t>
            </a:r>
            <a:r>
              <a:rPr lang="en-US" dirty="0">
                <a:latin typeface="Courier"/>
                <a:cs typeface="Courier"/>
              </a:rPr>
              <a:t>.js"&gt;&lt;/script&gt;</a:t>
            </a:r>
          </a:p>
          <a:p>
            <a:pPr marL="0" indent="0">
              <a:lnSpc>
                <a:spcPct val="70000"/>
              </a:lnSpc>
              <a:buNone/>
            </a:pPr>
            <a:r>
              <a:rPr lang="en-US" dirty="0">
                <a:latin typeface="Courier"/>
                <a:cs typeface="Courier"/>
              </a:rPr>
              <a:t>   &lt;script type="text/</a:t>
            </a:r>
            <a:r>
              <a:rPr lang="en-US" dirty="0" err="1">
                <a:latin typeface="Courier"/>
                <a:cs typeface="Courier"/>
              </a:rPr>
              <a:t>javascript</a:t>
            </a:r>
            <a:r>
              <a:rPr lang="en-US" dirty="0">
                <a:latin typeface="Courier"/>
                <a:cs typeface="Courier"/>
              </a:rPr>
              <a:t>"&gt;</a:t>
            </a:r>
          </a:p>
          <a:p>
            <a:pPr marL="0" indent="0">
              <a:lnSpc>
                <a:spcPct val="70000"/>
              </a:lnSpc>
              <a:buNone/>
            </a:pPr>
            <a:r>
              <a:rPr lang="en-US" dirty="0">
                <a:latin typeface="Courier"/>
                <a:cs typeface="Courier"/>
              </a:rPr>
              <a:t>      $("document").ready(function() {</a:t>
            </a:r>
          </a:p>
          <a:p>
            <a:pPr marL="0" indent="0">
              <a:lnSpc>
                <a:spcPct val="70000"/>
              </a:lnSpc>
              <a:buNone/>
            </a:pPr>
            <a:r>
              <a:rPr lang="en-US" dirty="0">
                <a:latin typeface="Courier"/>
                <a:cs typeface="Courier"/>
              </a:rPr>
              <a:t>         alert("Hello World!");</a:t>
            </a:r>
          </a:p>
          <a:p>
            <a:pPr marL="0" indent="0">
              <a:lnSpc>
                <a:spcPct val="70000"/>
              </a:lnSpc>
              <a:buNone/>
            </a:pPr>
            <a:r>
              <a:rPr lang="en-US" dirty="0">
                <a:latin typeface="Courier"/>
                <a:cs typeface="Courier"/>
              </a:rPr>
              <a:t>      });</a:t>
            </a:r>
          </a:p>
          <a:p>
            <a:pPr marL="0" indent="0">
              <a:lnSpc>
                <a:spcPct val="70000"/>
              </a:lnSpc>
              <a:buNone/>
            </a:pPr>
            <a:r>
              <a:rPr lang="en-US" dirty="0">
                <a:latin typeface="Courier"/>
                <a:cs typeface="Courier"/>
              </a:rPr>
              <a:t>   &lt;/script&gt;</a:t>
            </a:r>
          </a:p>
          <a:p>
            <a:pPr marL="0" indent="0">
              <a:lnSpc>
                <a:spcPct val="70000"/>
              </a:lnSpc>
              <a:buNone/>
            </a:pPr>
            <a:r>
              <a:rPr lang="en-US" dirty="0">
                <a:latin typeface="Courier"/>
                <a:cs typeface="Courier"/>
              </a:rPr>
              <a:t>&lt;/head&gt;</a:t>
            </a:r>
          </a:p>
        </p:txBody>
      </p:sp>
    </p:spTree>
    <p:extLst>
      <p:ext uri="{BB962C8B-B14F-4D97-AF65-F5344CB8AC3E}">
        <p14:creationId xmlns:p14="http://schemas.microsoft.com/office/powerpoint/2010/main" val="31438325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Edit file:</a:t>
            </a:r>
          </a:p>
          <a:p>
            <a:pPr lvl="1"/>
            <a:r>
              <a:rPr lang="en-US" sz="3200" dirty="0" err="1" smtClean="0">
                <a:latin typeface="Courier"/>
                <a:cs typeface="Courier"/>
              </a:rPr>
              <a:t>FirstJQueryPage.student.html</a:t>
            </a:r>
            <a:endParaRPr lang="en-US" sz="3200" dirty="0" smtClean="0">
              <a:latin typeface="Courier"/>
              <a:cs typeface="Courier"/>
            </a:endParaRPr>
          </a:p>
        </p:txBody>
      </p:sp>
    </p:spTree>
    <p:extLst>
      <p:ext uri="{BB962C8B-B14F-4D97-AF65-F5344CB8AC3E}">
        <p14:creationId xmlns:p14="http://schemas.microsoft.com/office/powerpoint/2010/main" val="15395330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without </a:t>
            </a:r>
            <a:r>
              <a:rPr lang="en-US" dirty="0" err="1" smtClean="0"/>
              <a:t>jQuery</a:t>
            </a:r>
            <a:endParaRPr lang="en-US" dirty="0"/>
          </a:p>
        </p:txBody>
      </p:sp>
      <p:sp>
        <p:nvSpPr>
          <p:cNvPr id="3" name="Content Placeholder 2"/>
          <p:cNvSpPr>
            <a:spLocks noGrp="1"/>
          </p:cNvSpPr>
          <p:nvPr>
            <p:ph idx="1"/>
          </p:nvPr>
        </p:nvSpPr>
        <p:spPr>
          <a:xfrm>
            <a:off x="457200" y="1882587"/>
            <a:ext cx="8229600" cy="4604303"/>
          </a:xfrm>
        </p:spPr>
        <p:txBody>
          <a:bodyPr>
            <a:normAutofit fontScale="70000" lnSpcReduction="20000"/>
          </a:bodyPr>
          <a:lstStyle/>
          <a:p>
            <a:pPr marL="0" indent="0">
              <a:buNone/>
            </a:pPr>
            <a:r>
              <a:rPr lang="en-US" sz="4000" dirty="0" smtClean="0"/>
              <a:t>In JavaScript, pop-up alert upon page load:</a:t>
            </a:r>
          </a:p>
          <a:p>
            <a:pPr marL="403225" lvl="1" indent="0">
              <a:buNone/>
            </a:pPr>
            <a:r>
              <a:rPr lang="en-US" sz="3400" dirty="0" smtClean="0">
                <a:latin typeface="Courier"/>
                <a:cs typeface="Courier"/>
              </a:rPr>
              <a:t>&lt;head&gt;</a:t>
            </a:r>
          </a:p>
          <a:p>
            <a:pPr marL="403225" lvl="1" indent="0">
              <a:buNone/>
            </a:pPr>
            <a:r>
              <a:rPr lang="en-US" sz="3400" dirty="0">
                <a:latin typeface="Courier"/>
                <a:cs typeface="Courier"/>
              </a:rPr>
              <a:t> </a:t>
            </a:r>
            <a:r>
              <a:rPr lang="en-US" sz="3400" dirty="0" smtClean="0">
                <a:latin typeface="Courier"/>
                <a:cs typeface="Courier"/>
              </a:rPr>
              <a:t>  &lt;script&gt;</a:t>
            </a:r>
          </a:p>
          <a:p>
            <a:pPr marL="403225" lvl="1" indent="0">
              <a:buNone/>
            </a:pPr>
            <a:r>
              <a:rPr lang="en-US" sz="3400" dirty="0">
                <a:latin typeface="Courier"/>
                <a:cs typeface="Courier"/>
              </a:rPr>
              <a:t> </a:t>
            </a:r>
            <a:r>
              <a:rPr lang="en-US" sz="3400" dirty="0" smtClean="0">
                <a:latin typeface="Courier"/>
                <a:cs typeface="Courier"/>
              </a:rPr>
              <a:t>     function </a:t>
            </a:r>
            <a:r>
              <a:rPr lang="en-US" sz="3400" dirty="0" err="1" smtClean="0">
                <a:latin typeface="Courier"/>
                <a:cs typeface="Courier"/>
              </a:rPr>
              <a:t>RunOnLoad</a:t>
            </a:r>
            <a:r>
              <a:rPr lang="en-US" sz="3400" dirty="0" smtClean="0">
                <a:latin typeface="Courier"/>
                <a:cs typeface="Courier"/>
              </a:rPr>
              <a:t>()</a:t>
            </a:r>
          </a:p>
          <a:p>
            <a:pPr marL="403225" lvl="1" indent="0">
              <a:buNone/>
            </a:pPr>
            <a:r>
              <a:rPr lang="en-US" sz="3400" dirty="0">
                <a:latin typeface="Courier"/>
                <a:cs typeface="Courier"/>
              </a:rPr>
              <a:t> </a:t>
            </a:r>
            <a:r>
              <a:rPr lang="en-US" sz="3400" dirty="0" smtClean="0">
                <a:latin typeface="Courier"/>
                <a:cs typeface="Courier"/>
              </a:rPr>
              <a:t>     {</a:t>
            </a:r>
          </a:p>
          <a:p>
            <a:pPr marL="403225" lvl="1" indent="0">
              <a:buNone/>
            </a:pPr>
            <a:r>
              <a:rPr lang="en-US" sz="3400" dirty="0">
                <a:latin typeface="Courier"/>
                <a:cs typeface="Courier"/>
              </a:rPr>
              <a:t> </a:t>
            </a:r>
            <a:r>
              <a:rPr lang="en-US" sz="3400" dirty="0" smtClean="0">
                <a:latin typeface="Courier"/>
                <a:cs typeface="Courier"/>
              </a:rPr>
              <a:t>        alert( "Hello </a:t>
            </a:r>
            <a:r>
              <a:rPr lang="en-US" sz="3400" dirty="0">
                <a:latin typeface="Courier"/>
                <a:cs typeface="Courier"/>
              </a:rPr>
              <a:t>World</a:t>
            </a:r>
            <a:r>
              <a:rPr lang="en-US" sz="3400" dirty="0" smtClean="0">
                <a:latin typeface="Courier"/>
                <a:cs typeface="Courier"/>
              </a:rPr>
              <a:t>!" );</a:t>
            </a:r>
          </a:p>
          <a:p>
            <a:pPr marL="403225" lvl="1" indent="0">
              <a:buNone/>
            </a:pPr>
            <a:r>
              <a:rPr lang="en-US" sz="3400" dirty="0">
                <a:latin typeface="Courier"/>
                <a:cs typeface="Courier"/>
              </a:rPr>
              <a:t> </a:t>
            </a:r>
            <a:r>
              <a:rPr lang="en-US" sz="3400" dirty="0" smtClean="0">
                <a:latin typeface="Courier"/>
                <a:cs typeface="Courier"/>
              </a:rPr>
              <a:t>     }</a:t>
            </a:r>
          </a:p>
          <a:p>
            <a:pPr marL="403225" lvl="1" indent="0">
              <a:buNone/>
            </a:pPr>
            <a:r>
              <a:rPr lang="en-US" sz="3400" dirty="0">
                <a:latin typeface="Courier"/>
                <a:cs typeface="Courier"/>
              </a:rPr>
              <a:t> </a:t>
            </a:r>
            <a:r>
              <a:rPr lang="en-US" sz="3400" dirty="0" smtClean="0">
                <a:latin typeface="Courier"/>
                <a:cs typeface="Courier"/>
              </a:rPr>
              <a:t>  &lt;/script&gt;</a:t>
            </a:r>
          </a:p>
          <a:p>
            <a:pPr marL="403225" lvl="1" indent="0">
              <a:buNone/>
            </a:pPr>
            <a:r>
              <a:rPr lang="en-US" sz="3400" dirty="0" smtClean="0">
                <a:latin typeface="Courier"/>
                <a:cs typeface="Courier"/>
              </a:rPr>
              <a:t>&lt;/head&gt;</a:t>
            </a:r>
          </a:p>
          <a:p>
            <a:pPr marL="403225" lvl="1" indent="0">
              <a:buNone/>
            </a:pPr>
            <a:r>
              <a:rPr lang="en-US" sz="3400" dirty="0" smtClean="0">
                <a:latin typeface="Courier"/>
                <a:cs typeface="Courier"/>
              </a:rPr>
              <a:t>&lt;body </a:t>
            </a:r>
            <a:r>
              <a:rPr lang="en-US" sz="3400" dirty="0" err="1" smtClean="0">
                <a:latin typeface="Courier"/>
                <a:cs typeface="Courier"/>
              </a:rPr>
              <a:t>onLoad</a:t>
            </a:r>
            <a:r>
              <a:rPr lang="en-US" sz="3400" dirty="0">
                <a:latin typeface="Courier"/>
                <a:cs typeface="Courier"/>
              </a:rPr>
              <a:t>="</a:t>
            </a:r>
            <a:r>
              <a:rPr lang="en-US" sz="3400" dirty="0" err="1">
                <a:latin typeface="Courier"/>
                <a:cs typeface="Courier"/>
              </a:rPr>
              <a:t>RunOnLoad</a:t>
            </a:r>
            <a:r>
              <a:rPr lang="en-US" sz="3400" dirty="0">
                <a:latin typeface="Courier"/>
                <a:cs typeface="Courier"/>
              </a:rPr>
              <a:t>(</a:t>
            </a:r>
            <a:r>
              <a:rPr lang="en-US" sz="3400" dirty="0" smtClean="0">
                <a:latin typeface="Courier"/>
                <a:cs typeface="Courier"/>
              </a:rPr>
              <a:t>)"</a:t>
            </a:r>
            <a:r>
              <a:rPr lang="en-US" sz="3400" dirty="0">
                <a:latin typeface="Courier"/>
                <a:cs typeface="Courier"/>
              </a:rPr>
              <a:t>&gt;</a:t>
            </a:r>
            <a:endParaRPr lang="en-US" sz="3400" dirty="0" smtClean="0">
              <a:latin typeface="Courier"/>
              <a:cs typeface="Courier"/>
            </a:endParaRPr>
          </a:p>
          <a:p>
            <a:pPr marL="403225" lvl="1" indent="0">
              <a:buNone/>
            </a:pPr>
            <a:r>
              <a:rPr lang="en-US" sz="3400" dirty="0">
                <a:latin typeface="Courier"/>
                <a:cs typeface="Courier"/>
              </a:rPr>
              <a:t> </a:t>
            </a:r>
            <a:r>
              <a:rPr lang="en-US" sz="3400" dirty="0" smtClean="0">
                <a:latin typeface="Courier"/>
                <a:cs typeface="Courier"/>
              </a:rPr>
              <a:t>  ...</a:t>
            </a:r>
          </a:p>
          <a:p>
            <a:pPr marL="403225" lvl="1" indent="0">
              <a:buNone/>
            </a:pPr>
            <a:r>
              <a:rPr lang="en-US" sz="3400" dirty="0" smtClean="0">
                <a:latin typeface="Courier"/>
                <a:cs typeface="Courier"/>
              </a:rPr>
              <a:t>&lt;/body&gt;</a:t>
            </a:r>
          </a:p>
        </p:txBody>
      </p:sp>
    </p:spTree>
    <p:extLst>
      <p:ext uri="{BB962C8B-B14F-4D97-AF65-F5344CB8AC3E}">
        <p14:creationId xmlns:p14="http://schemas.microsoft.com/office/powerpoint/2010/main" val="282012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Life w/o </a:t>
            </a:r>
            <a:r>
              <a:rPr lang="en-US" dirty="0" err="1" smtClean="0"/>
              <a:t>jQuery</a:t>
            </a:r>
            <a:endParaRPr lang="en-US" dirty="0"/>
          </a:p>
        </p:txBody>
      </p:sp>
      <p:sp>
        <p:nvSpPr>
          <p:cNvPr id="3" name="Content Placeholder 2"/>
          <p:cNvSpPr>
            <a:spLocks noGrp="1"/>
          </p:cNvSpPr>
          <p:nvPr>
            <p:ph idx="1"/>
          </p:nvPr>
        </p:nvSpPr>
        <p:spPr>
          <a:xfrm>
            <a:off x="457200" y="1882587"/>
            <a:ext cx="8229600" cy="4604303"/>
          </a:xfrm>
        </p:spPr>
        <p:txBody>
          <a:bodyPr>
            <a:normAutofit/>
          </a:bodyPr>
          <a:lstStyle/>
          <a:p>
            <a:pPr>
              <a:buFont typeface="Arial"/>
              <a:buChar char="•"/>
            </a:pPr>
            <a:r>
              <a:rPr lang="en-US" sz="4000" dirty="0" err="1" smtClean="0">
                <a:latin typeface="Arial"/>
                <a:cs typeface="Arial"/>
              </a:rPr>
              <a:t>onload</a:t>
            </a:r>
            <a:r>
              <a:rPr lang="en-US" sz="4000" dirty="0" smtClean="0">
                <a:latin typeface="Arial"/>
                <a:cs typeface="Arial"/>
              </a:rPr>
              <a:t> event only executes after all the page content has downloaded.</a:t>
            </a:r>
          </a:p>
          <a:p>
            <a:pPr>
              <a:buFont typeface="Arial"/>
              <a:buChar char="•"/>
            </a:pPr>
            <a:r>
              <a:rPr lang="en-US" sz="4000" dirty="0" smtClean="0">
                <a:latin typeface="Arial"/>
                <a:cs typeface="Arial"/>
              </a:rPr>
              <a:t>It is more difficult to add multiple load functions.</a:t>
            </a:r>
            <a:endParaRPr lang="en-US" sz="3400" dirty="0" smtClean="0">
              <a:latin typeface="Arial"/>
              <a:cs typeface="Arial"/>
            </a:endParaRPr>
          </a:p>
        </p:txBody>
      </p:sp>
    </p:spTree>
    <p:extLst>
      <p:ext uri="{BB962C8B-B14F-4D97-AF65-F5344CB8AC3E}">
        <p14:creationId xmlns:p14="http://schemas.microsoft.com/office/powerpoint/2010/main" val="362964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Life with </a:t>
            </a:r>
            <a:r>
              <a:rPr lang="en-US" dirty="0" err="1" smtClean="0"/>
              <a:t>jQuery</a:t>
            </a:r>
            <a:endParaRPr lang="en-US" dirty="0"/>
          </a:p>
        </p:txBody>
      </p:sp>
      <p:sp>
        <p:nvSpPr>
          <p:cNvPr id="3" name="Content Placeholder 2"/>
          <p:cNvSpPr>
            <a:spLocks noGrp="1"/>
          </p:cNvSpPr>
          <p:nvPr>
            <p:ph idx="1"/>
          </p:nvPr>
        </p:nvSpPr>
        <p:spPr>
          <a:xfrm>
            <a:off x="457200" y="1882587"/>
            <a:ext cx="8229600" cy="4604303"/>
          </a:xfrm>
        </p:spPr>
        <p:txBody>
          <a:bodyPr>
            <a:normAutofit/>
          </a:bodyPr>
          <a:lstStyle/>
          <a:p>
            <a:pPr>
              <a:buFont typeface="Arial"/>
              <a:buChar char="•"/>
            </a:pPr>
            <a:r>
              <a:rPr lang="en-US" sz="4000" dirty="0" smtClean="0">
                <a:latin typeface="Arial"/>
                <a:cs typeface="Arial"/>
              </a:rPr>
              <a:t>Provides a way to run code when page DOM is ready.</a:t>
            </a:r>
          </a:p>
          <a:p>
            <a:pPr>
              <a:buFont typeface="Arial"/>
              <a:buChar char="•"/>
            </a:pPr>
            <a:r>
              <a:rPr lang="en-US" sz="4000" dirty="0" smtClean="0">
                <a:latin typeface="Arial"/>
                <a:cs typeface="Arial"/>
              </a:rPr>
              <a:t>Provides access to the </a:t>
            </a:r>
            <a:r>
              <a:rPr lang="en-US" sz="4000" dirty="0" err="1" smtClean="0">
                <a:latin typeface="Arial"/>
                <a:cs typeface="Arial"/>
              </a:rPr>
              <a:t>document.ready</a:t>
            </a:r>
            <a:r>
              <a:rPr lang="en-US" sz="4000" dirty="0" smtClean="0">
                <a:latin typeface="Arial"/>
                <a:cs typeface="Arial"/>
              </a:rPr>
              <a:t> event.</a:t>
            </a:r>
            <a:endParaRPr lang="en-US" sz="3400" dirty="0" smtClean="0">
              <a:latin typeface="Arial"/>
              <a:cs typeface="Arial"/>
            </a:endParaRPr>
          </a:p>
        </p:txBody>
      </p:sp>
    </p:spTree>
    <p:extLst>
      <p:ext uri="{BB962C8B-B14F-4D97-AF65-F5344CB8AC3E}">
        <p14:creationId xmlns:p14="http://schemas.microsoft.com/office/powerpoint/2010/main" val="392959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with </a:t>
            </a:r>
            <a:r>
              <a:rPr lang="en-US" dirty="0" err="1" smtClean="0"/>
              <a:t>jQuery</a:t>
            </a:r>
            <a:endParaRPr lang="en-US" dirty="0"/>
          </a:p>
        </p:txBody>
      </p:sp>
      <p:sp>
        <p:nvSpPr>
          <p:cNvPr id="3" name="Content Placeholder 2"/>
          <p:cNvSpPr>
            <a:spLocks noGrp="1"/>
          </p:cNvSpPr>
          <p:nvPr>
            <p:ph idx="1"/>
          </p:nvPr>
        </p:nvSpPr>
        <p:spPr>
          <a:xfrm>
            <a:off x="457200" y="1882587"/>
            <a:ext cx="8229600" cy="4604303"/>
          </a:xfrm>
        </p:spPr>
        <p:txBody>
          <a:bodyPr>
            <a:noAutofit/>
          </a:bodyPr>
          <a:lstStyle/>
          <a:p>
            <a:pPr marL="0" indent="0">
              <a:lnSpc>
                <a:spcPct val="70000"/>
              </a:lnSpc>
              <a:buNone/>
            </a:pPr>
            <a:r>
              <a:rPr lang="en-US" sz="3200" dirty="0" smtClean="0">
                <a:latin typeface="Arial"/>
                <a:cs typeface="Arial"/>
              </a:rPr>
              <a:t>The </a:t>
            </a:r>
            <a:r>
              <a:rPr lang="en-US" sz="3200" dirty="0" err="1" smtClean="0">
                <a:latin typeface="Arial"/>
                <a:cs typeface="Arial"/>
              </a:rPr>
              <a:t>document.ready</a:t>
            </a:r>
            <a:r>
              <a:rPr lang="en-US" sz="3200" dirty="0" smtClean="0">
                <a:latin typeface="Arial"/>
                <a:cs typeface="Arial"/>
              </a:rPr>
              <a:t> event is written like this:</a:t>
            </a:r>
          </a:p>
          <a:p>
            <a:pPr marL="0" indent="0">
              <a:lnSpc>
                <a:spcPct val="70000"/>
              </a:lnSpc>
              <a:buNone/>
            </a:pPr>
            <a:endParaRPr lang="en-US" sz="3200" dirty="0">
              <a:latin typeface="Courier"/>
              <a:cs typeface="Courier"/>
            </a:endParaRPr>
          </a:p>
          <a:p>
            <a:pPr marL="0" indent="0">
              <a:lnSpc>
                <a:spcPct val="70000"/>
              </a:lnSpc>
              <a:buNone/>
            </a:pPr>
            <a:r>
              <a:rPr lang="en-US" sz="3200" dirty="0" smtClean="0">
                <a:latin typeface="Courier"/>
                <a:cs typeface="Courier"/>
              </a:rPr>
              <a:t>$</a:t>
            </a:r>
            <a:r>
              <a:rPr lang="en-US" sz="3200" dirty="0">
                <a:latin typeface="Courier"/>
                <a:cs typeface="Courier"/>
              </a:rPr>
              <a:t>("document").ready(function() {</a:t>
            </a:r>
          </a:p>
          <a:p>
            <a:pPr marL="0" indent="0">
              <a:lnSpc>
                <a:spcPct val="70000"/>
              </a:lnSpc>
              <a:buNone/>
            </a:pPr>
            <a:r>
              <a:rPr lang="en-US" sz="3200" dirty="0" smtClean="0">
                <a:latin typeface="Courier"/>
                <a:cs typeface="Courier"/>
              </a:rPr>
              <a:t>   alert</a:t>
            </a:r>
            <a:r>
              <a:rPr lang="en-US" sz="3200" dirty="0">
                <a:latin typeface="Courier"/>
                <a:cs typeface="Courier"/>
              </a:rPr>
              <a:t>("Hello World!");</a:t>
            </a:r>
          </a:p>
          <a:p>
            <a:pPr marL="0" indent="0">
              <a:lnSpc>
                <a:spcPct val="70000"/>
              </a:lnSpc>
              <a:buNone/>
            </a:pPr>
            <a:r>
              <a:rPr lang="en-US" sz="3200" dirty="0" smtClean="0">
                <a:latin typeface="Courier"/>
                <a:cs typeface="Courier"/>
              </a:rPr>
              <a:t>}</a:t>
            </a:r>
            <a:r>
              <a:rPr lang="en-US" sz="3200" dirty="0">
                <a:latin typeface="Courier"/>
                <a:cs typeface="Courier"/>
              </a:rPr>
              <a:t>)</a:t>
            </a:r>
            <a:r>
              <a:rPr lang="en-US" sz="3200" dirty="0" smtClean="0">
                <a:latin typeface="Courier"/>
                <a:cs typeface="Courier"/>
              </a:rPr>
              <a:t>;</a:t>
            </a:r>
          </a:p>
          <a:p>
            <a:pPr marL="0" indent="0">
              <a:lnSpc>
                <a:spcPct val="70000"/>
              </a:lnSpc>
              <a:buNone/>
            </a:pPr>
            <a:endParaRPr lang="en-US" sz="3200" dirty="0">
              <a:latin typeface="Arial"/>
              <a:cs typeface="Arial"/>
            </a:endParaRPr>
          </a:p>
          <a:p>
            <a:pPr marL="0" indent="0">
              <a:lnSpc>
                <a:spcPct val="70000"/>
              </a:lnSpc>
              <a:buNone/>
            </a:pPr>
            <a:r>
              <a:rPr lang="en-US" sz="3200" dirty="0" smtClean="0">
                <a:latin typeface="Arial"/>
                <a:cs typeface="Arial"/>
              </a:rPr>
              <a:t>The “$” is an alias for the </a:t>
            </a:r>
            <a:r>
              <a:rPr lang="en-US" sz="3200" dirty="0" err="1" smtClean="0">
                <a:latin typeface="Arial"/>
                <a:cs typeface="Arial"/>
              </a:rPr>
              <a:t>jQuery</a:t>
            </a:r>
            <a:r>
              <a:rPr lang="en-US" sz="3200" dirty="0" smtClean="0">
                <a:latin typeface="Arial"/>
                <a:cs typeface="Arial"/>
              </a:rPr>
              <a:t> object.</a:t>
            </a:r>
            <a:endParaRPr lang="en-US" sz="3200" dirty="0">
              <a:latin typeface="Arial"/>
              <a:cs typeface="Arial"/>
            </a:endParaRPr>
          </a:p>
        </p:txBody>
      </p:sp>
    </p:spTree>
    <p:extLst>
      <p:ext uri="{BB962C8B-B14F-4D97-AF65-F5344CB8AC3E}">
        <p14:creationId xmlns:p14="http://schemas.microsoft.com/office/powerpoint/2010/main" val="1737010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description</a:t>
            </a:r>
            <a:endParaRPr lang="en-US" dirty="0"/>
          </a:p>
        </p:txBody>
      </p:sp>
      <p:sp>
        <p:nvSpPr>
          <p:cNvPr id="3" name="Content Placeholder 2"/>
          <p:cNvSpPr>
            <a:spLocks noGrp="1"/>
          </p:cNvSpPr>
          <p:nvPr>
            <p:ph idx="1"/>
          </p:nvPr>
        </p:nvSpPr>
        <p:spPr>
          <a:xfrm>
            <a:off x="457200" y="1882587"/>
            <a:ext cx="8229600" cy="4604303"/>
          </a:xfrm>
        </p:spPr>
        <p:txBody>
          <a:bodyPr>
            <a:normAutofit fontScale="77500" lnSpcReduction="20000"/>
          </a:bodyPr>
          <a:lstStyle/>
          <a:p>
            <a:pPr>
              <a:buFont typeface="Arial"/>
              <a:buChar char="•"/>
            </a:pPr>
            <a:r>
              <a:rPr lang="en-US" sz="4000" dirty="0" smtClean="0">
                <a:latin typeface="Arial"/>
                <a:cs typeface="Arial"/>
              </a:rPr>
              <a:t>The </a:t>
            </a:r>
            <a:r>
              <a:rPr lang="en-US" sz="4000" dirty="0" err="1" smtClean="0">
                <a:latin typeface="Arial"/>
                <a:cs typeface="Arial"/>
              </a:rPr>
              <a:t>document.ready</a:t>
            </a:r>
            <a:r>
              <a:rPr lang="en-US" sz="4000" dirty="0" smtClean="0">
                <a:latin typeface="Arial"/>
                <a:cs typeface="Arial"/>
              </a:rPr>
              <a:t> event is executed when the page is loaded and an anonymous function is passed as an argument that pops </a:t>
            </a:r>
            <a:r>
              <a:rPr lang="en-US" sz="4000" dirty="0" err="1" smtClean="0">
                <a:latin typeface="Arial"/>
                <a:cs typeface="Arial"/>
              </a:rPr>
              <a:t>upan</a:t>
            </a:r>
            <a:r>
              <a:rPr lang="en-US" sz="4000" dirty="0" smtClean="0">
                <a:latin typeface="Arial"/>
                <a:cs typeface="Arial"/>
              </a:rPr>
              <a:t> alert message.</a:t>
            </a:r>
          </a:p>
          <a:p>
            <a:pPr>
              <a:buFont typeface="Arial"/>
              <a:buChar char="•"/>
            </a:pPr>
            <a:r>
              <a:rPr lang="en-US" sz="4000" dirty="0" smtClean="0">
                <a:latin typeface="Arial"/>
                <a:cs typeface="Arial"/>
              </a:rPr>
              <a:t>The code will execute when the DOM has loaded instead of waiting for the entire page content to finish loading.</a:t>
            </a:r>
          </a:p>
          <a:p>
            <a:pPr>
              <a:buFont typeface="Arial"/>
              <a:buChar char="•"/>
            </a:pPr>
            <a:r>
              <a:rPr lang="en-US" sz="4000" dirty="0" smtClean="0">
                <a:latin typeface="Arial"/>
                <a:cs typeface="Arial"/>
              </a:rPr>
              <a:t>The </a:t>
            </a:r>
            <a:r>
              <a:rPr lang="en-US" sz="4000" dirty="0" err="1" smtClean="0">
                <a:latin typeface="Arial"/>
                <a:cs typeface="Arial"/>
              </a:rPr>
              <a:t>document.ready</a:t>
            </a:r>
            <a:r>
              <a:rPr lang="en-US" sz="4000" dirty="0" smtClean="0">
                <a:latin typeface="Arial"/>
                <a:cs typeface="Arial"/>
              </a:rPr>
              <a:t> can be called multiple times.</a:t>
            </a:r>
            <a:endParaRPr lang="en-US" sz="3400" dirty="0" smtClean="0">
              <a:latin typeface="Arial"/>
              <a:cs typeface="Arial"/>
            </a:endParaRPr>
          </a:p>
        </p:txBody>
      </p:sp>
    </p:spTree>
    <p:extLst>
      <p:ext uri="{BB962C8B-B14F-4D97-AF65-F5344CB8AC3E}">
        <p14:creationId xmlns:p14="http://schemas.microsoft.com/office/powerpoint/2010/main" val="54247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Edit file:</a:t>
            </a:r>
          </a:p>
          <a:p>
            <a:pPr lvl="1"/>
            <a:r>
              <a:rPr lang="en-US" sz="3200" dirty="0" err="1" smtClean="0">
                <a:latin typeface="Courier"/>
                <a:cs typeface="Courier"/>
              </a:rPr>
              <a:t>FirstJQueryPage.student.html</a:t>
            </a:r>
            <a:endParaRPr lang="en-US" sz="3200" dirty="0" smtClean="0">
              <a:latin typeface="Courier"/>
              <a:cs typeface="Courier"/>
            </a:endParaRPr>
          </a:p>
        </p:txBody>
      </p:sp>
    </p:spTree>
    <p:extLst>
      <p:ext uri="{BB962C8B-B14F-4D97-AF65-F5344CB8AC3E}">
        <p14:creationId xmlns:p14="http://schemas.microsoft.com/office/powerpoint/2010/main" val="4190928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Features</a:t>
            </a:r>
            <a:endParaRPr lang="en-US" dirty="0"/>
          </a:p>
        </p:txBody>
      </p:sp>
      <p:sp>
        <p:nvSpPr>
          <p:cNvPr id="3" name="Content Placeholder 2"/>
          <p:cNvSpPr>
            <a:spLocks noGrp="1"/>
          </p:cNvSpPr>
          <p:nvPr>
            <p:ph idx="1"/>
          </p:nvPr>
        </p:nvSpPr>
        <p:spPr>
          <a:xfrm>
            <a:off x="457200" y="1882587"/>
            <a:ext cx="8229600" cy="4604303"/>
          </a:xfrm>
        </p:spPr>
        <p:txBody>
          <a:bodyPr>
            <a:normAutofit fontScale="70000" lnSpcReduction="20000"/>
          </a:bodyPr>
          <a:lstStyle/>
          <a:p>
            <a:pPr>
              <a:buFont typeface="Arial"/>
              <a:buChar char="•"/>
            </a:pPr>
            <a:r>
              <a:rPr lang="en-US" sz="4000" dirty="0" smtClean="0">
                <a:latin typeface="Arial"/>
                <a:cs typeface="Arial"/>
              </a:rPr>
              <a:t>Core Functionality</a:t>
            </a:r>
          </a:p>
          <a:p>
            <a:pPr>
              <a:buFont typeface="Arial"/>
              <a:buChar char="•"/>
            </a:pPr>
            <a:r>
              <a:rPr lang="en-US" sz="4000" dirty="0" smtClean="0">
                <a:latin typeface="Arial"/>
                <a:cs typeface="Arial"/>
              </a:rPr>
              <a:t>Selection and Traversal (query)</a:t>
            </a:r>
          </a:p>
          <a:p>
            <a:pPr>
              <a:buFont typeface="Arial"/>
              <a:buChar char="•"/>
            </a:pPr>
            <a:r>
              <a:rPr lang="en-US" sz="4000" dirty="0" smtClean="0">
                <a:latin typeface="Arial"/>
                <a:cs typeface="Arial"/>
              </a:rPr>
              <a:t>Manipulation and CSS</a:t>
            </a:r>
          </a:p>
          <a:p>
            <a:pPr>
              <a:buFont typeface="Arial"/>
              <a:buChar char="•"/>
            </a:pPr>
            <a:r>
              <a:rPr lang="en-US" sz="4000" dirty="0" smtClean="0">
                <a:latin typeface="Arial"/>
                <a:cs typeface="Arial"/>
              </a:rPr>
              <a:t>Events</a:t>
            </a:r>
          </a:p>
          <a:p>
            <a:pPr>
              <a:buFont typeface="Arial"/>
              <a:buChar char="•"/>
            </a:pPr>
            <a:r>
              <a:rPr lang="en-US" sz="4000" dirty="0" smtClean="0">
                <a:latin typeface="Arial"/>
                <a:cs typeface="Arial"/>
              </a:rPr>
              <a:t>Effects</a:t>
            </a:r>
          </a:p>
          <a:p>
            <a:pPr>
              <a:buFont typeface="Arial"/>
              <a:buChar char="•"/>
            </a:pPr>
            <a:r>
              <a:rPr lang="en-US" sz="4000" dirty="0" smtClean="0">
                <a:latin typeface="Arial"/>
                <a:cs typeface="Arial"/>
              </a:rPr>
              <a:t>Ajax</a:t>
            </a:r>
          </a:p>
          <a:p>
            <a:pPr>
              <a:buFont typeface="Arial"/>
              <a:buChar char="•"/>
            </a:pPr>
            <a:r>
              <a:rPr lang="en-US" sz="4000" dirty="0" smtClean="0">
                <a:latin typeface="Arial"/>
                <a:cs typeface="Arial"/>
              </a:rPr>
              <a:t>User Interface</a:t>
            </a:r>
          </a:p>
          <a:p>
            <a:pPr>
              <a:buFont typeface="Arial"/>
              <a:buChar char="•"/>
            </a:pPr>
            <a:r>
              <a:rPr lang="en-US" sz="4000" dirty="0" smtClean="0">
                <a:latin typeface="Arial"/>
                <a:cs typeface="Arial"/>
              </a:rPr>
              <a:t>Extensibility</a:t>
            </a:r>
            <a:endParaRPr lang="en-US" sz="3400" dirty="0" smtClean="0">
              <a:latin typeface="Arial"/>
              <a:cs typeface="Arial"/>
            </a:endParaRPr>
          </a:p>
        </p:txBody>
      </p:sp>
    </p:spTree>
    <p:extLst>
      <p:ext uri="{BB962C8B-B14F-4D97-AF65-F5344CB8AC3E}">
        <p14:creationId xmlns:p14="http://schemas.microsoft.com/office/powerpoint/2010/main" val="60297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jQuery</a:t>
            </a:r>
            <a:endParaRPr lang="en-US" dirty="0"/>
          </a:p>
        </p:txBody>
      </p:sp>
      <p:sp>
        <p:nvSpPr>
          <p:cNvPr id="3" name="Content Placeholder 2"/>
          <p:cNvSpPr>
            <a:spLocks noGrp="1"/>
          </p:cNvSpPr>
          <p:nvPr>
            <p:ph idx="1"/>
          </p:nvPr>
        </p:nvSpPr>
        <p:spPr>
          <a:xfrm>
            <a:off x="457200" y="1882587"/>
            <a:ext cx="8229600" cy="4604303"/>
          </a:xfrm>
        </p:spPr>
        <p:txBody>
          <a:bodyPr>
            <a:normAutofit lnSpcReduction="10000"/>
          </a:bodyPr>
          <a:lstStyle/>
          <a:p>
            <a:r>
              <a:rPr lang="en-US" sz="4000" dirty="0" smtClean="0"/>
              <a:t>Free</a:t>
            </a:r>
          </a:p>
          <a:p>
            <a:r>
              <a:rPr lang="en-US" sz="4000" dirty="0" smtClean="0"/>
              <a:t>Open Source</a:t>
            </a:r>
          </a:p>
          <a:p>
            <a:r>
              <a:rPr lang="en-US" sz="4000" dirty="0" smtClean="0"/>
              <a:t>JavaScript Library</a:t>
            </a:r>
          </a:p>
          <a:p>
            <a:r>
              <a:rPr lang="en-US" sz="4000" dirty="0" smtClean="0"/>
              <a:t>Cross browser compatible</a:t>
            </a:r>
          </a:p>
          <a:p>
            <a:r>
              <a:rPr lang="en-US" sz="4000" dirty="0" smtClean="0"/>
              <a:t>Abstracts browser specific features</a:t>
            </a:r>
            <a:endParaRPr lang="en-US" sz="4000" dirty="0"/>
          </a:p>
        </p:txBody>
      </p:sp>
    </p:spTree>
    <p:extLst>
      <p:ext uri="{BB962C8B-B14F-4D97-AF65-F5344CB8AC3E}">
        <p14:creationId xmlns:p14="http://schemas.microsoft.com/office/powerpoint/2010/main" val="37271659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Capabilities</a:t>
            </a:r>
            <a:endParaRPr lang="en-US" dirty="0"/>
          </a:p>
        </p:txBody>
      </p:sp>
      <p:sp>
        <p:nvSpPr>
          <p:cNvPr id="3" name="Content Placeholder 2"/>
          <p:cNvSpPr>
            <a:spLocks noGrp="1"/>
          </p:cNvSpPr>
          <p:nvPr>
            <p:ph idx="1"/>
          </p:nvPr>
        </p:nvSpPr>
        <p:spPr>
          <a:xfrm>
            <a:off x="457200" y="1882587"/>
            <a:ext cx="8229600" cy="4604303"/>
          </a:xfrm>
        </p:spPr>
        <p:txBody>
          <a:bodyPr>
            <a:noAutofit/>
          </a:bodyPr>
          <a:lstStyle/>
          <a:p>
            <a:pPr>
              <a:lnSpc>
                <a:spcPct val="70000"/>
              </a:lnSpc>
              <a:buFont typeface="Arial"/>
              <a:buChar char="•"/>
            </a:pPr>
            <a:r>
              <a:rPr lang="en-US" sz="2000" dirty="0" smtClean="0">
                <a:latin typeface="Arial"/>
                <a:cs typeface="Arial"/>
              </a:rPr>
              <a:t>Common utilities and basic functionality</a:t>
            </a:r>
          </a:p>
          <a:p>
            <a:pPr>
              <a:lnSpc>
                <a:spcPct val="70000"/>
              </a:lnSpc>
              <a:buFont typeface="Arial"/>
              <a:buChar char="•"/>
            </a:pPr>
            <a:r>
              <a:rPr lang="en-US" sz="2000" dirty="0" smtClean="0">
                <a:latin typeface="Arial"/>
                <a:cs typeface="Arial"/>
              </a:rPr>
              <a:t>Find content in documents</a:t>
            </a:r>
          </a:p>
          <a:p>
            <a:pPr>
              <a:lnSpc>
                <a:spcPct val="70000"/>
              </a:lnSpc>
              <a:buFont typeface="Arial"/>
              <a:buChar char="•"/>
            </a:pPr>
            <a:r>
              <a:rPr lang="en-US" sz="2000" dirty="0" smtClean="0">
                <a:latin typeface="Arial"/>
                <a:cs typeface="Arial"/>
              </a:rPr>
              <a:t>Editing and changing content and CSS attributes</a:t>
            </a:r>
          </a:p>
          <a:p>
            <a:pPr>
              <a:lnSpc>
                <a:spcPct val="70000"/>
              </a:lnSpc>
              <a:buFont typeface="Arial"/>
              <a:buChar char="•"/>
            </a:pPr>
            <a:r>
              <a:rPr lang="en-US" sz="2000" dirty="0" smtClean="0">
                <a:latin typeface="Arial"/>
                <a:cs typeface="Arial"/>
              </a:rPr>
              <a:t>Provides common event functions</a:t>
            </a:r>
          </a:p>
          <a:p>
            <a:pPr>
              <a:lnSpc>
                <a:spcPct val="70000"/>
              </a:lnSpc>
              <a:buFont typeface="Arial"/>
              <a:buChar char="•"/>
            </a:pPr>
            <a:r>
              <a:rPr lang="en-US" sz="2000" dirty="0" smtClean="0">
                <a:latin typeface="Arial"/>
                <a:cs typeface="Arial"/>
              </a:rPr>
              <a:t>Functions </a:t>
            </a:r>
            <a:r>
              <a:rPr lang="en-US" sz="2000" dirty="0" err="1" smtClean="0">
                <a:latin typeface="Arial"/>
                <a:cs typeface="Arial"/>
              </a:rPr>
              <a:t>ofr</a:t>
            </a:r>
            <a:r>
              <a:rPr lang="en-US" sz="2000" dirty="0" smtClean="0">
                <a:latin typeface="Arial"/>
                <a:cs typeface="Arial"/>
              </a:rPr>
              <a:t> effects such as hiding and showing elements</a:t>
            </a:r>
          </a:p>
          <a:p>
            <a:pPr>
              <a:lnSpc>
                <a:spcPct val="70000"/>
              </a:lnSpc>
              <a:buFont typeface="Arial"/>
              <a:buChar char="•"/>
            </a:pPr>
            <a:r>
              <a:rPr lang="en-US" sz="2000" dirty="0" smtClean="0">
                <a:latin typeface="Arial"/>
                <a:cs typeface="Arial"/>
              </a:rPr>
              <a:t>Convenience functions for working with Ajax such as loading content *</a:t>
            </a:r>
          </a:p>
          <a:p>
            <a:pPr>
              <a:lnSpc>
                <a:spcPct val="70000"/>
              </a:lnSpc>
              <a:buFont typeface="Arial"/>
              <a:buChar char="•"/>
            </a:pPr>
            <a:r>
              <a:rPr lang="en-US" sz="2000" dirty="0" smtClean="0">
                <a:latin typeface="Arial"/>
                <a:cs typeface="Arial"/>
              </a:rPr>
              <a:t>Common </a:t>
            </a:r>
            <a:r>
              <a:rPr lang="en-US" sz="2000" dirty="0" err="1" smtClean="0">
                <a:latin typeface="Arial"/>
                <a:cs typeface="Arial"/>
              </a:rPr>
              <a:t>interfae</a:t>
            </a:r>
            <a:r>
              <a:rPr lang="en-US" sz="2000" dirty="0" smtClean="0">
                <a:latin typeface="Arial"/>
                <a:cs typeface="Arial"/>
              </a:rPr>
              <a:t> controls like sliders, progress bars, accordions, etc.</a:t>
            </a:r>
          </a:p>
          <a:p>
            <a:pPr>
              <a:lnSpc>
                <a:spcPct val="70000"/>
              </a:lnSpc>
              <a:buFont typeface="Arial"/>
              <a:buChar char="•"/>
            </a:pPr>
            <a:r>
              <a:rPr lang="en-US" sz="2000" dirty="0" smtClean="0">
                <a:latin typeface="Arial"/>
                <a:cs typeface="Arial"/>
              </a:rPr>
              <a:t>Allows expansion of core functionality through development of plugins *</a:t>
            </a:r>
          </a:p>
          <a:p>
            <a:pPr marL="0" indent="0">
              <a:lnSpc>
                <a:spcPct val="70000"/>
              </a:lnSpc>
              <a:buNone/>
            </a:pPr>
            <a:r>
              <a:rPr lang="en-US" sz="2000" dirty="0" smtClean="0">
                <a:latin typeface="Arial"/>
                <a:cs typeface="Arial"/>
              </a:rPr>
              <a:t>* Advanced topics not covered in this course</a:t>
            </a:r>
          </a:p>
        </p:txBody>
      </p:sp>
    </p:spTree>
    <p:extLst>
      <p:ext uri="{BB962C8B-B14F-4D97-AF65-F5344CB8AC3E}">
        <p14:creationId xmlns:p14="http://schemas.microsoft.com/office/powerpoint/2010/main" val="2530762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Selectors and Filters</a:t>
            </a:r>
            <a:endParaRPr lang="en-US" dirty="0"/>
          </a:p>
        </p:txBody>
      </p:sp>
      <p:sp>
        <p:nvSpPr>
          <p:cNvPr id="3" name="Content Placeholder 2"/>
          <p:cNvSpPr>
            <a:spLocks noGrp="1"/>
          </p:cNvSpPr>
          <p:nvPr>
            <p:ph idx="1"/>
          </p:nvPr>
        </p:nvSpPr>
        <p:spPr>
          <a:xfrm>
            <a:off x="457200" y="1882587"/>
            <a:ext cx="8229600" cy="4604303"/>
          </a:xfrm>
        </p:spPr>
        <p:txBody>
          <a:bodyPr>
            <a:normAutofit fontScale="77500" lnSpcReduction="20000"/>
          </a:bodyPr>
          <a:lstStyle/>
          <a:p>
            <a:pPr marL="742950" indent="-742950">
              <a:buFont typeface="+mj-lt"/>
              <a:buAutoNum type="arabicPeriod"/>
            </a:pPr>
            <a:r>
              <a:rPr lang="en-US" sz="4000" dirty="0" smtClean="0">
                <a:latin typeface="Arial"/>
                <a:cs typeface="Arial"/>
              </a:rPr>
              <a:t>Selectors and filters select content so it can be used and manipulated elsewhere.  The “query” of </a:t>
            </a:r>
            <a:r>
              <a:rPr lang="en-US" sz="4000" dirty="0" err="1" smtClean="0">
                <a:latin typeface="Arial"/>
                <a:cs typeface="Arial"/>
              </a:rPr>
              <a:t>jQuery</a:t>
            </a:r>
            <a:endParaRPr lang="en-US" sz="4000" dirty="0">
              <a:latin typeface="Arial"/>
              <a:cs typeface="Arial"/>
            </a:endParaRPr>
          </a:p>
          <a:p>
            <a:pPr marL="1146175" lvl="1" indent="-742950">
              <a:buFont typeface="+mj-lt"/>
              <a:buAutoNum type="alphaLcPeriod"/>
            </a:pPr>
            <a:r>
              <a:rPr lang="en-US" sz="3800" dirty="0" smtClean="0">
                <a:latin typeface="Arial"/>
                <a:cs typeface="Arial"/>
              </a:rPr>
              <a:t>Selectors return an array of objects that match the criteria</a:t>
            </a:r>
          </a:p>
          <a:p>
            <a:pPr marL="1146175" lvl="1" indent="-742950">
              <a:buFont typeface="+mj-lt"/>
              <a:buAutoNum type="alphaLcPeriod"/>
            </a:pPr>
            <a:r>
              <a:rPr lang="en-US" sz="3800" dirty="0" smtClean="0">
                <a:latin typeface="Arial"/>
                <a:cs typeface="Arial"/>
              </a:rPr>
              <a:t>Filters refine the results that the selector returns</a:t>
            </a:r>
          </a:p>
          <a:p>
            <a:pPr marL="742950" indent="-742950">
              <a:buFont typeface="+mj-lt"/>
              <a:buAutoNum type="arabicPeriod"/>
            </a:pPr>
            <a:r>
              <a:rPr lang="en-US" sz="4000" dirty="0" smtClean="0">
                <a:latin typeface="Arial"/>
                <a:cs typeface="Arial"/>
              </a:rPr>
              <a:t>Array elements returned are not DOM elements</a:t>
            </a:r>
          </a:p>
          <a:p>
            <a:pPr marL="742950" indent="-742950">
              <a:buFont typeface="+mj-lt"/>
              <a:buAutoNum type="arabicPeriod"/>
            </a:pPr>
            <a:r>
              <a:rPr lang="en-US" sz="4000" dirty="0" smtClean="0">
                <a:latin typeface="Arial"/>
                <a:cs typeface="Arial"/>
              </a:rPr>
              <a:t>Elements returned are </a:t>
            </a:r>
            <a:r>
              <a:rPr lang="en-US" sz="4000" dirty="0" err="1" smtClean="0">
                <a:latin typeface="Arial"/>
                <a:cs typeface="Arial"/>
              </a:rPr>
              <a:t>jQuery</a:t>
            </a:r>
            <a:r>
              <a:rPr lang="en-US" sz="4000" dirty="0" smtClean="0">
                <a:latin typeface="Arial"/>
                <a:cs typeface="Arial"/>
              </a:rPr>
              <a:t> objects</a:t>
            </a:r>
          </a:p>
        </p:txBody>
      </p:sp>
    </p:spTree>
    <p:extLst>
      <p:ext uri="{BB962C8B-B14F-4D97-AF65-F5344CB8AC3E}">
        <p14:creationId xmlns:p14="http://schemas.microsoft.com/office/powerpoint/2010/main" val="2918674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Selectors</a:t>
            </a:r>
            <a:endParaRPr lang="en-US" dirty="0"/>
          </a:p>
        </p:txBody>
      </p:sp>
      <p:sp>
        <p:nvSpPr>
          <p:cNvPr id="3" name="Content Placeholder 2"/>
          <p:cNvSpPr>
            <a:spLocks noGrp="1"/>
          </p:cNvSpPr>
          <p:nvPr>
            <p:ph idx="1"/>
          </p:nvPr>
        </p:nvSpPr>
        <p:spPr>
          <a:xfrm>
            <a:off x="457200" y="1882587"/>
            <a:ext cx="8229600" cy="1317813"/>
          </a:xfrm>
        </p:spPr>
        <p:txBody>
          <a:bodyPr>
            <a:normAutofit fontScale="62500" lnSpcReduction="20000"/>
          </a:bodyPr>
          <a:lstStyle/>
          <a:p>
            <a:pPr marL="0" indent="0">
              <a:buNone/>
            </a:pPr>
            <a:r>
              <a:rPr lang="en-US" sz="4000" dirty="0" smtClean="0">
                <a:latin typeface="Arial"/>
                <a:cs typeface="Arial"/>
              </a:rPr>
              <a:t>Description: CSS-style selectors use CSS syntax and function in a similar fashion.</a:t>
            </a:r>
          </a:p>
          <a:p>
            <a:pPr marL="0" indent="0">
              <a:buNone/>
            </a:pPr>
            <a:r>
              <a:rPr lang="en-US" sz="4000" dirty="0" smtClean="0">
                <a:latin typeface="Arial"/>
                <a:cs typeface="Arial"/>
              </a:rPr>
              <a:t>CSS selectors are similar to CSS counterparts</a:t>
            </a:r>
          </a:p>
          <a:p>
            <a:pPr marL="0" indent="0">
              <a:buNone/>
            </a:pPr>
            <a:endParaRPr lang="en-US" sz="4000" dirty="0" smtClean="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152908090"/>
              </p:ext>
            </p:extLst>
          </p:nvPr>
        </p:nvGraphicFramePr>
        <p:xfrm>
          <a:off x="457200" y="3495040"/>
          <a:ext cx="8229600" cy="3134360"/>
        </p:xfrm>
        <a:graphic>
          <a:graphicData uri="http://schemas.openxmlformats.org/drawingml/2006/table">
            <a:tbl>
              <a:tblPr firstRow="1" bandRow="1">
                <a:tableStyleId>{7DF18680-E054-41AD-8BC1-D1AEF772440D}</a:tableStyleId>
              </a:tblPr>
              <a:tblGrid>
                <a:gridCol w="2133600"/>
                <a:gridCol w="6096000"/>
              </a:tblGrid>
              <a:tr h="370840">
                <a:tc>
                  <a:txBody>
                    <a:bodyPr/>
                    <a:lstStyle/>
                    <a:p>
                      <a:pPr algn="ctr"/>
                      <a:r>
                        <a:rPr lang="en-US" dirty="0" smtClean="0">
                          <a:solidFill>
                            <a:schemeClr val="bg1"/>
                          </a:solidFill>
                        </a:rPr>
                        <a:t>Selector</a:t>
                      </a:r>
                      <a:endParaRPr lang="en-US" dirty="0">
                        <a:solidFill>
                          <a:schemeClr val="bg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0000"/>
                          </a:solidFill>
                        </a:rPr>
                        <a:t>Description</a:t>
                      </a:r>
                      <a:endParaRPr 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b="1" dirty="0" err="1" smtClean="0">
                          <a:latin typeface="Courier"/>
                          <a:cs typeface="Courier"/>
                        </a:rPr>
                        <a:t>tagname</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Locate all elements possessing specific &lt;</a:t>
                      </a:r>
                      <a:r>
                        <a:rPr lang="en-US" dirty="0" err="1" smtClean="0"/>
                        <a:t>tagname</a:t>
                      </a:r>
                      <a:r>
                        <a:rPr lang="en-US" dirty="0" smtClean="0"/>
                        <a:t>&gt;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b="1" dirty="0" smtClean="0">
                          <a:latin typeface="Courier"/>
                          <a:cs typeface="Courier"/>
                        </a:rPr>
                        <a:t>#identifier</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Locate all elements</a:t>
                      </a:r>
                      <a:r>
                        <a:rPr lang="en-US" baseline="0" dirty="0" smtClean="0"/>
                        <a:t> possessing ID of “identifier”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b="1" dirty="0" smtClean="0">
                          <a:latin typeface="Courier"/>
                          <a:cs typeface="Courier"/>
                        </a:rPr>
                        <a:t>.</a:t>
                      </a:r>
                      <a:r>
                        <a:rPr lang="en-US" sz="1600" b="1" dirty="0" err="1" smtClean="0">
                          <a:latin typeface="Courier"/>
                          <a:cs typeface="Courier"/>
                        </a:rPr>
                        <a:t>className</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Locate all elements possessing a lass of “</a:t>
                      </a:r>
                      <a:r>
                        <a:rPr lang="en-US" dirty="0" err="1" smtClean="0"/>
                        <a:t>className</a:t>
                      </a: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b="1" dirty="0" smtClean="0">
                          <a:latin typeface="Courier"/>
                          <a:cs typeface="Courier"/>
                        </a:rPr>
                        <a:t>tag </a:t>
                      </a:r>
                      <a:r>
                        <a:rPr lang="en-US" sz="1600" b="1" dirty="0" err="1" smtClean="0">
                          <a:latin typeface="Courier"/>
                          <a:cs typeface="Courier"/>
                        </a:rPr>
                        <a:t>className</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Locate elements of the type &lt;tag&gt; with a class of “</a:t>
                      </a:r>
                      <a:r>
                        <a:rPr lang="en-US" dirty="0" err="1" smtClean="0"/>
                        <a:t>className</a:t>
                      </a:r>
                      <a:r>
                        <a:rPr lang="en-US" dirty="0" smtClean="0"/>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latin typeface="Courier"/>
                          <a:cs typeface="Courier"/>
                        </a:rPr>
                        <a:t>tag#id.className</a:t>
                      </a:r>
                      <a:endParaRPr lang="en-US" sz="1600" b="1" dirty="0" smtClean="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Locate the &lt;tag&gt; element with an ID of “id” and class of “</a:t>
                      </a:r>
                      <a:r>
                        <a:rPr lang="en-US" dirty="0" err="1" smtClean="0"/>
                        <a:t>className</a:t>
                      </a:r>
                      <a:r>
                        <a:rPr lang="en-US" dirty="0" smtClean="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b="1" dirty="0" smtClean="0">
                          <a:latin typeface="Courier"/>
                          <a:cs typeface="Courier"/>
                        </a:rPr>
                        <a:t>*</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Locate all elements on page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67750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en-US" dirty="0" err="1" smtClean="0"/>
              <a:t>vs</a:t>
            </a:r>
            <a:r>
              <a:rPr lang="en-US" dirty="0" smtClean="0"/>
              <a:t> DOM</a:t>
            </a:r>
            <a:endParaRPr lang="en-US" dirty="0"/>
          </a:p>
        </p:txBody>
      </p:sp>
      <p:sp>
        <p:nvSpPr>
          <p:cNvPr id="3" name="Content Placeholder 2"/>
          <p:cNvSpPr>
            <a:spLocks noGrp="1"/>
          </p:cNvSpPr>
          <p:nvPr>
            <p:ph idx="1"/>
          </p:nvPr>
        </p:nvSpPr>
        <p:spPr>
          <a:xfrm>
            <a:off x="457200" y="1882587"/>
            <a:ext cx="8229600" cy="4604303"/>
          </a:xfrm>
        </p:spPr>
        <p:txBody>
          <a:bodyPr>
            <a:noAutofit/>
          </a:bodyPr>
          <a:lstStyle/>
          <a:p>
            <a:pPr marL="0" indent="0">
              <a:lnSpc>
                <a:spcPct val="70000"/>
              </a:lnSpc>
              <a:buNone/>
            </a:pPr>
            <a:r>
              <a:rPr lang="en-US" sz="4000" dirty="0" smtClean="0">
                <a:latin typeface="Arial"/>
                <a:cs typeface="Arial"/>
              </a:rPr>
              <a:t>Get all &lt;p&gt; tags via DOM:</a:t>
            </a:r>
          </a:p>
          <a:p>
            <a:pPr marL="0" indent="0">
              <a:lnSpc>
                <a:spcPct val="70000"/>
              </a:lnSpc>
              <a:buNone/>
            </a:pPr>
            <a:endParaRPr lang="en-US" sz="2800" dirty="0">
              <a:latin typeface="Courier"/>
              <a:cs typeface="Courier"/>
            </a:endParaRPr>
          </a:p>
          <a:p>
            <a:pPr marL="403225" lvl="1" indent="0">
              <a:lnSpc>
                <a:spcPct val="70000"/>
              </a:lnSpc>
              <a:buNone/>
            </a:pPr>
            <a:r>
              <a:rPr lang="en-US" sz="2800" dirty="0" err="1" smtClean="0">
                <a:latin typeface="Courier"/>
                <a:cs typeface="Courier"/>
              </a:rPr>
              <a:t>document.getElementsByTagName</a:t>
            </a:r>
            <a:r>
              <a:rPr lang="en-US" sz="2800" dirty="0" smtClean="0">
                <a:latin typeface="Courier"/>
                <a:cs typeface="Courier"/>
              </a:rPr>
              <a:t>(</a:t>
            </a:r>
            <a:r>
              <a:rPr lang="en-US" sz="2800" dirty="0">
                <a:latin typeface="Courier"/>
                <a:cs typeface="Courier"/>
              </a:rPr>
              <a:t>"p")</a:t>
            </a:r>
            <a:r>
              <a:rPr lang="en-US" sz="2800" dirty="0" smtClean="0">
                <a:latin typeface="Courier"/>
                <a:cs typeface="Courier"/>
              </a:rPr>
              <a:t>;</a:t>
            </a:r>
          </a:p>
          <a:p>
            <a:pPr marL="0" indent="0">
              <a:lnSpc>
                <a:spcPct val="70000"/>
              </a:lnSpc>
              <a:buNone/>
            </a:pPr>
            <a:endParaRPr lang="en-US" sz="3200" dirty="0">
              <a:latin typeface="Arial"/>
              <a:cs typeface="Arial"/>
            </a:endParaRPr>
          </a:p>
          <a:p>
            <a:pPr marL="0" indent="0">
              <a:lnSpc>
                <a:spcPct val="70000"/>
              </a:lnSpc>
              <a:buNone/>
            </a:pPr>
            <a:r>
              <a:rPr lang="en-US" sz="4000" dirty="0" smtClean="0">
                <a:latin typeface="Arial"/>
                <a:cs typeface="Arial"/>
              </a:rPr>
              <a:t>Get all &lt;p&gt; tags via </a:t>
            </a:r>
            <a:r>
              <a:rPr lang="en-US" sz="4000" dirty="0" err="1" smtClean="0">
                <a:latin typeface="Arial"/>
                <a:cs typeface="Arial"/>
              </a:rPr>
              <a:t>jQuery</a:t>
            </a:r>
            <a:r>
              <a:rPr lang="en-US" sz="4000" dirty="0" smtClean="0">
                <a:latin typeface="Arial"/>
                <a:cs typeface="Arial"/>
              </a:rPr>
              <a:t>:</a:t>
            </a:r>
          </a:p>
          <a:p>
            <a:pPr marL="0" indent="0">
              <a:lnSpc>
                <a:spcPct val="70000"/>
              </a:lnSpc>
              <a:buNone/>
            </a:pPr>
            <a:endParaRPr lang="en-US" sz="3200" dirty="0">
              <a:latin typeface="Arial"/>
              <a:cs typeface="Arial"/>
            </a:endParaRPr>
          </a:p>
          <a:p>
            <a:pPr marL="403225" lvl="1" indent="0">
              <a:lnSpc>
                <a:spcPct val="70000"/>
              </a:lnSpc>
              <a:buNone/>
            </a:pPr>
            <a:r>
              <a:rPr lang="en-US" sz="3000" dirty="0">
                <a:latin typeface="Courier"/>
                <a:cs typeface="Courier"/>
              </a:rPr>
              <a:t>$("</a:t>
            </a:r>
            <a:r>
              <a:rPr lang="en-US" sz="3000" dirty="0" smtClean="0">
                <a:latin typeface="Courier"/>
                <a:cs typeface="Courier"/>
              </a:rPr>
              <a:t>p</a:t>
            </a:r>
            <a:r>
              <a:rPr lang="en-US" sz="3000" dirty="0">
                <a:latin typeface="Courier"/>
                <a:cs typeface="Courier"/>
              </a:rPr>
              <a:t>")</a:t>
            </a:r>
            <a:r>
              <a:rPr lang="en-US" sz="3000" dirty="0" smtClean="0">
                <a:latin typeface="Courier"/>
                <a:cs typeface="Courier"/>
              </a:rPr>
              <a:t>;</a:t>
            </a:r>
            <a:endParaRPr lang="en-US" sz="3000" dirty="0">
              <a:latin typeface="Courier"/>
              <a:cs typeface="Courier"/>
            </a:endParaRPr>
          </a:p>
        </p:txBody>
      </p:sp>
    </p:spTree>
    <p:extLst>
      <p:ext uri="{BB962C8B-B14F-4D97-AF65-F5344CB8AC3E}">
        <p14:creationId xmlns:p14="http://schemas.microsoft.com/office/powerpoint/2010/main" val="2668595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en-US" dirty="0" err="1" smtClean="0"/>
              <a:t>vs</a:t>
            </a:r>
            <a:r>
              <a:rPr lang="en-US" dirty="0" smtClean="0"/>
              <a:t> DOM</a:t>
            </a:r>
            <a:endParaRPr lang="en-US" dirty="0"/>
          </a:p>
        </p:txBody>
      </p:sp>
      <p:sp>
        <p:nvSpPr>
          <p:cNvPr id="3" name="Content Placeholder 2"/>
          <p:cNvSpPr>
            <a:spLocks noGrp="1"/>
          </p:cNvSpPr>
          <p:nvPr>
            <p:ph idx="1"/>
          </p:nvPr>
        </p:nvSpPr>
        <p:spPr>
          <a:xfrm>
            <a:off x="457200" y="1882587"/>
            <a:ext cx="8229600" cy="4604303"/>
          </a:xfrm>
        </p:spPr>
        <p:txBody>
          <a:bodyPr>
            <a:noAutofit/>
          </a:bodyPr>
          <a:lstStyle/>
          <a:p>
            <a:pPr marL="0" indent="0">
              <a:lnSpc>
                <a:spcPct val="70000"/>
              </a:lnSpc>
              <a:buNone/>
            </a:pPr>
            <a:r>
              <a:rPr lang="en-US" sz="4000" dirty="0" smtClean="0">
                <a:latin typeface="Arial"/>
                <a:cs typeface="Arial"/>
              </a:rPr>
              <a:t>Get tag with id “list1” via DOM:</a:t>
            </a:r>
          </a:p>
          <a:p>
            <a:pPr marL="0" indent="0">
              <a:lnSpc>
                <a:spcPct val="70000"/>
              </a:lnSpc>
              <a:buNone/>
            </a:pPr>
            <a:endParaRPr lang="en-US" sz="2800" dirty="0">
              <a:latin typeface="Courier"/>
              <a:cs typeface="Courier"/>
            </a:endParaRPr>
          </a:p>
          <a:p>
            <a:pPr marL="403225" lvl="1" indent="0">
              <a:lnSpc>
                <a:spcPct val="70000"/>
              </a:lnSpc>
              <a:buNone/>
            </a:pPr>
            <a:r>
              <a:rPr lang="en-US" sz="2800" dirty="0" err="1" smtClean="0">
                <a:latin typeface="Courier"/>
                <a:cs typeface="Courier"/>
              </a:rPr>
              <a:t>document.getElementsById</a:t>
            </a:r>
            <a:r>
              <a:rPr lang="en-US" sz="2800" dirty="0">
                <a:latin typeface="Courier"/>
                <a:cs typeface="Courier"/>
              </a:rPr>
              <a:t>("</a:t>
            </a:r>
            <a:r>
              <a:rPr lang="en-US" sz="2800" dirty="0" smtClean="0">
                <a:latin typeface="Courier"/>
                <a:cs typeface="Courier"/>
              </a:rPr>
              <a:t>list1"</a:t>
            </a:r>
            <a:r>
              <a:rPr lang="en-US" sz="2800" dirty="0">
                <a:latin typeface="Courier"/>
                <a:cs typeface="Courier"/>
              </a:rPr>
              <a:t>)</a:t>
            </a:r>
            <a:r>
              <a:rPr lang="en-US" sz="2800" dirty="0" smtClean="0">
                <a:latin typeface="Courier"/>
                <a:cs typeface="Courier"/>
              </a:rPr>
              <a:t>;</a:t>
            </a:r>
          </a:p>
          <a:p>
            <a:pPr marL="0" indent="0">
              <a:lnSpc>
                <a:spcPct val="70000"/>
              </a:lnSpc>
              <a:buNone/>
            </a:pPr>
            <a:endParaRPr lang="en-US" sz="3200" dirty="0">
              <a:latin typeface="Arial"/>
              <a:cs typeface="Arial"/>
            </a:endParaRPr>
          </a:p>
          <a:p>
            <a:pPr marL="0" indent="0">
              <a:lnSpc>
                <a:spcPct val="70000"/>
              </a:lnSpc>
              <a:buNone/>
            </a:pPr>
            <a:r>
              <a:rPr lang="en-US" sz="4000" dirty="0" smtClean="0">
                <a:latin typeface="Arial"/>
                <a:cs typeface="Arial"/>
              </a:rPr>
              <a:t>Get all &lt;p&gt; tags via </a:t>
            </a:r>
            <a:r>
              <a:rPr lang="en-US" sz="4000" dirty="0" err="1" smtClean="0">
                <a:latin typeface="Arial"/>
                <a:cs typeface="Arial"/>
              </a:rPr>
              <a:t>jQuery</a:t>
            </a:r>
            <a:r>
              <a:rPr lang="en-US" sz="4000" dirty="0" smtClean="0">
                <a:latin typeface="Arial"/>
                <a:cs typeface="Arial"/>
              </a:rPr>
              <a:t>:</a:t>
            </a:r>
          </a:p>
          <a:p>
            <a:pPr marL="0" indent="0">
              <a:lnSpc>
                <a:spcPct val="70000"/>
              </a:lnSpc>
              <a:buNone/>
            </a:pPr>
            <a:endParaRPr lang="en-US" sz="3200" dirty="0">
              <a:latin typeface="Arial"/>
              <a:cs typeface="Arial"/>
            </a:endParaRPr>
          </a:p>
          <a:p>
            <a:pPr marL="403225" lvl="1" indent="0">
              <a:lnSpc>
                <a:spcPct val="70000"/>
              </a:lnSpc>
              <a:buNone/>
            </a:pPr>
            <a:r>
              <a:rPr lang="en-US" sz="3000" dirty="0">
                <a:latin typeface="Courier"/>
                <a:cs typeface="Courier"/>
              </a:rPr>
              <a:t>$</a:t>
            </a:r>
            <a:r>
              <a:rPr lang="en-US" sz="3000" dirty="0" smtClean="0">
                <a:latin typeface="Courier"/>
                <a:cs typeface="Courier"/>
              </a:rPr>
              <a:t>(”list1"</a:t>
            </a:r>
            <a:r>
              <a:rPr lang="en-US" sz="3000" dirty="0">
                <a:latin typeface="Courier"/>
                <a:cs typeface="Courier"/>
              </a:rPr>
              <a:t>)</a:t>
            </a:r>
            <a:r>
              <a:rPr lang="en-US" sz="3000" dirty="0" smtClean="0">
                <a:latin typeface="Courier"/>
                <a:cs typeface="Courier"/>
              </a:rPr>
              <a:t>;</a:t>
            </a:r>
            <a:endParaRPr lang="en-US" sz="3000" dirty="0">
              <a:latin typeface="Courier"/>
              <a:cs typeface="Courier"/>
            </a:endParaRPr>
          </a:p>
        </p:txBody>
      </p:sp>
    </p:spTree>
    <p:extLst>
      <p:ext uri="{BB962C8B-B14F-4D97-AF65-F5344CB8AC3E}">
        <p14:creationId xmlns:p14="http://schemas.microsoft.com/office/powerpoint/2010/main" val="158313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jQuery</a:t>
            </a:r>
            <a:r>
              <a:rPr lang="en-US" dirty="0" smtClean="0"/>
              <a:t> Selectors</a:t>
            </a:r>
            <a:endParaRPr lang="en-US" dirty="0"/>
          </a:p>
        </p:txBody>
      </p:sp>
      <p:sp>
        <p:nvSpPr>
          <p:cNvPr id="3" name="Content Placeholder 2"/>
          <p:cNvSpPr>
            <a:spLocks noGrp="1"/>
          </p:cNvSpPr>
          <p:nvPr>
            <p:ph idx="1"/>
          </p:nvPr>
        </p:nvSpPr>
        <p:spPr>
          <a:xfrm>
            <a:off x="457200" y="1882587"/>
            <a:ext cx="8229600" cy="4604303"/>
          </a:xfrm>
        </p:spPr>
        <p:txBody>
          <a:bodyPr>
            <a:noAutofit/>
          </a:bodyPr>
          <a:lstStyle/>
          <a:p>
            <a:pPr marL="0" indent="0">
              <a:lnSpc>
                <a:spcPct val="70000"/>
              </a:lnSpc>
              <a:buNone/>
            </a:pPr>
            <a:r>
              <a:rPr lang="en-US" sz="4000" dirty="0" smtClean="0">
                <a:latin typeface="Arial"/>
                <a:cs typeface="Arial"/>
              </a:rPr>
              <a:t>Get all &lt;li&gt; tags with class “a”:</a:t>
            </a:r>
          </a:p>
          <a:p>
            <a:pPr marL="0" indent="0">
              <a:lnSpc>
                <a:spcPct val="70000"/>
              </a:lnSpc>
              <a:buNone/>
            </a:pPr>
            <a:endParaRPr lang="en-US" sz="2800" dirty="0">
              <a:latin typeface="Courier"/>
              <a:cs typeface="Courier"/>
            </a:endParaRPr>
          </a:p>
          <a:p>
            <a:pPr marL="403225" lvl="1" indent="0">
              <a:lnSpc>
                <a:spcPct val="70000"/>
              </a:lnSpc>
              <a:buNone/>
            </a:pPr>
            <a:r>
              <a:rPr lang="en-US" sz="2800" dirty="0" smtClean="0">
                <a:latin typeface="Courier"/>
                <a:cs typeface="Courier"/>
              </a:rPr>
              <a:t>$(“</a:t>
            </a:r>
            <a:r>
              <a:rPr lang="en-US" sz="2800" dirty="0" err="1" smtClean="0">
                <a:latin typeface="Courier"/>
                <a:cs typeface="Courier"/>
              </a:rPr>
              <a:t>li.a</a:t>
            </a:r>
            <a:r>
              <a:rPr lang="en-US" sz="2800" dirty="0" smtClean="0">
                <a:latin typeface="Courier"/>
                <a:cs typeface="Courier"/>
              </a:rPr>
              <a:t>”);</a:t>
            </a:r>
          </a:p>
          <a:p>
            <a:pPr marL="0" indent="0">
              <a:lnSpc>
                <a:spcPct val="70000"/>
              </a:lnSpc>
              <a:buNone/>
            </a:pPr>
            <a:endParaRPr lang="en-US" sz="3200" dirty="0">
              <a:latin typeface="Arial"/>
              <a:cs typeface="Arial"/>
            </a:endParaRPr>
          </a:p>
          <a:p>
            <a:pPr marL="0" indent="0">
              <a:lnSpc>
                <a:spcPct val="70000"/>
              </a:lnSpc>
              <a:buNone/>
            </a:pPr>
            <a:r>
              <a:rPr lang="en-US" sz="4000" dirty="0" smtClean="0">
                <a:latin typeface="Arial"/>
                <a:cs typeface="Arial"/>
              </a:rPr>
              <a:t>Get class “b” tags that are inside &lt;</a:t>
            </a:r>
            <a:r>
              <a:rPr lang="en-US" sz="4000" dirty="0" err="1" smtClean="0">
                <a:latin typeface="Arial"/>
                <a:cs typeface="Arial"/>
              </a:rPr>
              <a:t>ul</a:t>
            </a:r>
            <a:r>
              <a:rPr lang="en-US" sz="4000" dirty="0" smtClean="0">
                <a:latin typeface="Arial"/>
                <a:cs typeface="Arial"/>
              </a:rPr>
              <a:t>&gt;:</a:t>
            </a:r>
          </a:p>
          <a:p>
            <a:pPr marL="0" indent="0">
              <a:lnSpc>
                <a:spcPct val="70000"/>
              </a:lnSpc>
              <a:buNone/>
            </a:pPr>
            <a:endParaRPr lang="en-US" sz="3200" dirty="0">
              <a:latin typeface="Arial"/>
              <a:cs typeface="Arial"/>
            </a:endParaRPr>
          </a:p>
          <a:p>
            <a:pPr marL="403225" lvl="1" indent="0">
              <a:lnSpc>
                <a:spcPct val="70000"/>
              </a:lnSpc>
              <a:buNone/>
            </a:pPr>
            <a:r>
              <a:rPr lang="en-US" sz="3000" dirty="0">
                <a:latin typeface="Courier"/>
                <a:cs typeface="Courier"/>
              </a:rPr>
              <a:t>$</a:t>
            </a:r>
            <a:r>
              <a:rPr lang="en-US" sz="3000" dirty="0" smtClean="0">
                <a:latin typeface="Courier"/>
                <a:cs typeface="Courier"/>
              </a:rPr>
              <a:t>(”</a:t>
            </a:r>
            <a:r>
              <a:rPr lang="en-US" sz="3000" dirty="0" err="1" smtClean="0">
                <a:latin typeface="Courier"/>
                <a:cs typeface="Courier"/>
              </a:rPr>
              <a:t>ul</a:t>
            </a:r>
            <a:r>
              <a:rPr lang="en-US" sz="3000" dirty="0" smtClean="0">
                <a:latin typeface="Courier"/>
                <a:cs typeface="Courier"/>
              </a:rPr>
              <a:t> .b"</a:t>
            </a:r>
            <a:r>
              <a:rPr lang="en-US" sz="3000" dirty="0">
                <a:latin typeface="Courier"/>
                <a:cs typeface="Courier"/>
              </a:rPr>
              <a:t>)</a:t>
            </a:r>
            <a:r>
              <a:rPr lang="en-US" sz="3000" dirty="0" smtClean="0">
                <a:latin typeface="Courier"/>
                <a:cs typeface="Courier"/>
              </a:rPr>
              <a:t>;</a:t>
            </a:r>
            <a:endParaRPr lang="en-US" sz="3000" dirty="0">
              <a:latin typeface="Courier"/>
              <a:cs typeface="Courier"/>
            </a:endParaRPr>
          </a:p>
        </p:txBody>
      </p:sp>
    </p:spTree>
    <p:extLst>
      <p:ext uri="{BB962C8B-B14F-4D97-AF65-F5344CB8AC3E}">
        <p14:creationId xmlns:p14="http://schemas.microsoft.com/office/powerpoint/2010/main" val="1145695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t>
            </a:r>
            <a:r>
              <a:rPr lang="en-US" dirty="0" err="1" smtClean="0"/>
              <a:t>jQuery</a:t>
            </a:r>
            <a:r>
              <a:rPr lang="en-US" dirty="0" smtClean="0"/>
              <a:t> Selectors</a:t>
            </a:r>
            <a:endParaRPr lang="en-US" dirty="0"/>
          </a:p>
        </p:txBody>
      </p:sp>
      <p:sp>
        <p:nvSpPr>
          <p:cNvPr id="3" name="Content Placeholder 2"/>
          <p:cNvSpPr>
            <a:spLocks noGrp="1"/>
          </p:cNvSpPr>
          <p:nvPr>
            <p:ph idx="1"/>
          </p:nvPr>
        </p:nvSpPr>
        <p:spPr>
          <a:xfrm>
            <a:off x="457200" y="1882587"/>
            <a:ext cx="8229600" cy="4604303"/>
          </a:xfrm>
        </p:spPr>
        <p:txBody>
          <a:bodyPr>
            <a:noAutofit/>
          </a:bodyPr>
          <a:lstStyle/>
          <a:p>
            <a:pPr>
              <a:buFont typeface="Arial"/>
              <a:buChar char="•"/>
            </a:pPr>
            <a:r>
              <a:rPr lang="en-US" sz="4000" dirty="0" smtClean="0">
                <a:latin typeface="Arial"/>
                <a:cs typeface="Arial"/>
              </a:rPr>
              <a:t>Hierarchy Selectors</a:t>
            </a:r>
          </a:p>
          <a:p>
            <a:pPr marL="739775" lvl="2" indent="0">
              <a:buNone/>
            </a:pPr>
            <a:r>
              <a:rPr lang="en-US" sz="3200" dirty="0" smtClean="0">
                <a:latin typeface="Arial"/>
                <a:cs typeface="Arial"/>
              </a:rPr>
              <a:t>Match on hierarchical relationships</a:t>
            </a:r>
          </a:p>
          <a:p>
            <a:pPr marL="403225" lvl="1" indent="0">
              <a:buNone/>
            </a:pPr>
            <a:endParaRPr lang="en-US" sz="2800" dirty="0">
              <a:latin typeface="Arial"/>
              <a:cs typeface="Arial"/>
            </a:endParaRPr>
          </a:p>
          <a:p>
            <a:pPr>
              <a:buFont typeface="Arial"/>
              <a:buChar char="•"/>
            </a:pPr>
            <a:r>
              <a:rPr lang="en-US" sz="4000" dirty="0" smtClean="0">
                <a:latin typeface="Arial"/>
                <a:cs typeface="Arial"/>
              </a:rPr>
              <a:t>Combination Selectors</a:t>
            </a:r>
            <a:endParaRPr lang="en-US" sz="2800" dirty="0">
              <a:latin typeface="Arial"/>
              <a:cs typeface="Arial"/>
            </a:endParaRPr>
          </a:p>
          <a:p>
            <a:pPr marL="739775" lvl="2" indent="0">
              <a:buNone/>
            </a:pPr>
            <a:r>
              <a:rPr lang="en-US" sz="3200" dirty="0" smtClean="0">
                <a:latin typeface="Arial"/>
                <a:cs typeface="Arial"/>
              </a:rPr>
              <a:t>Match on common criteria</a:t>
            </a:r>
            <a:endParaRPr lang="en-US" sz="3200" dirty="0">
              <a:latin typeface="Courier"/>
              <a:cs typeface="Courier"/>
            </a:endParaRPr>
          </a:p>
        </p:txBody>
      </p:sp>
    </p:spTree>
    <p:extLst>
      <p:ext uri="{BB962C8B-B14F-4D97-AF65-F5344CB8AC3E}">
        <p14:creationId xmlns:p14="http://schemas.microsoft.com/office/powerpoint/2010/main" val="145609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and Combination Selectors</a:t>
            </a:r>
            <a:endParaRPr lang="en-US" dirty="0"/>
          </a:p>
        </p:txBody>
      </p:sp>
      <p:sp>
        <p:nvSpPr>
          <p:cNvPr id="5" name="Content Placeholder 4"/>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7701391"/>
              </p:ext>
            </p:extLst>
          </p:nvPr>
        </p:nvGraphicFramePr>
        <p:xfrm>
          <a:off x="304800" y="2072640"/>
          <a:ext cx="8458200" cy="4404360"/>
        </p:xfrm>
        <a:graphic>
          <a:graphicData uri="http://schemas.openxmlformats.org/drawingml/2006/table">
            <a:tbl>
              <a:tblPr firstRow="1" bandRow="1">
                <a:tableStyleId>{6E25E649-3F16-4E02-A733-19D2CDBF48F0}</a:tableStyleId>
              </a:tblPr>
              <a:tblGrid>
                <a:gridCol w="2971800"/>
                <a:gridCol w="5486400"/>
              </a:tblGrid>
              <a:tr h="370840">
                <a:tc>
                  <a:txBody>
                    <a:bodyPr/>
                    <a:lstStyle/>
                    <a:p>
                      <a:pPr algn="ctr"/>
                      <a:r>
                        <a:rPr lang="en-US" sz="1900" dirty="0" smtClean="0">
                          <a:solidFill>
                            <a:schemeClr val="bg1"/>
                          </a:solidFill>
                        </a:rPr>
                        <a:t>Selector</a:t>
                      </a:r>
                      <a:endParaRPr lang="en-US" sz="1900" dirty="0">
                        <a:solidFill>
                          <a:schemeClr val="bg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900" dirty="0" smtClean="0">
                          <a:solidFill>
                            <a:srgbClr val="000000"/>
                          </a:solidFill>
                        </a:rPr>
                        <a:t>Description</a:t>
                      </a:r>
                      <a:endParaRPr lang="en-US" sz="19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900" b="0" dirty="0" smtClean="0">
                          <a:latin typeface="Courier"/>
                          <a:cs typeface="Courier"/>
                        </a:rPr>
                        <a:t>selector1</a:t>
                      </a:r>
                      <a:r>
                        <a:rPr lang="en-US" sz="1900" b="0" baseline="0" dirty="0" smtClean="0">
                          <a:latin typeface="Courier"/>
                          <a:cs typeface="Courier"/>
                        </a:rPr>
                        <a:t> selector2</a:t>
                      </a:r>
                      <a:endParaRPr lang="en-US" sz="1900" b="0"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Find all specified selectors</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900" b="0" dirty="0" smtClean="0">
                          <a:latin typeface="Courier"/>
                          <a:cs typeface="Courier"/>
                        </a:rPr>
                        <a:t>class1.class2</a:t>
                      </a:r>
                      <a:endParaRPr lang="en-US" sz="1900" b="0"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Find all elements possessing both “class1” and “class2”</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900" b="0" dirty="0" smtClean="0">
                          <a:latin typeface="Courier"/>
                          <a:cs typeface="Courier"/>
                        </a:rPr>
                        <a:t>parent &gt; child</a:t>
                      </a:r>
                      <a:endParaRPr lang="en-US" sz="1900" b="0"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Find all elements named “child” that are direct</a:t>
                      </a:r>
                      <a:r>
                        <a:rPr lang="en-US" sz="1900" baseline="0" dirty="0" smtClean="0"/>
                        <a:t> descendants (siblings) of element named “parent”</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19760">
                <a:tc>
                  <a:txBody>
                    <a:bodyPr/>
                    <a:lstStyle/>
                    <a:p>
                      <a:r>
                        <a:rPr lang="en-US" sz="1900" b="0" dirty="0" smtClean="0">
                          <a:latin typeface="Courier"/>
                          <a:cs typeface="Courier"/>
                        </a:rPr>
                        <a:t>ancestor</a:t>
                      </a:r>
                      <a:r>
                        <a:rPr lang="en-US" sz="1900" b="0" baseline="0" dirty="0" smtClean="0">
                          <a:latin typeface="Courier"/>
                          <a:cs typeface="Courier"/>
                        </a:rPr>
                        <a:t> descendant</a:t>
                      </a:r>
                      <a:endParaRPr lang="en-US" sz="1900" b="0"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900" dirty="0" smtClean="0"/>
                        <a:t>Find</a:t>
                      </a:r>
                      <a:r>
                        <a:rPr lang="en-US" sz="1900" baseline="0" dirty="0" smtClean="0"/>
                        <a:t> all elements named “descendant” that are contained within elements named “ancestor”</a:t>
                      </a:r>
                      <a:endParaRPr lang="en-US" sz="19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0" dirty="0" err="1" smtClean="0">
                          <a:latin typeface="Courier"/>
                          <a:cs typeface="Courier"/>
                        </a:rPr>
                        <a:t>prev</a:t>
                      </a:r>
                      <a:r>
                        <a:rPr lang="en-US" sz="1900" b="0" dirty="0" smtClean="0">
                          <a:latin typeface="Courier"/>
                          <a:cs typeface="Courier"/>
                        </a:rPr>
                        <a:t> + next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Find all elements named “next” that are next to elements named “</a:t>
                      </a:r>
                      <a:r>
                        <a:rPr lang="en-US" sz="1900" dirty="0" err="1" smtClean="0"/>
                        <a:t>prev</a:t>
                      </a:r>
                      <a:r>
                        <a:rPr lang="en-US" sz="1900" dirty="0" smtClean="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900" b="0" dirty="0" err="1" smtClean="0">
                          <a:latin typeface="Courier"/>
                          <a:cs typeface="Courier"/>
                        </a:rPr>
                        <a:t>prev</a:t>
                      </a:r>
                      <a:r>
                        <a:rPr lang="en-US" sz="1900" b="0" baseline="0" dirty="0" smtClean="0">
                          <a:latin typeface="Courier"/>
                          <a:cs typeface="Courier"/>
                        </a:rPr>
                        <a:t> ~ siblings</a:t>
                      </a:r>
                      <a:endParaRPr lang="en-US" sz="1900" b="0"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Find all sibling elements that cam after elements named “</a:t>
                      </a:r>
                      <a:r>
                        <a:rPr lang="en-US" sz="1900" dirty="0" err="1" smtClean="0"/>
                        <a:t>prev</a:t>
                      </a:r>
                      <a:r>
                        <a:rPr lang="en-US" sz="1900" dirty="0" smtClean="0"/>
                        <a:t>” and match</a:t>
                      </a:r>
                      <a:r>
                        <a:rPr lang="en-US" sz="1900" baseline="0" dirty="0" smtClean="0"/>
                        <a:t> elements named “</a:t>
                      </a:r>
                      <a:r>
                        <a:rPr lang="en-US" sz="1900" baseline="0" dirty="0" err="1" smtClean="0"/>
                        <a:t>sibilings</a:t>
                      </a:r>
                      <a:r>
                        <a:rPr lang="en-US" sz="1900" baseline="0" dirty="0" smtClean="0"/>
                        <a:t>”</a:t>
                      </a:r>
                      <a:endParaRPr lang="en-US" sz="19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1836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Edit file “chapter02”:</a:t>
            </a:r>
          </a:p>
          <a:p>
            <a:pPr lvl="1"/>
            <a:r>
              <a:rPr lang="en-US" sz="3200" dirty="0" err="1" smtClean="0">
                <a:latin typeface="Courier"/>
                <a:cs typeface="Courier"/>
              </a:rPr>
              <a:t>basicSelectors.student.html</a:t>
            </a:r>
            <a:endParaRPr lang="en-US" sz="3200" dirty="0" smtClean="0">
              <a:latin typeface="Courier"/>
              <a:cs typeface="Courier"/>
            </a:endParaRPr>
          </a:p>
          <a:p>
            <a:pPr lvl="1"/>
            <a:r>
              <a:rPr lang="en-US" sz="3200" dirty="0" err="1" smtClean="0">
                <a:latin typeface="Courier"/>
                <a:cs typeface="Courier"/>
              </a:rPr>
              <a:t>heirCombo</a:t>
            </a:r>
            <a:endParaRPr lang="en-US" sz="3200" dirty="0" smtClean="0">
              <a:latin typeface="Courier"/>
              <a:cs typeface="Courier"/>
            </a:endParaRPr>
          </a:p>
          <a:p>
            <a:pPr lvl="1"/>
            <a:r>
              <a:rPr lang="en-US" sz="3200" dirty="0" err="1" smtClean="0">
                <a:latin typeface="Courier"/>
                <a:cs typeface="Courier"/>
              </a:rPr>
              <a:t>basicFilters</a:t>
            </a:r>
            <a:endParaRPr lang="en-US" sz="3200" dirty="0" smtClean="0">
              <a:latin typeface="Courier"/>
              <a:cs typeface="Courier"/>
            </a:endParaRPr>
          </a:p>
        </p:txBody>
      </p:sp>
    </p:spTree>
    <p:extLst>
      <p:ext uri="{BB962C8B-B14F-4D97-AF65-F5344CB8AC3E}">
        <p14:creationId xmlns:p14="http://schemas.microsoft.com/office/powerpoint/2010/main" val="1993777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Filters</a:t>
            </a:r>
            <a:endParaRPr lang="en-US" dirty="0"/>
          </a:p>
        </p:txBody>
      </p:sp>
      <p:sp>
        <p:nvSpPr>
          <p:cNvPr id="3" name="Content Placeholder 2"/>
          <p:cNvSpPr>
            <a:spLocks noGrp="1"/>
          </p:cNvSpPr>
          <p:nvPr>
            <p:ph idx="1"/>
          </p:nvPr>
        </p:nvSpPr>
        <p:spPr>
          <a:xfrm>
            <a:off x="457200" y="1882587"/>
            <a:ext cx="8229600" cy="1775013"/>
          </a:xfrm>
        </p:spPr>
        <p:txBody>
          <a:bodyPr>
            <a:normAutofit fontScale="47500" lnSpcReduction="20000"/>
          </a:bodyPr>
          <a:lstStyle/>
          <a:p>
            <a:pPr marL="0" indent="0">
              <a:buNone/>
            </a:pPr>
            <a:r>
              <a:rPr lang="en-US" sz="4000" dirty="0" smtClean="0">
                <a:latin typeface="Arial"/>
                <a:cs typeface="Arial"/>
              </a:rPr>
              <a:t>Filters work with selectors.  There are six categories of filters:</a:t>
            </a:r>
          </a:p>
          <a:p>
            <a:pPr marL="742950" indent="-742950">
              <a:buAutoNum type="arabicPeriod"/>
            </a:pPr>
            <a:r>
              <a:rPr lang="en-US" sz="4000" dirty="0" smtClean="0">
                <a:latin typeface="Arial"/>
                <a:cs typeface="Arial"/>
              </a:rPr>
              <a:t>Basic:</a:t>
            </a:r>
          </a:p>
          <a:p>
            <a:pPr marL="1146175" lvl="1" indent="-742950">
              <a:buFont typeface="+mj-lt"/>
              <a:buAutoNum type="alphaLcPeriod"/>
            </a:pPr>
            <a:r>
              <a:rPr lang="en-US" sz="3800" dirty="0" smtClean="0">
                <a:latin typeface="Arial"/>
                <a:cs typeface="Arial"/>
              </a:rPr>
              <a:t>Filters first, last, even, odd numbered items</a:t>
            </a:r>
          </a:p>
          <a:p>
            <a:pPr marL="742950" indent="-742950">
              <a:buFont typeface="+mj-lt"/>
              <a:buAutoNum type="arabicPeriod"/>
            </a:pPr>
            <a:r>
              <a:rPr lang="en-US" sz="4000" dirty="0" smtClean="0">
                <a:latin typeface="Arial"/>
                <a:cs typeface="Arial"/>
              </a:rPr>
              <a:t>Content:</a:t>
            </a:r>
          </a:p>
          <a:p>
            <a:pPr marL="403225" lvl="1" indent="0">
              <a:buNone/>
            </a:pPr>
            <a:endParaRPr lang="en-US" sz="3800" dirty="0" smtClean="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2636093011"/>
              </p:ext>
            </p:extLst>
          </p:nvPr>
        </p:nvGraphicFramePr>
        <p:xfrm>
          <a:off x="457200" y="1874520"/>
          <a:ext cx="8229600" cy="4450080"/>
        </p:xfrm>
        <a:graphic>
          <a:graphicData uri="http://schemas.openxmlformats.org/drawingml/2006/table">
            <a:tbl>
              <a:tblPr firstRow="1" bandRow="1">
                <a:tableStyleId>{EB344D84-9AFB-497E-A393-DC336BA19D2E}</a:tableStyleId>
              </a:tblPr>
              <a:tblGrid>
                <a:gridCol w="1905000"/>
                <a:gridCol w="6324600"/>
              </a:tblGrid>
              <a:tr h="370840">
                <a:tc>
                  <a:txBody>
                    <a:bodyPr/>
                    <a:lstStyle/>
                    <a:p>
                      <a:pPr algn="ctr"/>
                      <a:r>
                        <a:rPr lang="en-US" sz="2500" b="1" dirty="0" smtClean="0">
                          <a:solidFill>
                            <a:srgbClr val="000000"/>
                          </a:solidFill>
                        </a:rPr>
                        <a:t>Category</a:t>
                      </a:r>
                      <a:endParaRPr lang="en-US" sz="2500"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500" b="1" dirty="0" smtClean="0">
                          <a:solidFill>
                            <a:srgbClr val="000000"/>
                          </a:solidFill>
                        </a:rPr>
                        <a:t>Description</a:t>
                      </a:r>
                      <a:endParaRPr lang="en-US" sz="2500"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500" b="1" dirty="0" smtClean="0"/>
                        <a:t>Basic</a:t>
                      </a:r>
                      <a:endParaRPr lang="en-US" sz="25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500" dirty="0" smtClean="0"/>
                        <a:t>Filters first, last,</a:t>
                      </a:r>
                      <a:r>
                        <a:rPr lang="en-US" sz="2500" baseline="0" dirty="0" smtClean="0"/>
                        <a:t> even, odd numbered items</a:t>
                      </a:r>
                      <a:endParaRPr lang="en-US" sz="25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500" b="1" dirty="0" smtClean="0"/>
                        <a:t>Content</a:t>
                      </a:r>
                      <a:endParaRPr lang="en-US" sz="25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500" dirty="0" smtClean="0"/>
                        <a:t>Filters set of elements</a:t>
                      </a:r>
                      <a:r>
                        <a:rPr lang="en-US" sz="2500" baseline="0" dirty="0" smtClean="0"/>
                        <a:t> based on content.  Example, match elements based on string</a:t>
                      </a:r>
                      <a:endParaRPr lang="en-US" sz="25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500" b="1" dirty="0" smtClean="0"/>
                        <a:t>Visibility</a:t>
                      </a:r>
                      <a:endParaRPr lang="en-US" sz="25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500" dirty="0" smtClean="0"/>
                        <a:t>Filters elements</a:t>
                      </a:r>
                      <a:r>
                        <a:rPr lang="en-US" sz="2500" baseline="0" dirty="0" smtClean="0"/>
                        <a:t> based on whether they are visible or not</a:t>
                      </a:r>
                      <a:endParaRPr lang="en-US" sz="25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500" b="1" dirty="0" smtClean="0"/>
                        <a:t>Attribute</a:t>
                      </a:r>
                      <a:endParaRPr lang="en-US" sz="25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500" dirty="0" smtClean="0"/>
                        <a:t>Filters elements</a:t>
                      </a:r>
                      <a:r>
                        <a:rPr lang="en-US" sz="2500" baseline="0" dirty="0" smtClean="0"/>
                        <a:t> with a particular attribute</a:t>
                      </a:r>
                      <a:endParaRPr lang="en-US" sz="25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500" b="1" dirty="0" smtClean="0"/>
                        <a:t>Child</a:t>
                      </a:r>
                      <a:endParaRPr lang="en-US" sz="25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500" dirty="0" smtClean="0"/>
                        <a:t>Filters elements based on relationship</a:t>
                      </a:r>
                      <a:r>
                        <a:rPr lang="en-US" sz="2500" baseline="0" dirty="0" smtClean="0"/>
                        <a:t> with their parent</a:t>
                      </a:r>
                      <a:endParaRPr lang="en-US" sz="25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500" b="1" dirty="0" smtClean="0"/>
                        <a:t>Form</a:t>
                      </a:r>
                      <a:endParaRPr lang="en-US" sz="25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500" dirty="0" smtClean="0"/>
                        <a:t>Filters that operate on form elements</a:t>
                      </a:r>
                      <a:endParaRPr lang="en-US" sz="25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125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good for?</a:t>
            </a:r>
            <a:endParaRPr lang="en-US" dirty="0"/>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Get page content</a:t>
            </a:r>
          </a:p>
          <a:p>
            <a:r>
              <a:rPr lang="en-US" sz="4000" dirty="0" smtClean="0"/>
              <a:t>Manipulate page content</a:t>
            </a:r>
          </a:p>
          <a:p>
            <a:r>
              <a:rPr lang="en-US" sz="4000" dirty="0" smtClean="0"/>
              <a:t>Uses modern event model</a:t>
            </a:r>
          </a:p>
          <a:p>
            <a:r>
              <a:rPr lang="en-US" sz="4000" dirty="0" smtClean="0"/>
              <a:t>Adds impressive effects</a:t>
            </a:r>
            <a:endParaRPr lang="en-US" sz="4000" dirty="0"/>
          </a:p>
        </p:txBody>
      </p:sp>
    </p:spTree>
    <p:extLst>
      <p:ext uri="{BB962C8B-B14F-4D97-AF65-F5344CB8AC3E}">
        <p14:creationId xmlns:p14="http://schemas.microsoft.com/office/powerpoint/2010/main" val="244097726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a:t> Basic Filters</a:t>
            </a:r>
          </a:p>
        </p:txBody>
      </p:sp>
      <p:sp>
        <p:nvSpPr>
          <p:cNvPr id="3" name="Content Placeholder 2"/>
          <p:cNvSpPr>
            <a:spLocks noGrp="1"/>
          </p:cNvSpPr>
          <p:nvPr>
            <p:ph idx="1"/>
          </p:nvPr>
        </p:nvSpPr>
        <p:spPr>
          <a:xfrm>
            <a:off x="457200" y="1676400"/>
            <a:ext cx="8229600" cy="860613"/>
          </a:xfrm>
        </p:spPr>
        <p:txBody>
          <a:bodyPr>
            <a:normAutofit fontScale="77500" lnSpcReduction="20000"/>
          </a:bodyPr>
          <a:lstStyle/>
          <a:p>
            <a:pPr marL="0" indent="0">
              <a:buNone/>
            </a:pPr>
            <a:r>
              <a:rPr lang="en-US" sz="4000" dirty="0" smtClean="0">
                <a:latin typeface="Arial"/>
                <a:cs typeface="Arial"/>
              </a:rPr>
              <a:t>Description: Refine a selector by including elements that match certain conditions</a:t>
            </a:r>
          </a:p>
        </p:txBody>
      </p:sp>
      <p:graphicFrame>
        <p:nvGraphicFramePr>
          <p:cNvPr id="4" name="Table 3"/>
          <p:cNvGraphicFramePr>
            <a:graphicFrameLocks noGrp="1"/>
          </p:cNvGraphicFramePr>
          <p:nvPr>
            <p:extLst>
              <p:ext uri="{D42A27DB-BD31-4B8C-83A1-F6EECF244321}">
                <p14:modId xmlns:p14="http://schemas.microsoft.com/office/powerpoint/2010/main" val="3326419728"/>
              </p:ext>
            </p:extLst>
          </p:nvPr>
        </p:nvGraphicFramePr>
        <p:xfrm>
          <a:off x="457200" y="2895600"/>
          <a:ext cx="8229600" cy="3703320"/>
        </p:xfrm>
        <a:graphic>
          <a:graphicData uri="http://schemas.openxmlformats.org/drawingml/2006/table">
            <a:tbl>
              <a:tblPr firstRow="1" bandRow="1">
                <a:tableStyleId>{93296810-A885-4BE3-A3E7-6D5BEEA58F35}</a:tableStyleId>
              </a:tblPr>
              <a:tblGrid>
                <a:gridCol w="2133600"/>
                <a:gridCol w="6096000"/>
              </a:tblGrid>
              <a:tr h="370840">
                <a:tc>
                  <a:txBody>
                    <a:bodyPr/>
                    <a:lstStyle/>
                    <a:p>
                      <a:pPr algn="ctr"/>
                      <a:r>
                        <a:rPr lang="en-US" sz="1800" dirty="0" smtClean="0">
                          <a:solidFill>
                            <a:schemeClr val="bg1"/>
                          </a:solidFill>
                        </a:rPr>
                        <a:t>Filter</a:t>
                      </a:r>
                      <a:endParaRPr lang="en-US" sz="1800" dirty="0">
                        <a:solidFill>
                          <a:schemeClr val="bg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000000"/>
                          </a:solidFill>
                        </a:rPr>
                        <a:t>Description</a:t>
                      </a:r>
                      <a:endParaRPr lang="en-US" sz="1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:first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Matches first instance</a:t>
                      </a:r>
                      <a:r>
                        <a:rPr lang="en-US" sz="1800" baseline="0" dirty="0" smtClean="0"/>
                        <a:t> of selector returned</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:last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Matches last instance of selector returned</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:even</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Matches even numbered</a:t>
                      </a:r>
                      <a:r>
                        <a:rPr lang="en-US" sz="1800" baseline="0" dirty="0" smtClean="0"/>
                        <a:t> elements in returned set</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:odd</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Matches odd numbered elements</a:t>
                      </a:r>
                      <a:r>
                        <a:rPr lang="en-US" sz="1800" baseline="0" dirty="0" smtClean="0"/>
                        <a:t> in returned set</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a:cs typeface="Courier"/>
                        </a:rPr>
                        <a:t>:</a:t>
                      </a:r>
                      <a:r>
                        <a:rPr lang="en-US" sz="1800" b="1" dirty="0" err="1" smtClean="0">
                          <a:latin typeface="Courier"/>
                          <a:cs typeface="Courier"/>
                        </a:rPr>
                        <a:t>eq</a:t>
                      </a:r>
                      <a:r>
                        <a:rPr lang="en-US" sz="1800" b="1" dirty="0" smtClean="0">
                          <a:latin typeface="Courier"/>
                          <a:cs typeface="Courier"/>
                        </a:rPr>
                        <a:t>(</a:t>
                      </a:r>
                      <a:r>
                        <a:rPr lang="en-US" sz="1800" b="1" i="1" dirty="0" smtClean="0">
                          <a:latin typeface="Courier"/>
                          <a:cs typeface="Courier"/>
                        </a:rPr>
                        <a:t>n</a:t>
                      </a:r>
                      <a:r>
                        <a:rPr lang="en-US" sz="1800" b="1" dirty="0" smtClean="0">
                          <a:latin typeface="Courier"/>
                          <a:cs typeface="Courier"/>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a:t>
                      </a:r>
                      <a:r>
                        <a:rPr lang="en-US" sz="1800" dirty="0" err="1" smtClean="0"/>
                        <a:t>elemen</a:t>
                      </a:r>
                      <a:r>
                        <a:rPr lang="en-US" sz="1800" dirty="0" smtClean="0"/>
                        <a:t> </a:t>
                      </a:r>
                      <a:r>
                        <a:rPr lang="en-US" sz="1800" dirty="0" err="1" smtClean="0"/>
                        <a:t>ts</a:t>
                      </a:r>
                      <a:r>
                        <a:rPr lang="en-US" sz="1800" dirty="0" smtClean="0"/>
                        <a:t> positioned</a:t>
                      </a:r>
                      <a:r>
                        <a:rPr lang="en-US" sz="1800" baseline="0" dirty="0" smtClean="0"/>
                        <a:t> at specified index</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a:t>
                      </a:r>
                      <a:r>
                        <a:rPr lang="en-US" sz="1800" b="1" dirty="0" err="1" smtClean="0">
                          <a:latin typeface="Courier"/>
                          <a:cs typeface="Courier"/>
                        </a:rPr>
                        <a:t>gt</a:t>
                      </a:r>
                      <a:r>
                        <a:rPr lang="en-US" sz="1800" b="1" dirty="0" smtClean="0">
                          <a:latin typeface="Courier"/>
                          <a:cs typeface="Courier"/>
                        </a:rPr>
                        <a:t>(</a:t>
                      </a:r>
                      <a:r>
                        <a:rPr lang="en-US" sz="1800" b="1" i="1" dirty="0" smtClean="0">
                          <a:latin typeface="Courier"/>
                          <a:cs typeface="Courier"/>
                        </a:rPr>
                        <a:t>n</a:t>
                      </a:r>
                      <a:r>
                        <a:rPr lang="en-US" sz="1800" b="1" dirty="0" smtClean="0">
                          <a:latin typeface="Courier"/>
                          <a:cs typeface="Courier"/>
                        </a:rPr>
                        <a: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elements</a:t>
                      </a:r>
                      <a:r>
                        <a:rPr lang="en-US" sz="1800" baseline="0" dirty="0" smtClean="0"/>
                        <a:t> greater than (after) the specified index </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a:t>
                      </a:r>
                      <a:r>
                        <a:rPr lang="en-US" sz="1800" b="1" dirty="0" err="1" smtClean="0">
                          <a:latin typeface="Courier"/>
                          <a:cs typeface="Courier"/>
                        </a:rPr>
                        <a:t>lt</a:t>
                      </a:r>
                      <a:r>
                        <a:rPr lang="en-US" sz="1800" b="1" dirty="0" smtClean="0">
                          <a:latin typeface="Courier"/>
                          <a:cs typeface="Courier"/>
                        </a:rPr>
                        <a:t>(</a:t>
                      </a:r>
                      <a:r>
                        <a:rPr lang="en-US" sz="1800" b="1" i="1" dirty="0" smtClean="0">
                          <a:latin typeface="Courier"/>
                          <a:cs typeface="Courier"/>
                        </a:rPr>
                        <a:t>n</a:t>
                      </a:r>
                      <a:r>
                        <a:rPr lang="en-US" sz="1800" b="1" dirty="0" smtClean="0">
                          <a:latin typeface="Courier"/>
                          <a:cs typeface="Courier"/>
                        </a:rPr>
                        <a: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elements less than (before) the specified index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:header</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all header elements</a:t>
                      </a:r>
                      <a:r>
                        <a:rPr lang="en-US" sz="1800" baseline="0" dirty="0" smtClean="0"/>
                        <a:t> (h1 ... h7)</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:not(selector)</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elements</a:t>
                      </a:r>
                      <a:r>
                        <a:rPr lang="en-US" sz="1800" baseline="0" dirty="0" smtClean="0"/>
                        <a:t> not specified by selector</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767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Edit file “chapter02”:</a:t>
            </a:r>
          </a:p>
          <a:p>
            <a:pPr lvl="1"/>
            <a:r>
              <a:rPr lang="en-US" sz="3200" dirty="0" err="1" smtClean="0">
                <a:latin typeface="Courier"/>
                <a:cs typeface="Courier"/>
              </a:rPr>
              <a:t>BasicFilters.html</a:t>
            </a:r>
            <a:endParaRPr lang="en-US" sz="3200" dirty="0" smtClean="0">
              <a:latin typeface="Courier"/>
              <a:cs typeface="Courier"/>
            </a:endParaRPr>
          </a:p>
        </p:txBody>
      </p:sp>
    </p:spTree>
    <p:extLst>
      <p:ext uri="{BB962C8B-B14F-4D97-AF65-F5344CB8AC3E}">
        <p14:creationId xmlns:p14="http://schemas.microsoft.com/office/powerpoint/2010/main" val="2346628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Attribute Filters</a:t>
            </a:r>
            <a:endParaRPr lang="en-US" dirty="0"/>
          </a:p>
        </p:txBody>
      </p:sp>
      <p:sp>
        <p:nvSpPr>
          <p:cNvPr id="3" name="Content Placeholder 2"/>
          <p:cNvSpPr>
            <a:spLocks noGrp="1"/>
          </p:cNvSpPr>
          <p:nvPr>
            <p:ph idx="1"/>
          </p:nvPr>
        </p:nvSpPr>
        <p:spPr>
          <a:xfrm>
            <a:off x="457200" y="1676400"/>
            <a:ext cx="8229600" cy="860613"/>
          </a:xfrm>
        </p:spPr>
        <p:txBody>
          <a:bodyPr>
            <a:normAutofit fontScale="77500" lnSpcReduction="20000"/>
          </a:bodyPr>
          <a:lstStyle/>
          <a:p>
            <a:pPr marL="0" indent="0">
              <a:buNone/>
            </a:pPr>
            <a:r>
              <a:rPr lang="en-US" sz="4000" dirty="0" smtClean="0">
                <a:latin typeface="Arial"/>
                <a:cs typeface="Arial"/>
              </a:rPr>
              <a:t>Description: Filters the results based on the attribute</a:t>
            </a:r>
          </a:p>
        </p:txBody>
      </p:sp>
      <p:graphicFrame>
        <p:nvGraphicFramePr>
          <p:cNvPr id="4" name="Table 3"/>
          <p:cNvGraphicFramePr>
            <a:graphicFrameLocks noGrp="1"/>
          </p:cNvGraphicFramePr>
          <p:nvPr>
            <p:extLst>
              <p:ext uri="{D42A27DB-BD31-4B8C-83A1-F6EECF244321}">
                <p14:modId xmlns:p14="http://schemas.microsoft.com/office/powerpoint/2010/main" val="3406331144"/>
              </p:ext>
            </p:extLst>
          </p:nvPr>
        </p:nvGraphicFramePr>
        <p:xfrm>
          <a:off x="457200" y="2895600"/>
          <a:ext cx="8229600" cy="3230880"/>
        </p:xfrm>
        <a:graphic>
          <a:graphicData uri="http://schemas.openxmlformats.org/drawingml/2006/table">
            <a:tbl>
              <a:tblPr firstRow="1" bandRow="1">
                <a:tableStyleId>{85BE263C-DBD7-4A20-BB59-AAB30ACAA65A}</a:tableStyleId>
              </a:tblPr>
              <a:tblGrid>
                <a:gridCol w="2667000"/>
                <a:gridCol w="5562600"/>
              </a:tblGrid>
              <a:tr h="370840">
                <a:tc>
                  <a:txBody>
                    <a:bodyPr/>
                    <a:lstStyle/>
                    <a:p>
                      <a:pPr algn="ctr"/>
                      <a:r>
                        <a:rPr lang="en-US" sz="1800" dirty="0" smtClean="0">
                          <a:solidFill>
                            <a:srgbClr val="000000"/>
                          </a:solidFill>
                        </a:rPr>
                        <a:t>Filter</a:t>
                      </a:r>
                      <a:endParaRPr lang="en-US" sz="1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000000"/>
                          </a:solidFill>
                        </a:rPr>
                        <a:t>Description</a:t>
                      </a:r>
                      <a:endParaRPr lang="en-US" sz="1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[attribute]</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 elements if the specified attribute is defined</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[attribute=value]</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 element if attribute has a specified value</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[attribute!=value]</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 elements if attribute not specified value</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[attribute^=value]</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a:t>
                      </a:r>
                      <a:r>
                        <a:rPr lang="en-US" sz="1800" baseline="0" dirty="0" smtClean="0"/>
                        <a:t> elements that start with a specified value</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a:cs typeface="Courier"/>
                        </a:rPr>
                        <a:t>[attribute$=value]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 </a:t>
                      </a:r>
                      <a:r>
                        <a:rPr lang="en-US" sz="1800" dirty="0" err="1" smtClean="0"/>
                        <a:t>elelments</a:t>
                      </a:r>
                      <a:r>
                        <a:rPr lang="en-US" sz="1800" dirty="0" smtClean="0"/>
                        <a:t> that end with a</a:t>
                      </a:r>
                      <a:r>
                        <a:rPr lang="en-US" sz="1800" baseline="0" dirty="0" smtClean="0"/>
                        <a:t> specified value</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[attribute*=value]</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 elements that contain</a:t>
                      </a:r>
                      <a:r>
                        <a:rPr lang="en-US" sz="1800" baseline="0" dirty="0" smtClean="0"/>
                        <a:t>s a specified value</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[attrFilter1] [</a:t>
                      </a:r>
                      <a:r>
                        <a:rPr lang="en-US" sz="1800" b="1" dirty="0" err="1" smtClean="0">
                          <a:latin typeface="Courier"/>
                          <a:cs typeface="Courier"/>
                        </a:rPr>
                        <a:t>attrFilterN</a:t>
                      </a:r>
                      <a:r>
                        <a:rPr lang="en-US" sz="1800" b="1" dirty="0" smtClean="0">
                          <a:latin typeface="Courier"/>
                          <a:cs typeface="Courier"/>
                        </a:rPr>
                        <a: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 elements that match all specified</a:t>
                      </a:r>
                      <a:r>
                        <a:rPr lang="en-US" sz="1800" baseline="0" dirty="0" smtClean="0"/>
                        <a:t> attribute filters</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4815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Edit file “chapter02”:</a:t>
            </a:r>
          </a:p>
          <a:p>
            <a:pPr lvl="1"/>
            <a:r>
              <a:rPr lang="en-US" sz="3200" dirty="0" err="1" smtClean="0">
                <a:latin typeface="Courier"/>
                <a:cs typeface="Courier"/>
              </a:rPr>
              <a:t>AttrFilters.student.html</a:t>
            </a:r>
            <a:endParaRPr lang="en-US" sz="3200" dirty="0" smtClean="0">
              <a:latin typeface="Courier"/>
              <a:cs typeface="Courier"/>
            </a:endParaRPr>
          </a:p>
        </p:txBody>
      </p:sp>
    </p:spTree>
    <p:extLst>
      <p:ext uri="{BB962C8B-B14F-4D97-AF65-F5344CB8AC3E}">
        <p14:creationId xmlns:p14="http://schemas.microsoft.com/office/powerpoint/2010/main" val="2989624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97122774"/>
              </p:ext>
            </p:extLst>
          </p:nvPr>
        </p:nvGraphicFramePr>
        <p:xfrm>
          <a:off x="457200" y="2514600"/>
          <a:ext cx="8229600" cy="2387600"/>
        </p:xfrm>
        <a:graphic>
          <a:graphicData uri="http://schemas.openxmlformats.org/drawingml/2006/table">
            <a:tbl>
              <a:tblPr firstRow="1" bandRow="1">
                <a:tableStyleId>{EB9631B5-78F2-41C9-869B-9F39066F8104}</a:tableStyleId>
              </a:tblPr>
              <a:tblGrid>
                <a:gridCol w="2667000"/>
                <a:gridCol w="5562600"/>
              </a:tblGrid>
              <a:tr h="370840">
                <a:tc>
                  <a:txBody>
                    <a:bodyPr/>
                    <a:lstStyle/>
                    <a:p>
                      <a:pPr algn="ctr"/>
                      <a:r>
                        <a:rPr lang="en-US" sz="1800" dirty="0" smtClean="0">
                          <a:solidFill>
                            <a:schemeClr val="tx1"/>
                          </a:solidFill>
                        </a:rPr>
                        <a:t>Content Filter</a:t>
                      </a:r>
                      <a:endParaRPr lang="en-US" sz="18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FFFFFF"/>
                          </a:solidFill>
                        </a:rPr>
                        <a:t>Description</a:t>
                      </a:r>
                      <a:endParaRPr lang="en-US" sz="18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dirty="0" smtClean="0"/>
                        <a:t>:contains(text)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Filters selection to include element</a:t>
                      </a:r>
                      <a:r>
                        <a:rPr lang="en-US" sz="1800" baseline="0" dirty="0" smtClean="0"/>
                        <a:t>s containing text string</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dirty="0" smtClean="0"/>
                        <a:t>:empty</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Filters selection</a:t>
                      </a:r>
                      <a:r>
                        <a:rPr lang="en-US" sz="1800" baseline="0" dirty="0" smtClean="0"/>
                        <a:t> to include empty elements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dirty="0" smtClean="0"/>
                        <a:t>:has(selector)</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Filters selection that matches elements containing at least one element of the specified</a:t>
                      </a:r>
                      <a:r>
                        <a:rPr lang="en-US" sz="1800" baseline="0" dirty="0" smtClean="0"/>
                        <a:t> selector</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dirty="0" smtClean="0"/>
                        <a:t>:parent </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Filters  elements that are parents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normAutofit fontScale="90000"/>
          </a:bodyPr>
          <a:lstStyle/>
          <a:p>
            <a:r>
              <a:rPr lang="en-US" dirty="0" smtClean="0"/>
              <a:t>Content &amp; Visibility Filters</a:t>
            </a:r>
            <a:endParaRPr lang="en-US" dirty="0"/>
          </a:p>
        </p:txBody>
      </p:sp>
      <p:sp>
        <p:nvSpPr>
          <p:cNvPr id="3" name="Content Placeholder 2"/>
          <p:cNvSpPr>
            <a:spLocks noGrp="1"/>
          </p:cNvSpPr>
          <p:nvPr>
            <p:ph idx="1"/>
          </p:nvPr>
        </p:nvSpPr>
        <p:spPr>
          <a:xfrm>
            <a:off x="457200" y="1676400"/>
            <a:ext cx="8229600" cy="860613"/>
          </a:xfrm>
        </p:spPr>
        <p:txBody>
          <a:bodyPr>
            <a:normAutofit fontScale="47500" lnSpcReduction="20000"/>
          </a:bodyPr>
          <a:lstStyle/>
          <a:p>
            <a:pPr marL="0" indent="0">
              <a:buNone/>
            </a:pPr>
            <a:r>
              <a:rPr lang="en-US" sz="4000" dirty="0" smtClean="0">
                <a:latin typeface="Arial"/>
                <a:cs typeface="Arial"/>
              </a:rPr>
              <a:t>Description: Examine content of selected elements and determine whether they should be included based on the visibility property</a:t>
            </a:r>
          </a:p>
        </p:txBody>
      </p:sp>
      <p:graphicFrame>
        <p:nvGraphicFramePr>
          <p:cNvPr id="5" name="Table 4"/>
          <p:cNvGraphicFramePr>
            <a:graphicFrameLocks noGrp="1"/>
          </p:cNvGraphicFramePr>
          <p:nvPr>
            <p:extLst>
              <p:ext uri="{D42A27DB-BD31-4B8C-83A1-F6EECF244321}">
                <p14:modId xmlns:p14="http://schemas.microsoft.com/office/powerpoint/2010/main" val="1015194298"/>
              </p:ext>
            </p:extLst>
          </p:nvPr>
        </p:nvGraphicFramePr>
        <p:xfrm>
          <a:off x="457200" y="5293360"/>
          <a:ext cx="8229600" cy="1107440"/>
        </p:xfrm>
        <a:graphic>
          <a:graphicData uri="http://schemas.openxmlformats.org/drawingml/2006/table">
            <a:tbl>
              <a:tblPr firstRow="1" bandRow="1">
                <a:tableStyleId>{EB9631B5-78F2-41C9-869B-9F39066F8104}</a:tableStyleId>
              </a:tblPr>
              <a:tblGrid>
                <a:gridCol w="2667000"/>
                <a:gridCol w="5562600"/>
              </a:tblGrid>
              <a:tr h="370840">
                <a:tc>
                  <a:txBody>
                    <a:bodyPr/>
                    <a:lstStyle/>
                    <a:p>
                      <a:pPr algn="ctr"/>
                      <a:r>
                        <a:rPr lang="en-US" sz="1800" dirty="0" smtClean="0">
                          <a:solidFill>
                            <a:srgbClr val="FFFFFF"/>
                          </a:solidFill>
                        </a:rPr>
                        <a:t>Visibility Filter</a:t>
                      </a:r>
                      <a:endParaRPr lang="en-US" sz="18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FFFFFF"/>
                          </a:solidFill>
                        </a:rPr>
                        <a:t>Description</a:t>
                      </a:r>
                      <a:endParaRPr lang="en-US" sz="18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dirty="0" smtClean="0"/>
                        <a:t>:</a:t>
                      </a:r>
                      <a:r>
                        <a:rPr lang="en-US" sz="1800" dirty="0" err="1" smtClean="0"/>
                        <a:t>visibile</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Filters selection to include visible elements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dirty="0" smtClean="0"/>
                        <a:t>:hidden</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Filters selection</a:t>
                      </a:r>
                      <a:r>
                        <a:rPr lang="en-US" sz="1800" baseline="0" dirty="0" smtClean="0"/>
                        <a:t> to include hidden elements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2097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Child Filters</a:t>
            </a:r>
            <a:endParaRPr lang="en-US" dirty="0"/>
          </a:p>
        </p:txBody>
      </p:sp>
      <p:sp>
        <p:nvSpPr>
          <p:cNvPr id="3" name="Content Placeholder 2"/>
          <p:cNvSpPr>
            <a:spLocks noGrp="1"/>
          </p:cNvSpPr>
          <p:nvPr>
            <p:ph idx="1"/>
          </p:nvPr>
        </p:nvSpPr>
        <p:spPr>
          <a:xfrm>
            <a:off x="457200" y="1676400"/>
            <a:ext cx="8229600" cy="860613"/>
          </a:xfrm>
        </p:spPr>
        <p:txBody>
          <a:bodyPr>
            <a:normAutofit fontScale="70000" lnSpcReduction="20000"/>
          </a:bodyPr>
          <a:lstStyle/>
          <a:p>
            <a:pPr marL="0" indent="0">
              <a:buNone/>
            </a:pPr>
            <a:r>
              <a:rPr lang="en-US" sz="4000" dirty="0" smtClean="0">
                <a:latin typeface="Arial"/>
                <a:cs typeface="Arial"/>
              </a:rPr>
              <a:t>Description: A selector can be refined by the relationship each element has with its parent</a:t>
            </a:r>
          </a:p>
        </p:txBody>
      </p:sp>
      <p:graphicFrame>
        <p:nvGraphicFramePr>
          <p:cNvPr id="4" name="Table 3"/>
          <p:cNvGraphicFramePr>
            <a:graphicFrameLocks noGrp="1"/>
          </p:cNvGraphicFramePr>
          <p:nvPr>
            <p:extLst>
              <p:ext uri="{D42A27DB-BD31-4B8C-83A1-F6EECF244321}">
                <p14:modId xmlns:p14="http://schemas.microsoft.com/office/powerpoint/2010/main" val="1693303457"/>
              </p:ext>
            </p:extLst>
          </p:nvPr>
        </p:nvGraphicFramePr>
        <p:xfrm>
          <a:off x="304800" y="2895600"/>
          <a:ext cx="8534400" cy="3230880"/>
        </p:xfrm>
        <a:graphic>
          <a:graphicData uri="http://schemas.openxmlformats.org/drawingml/2006/table">
            <a:tbl>
              <a:tblPr firstRow="1" bandRow="1">
                <a:tableStyleId>{7DF18680-E054-41AD-8BC1-D1AEF772440D}</a:tableStyleId>
              </a:tblPr>
              <a:tblGrid>
                <a:gridCol w="3160888"/>
                <a:gridCol w="5373512"/>
              </a:tblGrid>
              <a:tr h="370840">
                <a:tc>
                  <a:txBody>
                    <a:bodyPr/>
                    <a:lstStyle/>
                    <a:p>
                      <a:pPr algn="ctr"/>
                      <a:r>
                        <a:rPr lang="en-US" sz="1800" dirty="0" smtClean="0">
                          <a:solidFill>
                            <a:schemeClr val="bg1"/>
                          </a:solidFill>
                        </a:rPr>
                        <a:t>Filter</a:t>
                      </a:r>
                      <a:endParaRPr lang="en-US" sz="1800" dirty="0">
                        <a:solidFill>
                          <a:schemeClr val="bg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000000"/>
                          </a:solidFill>
                        </a:rPr>
                        <a:t>Purpose</a:t>
                      </a:r>
                      <a:endParaRPr lang="en-US" sz="1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:nth-child(index)</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Matches elements at an index</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:nth-child(even)</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Matches elements at even increments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:nth-child(odd)</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Matches elements at odd increments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:nth-child(equation)</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Matches</a:t>
                      </a:r>
                      <a:r>
                        <a:rPr lang="en-US" sz="1800" baseline="0" dirty="0" smtClean="0"/>
                        <a:t> elements at an equation in the form: </a:t>
                      </a:r>
                      <a:r>
                        <a:rPr lang="en-US" sz="1800" baseline="0" dirty="0" err="1" smtClean="0">
                          <a:latin typeface="Courier"/>
                          <a:cs typeface="Courier"/>
                        </a:rPr>
                        <a:t>Xn+m</a:t>
                      </a:r>
                      <a:endParaRPr lang="en-US" sz="1800" baseline="0" dirty="0" smtClean="0">
                        <a:latin typeface="Courier"/>
                        <a:cs typeface="Courier"/>
                      </a:endParaRPr>
                    </a:p>
                    <a:p>
                      <a:r>
                        <a:rPr lang="en-US" sz="1800" baseline="0" dirty="0" smtClean="0"/>
                        <a:t>Example: </a:t>
                      </a:r>
                      <a:r>
                        <a:rPr lang="en-US" sz="1800" baseline="0" dirty="0" smtClean="0">
                          <a:latin typeface="Courier"/>
                          <a:cs typeface="Courier"/>
                        </a:rPr>
                        <a:t>2n</a:t>
                      </a:r>
                      <a:r>
                        <a:rPr lang="en-US" sz="1800" baseline="0" dirty="0" smtClean="0"/>
                        <a:t> or </a:t>
                      </a:r>
                      <a:r>
                        <a:rPr lang="en-US" sz="1800" baseline="0" dirty="0" smtClean="0">
                          <a:latin typeface="Courier"/>
                          <a:cs typeface="Courier"/>
                        </a:rPr>
                        <a:t>3n+1</a:t>
                      </a:r>
                      <a:endParaRPr lang="en-US" sz="1800"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a:cs typeface="Courier"/>
                        </a:rPr>
                        <a:t>:first-child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element who</a:t>
                      </a:r>
                      <a:r>
                        <a:rPr lang="en-US" sz="1800" baseline="0" dirty="0" smtClean="0"/>
                        <a:t> is the first child of their parent</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:last-child</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element</a:t>
                      </a:r>
                      <a:r>
                        <a:rPr lang="en-US" sz="1800" baseline="0" dirty="0" smtClean="0"/>
                        <a:t> who is the last child of their parent</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:only-child</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Matches element who is the only child of their parent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193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Edit file “</a:t>
            </a:r>
            <a:r>
              <a:rPr lang="en-US" sz="4000" dirty="0">
                <a:latin typeface="Courier"/>
                <a:cs typeface="Courier"/>
              </a:rPr>
              <a:t>02_retrieving</a:t>
            </a:r>
            <a:r>
              <a:rPr lang="en-US" sz="4000" dirty="0" smtClean="0"/>
              <a:t>”:</a:t>
            </a:r>
          </a:p>
          <a:p>
            <a:pPr lvl="1"/>
            <a:r>
              <a:rPr lang="en-US" sz="3200" dirty="0" smtClean="0">
                <a:latin typeface="Courier"/>
                <a:cs typeface="Courier"/>
              </a:rPr>
              <a:t>04_childVisCont.student.html</a:t>
            </a:r>
          </a:p>
        </p:txBody>
      </p:sp>
    </p:spTree>
    <p:extLst>
      <p:ext uri="{BB962C8B-B14F-4D97-AF65-F5344CB8AC3E}">
        <p14:creationId xmlns:p14="http://schemas.microsoft.com/office/powerpoint/2010/main" val="4272434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Form Selectors</a:t>
            </a:r>
            <a:endParaRPr lang="en-US" dirty="0"/>
          </a:p>
        </p:txBody>
      </p:sp>
      <p:sp>
        <p:nvSpPr>
          <p:cNvPr id="3" name="Content Placeholder 2"/>
          <p:cNvSpPr>
            <a:spLocks noGrp="1"/>
          </p:cNvSpPr>
          <p:nvPr>
            <p:ph idx="1"/>
          </p:nvPr>
        </p:nvSpPr>
        <p:spPr>
          <a:xfrm>
            <a:off x="457200" y="1676400"/>
            <a:ext cx="8229600" cy="860613"/>
          </a:xfrm>
        </p:spPr>
        <p:txBody>
          <a:bodyPr>
            <a:normAutofit fontScale="55000" lnSpcReduction="20000"/>
          </a:bodyPr>
          <a:lstStyle/>
          <a:p>
            <a:pPr marL="0" indent="0">
              <a:buNone/>
            </a:pPr>
            <a:r>
              <a:rPr lang="en-US" sz="4000" dirty="0" smtClean="0">
                <a:latin typeface="Arial"/>
                <a:cs typeface="Arial"/>
              </a:rPr>
              <a:t>Description: Select only form elements.  These work with other selectors but start with colon “:” like a regular filter.</a:t>
            </a:r>
          </a:p>
        </p:txBody>
      </p:sp>
      <p:graphicFrame>
        <p:nvGraphicFramePr>
          <p:cNvPr id="4" name="Table 3"/>
          <p:cNvGraphicFramePr>
            <a:graphicFrameLocks noGrp="1"/>
          </p:cNvGraphicFramePr>
          <p:nvPr>
            <p:extLst>
              <p:ext uri="{D42A27DB-BD31-4B8C-83A1-F6EECF244321}">
                <p14:modId xmlns:p14="http://schemas.microsoft.com/office/powerpoint/2010/main" val="1017249259"/>
              </p:ext>
            </p:extLst>
          </p:nvPr>
        </p:nvGraphicFramePr>
        <p:xfrm>
          <a:off x="304800" y="2590800"/>
          <a:ext cx="8534400" cy="4074160"/>
        </p:xfrm>
        <a:graphic>
          <a:graphicData uri="http://schemas.openxmlformats.org/drawingml/2006/table">
            <a:tbl>
              <a:tblPr firstRow="1" bandRow="1">
                <a:tableStyleId>{B301B821-A1FF-4177-AEE7-76D212191A09}</a:tableStyleId>
              </a:tblPr>
              <a:tblGrid>
                <a:gridCol w="3160888"/>
                <a:gridCol w="5373512"/>
              </a:tblGrid>
              <a:tr h="370840">
                <a:tc>
                  <a:txBody>
                    <a:bodyPr/>
                    <a:lstStyle/>
                    <a:p>
                      <a:pPr algn="ctr"/>
                      <a:r>
                        <a:rPr lang="en-US" sz="1800" dirty="0" smtClean="0">
                          <a:solidFill>
                            <a:srgbClr val="000000"/>
                          </a:solidFill>
                        </a:rPr>
                        <a:t>Filter</a:t>
                      </a:r>
                      <a:endParaRPr lang="en-US" sz="1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000000"/>
                          </a:solidFill>
                        </a:rPr>
                        <a:t>Purpose</a:t>
                      </a:r>
                      <a:endParaRPr lang="en-US" sz="1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:input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Select</a:t>
                      </a:r>
                      <a:r>
                        <a:rPr lang="en-US" sz="1800" baseline="0" dirty="0" smtClean="0"/>
                        <a:t> </a:t>
                      </a:r>
                      <a:r>
                        <a:rPr lang="en-US" sz="1800" dirty="0" smtClean="0"/>
                        <a:t>input, select,</a:t>
                      </a:r>
                      <a:r>
                        <a:rPr lang="en-US" sz="1800" baseline="0" dirty="0" smtClean="0"/>
                        <a:t> </a:t>
                      </a:r>
                      <a:r>
                        <a:rPr lang="en-US" sz="1800" baseline="0" dirty="0" err="1" smtClean="0"/>
                        <a:t>textarea</a:t>
                      </a:r>
                      <a:r>
                        <a:rPr lang="en-US" sz="1800" baseline="0" dirty="0" smtClean="0"/>
                        <a:t>, and button elements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:text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Select form text elements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:password</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Select form password elements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:radio</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Select form radio button elements</a:t>
                      </a:r>
                      <a:endParaRPr lang="en-US" sz="1800"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a:cs typeface="Courier"/>
                        </a:rPr>
                        <a:t>:checkbox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 form checkbox elements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:submit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 form submit button elements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:reset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 form reset button elements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:image</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 image</a:t>
                      </a:r>
                      <a:r>
                        <a:rPr lang="en-US" sz="1800" baseline="0" dirty="0" smtClean="0"/>
                        <a:t> elements</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:button</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a:t>
                      </a:r>
                      <a:r>
                        <a:rPr lang="en-US" sz="1800" baseline="0" dirty="0" smtClean="0"/>
                        <a:t> form push button elements</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:file</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 form file upload elements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968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Form Filters</a:t>
            </a:r>
            <a:endParaRPr lang="en-US" dirty="0"/>
          </a:p>
        </p:txBody>
      </p:sp>
      <p:sp>
        <p:nvSpPr>
          <p:cNvPr id="3" name="Content Placeholder 2"/>
          <p:cNvSpPr>
            <a:spLocks noGrp="1"/>
          </p:cNvSpPr>
          <p:nvPr>
            <p:ph idx="1"/>
          </p:nvPr>
        </p:nvSpPr>
        <p:spPr>
          <a:xfrm>
            <a:off x="457200" y="1676400"/>
            <a:ext cx="8229600" cy="860613"/>
          </a:xfrm>
        </p:spPr>
        <p:txBody>
          <a:bodyPr>
            <a:normAutofit fontScale="77500" lnSpcReduction="20000"/>
          </a:bodyPr>
          <a:lstStyle/>
          <a:p>
            <a:pPr marL="0" indent="0">
              <a:buNone/>
            </a:pPr>
            <a:r>
              <a:rPr lang="en-US" sz="4000" dirty="0" smtClean="0">
                <a:latin typeface="Arial"/>
                <a:cs typeface="Arial"/>
              </a:rPr>
              <a:t>Description: Allows you to perform filtering on elements in a certain state.</a:t>
            </a:r>
          </a:p>
        </p:txBody>
      </p:sp>
      <p:graphicFrame>
        <p:nvGraphicFramePr>
          <p:cNvPr id="4" name="Table 3"/>
          <p:cNvGraphicFramePr>
            <a:graphicFrameLocks noGrp="1"/>
          </p:cNvGraphicFramePr>
          <p:nvPr>
            <p:extLst>
              <p:ext uri="{D42A27DB-BD31-4B8C-83A1-F6EECF244321}">
                <p14:modId xmlns:p14="http://schemas.microsoft.com/office/powerpoint/2010/main" val="1901469950"/>
              </p:ext>
            </p:extLst>
          </p:nvPr>
        </p:nvGraphicFramePr>
        <p:xfrm>
          <a:off x="457200" y="2880361"/>
          <a:ext cx="8229600" cy="3017519"/>
        </p:xfrm>
        <a:graphic>
          <a:graphicData uri="http://schemas.openxmlformats.org/drawingml/2006/table">
            <a:tbl>
              <a:tblPr firstRow="1" bandRow="1">
                <a:tableStyleId>{9DCAF9ED-07DC-4A11-8D7F-57B35C25682E}</a:tableStyleId>
              </a:tblPr>
              <a:tblGrid>
                <a:gridCol w="2438400"/>
                <a:gridCol w="5791200"/>
              </a:tblGrid>
              <a:tr h="370840">
                <a:tc>
                  <a:txBody>
                    <a:bodyPr/>
                    <a:lstStyle/>
                    <a:p>
                      <a:pPr algn="ctr"/>
                      <a:r>
                        <a:rPr lang="en-US" sz="2800" dirty="0" smtClean="0">
                          <a:solidFill>
                            <a:schemeClr val="bg1"/>
                          </a:solidFill>
                        </a:rPr>
                        <a:t>Filter</a:t>
                      </a:r>
                      <a:endParaRPr lang="en-US" sz="2800" dirty="0">
                        <a:solidFill>
                          <a:schemeClr val="bg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800" dirty="0" smtClean="0">
                          <a:solidFill>
                            <a:srgbClr val="000000"/>
                          </a:solidFill>
                        </a:rPr>
                        <a:t>Purpose</a:t>
                      </a:r>
                      <a:endParaRPr lang="en-US" sz="2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800" b="1" dirty="0" smtClean="0">
                          <a:latin typeface="Courier"/>
                          <a:cs typeface="Courier"/>
                        </a:rPr>
                        <a:t>:enabled</a:t>
                      </a:r>
                      <a:endParaRPr lang="en-US" sz="2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Filters elements</a:t>
                      </a:r>
                      <a:r>
                        <a:rPr lang="en-US" sz="2800" baseline="0" dirty="0" smtClean="0"/>
                        <a:t> that are enabled</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800" b="1" dirty="0" smtClean="0">
                          <a:latin typeface="Courier"/>
                          <a:cs typeface="Courier"/>
                        </a:rPr>
                        <a:t>:disabled</a:t>
                      </a:r>
                      <a:endParaRPr lang="en-US" sz="2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Filters elements</a:t>
                      </a:r>
                      <a:r>
                        <a:rPr lang="en-US" sz="2800" baseline="0" dirty="0" smtClean="0"/>
                        <a:t> that are disabled</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800" b="1" dirty="0" smtClean="0">
                          <a:latin typeface="Courier"/>
                          <a:cs typeface="Courier"/>
                        </a:rPr>
                        <a:t>:checked</a:t>
                      </a:r>
                      <a:endParaRPr lang="en-US" sz="2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Filters elements</a:t>
                      </a:r>
                      <a:r>
                        <a:rPr lang="en-US" sz="2800" baseline="0" dirty="0" smtClean="0"/>
                        <a:t> that are checked (e.g. </a:t>
                      </a:r>
                      <a:r>
                        <a:rPr lang="en-US" sz="2800" baseline="0" dirty="0" err="1" smtClean="0"/>
                        <a:t>checkedboxes</a:t>
                      </a:r>
                      <a:r>
                        <a:rPr lang="en-US" sz="2800" baseline="0" dirty="0" smtClean="0"/>
                        <a:t>, radio buttons)</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800" b="1" dirty="0" smtClean="0">
                          <a:latin typeface="Courier"/>
                          <a:cs typeface="Courier"/>
                        </a:rPr>
                        <a:t>:selected</a:t>
                      </a:r>
                      <a:endParaRPr lang="en-US" sz="2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Filters elements</a:t>
                      </a:r>
                      <a:r>
                        <a:rPr lang="en-US" sz="2800" baseline="0" dirty="0" smtClean="0"/>
                        <a:t> that are selected</a:t>
                      </a:r>
                      <a:endParaRPr lang="en-US" sz="2800"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20340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Traversing Document Information</a:t>
            </a:r>
            <a:endParaRPr lang="en-US" dirty="0"/>
          </a:p>
        </p:txBody>
      </p:sp>
      <p:sp>
        <p:nvSpPr>
          <p:cNvPr id="3" name="Content Placeholder 2"/>
          <p:cNvSpPr>
            <a:spLocks noGrp="1"/>
          </p:cNvSpPr>
          <p:nvPr>
            <p:ph idx="1"/>
          </p:nvPr>
        </p:nvSpPr>
        <p:spPr>
          <a:xfrm>
            <a:off x="457200" y="1958787"/>
            <a:ext cx="8229600" cy="860613"/>
          </a:xfrm>
        </p:spPr>
        <p:txBody>
          <a:bodyPr>
            <a:normAutofit fontScale="62500" lnSpcReduction="20000"/>
          </a:bodyPr>
          <a:lstStyle/>
          <a:p>
            <a:pPr marL="0" indent="0">
              <a:buNone/>
            </a:pPr>
            <a:r>
              <a:rPr lang="en-US" sz="4000" dirty="0" smtClean="0">
                <a:latin typeface="Arial"/>
                <a:cs typeface="Arial"/>
              </a:rPr>
              <a:t>Description: Functions are available that traverse information returned from a document.</a:t>
            </a:r>
          </a:p>
        </p:txBody>
      </p:sp>
      <p:graphicFrame>
        <p:nvGraphicFramePr>
          <p:cNvPr id="4" name="Table 3"/>
          <p:cNvGraphicFramePr>
            <a:graphicFrameLocks noGrp="1"/>
          </p:cNvGraphicFramePr>
          <p:nvPr>
            <p:extLst>
              <p:ext uri="{D42A27DB-BD31-4B8C-83A1-F6EECF244321}">
                <p14:modId xmlns:p14="http://schemas.microsoft.com/office/powerpoint/2010/main" val="2159291060"/>
              </p:ext>
            </p:extLst>
          </p:nvPr>
        </p:nvGraphicFramePr>
        <p:xfrm>
          <a:off x="457200" y="3108960"/>
          <a:ext cx="8229600" cy="3291840"/>
        </p:xfrm>
        <a:graphic>
          <a:graphicData uri="http://schemas.openxmlformats.org/drawingml/2006/table">
            <a:tbl>
              <a:tblPr firstRow="1" bandRow="1">
                <a:tableStyleId>{1FECB4D8-DB02-4DC6-A0A2-4F2EBAE1DC90}</a:tableStyleId>
              </a:tblPr>
              <a:tblGrid>
                <a:gridCol w="2743200"/>
                <a:gridCol w="5486400"/>
              </a:tblGrid>
              <a:tr h="370840">
                <a:tc>
                  <a:txBody>
                    <a:bodyPr/>
                    <a:lstStyle/>
                    <a:p>
                      <a:pPr algn="ctr"/>
                      <a:r>
                        <a:rPr lang="en-US" sz="2000" dirty="0" smtClean="0">
                          <a:solidFill>
                            <a:srgbClr val="000000"/>
                          </a:solidFill>
                          <a:latin typeface="Arial"/>
                          <a:cs typeface="Arial"/>
                        </a:rPr>
                        <a:t>Filter</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rgbClr val="000000"/>
                          </a:solidFill>
                          <a:latin typeface="Arial"/>
                          <a:cs typeface="Arial"/>
                        </a:rPr>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size().length</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Number of elements in </a:t>
                      </a:r>
                      <a:r>
                        <a:rPr lang="en-US" sz="2000" dirty="0" err="1" smtClean="0">
                          <a:latin typeface="Arial"/>
                          <a:cs typeface="Arial"/>
                        </a:rPr>
                        <a:t>jQuery</a:t>
                      </a:r>
                      <a:r>
                        <a:rPr lang="en-US" sz="2000" dirty="0" smtClean="0">
                          <a:latin typeface="Arial"/>
                          <a:cs typeface="Arial"/>
                        </a:rPr>
                        <a:t> result set </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smtClean="0">
                          <a:latin typeface="Courier"/>
                          <a:cs typeface="Courier"/>
                        </a:rPr>
                        <a:t>get()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Returns array of matched</a:t>
                      </a:r>
                      <a:r>
                        <a:rPr lang="en-US" sz="2000" baseline="0" dirty="0" smtClean="0">
                          <a:latin typeface="Arial"/>
                          <a:cs typeface="Arial"/>
                        </a:rPr>
                        <a:t> DOM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get(index)</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Access</a:t>
                      </a:r>
                      <a:r>
                        <a:rPr lang="en-US" sz="2000" baseline="0" dirty="0" smtClean="0">
                          <a:latin typeface="Arial"/>
                          <a:cs typeface="Arial"/>
                        </a:rPr>
                        <a:t> a single matched DOM element at a specified index in the matched set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find(expression)</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Searches for descendant</a:t>
                      </a:r>
                      <a:r>
                        <a:rPr lang="en-US" sz="2000" baseline="0" dirty="0" smtClean="0">
                          <a:latin typeface="Arial"/>
                          <a:cs typeface="Arial"/>
                        </a:rPr>
                        <a:t> elements that match the specified expression.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each(</a:t>
                      </a:r>
                      <a:r>
                        <a:rPr lang="en-US" sz="2000" b="1" dirty="0" err="1" smtClean="0">
                          <a:latin typeface="Courier"/>
                          <a:cs typeface="Courier"/>
                        </a:rPr>
                        <a:t>fn</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Loops over each matched element and executes a</a:t>
                      </a:r>
                      <a:r>
                        <a:rPr lang="en-US" sz="2000" baseline="0" dirty="0" smtClean="0">
                          <a:latin typeface="Arial"/>
                          <a:cs typeface="Arial"/>
                        </a:rPr>
                        <a:t> function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710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Development Scenarios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1391878"/>
              </p:ext>
            </p:extLst>
          </p:nvPr>
        </p:nvGraphicFramePr>
        <p:xfrm>
          <a:off x="457200" y="1882587"/>
          <a:ext cx="8229600" cy="4604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432896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a:latin typeface="Courier"/>
                <a:cs typeface="Courier"/>
              </a:rPr>
              <a:t>02_retrieving</a:t>
            </a:r>
            <a:r>
              <a:rPr lang="en-US" sz="4000" dirty="0" smtClean="0"/>
              <a:t>”:</a:t>
            </a:r>
          </a:p>
          <a:p>
            <a:pPr lvl="1"/>
            <a:r>
              <a:rPr lang="en-US" sz="3200" dirty="0" smtClean="0">
                <a:latin typeface="Courier"/>
                <a:cs typeface="Courier"/>
              </a:rPr>
              <a:t>06_traversing.student.html</a:t>
            </a:r>
          </a:p>
        </p:txBody>
      </p:sp>
    </p:spTree>
    <p:extLst>
      <p:ext uri="{BB962C8B-B14F-4D97-AF65-F5344CB8AC3E}">
        <p14:creationId xmlns:p14="http://schemas.microsoft.com/office/powerpoint/2010/main" val="2336393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416423"/>
          </a:xfrm>
        </p:spPr>
        <p:txBody>
          <a:bodyPr/>
          <a:lstStyle/>
          <a:p>
            <a:r>
              <a:rPr lang="en-US" sz="4000" dirty="0" err="1" smtClean="0"/>
              <a:t>jQuery</a:t>
            </a:r>
            <a:r>
              <a:rPr lang="en-US" sz="4000" dirty="0" smtClean="0"/>
              <a:t> Statement Chaining</a:t>
            </a:r>
            <a:endParaRPr lang="en-US" sz="4000" dirty="0"/>
          </a:p>
        </p:txBody>
      </p:sp>
      <p:sp>
        <p:nvSpPr>
          <p:cNvPr id="3" name="Content Placeholder 2"/>
          <p:cNvSpPr>
            <a:spLocks noGrp="1"/>
          </p:cNvSpPr>
          <p:nvPr>
            <p:ph idx="1"/>
          </p:nvPr>
        </p:nvSpPr>
        <p:spPr>
          <a:xfrm>
            <a:off x="457200" y="1882587"/>
            <a:ext cx="8229600" cy="4604303"/>
          </a:xfrm>
        </p:spPr>
        <p:txBody>
          <a:bodyPr>
            <a:noAutofit/>
          </a:bodyPr>
          <a:lstStyle/>
          <a:p>
            <a:pPr marL="0" indent="0">
              <a:buNone/>
            </a:pPr>
            <a:r>
              <a:rPr lang="en-US" sz="3200" dirty="0" smtClean="0">
                <a:latin typeface="Arial"/>
                <a:cs typeface="Arial"/>
              </a:rPr>
              <a:t>Description: A powerful feature in </a:t>
            </a:r>
            <a:r>
              <a:rPr lang="en-US" sz="3200" dirty="0" err="1" smtClean="0">
                <a:latin typeface="Arial"/>
                <a:cs typeface="Arial"/>
              </a:rPr>
              <a:t>jQuery</a:t>
            </a:r>
            <a:r>
              <a:rPr lang="en-US" sz="3200" dirty="0" smtClean="0">
                <a:latin typeface="Arial"/>
                <a:cs typeface="Arial"/>
              </a:rPr>
              <a:t> is its ability to chain multiple functions together to perform several operations in one line of code.</a:t>
            </a:r>
          </a:p>
          <a:p>
            <a:pPr marL="0" indent="0">
              <a:lnSpc>
                <a:spcPct val="70000"/>
              </a:lnSpc>
              <a:buNone/>
            </a:pPr>
            <a:endParaRPr lang="en-US" sz="3200" dirty="0">
              <a:latin typeface="Courier"/>
              <a:cs typeface="Courier"/>
            </a:endParaRPr>
          </a:p>
          <a:p>
            <a:pPr marL="403225" lvl="1" indent="0">
              <a:lnSpc>
                <a:spcPct val="70000"/>
              </a:lnSpc>
              <a:buNone/>
            </a:pPr>
            <a:r>
              <a:rPr lang="en-US" sz="3200" dirty="0" smtClean="0">
                <a:latin typeface="Courier"/>
                <a:cs typeface="Courier"/>
              </a:rPr>
              <a:t>$(selector).fn1().fn2().fn3;</a:t>
            </a:r>
          </a:p>
          <a:p>
            <a:pPr marL="0" indent="0">
              <a:lnSpc>
                <a:spcPct val="70000"/>
              </a:lnSpc>
              <a:buNone/>
            </a:pPr>
            <a:endParaRPr lang="en-US" sz="3200" dirty="0">
              <a:latin typeface="Arial"/>
              <a:cs typeface="Arial"/>
            </a:endParaRPr>
          </a:p>
        </p:txBody>
      </p:sp>
      <p:grpSp>
        <p:nvGrpSpPr>
          <p:cNvPr id="10" name="Group 9"/>
          <p:cNvGrpSpPr/>
          <p:nvPr/>
        </p:nvGrpSpPr>
        <p:grpSpPr>
          <a:xfrm>
            <a:off x="3810000" y="5105400"/>
            <a:ext cx="3733800" cy="1143000"/>
            <a:chOff x="3733800" y="5105400"/>
            <a:chExt cx="3733800" cy="1143000"/>
          </a:xfrm>
        </p:grpSpPr>
        <p:sp>
          <p:nvSpPr>
            <p:cNvPr id="5" name="TextBox 4"/>
            <p:cNvSpPr txBox="1"/>
            <p:nvPr/>
          </p:nvSpPr>
          <p:spPr>
            <a:xfrm>
              <a:off x="3800869" y="5663624"/>
              <a:ext cx="3599663" cy="584776"/>
            </a:xfrm>
            <a:prstGeom prst="rect">
              <a:avLst/>
            </a:prstGeom>
            <a:noFill/>
          </p:spPr>
          <p:txBody>
            <a:bodyPr wrap="none" rtlCol="0">
              <a:spAutoFit/>
            </a:bodyPr>
            <a:lstStyle/>
            <a:p>
              <a:r>
                <a:rPr lang="en-US" sz="3200" dirty="0" smtClean="0"/>
                <a:t>Statement Chaining</a:t>
              </a:r>
              <a:endParaRPr lang="en-US" sz="3200" dirty="0"/>
            </a:p>
          </p:txBody>
        </p:sp>
        <p:sp>
          <p:nvSpPr>
            <p:cNvPr id="8" name="Left Brace 7"/>
            <p:cNvSpPr/>
            <p:nvPr/>
          </p:nvSpPr>
          <p:spPr>
            <a:xfrm rot="16200000">
              <a:off x="5334000" y="3505200"/>
              <a:ext cx="533400" cy="3733800"/>
            </a:xfrm>
            <a:prstGeom prst="leftBrace">
              <a:avLst/>
            </a:prstGeom>
            <a:noFill/>
            <a:ln w="63500">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a:lstStyle/>
            <a:p>
              <a:endParaRPr lang="en-US"/>
            </a:p>
          </p:txBody>
        </p:sp>
      </p:grpSp>
    </p:spTree>
    <p:extLst>
      <p:ext uri="{BB962C8B-B14F-4D97-AF65-F5344CB8AC3E}">
        <p14:creationId xmlns:p14="http://schemas.microsoft.com/office/powerpoint/2010/main" val="1738203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a:latin typeface="Courier"/>
                <a:cs typeface="Courier"/>
              </a:rPr>
              <a:t>02_retrieving</a:t>
            </a:r>
            <a:r>
              <a:rPr lang="en-US" sz="4000" dirty="0" smtClean="0"/>
              <a:t>”:</a:t>
            </a:r>
          </a:p>
          <a:p>
            <a:pPr lvl="1"/>
            <a:r>
              <a:rPr lang="en-US" sz="3200" dirty="0" smtClean="0">
                <a:latin typeface="Courier"/>
                <a:cs typeface="Courier"/>
              </a:rPr>
              <a:t>07_autoPdfIcons.student.html</a:t>
            </a:r>
          </a:p>
        </p:txBody>
      </p:sp>
    </p:spTree>
    <p:extLst>
      <p:ext uri="{BB962C8B-B14F-4D97-AF65-F5344CB8AC3E}">
        <p14:creationId xmlns:p14="http://schemas.microsoft.com/office/powerpoint/2010/main" val="1136378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err="1" smtClean="0"/>
              <a:t>jQuery</a:t>
            </a:r>
            <a:r>
              <a:rPr lang="en-US" sz="4000" dirty="0" smtClean="0"/>
              <a:t> Manipulating Content</a:t>
            </a:r>
            <a:endParaRPr lang="en-US" sz="4000" dirty="0"/>
          </a:p>
        </p:txBody>
      </p:sp>
      <p:sp>
        <p:nvSpPr>
          <p:cNvPr id="3" name="Content Placeholder 2"/>
          <p:cNvSpPr>
            <a:spLocks noGrp="1"/>
          </p:cNvSpPr>
          <p:nvPr>
            <p:ph idx="1"/>
          </p:nvPr>
        </p:nvSpPr>
        <p:spPr>
          <a:xfrm>
            <a:off x="457200" y="1447801"/>
            <a:ext cx="8229600" cy="5039090"/>
          </a:xfrm>
        </p:spPr>
        <p:txBody>
          <a:bodyPr>
            <a:normAutofit fontScale="85000" lnSpcReduction="20000"/>
          </a:bodyPr>
          <a:lstStyle/>
          <a:p>
            <a:pPr>
              <a:buFont typeface="Arial"/>
              <a:buChar char="•"/>
            </a:pPr>
            <a:r>
              <a:rPr lang="en-US" sz="4000" dirty="0" smtClean="0">
                <a:latin typeface="Arial"/>
                <a:cs typeface="Arial"/>
              </a:rPr>
              <a:t>After selecting elements via selectors and filters, often want to modify the content.</a:t>
            </a:r>
            <a:endParaRPr lang="en-US" sz="4000" dirty="0">
              <a:latin typeface="Arial"/>
              <a:cs typeface="Arial"/>
            </a:endParaRPr>
          </a:p>
          <a:p>
            <a:pPr>
              <a:buFont typeface="Arial"/>
              <a:buChar char="•"/>
            </a:pPr>
            <a:r>
              <a:rPr lang="en-US" sz="4000" dirty="0" smtClean="0">
                <a:latin typeface="Arial"/>
                <a:cs typeface="Arial"/>
              </a:rPr>
              <a:t>You may wish to create new content</a:t>
            </a:r>
          </a:p>
          <a:p>
            <a:pPr>
              <a:buFont typeface="Arial"/>
              <a:buChar char="•"/>
            </a:pPr>
            <a:r>
              <a:rPr lang="en-US" sz="4000" dirty="0" smtClean="0">
                <a:latin typeface="Arial"/>
                <a:cs typeface="Arial"/>
              </a:rPr>
              <a:t>There are functions for creating, copying, deleting, moving and wrapping content in other content.</a:t>
            </a:r>
          </a:p>
          <a:p>
            <a:pPr>
              <a:buFont typeface="Arial"/>
              <a:buChar char="•"/>
            </a:pPr>
            <a:r>
              <a:rPr lang="en-US" sz="4000" dirty="0" smtClean="0">
                <a:latin typeface="Arial"/>
                <a:cs typeface="Arial"/>
              </a:rPr>
              <a:t>Provides cross-browser support for CSS, positioning and sizing elements.</a:t>
            </a:r>
          </a:p>
          <a:p>
            <a:pPr>
              <a:buFont typeface="Arial"/>
              <a:buChar char="•"/>
            </a:pPr>
            <a:endParaRPr lang="en-US" sz="4000" dirty="0" smtClean="0">
              <a:latin typeface="Arial"/>
              <a:cs typeface="Arial"/>
            </a:endParaRPr>
          </a:p>
        </p:txBody>
      </p:sp>
    </p:spTree>
    <p:extLst>
      <p:ext uri="{BB962C8B-B14F-4D97-AF65-F5344CB8AC3E}">
        <p14:creationId xmlns:p14="http://schemas.microsoft.com/office/powerpoint/2010/main" val="1793436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smtClean="0"/>
              <a:t>Creating, Setting, and Getting Content</a:t>
            </a:r>
            <a:endParaRPr lang="en-US" sz="4000" dirty="0"/>
          </a:p>
        </p:txBody>
      </p:sp>
      <p:sp>
        <p:nvSpPr>
          <p:cNvPr id="3" name="Content Placeholder 2"/>
          <p:cNvSpPr>
            <a:spLocks noGrp="1"/>
          </p:cNvSpPr>
          <p:nvPr>
            <p:ph idx="1"/>
          </p:nvPr>
        </p:nvSpPr>
        <p:spPr>
          <a:xfrm>
            <a:off x="457200" y="1447801"/>
            <a:ext cx="8229600" cy="5039090"/>
          </a:xfrm>
        </p:spPr>
        <p:txBody>
          <a:bodyPr>
            <a:normAutofit/>
          </a:bodyPr>
          <a:lstStyle/>
          <a:p>
            <a:pPr marL="0" indent="0">
              <a:buNone/>
            </a:pPr>
            <a:r>
              <a:rPr lang="en-US" sz="3600" dirty="0" smtClean="0">
                <a:latin typeface="Arial"/>
                <a:cs typeface="Arial"/>
              </a:rPr>
              <a:t>Description: To create new HTML content, you pass a string containing new HTML to the $() function:</a:t>
            </a:r>
            <a:endParaRPr lang="en-US" sz="3600" dirty="0">
              <a:latin typeface="Arial"/>
              <a:cs typeface="Arial"/>
            </a:endParaRPr>
          </a:p>
          <a:p>
            <a:pPr marL="403225" lvl="1" indent="0">
              <a:buNone/>
            </a:pPr>
            <a:r>
              <a:rPr lang="en-US" sz="2400" dirty="0" err="1" smtClean="0">
                <a:latin typeface="Courier"/>
                <a:cs typeface="Courier"/>
              </a:rPr>
              <a:t>var</a:t>
            </a:r>
            <a:r>
              <a:rPr lang="en-US" sz="2400" dirty="0" smtClean="0">
                <a:latin typeface="Courier"/>
                <a:cs typeface="Courier"/>
              </a:rPr>
              <a:t> </a:t>
            </a:r>
            <a:r>
              <a:rPr lang="en-US" sz="2400" dirty="0" err="1" smtClean="0">
                <a:latin typeface="Courier"/>
                <a:cs typeface="Courier"/>
              </a:rPr>
              <a:t>newHeader</a:t>
            </a:r>
            <a:r>
              <a:rPr lang="en-US" sz="2400" dirty="0" smtClean="0">
                <a:latin typeface="Courier"/>
                <a:cs typeface="Courier"/>
              </a:rPr>
              <a:t> = $("&lt;h1&gt;New Header&lt;/h1</a:t>
            </a:r>
            <a:r>
              <a:rPr lang="en-US" sz="2400" dirty="0">
                <a:latin typeface="Courier"/>
                <a:cs typeface="Courier"/>
              </a:rPr>
              <a:t>&gt;")</a:t>
            </a:r>
            <a:r>
              <a:rPr lang="en-US" sz="2400" dirty="0" smtClean="0">
                <a:latin typeface="Courier"/>
                <a:cs typeface="Courier"/>
              </a:rPr>
              <a:t>;</a:t>
            </a:r>
          </a:p>
          <a:p>
            <a:pPr marL="403225" lvl="1" indent="0">
              <a:buNone/>
            </a:pPr>
            <a:endParaRPr lang="en-US" sz="2800" dirty="0" smtClean="0">
              <a:latin typeface="Courier"/>
              <a:cs typeface="Courier"/>
            </a:endParaRPr>
          </a:p>
          <a:p>
            <a:pPr marL="403225" lvl="1" indent="0">
              <a:buNone/>
            </a:pPr>
            <a:r>
              <a:rPr lang="en-US" sz="2800" dirty="0" err="1" smtClean="0">
                <a:latin typeface="Courier"/>
                <a:cs typeface="Courier"/>
              </a:rPr>
              <a:t>var</a:t>
            </a:r>
            <a:r>
              <a:rPr lang="en-US" sz="2800" dirty="0" smtClean="0">
                <a:latin typeface="Courier"/>
                <a:cs typeface="Courier"/>
              </a:rPr>
              <a:t> </a:t>
            </a:r>
            <a:r>
              <a:rPr lang="en-US" sz="2800" dirty="0" err="1" smtClean="0">
                <a:latin typeface="Courier"/>
                <a:cs typeface="Courier"/>
              </a:rPr>
              <a:t>myStr</a:t>
            </a:r>
            <a:r>
              <a:rPr lang="en-US" sz="2800" dirty="0" smtClean="0">
                <a:latin typeface="Courier"/>
                <a:cs typeface="Courier"/>
              </a:rPr>
              <a:t> = </a:t>
            </a:r>
            <a:r>
              <a:rPr lang="en-US" sz="2800" dirty="0">
                <a:latin typeface="Courier"/>
                <a:cs typeface="Courier"/>
              </a:rPr>
              <a:t>"&lt;</a:t>
            </a:r>
            <a:r>
              <a:rPr lang="en-US" sz="2800" dirty="0" smtClean="0">
                <a:latin typeface="Courier"/>
                <a:cs typeface="Courier"/>
              </a:rPr>
              <a:t>h1&gt;New Header&lt;/h1</a:t>
            </a:r>
            <a:r>
              <a:rPr lang="en-US" sz="2800" dirty="0">
                <a:latin typeface="Courier"/>
                <a:cs typeface="Courier"/>
              </a:rPr>
              <a:t>&gt;";</a:t>
            </a:r>
            <a:endParaRPr lang="en-US" sz="2800" dirty="0" smtClean="0">
              <a:latin typeface="Courier"/>
              <a:cs typeface="Courier"/>
            </a:endParaRPr>
          </a:p>
          <a:p>
            <a:pPr marL="403225" lvl="1" indent="0">
              <a:buNone/>
            </a:pPr>
            <a:r>
              <a:rPr lang="en-US" sz="2800" dirty="0" err="1" smtClean="0">
                <a:latin typeface="Courier"/>
                <a:cs typeface="Courier"/>
              </a:rPr>
              <a:t>var</a:t>
            </a:r>
            <a:r>
              <a:rPr lang="en-US" sz="2800" dirty="0" smtClean="0">
                <a:latin typeface="Courier"/>
                <a:cs typeface="Courier"/>
              </a:rPr>
              <a:t> newH1 = $(</a:t>
            </a:r>
            <a:r>
              <a:rPr lang="en-US" sz="2800" dirty="0" err="1" smtClean="0">
                <a:latin typeface="Courier"/>
                <a:cs typeface="Courier"/>
              </a:rPr>
              <a:t>myStr</a:t>
            </a:r>
            <a:r>
              <a:rPr lang="en-US" sz="2800" dirty="0" smtClean="0">
                <a:latin typeface="Courier"/>
                <a:cs typeface="Courier"/>
              </a:rPr>
              <a:t>);</a:t>
            </a:r>
          </a:p>
        </p:txBody>
      </p:sp>
    </p:spTree>
    <p:extLst>
      <p:ext uri="{BB962C8B-B14F-4D97-AF65-F5344CB8AC3E}">
        <p14:creationId xmlns:p14="http://schemas.microsoft.com/office/powerpoint/2010/main" val="1243893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77"/>
            <a:ext cx="8229600" cy="1416423"/>
          </a:xfrm>
        </p:spPr>
        <p:txBody>
          <a:bodyPr>
            <a:normAutofit/>
          </a:bodyPr>
          <a:lstStyle/>
          <a:p>
            <a:r>
              <a:rPr lang="en-US" sz="4000" dirty="0" smtClean="0"/>
              <a:t>Creating, Setting, and Getting Content</a:t>
            </a:r>
            <a:endParaRPr lang="en-US" sz="4000" dirty="0"/>
          </a:p>
        </p:txBody>
      </p:sp>
      <p:sp>
        <p:nvSpPr>
          <p:cNvPr id="3" name="Content Placeholder 2"/>
          <p:cNvSpPr>
            <a:spLocks noGrp="1"/>
          </p:cNvSpPr>
          <p:nvPr>
            <p:ph idx="1"/>
          </p:nvPr>
        </p:nvSpPr>
        <p:spPr>
          <a:xfrm>
            <a:off x="457200" y="1752600"/>
            <a:ext cx="8229600" cy="1150173"/>
          </a:xfrm>
        </p:spPr>
        <p:txBody>
          <a:bodyPr>
            <a:normAutofit fontScale="70000" lnSpcReduction="20000"/>
          </a:bodyPr>
          <a:lstStyle/>
          <a:p>
            <a:pPr marL="0" indent="0">
              <a:buNone/>
            </a:pPr>
            <a:r>
              <a:rPr lang="en-US" sz="4000" dirty="0" smtClean="0">
                <a:latin typeface="Arial"/>
                <a:cs typeface="Arial"/>
              </a:rPr>
              <a:t>Description: In addition to this method, you can use html() and text() methods to get and set content on elements.</a:t>
            </a:r>
          </a:p>
        </p:txBody>
      </p:sp>
      <p:graphicFrame>
        <p:nvGraphicFramePr>
          <p:cNvPr id="4" name="Table 3"/>
          <p:cNvGraphicFramePr>
            <a:graphicFrameLocks noGrp="1"/>
          </p:cNvGraphicFramePr>
          <p:nvPr>
            <p:extLst>
              <p:ext uri="{D42A27DB-BD31-4B8C-83A1-F6EECF244321}">
                <p14:modId xmlns:p14="http://schemas.microsoft.com/office/powerpoint/2010/main" val="3429938859"/>
              </p:ext>
            </p:extLst>
          </p:nvPr>
        </p:nvGraphicFramePr>
        <p:xfrm>
          <a:off x="457200" y="3108960"/>
          <a:ext cx="8229600" cy="2590800"/>
        </p:xfrm>
        <a:graphic>
          <a:graphicData uri="http://schemas.openxmlformats.org/drawingml/2006/table">
            <a:tbl>
              <a:tblPr firstRow="1" bandRow="1">
                <a:tableStyleId>{1E171933-4619-4E11-9A3F-F7608DF75F80}</a:tableStyleId>
              </a:tblPr>
              <a:tblGrid>
                <a:gridCol w="2209800"/>
                <a:gridCol w="6019800"/>
              </a:tblGrid>
              <a:tr h="370840">
                <a:tc>
                  <a:txBody>
                    <a:bodyPr/>
                    <a:lstStyle/>
                    <a:p>
                      <a:pPr algn="ctr"/>
                      <a:r>
                        <a:rPr lang="en-US" sz="2000" dirty="0" smtClean="0"/>
                        <a:t>Function</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html()</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Gets (returns) the HTML content of the first matched element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smtClean="0">
                          <a:latin typeface="Courier"/>
                          <a:cs typeface="Courier"/>
                        </a:rPr>
                        <a:t>html(content)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Sets HTML content of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text()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Gets (returns) the text content of the first matched element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text(</a:t>
                      </a:r>
                      <a:r>
                        <a:rPr lang="en-US" sz="2000" b="1" dirty="0" err="1" smtClean="0">
                          <a:latin typeface="Courier"/>
                          <a:cs typeface="Courier"/>
                        </a:rPr>
                        <a:t>newText</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Sets text content</a:t>
                      </a:r>
                      <a:r>
                        <a:rPr lang="en-US" sz="2000" baseline="0" dirty="0" smtClean="0"/>
                        <a:t> for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Content Placeholder 2"/>
          <p:cNvSpPr txBox="1">
            <a:spLocks/>
          </p:cNvSpPr>
          <p:nvPr/>
        </p:nvSpPr>
        <p:spPr>
          <a:xfrm>
            <a:off x="457200" y="5867400"/>
            <a:ext cx="8229600" cy="838200"/>
          </a:xfrm>
          <a:prstGeom prst="rect">
            <a:avLst/>
          </a:prstGeom>
        </p:spPr>
        <p:txBody>
          <a:bodyPr vert="horz" lIns="91440" tIns="45720" rIns="91440" bIns="45720" rtlCol="0">
            <a:normAutofit fontScale="62500" lnSpcReduction="20000"/>
          </a:bodyPr>
          <a:lstStyle>
            <a:lvl1pPr marL="403225" indent="-403225" algn="l" defTabSz="914400" rtl="0" eaLnBrk="1" latinLnBrk="0" hangingPunct="1">
              <a:spcBef>
                <a:spcPts val="2000"/>
              </a:spcBef>
              <a:buFontTx/>
              <a:buBlip>
                <a:blip r:embed="rId2"/>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2"/>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2"/>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2"/>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2"/>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2"/>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2"/>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2"/>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2"/>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marL="0" indent="0">
              <a:buFontTx/>
              <a:buNone/>
            </a:pPr>
            <a:r>
              <a:rPr lang="en-US" sz="4000" dirty="0" smtClean="0">
                <a:latin typeface="Arial"/>
                <a:cs typeface="Arial"/>
              </a:rPr>
              <a:t>The HTML tags passed to the text() function will be replaced with the equivalent text representations.</a:t>
            </a:r>
          </a:p>
        </p:txBody>
      </p:sp>
    </p:spTree>
    <p:extLst>
      <p:ext uri="{BB962C8B-B14F-4D97-AF65-F5344CB8AC3E}">
        <p14:creationId xmlns:p14="http://schemas.microsoft.com/office/powerpoint/2010/main" val="3329114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77"/>
            <a:ext cx="8229600" cy="1111623"/>
          </a:xfrm>
        </p:spPr>
        <p:txBody>
          <a:bodyPr>
            <a:normAutofit/>
          </a:bodyPr>
          <a:lstStyle/>
          <a:p>
            <a:r>
              <a:rPr lang="en-US" sz="4000" dirty="0" smtClean="0"/>
              <a:t>Manipulating Attributes</a:t>
            </a:r>
            <a:endParaRPr lang="en-US" sz="4000" dirty="0"/>
          </a:p>
        </p:txBody>
      </p:sp>
      <p:sp>
        <p:nvSpPr>
          <p:cNvPr id="3" name="Content Placeholder 2"/>
          <p:cNvSpPr>
            <a:spLocks noGrp="1"/>
          </p:cNvSpPr>
          <p:nvPr>
            <p:ph idx="1"/>
          </p:nvPr>
        </p:nvSpPr>
        <p:spPr>
          <a:xfrm>
            <a:off x="457200" y="1219200"/>
            <a:ext cx="8229600" cy="1150173"/>
          </a:xfrm>
        </p:spPr>
        <p:txBody>
          <a:bodyPr>
            <a:normAutofit/>
          </a:bodyPr>
          <a:lstStyle/>
          <a:p>
            <a:pPr marL="0" indent="0">
              <a:buNone/>
            </a:pPr>
            <a:r>
              <a:rPr lang="en-US" sz="2700" dirty="0" smtClean="0">
                <a:latin typeface="Arial"/>
                <a:cs typeface="Arial"/>
              </a:rPr>
              <a:t>Description: To inspect (get) or change (set) the attribute of elements, use </a:t>
            </a:r>
            <a:r>
              <a:rPr lang="en-US" sz="2700" dirty="0" err="1" smtClean="0">
                <a:latin typeface="Arial"/>
                <a:cs typeface="Arial"/>
              </a:rPr>
              <a:t>jQuery’s</a:t>
            </a:r>
            <a:r>
              <a:rPr lang="en-US" sz="2700" dirty="0" smtClean="0">
                <a:latin typeface="Arial"/>
                <a:cs typeface="Arial"/>
              </a:rPr>
              <a:t> </a:t>
            </a:r>
            <a:r>
              <a:rPr lang="en-US" sz="2700" dirty="0" err="1" smtClean="0">
                <a:latin typeface="Arial"/>
                <a:cs typeface="Arial"/>
              </a:rPr>
              <a:t>attr</a:t>
            </a:r>
            <a:r>
              <a:rPr lang="en-US" sz="2700" dirty="0" smtClean="0">
                <a:latin typeface="Arial"/>
                <a:cs typeface="Arial"/>
              </a:rPr>
              <a:t>() function.</a:t>
            </a:r>
          </a:p>
        </p:txBody>
      </p:sp>
      <p:graphicFrame>
        <p:nvGraphicFramePr>
          <p:cNvPr id="4" name="Table 3"/>
          <p:cNvGraphicFramePr>
            <a:graphicFrameLocks noGrp="1"/>
          </p:cNvGraphicFramePr>
          <p:nvPr>
            <p:extLst>
              <p:ext uri="{D42A27DB-BD31-4B8C-83A1-F6EECF244321}">
                <p14:modId xmlns:p14="http://schemas.microsoft.com/office/powerpoint/2010/main" val="2869464485"/>
              </p:ext>
            </p:extLst>
          </p:nvPr>
        </p:nvGraphicFramePr>
        <p:xfrm>
          <a:off x="304800" y="2438400"/>
          <a:ext cx="8534400" cy="4206240"/>
        </p:xfrm>
        <a:graphic>
          <a:graphicData uri="http://schemas.openxmlformats.org/drawingml/2006/table">
            <a:tbl>
              <a:tblPr firstRow="1" bandRow="1">
                <a:tableStyleId>{FABFCF23-3B69-468F-B69F-88F6DE6A72F2}</a:tableStyleId>
              </a:tblPr>
              <a:tblGrid>
                <a:gridCol w="2844800"/>
                <a:gridCol w="5689600"/>
              </a:tblGrid>
              <a:tr h="370840">
                <a:tc>
                  <a:txBody>
                    <a:bodyPr/>
                    <a:lstStyle/>
                    <a:p>
                      <a:pPr algn="ctr"/>
                      <a:r>
                        <a:rPr lang="en-US" sz="2000" dirty="0" smtClean="0">
                          <a:solidFill>
                            <a:srgbClr val="000000"/>
                          </a:solidFill>
                        </a:rPr>
                        <a:t>Function</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rgbClr val="000000"/>
                          </a:solidFill>
                        </a:rPr>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attr</a:t>
                      </a:r>
                      <a:r>
                        <a:rPr lang="en-US" sz="2000" b="1" dirty="0" smtClean="0">
                          <a:latin typeface="Courier"/>
                          <a:cs typeface="Courier"/>
                        </a:rPr>
                        <a:t>(name)</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Retrieve (get) or change (set) property of first matched element.  If attribute does not exist, undefined is returned.</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attr</a:t>
                      </a:r>
                      <a:r>
                        <a:rPr lang="en-US" sz="2000" b="1" dirty="0" smtClean="0">
                          <a:latin typeface="Courier"/>
                          <a:cs typeface="Courier"/>
                        </a:rPr>
                        <a:t>(properties)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Elements that match a set of attributes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attr</a:t>
                      </a:r>
                      <a:r>
                        <a:rPr lang="en-US" sz="2000" b="1" dirty="0" smtClean="0">
                          <a:latin typeface="Courier"/>
                          <a:cs typeface="Courier"/>
                        </a:rPr>
                        <a:t>(key, value)</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Sets a single property</a:t>
                      </a:r>
                      <a:r>
                        <a:rPr lang="en-US" sz="2000" baseline="0" dirty="0" smtClean="0"/>
                        <a:t> to a value on all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attr</a:t>
                      </a:r>
                      <a:r>
                        <a:rPr lang="en-US" sz="2000" b="1" dirty="0" smtClean="0">
                          <a:latin typeface="Courier"/>
                          <a:cs typeface="Courier"/>
                        </a:rPr>
                        <a:t>(key, </a:t>
                      </a:r>
                      <a:r>
                        <a:rPr lang="en-US" sz="2000" b="1" dirty="0" err="1" smtClean="0">
                          <a:latin typeface="Courier"/>
                          <a:cs typeface="Courier"/>
                        </a:rPr>
                        <a:t>fn</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Sets single property</a:t>
                      </a:r>
                      <a:r>
                        <a:rPr lang="en-US" sz="2000" baseline="0" dirty="0" smtClean="0"/>
                        <a:t> to computed value, on all matched elements.  Instead of static content, the function computes the value of the attribute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removeAttr</a:t>
                      </a:r>
                      <a:r>
                        <a:rPr lang="en-US" sz="2000" b="1" dirty="0" smtClean="0">
                          <a:latin typeface="Courier"/>
                          <a:cs typeface="Courier"/>
                        </a:rPr>
                        <a:t>(name)</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Named attribute is removed from matched elements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7306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smtClean="0"/>
              <a:t>Getting Attribute Example</a:t>
            </a:r>
            <a:endParaRPr lang="en-US" sz="4000" dirty="0"/>
          </a:p>
        </p:txBody>
      </p:sp>
      <p:sp>
        <p:nvSpPr>
          <p:cNvPr id="3" name="Content Placeholder 2"/>
          <p:cNvSpPr>
            <a:spLocks noGrp="1"/>
          </p:cNvSpPr>
          <p:nvPr>
            <p:ph idx="1"/>
          </p:nvPr>
        </p:nvSpPr>
        <p:spPr>
          <a:xfrm>
            <a:off x="457200" y="1447801"/>
            <a:ext cx="8229600" cy="5039090"/>
          </a:xfrm>
        </p:spPr>
        <p:txBody>
          <a:bodyPr>
            <a:normAutofit/>
          </a:bodyPr>
          <a:lstStyle/>
          <a:p>
            <a:pPr marL="0" indent="0">
              <a:buNone/>
            </a:pPr>
            <a:r>
              <a:rPr lang="en-US" sz="3600" dirty="0" smtClean="0">
                <a:latin typeface="Arial"/>
                <a:cs typeface="Arial"/>
              </a:rPr>
              <a:t>Retrieve property of first matched element:</a:t>
            </a:r>
          </a:p>
          <a:p>
            <a:pPr marL="0" indent="0">
              <a:buNone/>
            </a:pPr>
            <a:endParaRPr lang="en-US" sz="3600" dirty="0">
              <a:latin typeface="Arial"/>
              <a:cs typeface="Arial"/>
            </a:endParaRPr>
          </a:p>
          <a:p>
            <a:pPr marL="403225" lvl="1" indent="0">
              <a:buNone/>
            </a:pPr>
            <a:r>
              <a:rPr lang="en-US" sz="3500" dirty="0" smtClean="0">
                <a:latin typeface="Courier"/>
                <a:cs typeface="Courier"/>
              </a:rPr>
              <a:t>$(</a:t>
            </a:r>
            <a:r>
              <a:rPr lang="en-US" sz="3500" dirty="0">
                <a:latin typeface="Courier"/>
                <a:cs typeface="Courier"/>
              </a:rPr>
              <a:t>"</a:t>
            </a:r>
            <a:r>
              <a:rPr lang="en-US" sz="3500" dirty="0" err="1">
                <a:latin typeface="Courier"/>
                <a:cs typeface="Courier"/>
              </a:rPr>
              <a:t>img</a:t>
            </a:r>
            <a:r>
              <a:rPr lang="en-US" sz="3500" dirty="0">
                <a:latin typeface="Courier"/>
                <a:cs typeface="Courier"/>
              </a:rPr>
              <a:t>")</a:t>
            </a:r>
            <a:r>
              <a:rPr lang="en-US" sz="3500" dirty="0" smtClean="0">
                <a:latin typeface="Courier"/>
                <a:cs typeface="Courier"/>
              </a:rPr>
              <a:t>.</a:t>
            </a:r>
            <a:r>
              <a:rPr lang="en-US" sz="3500" dirty="0" err="1" smtClean="0">
                <a:latin typeface="Courier"/>
                <a:cs typeface="Courier"/>
              </a:rPr>
              <a:t>attr</a:t>
            </a:r>
            <a:r>
              <a:rPr lang="en-US" sz="3500" dirty="0">
                <a:latin typeface="Courier"/>
                <a:cs typeface="Courier"/>
              </a:rPr>
              <a:t>("</a:t>
            </a:r>
            <a:r>
              <a:rPr lang="en-US" sz="3500" dirty="0" smtClean="0">
                <a:latin typeface="Courier"/>
                <a:cs typeface="Courier"/>
              </a:rPr>
              <a:t>title");</a:t>
            </a:r>
          </a:p>
        </p:txBody>
      </p:sp>
    </p:spTree>
    <p:extLst>
      <p:ext uri="{BB962C8B-B14F-4D97-AF65-F5344CB8AC3E}">
        <p14:creationId xmlns:p14="http://schemas.microsoft.com/office/powerpoint/2010/main" val="3977239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smtClean="0"/>
              <a:t>Setting Attribute Example</a:t>
            </a:r>
            <a:endParaRPr lang="en-US" sz="4000" dirty="0"/>
          </a:p>
        </p:txBody>
      </p:sp>
      <p:sp>
        <p:nvSpPr>
          <p:cNvPr id="3" name="Content Placeholder 2"/>
          <p:cNvSpPr>
            <a:spLocks noGrp="1"/>
          </p:cNvSpPr>
          <p:nvPr>
            <p:ph idx="1"/>
          </p:nvPr>
        </p:nvSpPr>
        <p:spPr>
          <a:xfrm>
            <a:off x="457200" y="1447801"/>
            <a:ext cx="8229600" cy="5039090"/>
          </a:xfrm>
        </p:spPr>
        <p:txBody>
          <a:bodyPr>
            <a:normAutofit/>
          </a:bodyPr>
          <a:lstStyle/>
          <a:p>
            <a:pPr marL="0" indent="0">
              <a:buNone/>
            </a:pPr>
            <a:r>
              <a:rPr lang="en-US" sz="3600" dirty="0" smtClean="0">
                <a:latin typeface="Arial"/>
                <a:cs typeface="Arial"/>
              </a:rPr>
              <a:t>Setting a single property to a value on all matched elements:</a:t>
            </a:r>
          </a:p>
          <a:p>
            <a:pPr marL="0" indent="0">
              <a:buNone/>
            </a:pPr>
            <a:endParaRPr lang="en-US" sz="3600" dirty="0">
              <a:latin typeface="Arial"/>
              <a:cs typeface="Arial"/>
            </a:endParaRPr>
          </a:p>
          <a:p>
            <a:pPr marL="403225" lvl="1" indent="0">
              <a:buNone/>
            </a:pPr>
            <a:r>
              <a:rPr lang="en-US" sz="3500" dirty="0" smtClean="0">
                <a:latin typeface="Courier"/>
                <a:cs typeface="Courier"/>
              </a:rPr>
              <a:t>$(</a:t>
            </a:r>
            <a:r>
              <a:rPr lang="en-US" sz="3500" dirty="0">
                <a:latin typeface="Courier"/>
                <a:cs typeface="Courier"/>
              </a:rPr>
              <a:t>"</a:t>
            </a:r>
            <a:r>
              <a:rPr lang="en-US" sz="3500" dirty="0" err="1">
                <a:latin typeface="Courier"/>
                <a:cs typeface="Courier"/>
              </a:rPr>
              <a:t>img</a:t>
            </a:r>
            <a:r>
              <a:rPr lang="en-US" sz="3500" dirty="0">
                <a:latin typeface="Courier"/>
                <a:cs typeface="Courier"/>
              </a:rPr>
              <a:t>")</a:t>
            </a:r>
            <a:r>
              <a:rPr lang="en-US" sz="3500" dirty="0" smtClean="0">
                <a:latin typeface="Courier"/>
                <a:cs typeface="Courier"/>
              </a:rPr>
              <a:t>.</a:t>
            </a:r>
            <a:r>
              <a:rPr lang="en-US" sz="3500" dirty="0" err="1" smtClean="0">
                <a:latin typeface="Courier"/>
                <a:cs typeface="Courier"/>
              </a:rPr>
              <a:t>attr</a:t>
            </a:r>
            <a:r>
              <a:rPr lang="en-US" sz="3500" dirty="0">
                <a:latin typeface="Courier"/>
                <a:cs typeface="Courier"/>
              </a:rPr>
              <a:t>("</a:t>
            </a:r>
            <a:r>
              <a:rPr lang="en-US" sz="3500" dirty="0" smtClean="0">
                <a:latin typeface="Courier"/>
                <a:cs typeface="Courier"/>
              </a:rPr>
              <a:t>title</a:t>
            </a:r>
            <a:r>
              <a:rPr lang="en-US" sz="3500" dirty="0">
                <a:latin typeface="Courier"/>
                <a:cs typeface="Courier"/>
              </a:rPr>
              <a:t>",</a:t>
            </a:r>
            <a:endParaRPr lang="en-US" sz="3500" dirty="0" smtClean="0">
              <a:latin typeface="Courier"/>
              <a:cs typeface="Courier"/>
            </a:endParaRPr>
          </a:p>
          <a:p>
            <a:pPr marL="403225" lvl="1" indent="0">
              <a:buNone/>
            </a:pPr>
            <a:r>
              <a:rPr lang="en-US" sz="3500" dirty="0">
                <a:latin typeface="Courier"/>
                <a:cs typeface="Courier"/>
              </a:rPr>
              <a:t> </a:t>
            </a:r>
            <a:r>
              <a:rPr lang="en-US" sz="3500" dirty="0" smtClean="0">
                <a:latin typeface="Courier"/>
                <a:cs typeface="Courier"/>
              </a:rPr>
              <a:t>             </a:t>
            </a:r>
            <a:r>
              <a:rPr lang="en-US" sz="3500" dirty="0">
                <a:latin typeface="Courier"/>
                <a:cs typeface="Courier"/>
              </a:rPr>
              <a:t>"</a:t>
            </a:r>
            <a:r>
              <a:rPr lang="en-US" sz="3500" dirty="0" smtClean="0">
                <a:latin typeface="Courier"/>
                <a:cs typeface="Courier"/>
              </a:rPr>
              <a:t>Snow White</a:t>
            </a:r>
            <a:r>
              <a:rPr lang="en-US" sz="3500" dirty="0">
                <a:latin typeface="Courier"/>
                <a:cs typeface="Courier"/>
              </a:rPr>
              <a:t>")</a:t>
            </a:r>
            <a:r>
              <a:rPr lang="en-US" sz="3500" dirty="0" smtClean="0">
                <a:latin typeface="Courier"/>
                <a:cs typeface="Courier"/>
              </a:rPr>
              <a:t>;</a:t>
            </a:r>
          </a:p>
        </p:txBody>
      </p:sp>
    </p:spTree>
    <p:extLst>
      <p:ext uri="{BB962C8B-B14F-4D97-AF65-F5344CB8AC3E}">
        <p14:creationId xmlns:p14="http://schemas.microsoft.com/office/powerpoint/2010/main" val="843880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smtClean="0"/>
              <a:t>Getting Multiple Attributes Example</a:t>
            </a:r>
            <a:endParaRPr lang="en-US" sz="4000" dirty="0"/>
          </a:p>
        </p:txBody>
      </p:sp>
      <p:sp>
        <p:nvSpPr>
          <p:cNvPr id="3" name="Content Placeholder 2"/>
          <p:cNvSpPr>
            <a:spLocks noGrp="1"/>
          </p:cNvSpPr>
          <p:nvPr>
            <p:ph idx="1"/>
          </p:nvPr>
        </p:nvSpPr>
        <p:spPr>
          <a:xfrm>
            <a:off x="457200" y="1447801"/>
            <a:ext cx="8229600" cy="5039090"/>
          </a:xfrm>
        </p:spPr>
        <p:txBody>
          <a:bodyPr>
            <a:normAutofit/>
          </a:bodyPr>
          <a:lstStyle/>
          <a:p>
            <a:pPr marL="0" indent="0">
              <a:buNone/>
            </a:pPr>
            <a:r>
              <a:rPr lang="en-US" sz="3600" dirty="0" smtClean="0">
                <a:latin typeface="Arial"/>
                <a:cs typeface="Arial"/>
              </a:rPr>
              <a:t>Elements that match a set of </a:t>
            </a:r>
            <a:r>
              <a:rPr lang="en-US" sz="3600" dirty="0" err="1" smtClean="0">
                <a:latin typeface="Arial"/>
                <a:cs typeface="Arial"/>
              </a:rPr>
              <a:t>attriburtes</a:t>
            </a:r>
            <a:r>
              <a:rPr lang="en-US" sz="3600" dirty="0" smtClean="0">
                <a:latin typeface="Arial"/>
                <a:cs typeface="Arial"/>
              </a:rPr>
              <a:t>:</a:t>
            </a:r>
          </a:p>
          <a:p>
            <a:pPr marL="0" indent="0">
              <a:buNone/>
            </a:pPr>
            <a:endParaRPr lang="en-US" sz="3600" dirty="0">
              <a:latin typeface="Arial"/>
              <a:cs typeface="Arial"/>
            </a:endParaRPr>
          </a:p>
          <a:p>
            <a:pPr marL="403225" lvl="1" indent="0">
              <a:buNone/>
            </a:pPr>
            <a:r>
              <a:rPr lang="en-US" sz="3500" dirty="0" smtClean="0">
                <a:latin typeface="Courier"/>
                <a:cs typeface="Courier"/>
              </a:rPr>
              <a:t>$(</a:t>
            </a:r>
            <a:r>
              <a:rPr lang="en-US" sz="3500" dirty="0">
                <a:latin typeface="Courier"/>
                <a:cs typeface="Courier"/>
              </a:rPr>
              <a:t>"</a:t>
            </a:r>
            <a:r>
              <a:rPr lang="en-US" sz="3500" dirty="0" err="1">
                <a:latin typeface="Courier"/>
                <a:cs typeface="Courier"/>
              </a:rPr>
              <a:t>img</a:t>
            </a:r>
            <a:r>
              <a:rPr lang="en-US" sz="3500" dirty="0">
                <a:latin typeface="Courier"/>
                <a:cs typeface="Courier"/>
              </a:rPr>
              <a:t>")</a:t>
            </a:r>
            <a:r>
              <a:rPr lang="en-US" sz="3500" dirty="0" smtClean="0">
                <a:latin typeface="Courier"/>
                <a:cs typeface="Courier"/>
              </a:rPr>
              <a:t>.</a:t>
            </a:r>
            <a:r>
              <a:rPr lang="en-US" sz="3500" dirty="0" err="1" smtClean="0">
                <a:latin typeface="Courier"/>
                <a:cs typeface="Courier"/>
              </a:rPr>
              <a:t>attr</a:t>
            </a:r>
            <a:r>
              <a:rPr lang="en-US" sz="3500" dirty="0" smtClean="0">
                <a:latin typeface="Courier"/>
                <a:cs typeface="Courier"/>
              </a:rPr>
              <a:t>({</a:t>
            </a:r>
          </a:p>
          <a:p>
            <a:pPr marL="403225" lvl="1" indent="0">
              <a:buNone/>
            </a:pPr>
            <a:r>
              <a:rPr lang="en-US" sz="3500" dirty="0">
                <a:latin typeface="Courier"/>
                <a:cs typeface="Courier"/>
              </a:rPr>
              <a:t> </a:t>
            </a:r>
            <a:r>
              <a:rPr lang="en-US" sz="3500" dirty="0" smtClean="0">
                <a:latin typeface="Courier"/>
                <a:cs typeface="Courier"/>
              </a:rPr>
              <a:t>  </a:t>
            </a:r>
            <a:r>
              <a:rPr lang="en-US" sz="3500" dirty="0" err="1" smtClean="0">
                <a:latin typeface="Courier"/>
                <a:cs typeface="Courier"/>
              </a:rPr>
              <a:t>src</a:t>
            </a:r>
            <a:r>
              <a:rPr lang="en-US" sz="3500" dirty="0" smtClean="0">
                <a:latin typeface="Courier"/>
                <a:cs typeface="Courier"/>
              </a:rPr>
              <a:t>: </a:t>
            </a:r>
            <a:r>
              <a:rPr lang="en-US" sz="3500" dirty="0">
                <a:latin typeface="Courier"/>
                <a:cs typeface="Courier"/>
              </a:rPr>
              <a:t>"</a:t>
            </a:r>
            <a:r>
              <a:rPr lang="en-US" sz="3500" dirty="0" smtClean="0">
                <a:latin typeface="Courier"/>
                <a:cs typeface="Courier"/>
              </a:rPr>
              <a:t>images/</a:t>
            </a:r>
            <a:r>
              <a:rPr lang="en-US" sz="3500" dirty="0" err="1" smtClean="0">
                <a:latin typeface="Courier"/>
                <a:cs typeface="Courier"/>
              </a:rPr>
              <a:t>hat.gif</a:t>
            </a:r>
            <a:r>
              <a:rPr lang="en-US" sz="3500" dirty="0">
                <a:latin typeface="Courier"/>
                <a:cs typeface="Courier"/>
              </a:rPr>
              <a:t>"</a:t>
            </a:r>
            <a:r>
              <a:rPr lang="en-US" sz="3500" dirty="0" smtClean="0">
                <a:latin typeface="Courier"/>
                <a:cs typeface="Courier"/>
              </a:rPr>
              <a:t>,</a:t>
            </a:r>
          </a:p>
          <a:p>
            <a:pPr marL="403225" lvl="1" indent="0">
              <a:buNone/>
            </a:pPr>
            <a:r>
              <a:rPr lang="en-US" sz="3500" dirty="0">
                <a:latin typeface="Courier"/>
                <a:cs typeface="Courier"/>
              </a:rPr>
              <a:t> </a:t>
            </a:r>
            <a:r>
              <a:rPr lang="en-US" sz="3500" dirty="0" smtClean="0">
                <a:latin typeface="Courier"/>
                <a:cs typeface="Courier"/>
              </a:rPr>
              <a:t>  title: </a:t>
            </a:r>
            <a:r>
              <a:rPr lang="en-US" sz="3500" dirty="0">
                <a:latin typeface="Courier"/>
                <a:cs typeface="Courier"/>
              </a:rPr>
              <a:t>"</a:t>
            </a:r>
            <a:r>
              <a:rPr lang="en-US" sz="3500" dirty="0" smtClean="0">
                <a:latin typeface="Courier"/>
                <a:cs typeface="Courier"/>
              </a:rPr>
              <a:t>Bowler Hat",</a:t>
            </a:r>
          </a:p>
          <a:p>
            <a:pPr marL="403225" lvl="1" indent="0">
              <a:buNone/>
            </a:pPr>
            <a:r>
              <a:rPr lang="en-US" sz="3500" dirty="0">
                <a:latin typeface="Courier"/>
                <a:cs typeface="Courier"/>
              </a:rPr>
              <a:t> </a:t>
            </a:r>
            <a:r>
              <a:rPr lang="en-US" sz="3500" dirty="0" smtClean="0">
                <a:latin typeface="Courier"/>
                <a:cs typeface="Courier"/>
              </a:rPr>
              <a:t>  alt</a:t>
            </a:r>
            <a:r>
              <a:rPr lang="en-US" sz="3500" dirty="0">
                <a:latin typeface="Courier"/>
                <a:cs typeface="Courier"/>
              </a:rPr>
              <a:t>: "Black Hat"}</a:t>
            </a:r>
            <a:r>
              <a:rPr lang="en-US" sz="3500" dirty="0" smtClean="0">
                <a:latin typeface="Courier"/>
                <a:cs typeface="Courier"/>
              </a:rPr>
              <a:t>);</a:t>
            </a:r>
          </a:p>
        </p:txBody>
      </p:sp>
    </p:spTree>
    <p:extLst>
      <p:ext uri="{BB962C8B-B14F-4D97-AF65-F5344CB8AC3E}">
        <p14:creationId xmlns:p14="http://schemas.microsoft.com/office/powerpoint/2010/main" val="265650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Development Scenarios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3512761"/>
              </p:ext>
            </p:extLst>
          </p:nvPr>
        </p:nvGraphicFramePr>
        <p:xfrm>
          <a:off x="457200" y="1882587"/>
          <a:ext cx="8229600" cy="4604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81226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03_elements</a:t>
            </a:r>
            <a:r>
              <a:rPr lang="en-US" sz="4000" dirty="0" smtClean="0"/>
              <a:t>”:</a:t>
            </a:r>
          </a:p>
          <a:p>
            <a:pPr lvl="1"/>
            <a:r>
              <a:rPr lang="en-US" sz="3200" dirty="0" smtClean="0">
                <a:latin typeface="Courier"/>
                <a:cs typeface="Courier"/>
              </a:rPr>
              <a:t>01_attributes.student.html</a:t>
            </a:r>
          </a:p>
        </p:txBody>
      </p:sp>
    </p:spTree>
    <p:extLst>
      <p:ext uri="{BB962C8B-B14F-4D97-AF65-F5344CB8AC3E}">
        <p14:creationId xmlns:p14="http://schemas.microsoft.com/office/powerpoint/2010/main" val="911732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3023"/>
          </a:xfrm>
        </p:spPr>
        <p:txBody>
          <a:bodyPr>
            <a:normAutofit/>
          </a:bodyPr>
          <a:lstStyle/>
          <a:p>
            <a:r>
              <a:rPr lang="en-US" sz="4000" dirty="0" smtClean="0"/>
              <a:t>Manipulating Attributes</a:t>
            </a:r>
            <a:endParaRPr lang="en-US" sz="4000" dirty="0"/>
          </a:p>
        </p:txBody>
      </p:sp>
      <p:sp>
        <p:nvSpPr>
          <p:cNvPr id="3" name="Content Placeholder 2"/>
          <p:cNvSpPr>
            <a:spLocks noGrp="1"/>
          </p:cNvSpPr>
          <p:nvPr>
            <p:ph idx="1"/>
          </p:nvPr>
        </p:nvSpPr>
        <p:spPr>
          <a:xfrm>
            <a:off x="457200" y="914400"/>
            <a:ext cx="8229600" cy="990600"/>
          </a:xfrm>
        </p:spPr>
        <p:txBody>
          <a:bodyPr>
            <a:normAutofit/>
          </a:bodyPr>
          <a:lstStyle/>
          <a:p>
            <a:pPr marL="0" indent="0">
              <a:buNone/>
            </a:pPr>
            <a:r>
              <a:rPr lang="en-US" sz="2700" dirty="0" smtClean="0">
                <a:latin typeface="Arial"/>
                <a:cs typeface="Arial"/>
              </a:rPr>
              <a:t>Description: There are several functions that insert content into the document.</a:t>
            </a:r>
          </a:p>
        </p:txBody>
      </p:sp>
      <p:graphicFrame>
        <p:nvGraphicFramePr>
          <p:cNvPr id="4" name="Table 3"/>
          <p:cNvGraphicFramePr>
            <a:graphicFrameLocks noGrp="1"/>
          </p:cNvGraphicFramePr>
          <p:nvPr>
            <p:extLst>
              <p:ext uri="{D42A27DB-BD31-4B8C-83A1-F6EECF244321}">
                <p14:modId xmlns:p14="http://schemas.microsoft.com/office/powerpoint/2010/main" val="1368218850"/>
              </p:ext>
            </p:extLst>
          </p:nvPr>
        </p:nvGraphicFramePr>
        <p:xfrm>
          <a:off x="304800" y="2057400"/>
          <a:ext cx="8534400" cy="4683760"/>
        </p:xfrm>
        <a:graphic>
          <a:graphicData uri="http://schemas.openxmlformats.org/drawingml/2006/table">
            <a:tbl>
              <a:tblPr firstRow="1" bandRow="1">
                <a:tableStyleId>{10A1B5D5-9B99-4C35-A422-299274C87663}</a:tableStyleId>
              </a:tblPr>
              <a:tblGrid>
                <a:gridCol w="3200400"/>
                <a:gridCol w="5334000"/>
              </a:tblGrid>
              <a:tr h="370840">
                <a:tc>
                  <a:txBody>
                    <a:bodyPr/>
                    <a:lstStyle/>
                    <a:p>
                      <a:pPr algn="ctr"/>
                      <a:r>
                        <a:rPr lang="en-US" sz="1800" dirty="0" smtClean="0"/>
                        <a:t>Function</a:t>
                      </a:r>
                      <a:endParaRPr lang="en-US" sz="1800" dirty="0">
                        <a:solidFill>
                          <a:srgbClr val="000000"/>
                        </a:solidFill>
                        <a:latin typeface="Arial"/>
                        <a:cs typeface="Arial"/>
                      </a:endParaRPr>
                    </a:p>
                  </a:txBody>
                  <a:tcPr/>
                </a:tc>
                <a:tc>
                  <a:txBody>
                    <a:bodyPr/>
                    <a:lstStyle/>
                    <a:p>
                      <a:pPr algn="ctr"/>
                      <a:r>
                        <a:rPr lang="en-US" sz="1800" dirty="0" smtClean="0"/>
                        <a:t>Purpose</a:t>
                      </a:r>
                      <a:endParaRPr lang="en-US" sz="1800" dirty="0">
                        <a:solidFill>
                          <a:srgbClr val="000000"/>
                        </a:solidFill>
                        <a:latin typeface="Arial"/>
                        <a:cs typeface="Arial"/>
                      </a:endParaRPr>
                    </a:p>
                  </a:txBody>
                  <a:tcPr/>
                </a:tc>
              </a:tr>
              <a:tr h="370840">
                <a:tc>
                  <a:txBody>
                    <a:bodyPr/>
                    <a:lstStyle/>
                    <a:p>
                      <a:r>
                        <a:rPr lang="en-US" sz="1800" b="1" dirty="0" smtClean="0">
                          <a:latin typeface="Courier"/>
                          <a:cs typeface="Courier"/>
                        </a:rPr>
                        <a:t>append(name)</a:t>
                      </a:r>
                      <a:endParaRPr lang="en-US" sz="1800" b="1" dirty="0">
                        <a:latin typeface="Courier"/>
                        <a:cs typeface="Courier"/>
                      </a:endParaRPr>
                    </a:p>
                  </a:txBody>
                  <a:tcPr/>
                </a:tc>
                <a:tc>
                  <a:txBody>
                    <a:bodyPr/>
                    <a:lstStyle/>
                    <a:p>
                      <a:r>
                        <a:rPr lang="en-US" sz="1800" dirty="0" smtClean="0"/>
                        <a:t>Places</a:t>
                      </a:r>
                      <a:r>
                        <a:rPr lang="en-US" sz="1800" baseline="0" dirty="0" smtClean="0"/>
                        <a:t> content at the end of every matched element</a:t>
                      </a:r>
                      <a:endParaRPr lang="en-US" sz="1800" dirty="0">
                        <a:latin typeface="Arial"/>
                        <a:cs typeface="Arial"/>
                      </a:endParaRPr>
                    </a:p>
                  </a:txBody>
                  <a:tcPr/>
                </a:tc>
              </a:tr>
              <a:tr h="0">
                <a:tc>
                  <a:txBody>
                    <a:bodyPr/>
                    <a:lstStyle/>
                    <a:p>
                      <a:r>
                        <a:rPr lang="en-US" sz="1800" b="1" dirty="0" err="1" smtClean="0">
                          <a:latin typeface="Courier"/>
                          <a:cs typeface="Courier"/>
                        </a:rPr>
                        <a:t>appendTo</a:t>
                      </a:r>
                      <a:r>
                        <a:rPr lang="en-US" sz="1800" b="1" dirty="0" smtClean="0">
                          <a:latin typeface="Courier"/>
                          <a:cs typeface="Courier"/>
                        </a:rPr>
                        <a:t>(selector)</a:t>
                      </a:r>
                      <a:endParaRPr lang="en-US" sz="1800" b="1" dirty="0">
                        <a:latin typeface="Courier"/>
                        <a:cs typeface="Courier"/>
                      </a:endParaRPr>
                    </a:p>
                  </a:txBody>
                  <a:tcPr/>
                </a:tc>
                <a:tc>
                  <a:txBody>
                    <a:bodyPr/>
                    <a:lstStyle/>
                    <a:p>
                      <a:r>
                        <a:rPr lang="en-US" sz="1800" dirty="0" smtClean="0"/>
                        <a:t>Appends content</a:t>
                      </a:r>
                      <a:r>
                        <a:rPr lang="en-US" sz="1800" baseline="0" dirty="0" smtClean="0"/>
                        <a:t> of matched elements to a specified set of elements</a:t>
                      </a:r>
                      <a:endParaRPr lang="en-US" sz="1800" dirty="0">
                        <a:latin typeface="Arial"/>
                        <a:cs typeface="Arial"/>
                      </a:endParaRPr>
                    </a:p>
                  </a:txBody>
                  <a:tcPr/>
                </a:tc>
              </a:tr>
              <a:tr h="370840">
                <a:tc>
                  <a:txBody>
                    <a:bodyPr/>
                    <a:lstStyle/>
                    <a:p>
                      <a:r>
                        <a:rPr lang="en-US" sz="1800" b="1" dirty="0" smtClean="0">
                          <a:latin typeface="Courier"/>
                          <a:cs typeface="Courier"/>
                        </a:rPr>
                        <a:t>prepend(content)</a:t>
                      </a:r>
                      <a:endParaRPr lang="en-US" sz="1800" b="1" dirty="0">
                        <a:latin typeface="Courier"/>
                        <a:cs typeface="Courier"/>
                      </a:endParaRPr>
                    </a:p>
                  </a:txBody>
                  <a:tcPr/>
                </a:tc>
                <a:tc>
                  <a:txBody>
                    <a:bodyPr/>
                    <a:lstStyle/>
                    <a:p>
                      <a:r>
                        <a:rPr lang="en-US" sz="1800" dirty="0" smtClean="0"/>
                        <a:t>Places</a:t>
                      </a:r>
                      <a:r>
                        <a:rPr lang="en-US" sz="1800" baseline="0" dirty="0" smtClean="0"/>
                        <a:t> content before every matched element</a:t>
                      </a:r>
                      <a:endParaRPr lang="en-US" sz="1800" dirty="0">
                        <a:latin typeface="Arial"/>
                        <a:cs typeface="Arial"/>
                      </a:endParaRPr>
                    </a:p>
                  </a:txBody>
                  <a:tcPr/>
                </a:tc>
              </a:tr>
              <a:tr h="370840">
                <a:tc>
                  <a:txBody>
                    <a:bodyPr/>
                    <a:lstStyle/>
                    <a:p>
                      <a:r>
                        <a:rPr lang="en-US" sz="1800" b="1" dirty="0" err="1" smtClean="0">
                          <a:latin typeface="Courier"/>
                          <a:cs typeface="Courier"/>
                        </a:rPr>
                        <a:t>prependTo</a:t>
                      </a:r>
                      <a:r>
                        <a:rPr lang="en-US" sz="1800" b="1" dirty="0" smtClean="0">
                          <a:latin typeface="Courier"/>
                          <a:cs typeface="Courier"/>
                        </a:rPr>
                        <a:t>(selector)</a:t>
                      </a:r>
                      <a:endParaRPr lang="en-US" sz="1800" b="1" dirty="0">
                        <a:latin typeface="Courier"/>
                        <a:cs typeface="Courier"/>
                      </a:endParaRPr>
                    </a:p>
                  </a:txBody>
                  <a:tcPr/>
                </a:tc>
                <a:tc>
                  <a:txBody>
                    <a:bodyPr/>
                    <a:lstStyle/>
                    <a:p>
                      <a:r>
                        <a:rPr lang="en-US" sz="1800" dirty="0" smtClean="0"/>
                        <a:t>Prepends content of matched elements to another, specified</a:t>
                      </a:r>
                      <a:r>
                        <a:rPr lang="en-US" sz="1800" baseline="0" dirty="0" smtClean="0"/>
                        <a:t> set of elements</a:t>
                      </a:r>
                    </a:p>
                  </a:txBody>
                  <a:tcPr/>
                </a:tc>
              </a:tr>
              <a:tr h="370840">
                <a:tc>
                  <a:txBody>
                    <a:bodyPr/>
                    <a:lstStyle/>
                    <a:p>
                      <a:r>
                        <a:rPr lang="en-US" sz="1800" b="1" dirty="0" smtClean="0">
                          <a:latin typeface="Courier"/>
                          <a:cs typeface="Courier"/>
                        </a:rPr>
                        <a:t>after(content)</a:t>
                      </a:r>
                      <a:endParaRPr lang="en-US" sz="1800" b="1" dirty="0">
                        <a:latin typeface="Courier"/>
                        <a:cs typeface="Courier"/>
                      </a:endParaRPr>
                    </a:p>
                  </a:txBody>
                  <a:tcPr/>
                </a:tc>
                <a:tc>
                  <a:txBody>
                    <a:bodyPr/>
                    <a:lstStyle/>
                    <a:p>
                      <a:r>
                        <a:rPr lang="en-US" sz="1800" baseline="0" dirty="0" smtClean="0"/>
                        <a:t>Inserts content after each matched element</a:t>
                      </a:r>
                    </a:p>
                  </a:txBody>
                  <a:tcPr/>
                </a:tc>
              </a:tr>
              <a:tr h="370840">
                <a:tc>
                  <a:txBody>
                    <a:bodyPr/>
                    <a:lstStyle/>
                    <a:p>
                      <a:r>
                        <a:rPr lang="en-US" sz="1800" b="1" dirty="0" smtClean="0">
                          <a:latin typeface="Courier"/>
                          <a:cs typeface="Courier"/>
                        </a:rPr>
                        <a:t>before(content)</a:t>
                      </a:r>
                      <a:endParaRPr lang="en-US" sz="1800" b="1" dirty="0">
                        <a:latin typeface="Courier"/>
                        <a:cs typeface="Courier"/>
                      </a:endParaRPr>
                    </a:p>
                  </a:txBody>
                  <a:tcPr/>
                </a:tc>
                <a:tc>
                  <a:txBody>
                    <a:bodyPr/>
                    <a:lstStyle/>
                    <a:p>
                      <a:r>
                        <a:rPr lang="en-US" sz="1800" baseline="0" dirty="0" smtClean="0"/>
                        <a:t>Inserts content of matched elements after another element specified</a:t>
                      </a:r>
                    </a:p>
                  </a:txBody>
                  <a:tcPr/>
                </a:tc>
              </a:tr>
              <a:tr h="370840">
                <a:tc>
                  <a:txBody>
                    <a:bodyPr/>
                    <a:lstStyle/>
                    <a:p>
                      <a:r>
                        <a:rPr lang="en-US" sz="1800" b="1" dirty="0" err="1" smtClean="0">
                          <a:latin typeface="Courier"/>
                          <a:cs typeface="Courier"/>
                        </a:rPr>
                        <a:t>insertAfter</a:t>
                      </a:r>
                      <a:r>
                        <a:rPr lang="en-US" sz="1800" b="1" dirty="0" smtClean="0">
                          <a:latin typeface="Courier"/>
                          <a:cs typeface="Courier"/>
                        </a:rPr>
                        <a:t>(selector)</a:t>
                      </a:r>
                      <a:endParaRPr lang="en-US" sz="1800" b="1" dirty="0">
                        <a:latin typeface="Courier"/>
                        <a:cs typeface="Courier"/>
                      </a:endParaRPr>
                    </a:p>
                  </a:txBody>
                  <a:tcPr/>
                </a:tc>
                <a:tc>
                  <a:txBody>
                    <a:bodyPr/>
                    <a:lstStyle/>
                    <a:p>
                      <a:r>
                        <a:rPr lang="en-US" sz="1800" baseline="0" dirty="0" smtClean="0"/>
                        <a:t>Inserts content of matched elements after another element specified</a:t>
                      </a:r>
                    </a:p>
                  </a:txBody>
                  <a:tcPr/>
                </a:tc>
              </a:tr>
              <a:tr h="370840">
                <a:tc>
                  <a:txBody>
                    <a:bodyPr/>
                    <a:lstStyle/>
                    <a:p>
                      <a:r>
                        <a:rPr lang="en-US" sz="1800" b="1" dirty="0" err="1" smtClean="0">
                          <a:latin typeface="Courier"/>
                          <a:cs typeface="Courier"/>
                        </a:rPr>
                        <a:t>insertBefore</a:t>
                      </a:r>
                      <a:r>
                        <a:rPr lang="en-US" sz="1800" b="1" dirty="0" smtClean="0">
                          <a:latin typeface="Courier"/>
                          <a:cs typeface="Courier"/>
                        </a:rPr>
                        <a:t>(selector)</a:t>
                      </a:r>
                      <a:endParaRPr lang="en-US" sz="1800" b="1" dirty="0">
                        <a:latin typeface="Courier"/>
                        <a:cs typeface="Courier"/>
                      </a:endParaRPr>
                    </a:p>
                  </a:txBody>
                  <a:tcPr/>
                </a:tc>
                <a:tc>
                  <a:txBody>
                    <a:bodyPr/>
                    <a:lstStyle/>
                    <a:p>
                      <a:r>
                        <a:rPr lang="en-US" sz="1800" baseline="0" dirty="0" smtClean="0"/>
                        <a:t>Inserts content of matched elements before the element specified</a:t>
                      </a:r>
                    </a:p>
                  </a:txBody>
                  <a:tcPr/>
                </a:tc>
              </a:tr>
            </a:tbl>
          </a:graphicData>
        </a:graphic>
      </p:graphicFrame>
    </p:spTree>
    <p:extLst>
      <p:ext uri="{BB962C8B-B14F-4D97-AF65-F5344CB8AC3E}">
        <p14:creationId xmlns:p14="http://schemas.microsoft.com/office/powerpoint/2010/main" val="3147428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3023"/>
          </a:xfrm>
        </p:spPr>
        <p:txBody>
          <a:bodyPr>
            <a:normAutofit/>
          </a:bodyPr>
          <a:lstStyle/>
          <a:p>
            <a:r>
              <a:rPr lang="en-US" sz="3500" dirty="0" smtClean="0"/>
              <a:t>Wrapping, Replacing &amp; Removing Content</a:t>
            </a:r>
            <a:endParaRPr lang="en-US" sz="3500" dirty="0"/>
          </a:p>
        </p:txBody>
      </p:sp>
      <p:sp>
        <p:nvSpPr>
          <p:cNvPr id="3" name="Content Placeholder 2"/>
          <p:cNvSpPr>
            <a:spLocks noGrp="1"/>
          </p:cNvSpPr>
          <p:nvPr>
            <p:ph idx="1"/>
          </p:nvPr>
        </p:nvSpPr>
        <p:spPr>
          <a:xfrm>
            <a:off x="457200" y="1066800"/>
            <a:ext cx="8229600" cy="990600"/>
          </a:xfrm>
        </p:spPr>
        <p:txBody>
          <a:bodyPr>
            <a:normAutofit/>
          </a:bodyPr>
          <a:lstStyle/>
          <a:p>
            <a:pPr marL="0" indent="0">
              <a:buNone/>
            </a:pPr>
            <a:r>
              <a:rPr lang="en-US" sz="2700" dirty="0" smtClean="0">
                <a:latin typeface="Arial"/>
                <a:cs typeface="Arial"/>
              </a:rPr>
              <a:t>Description: </a:t>
            </a:r>
            <a:r>
              <a:rPr lang="en-US" sz="2700" dirty="0" err="1" smtClean="0">
                <a:latin typeface="Arial"/>
                <a:cs typeface="Arial"/>
              </a:rPr>
              <a:t>jQuery</a:t>
            </a:r>
            <a:r>
              <a:rPr lang="en-US" sz="2700" dirty="0" smtClean="0">
                <a:latin typeface="Arial"/>
                <a:cs typeface="Arial"/>
              </a:rPr>
              <a:t> can wrap content, replace content, copy content, and remove content.</a:t>
            </a:r>
          </a:p>
        </p:txBody>
      </p:sp>
      <p:graphicFrame>
        <p:nvGraphicFramePr>
          <p:cNvPr id="4" name="Table 3"/>
          <p:cNvGraphicFramePr>
            <a:graphicFrameLocks noGrp="1"/>
          </p:cNvGraphicFramePr>
          <p:nvPr>
            <p:extLst>
              <p:ext uri="{D42A27DB-BD31-4B8C-83A1-F6EECF244321}">
                <p14:modId xmlns:p14="http://schemas.microsoft.com/office/powerpoint/2010/main" val="2543951285"/>
              </p:ext>
            </p:extLst>
          </p:nvPr>
        </p:nvGraphicFramePr>
        <p:xfrm>
          <a:off x="152400" y="2407920"/>
          <a:ext cx="8839200" cy="4297680"/>
        </p:xfrm>
        <a:graphic>
          <a:graphicData uri="http://schemas.openxmlformats.org/drawingml/2006/table">
            <a:tbl>
              <a:tblPr firstRow="1" bandRow="1">
                <a:tableStyleId>{8EC20E35-A176-4012-BC5E-935CFFF8708E}</a:tableStyleId>
              </a:tblPr>
              <a:tblGrid>
                <a:gridCol w="2971800"/>
                <a:gridCol w="5867400"/>
              </a:tblGrid>
              <a:tr h="370840">
                <a:tc>
                  <a:txBody>
                    <a:bodyPr/>
                    <a:lstStyle/>
                    <a:p>
                      <a:pPr algn="ctr"/>
                      <a:r>
                        <a:rPr lang="en-US" sz="2000" dirty="0" smtClean="0"/>
                        <a:t>Function</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wrap(html)</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Wraps matched elements with HTML content specified</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smtClean="0">
                          <a:latin typeface="Courier"/>
                          <a:cs typeface="Courier"/>
                        </a:rPr>
                        <a:t>wrap(element)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Wraps matched elements with an</a:t>
                      </a:r>
                      <a:r>
                        <a:rPr lang="en-US" sz="2000" baseline="0" dirty="0" smtClean="0"/>
                        <a:t> element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wrapAll</a:t>
                      </a:r>
                      <a:r>
                        <a:rPr lang="en-US" sz="2000" b="1" dirty="0" smtClean="0">
                          <a:latin typeface="Courier"/>
                          <a:cs typeface="Courier"/>
                        </a:rPr>
                        <a:t>(html)</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Wraps all elements in matched set with specified HTML content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wrapAll</a:t>
                      </a:r>
                      <a:r>
                        <a:rPr lang="en-US" sz="2000" b="1" dirty="0" smtClean="0">
                          <a:latin typeface="Courier"/>
                          <a:cs typeface="Courier"/>
                        </a:rPr>
                        <a:t>(element)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Wraps all elements</a:t>
                      </a:r>
                      <a:r>
                        <a:rPr lang="en-US" sz="2000" baseline="0" dirty="0" smtClean="0"/>
                        <a:t> in matched set into a single wrapper element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wrapInner</a:t>
                      </a:r>
                      <a:r>
                        <a:rPr lang="en-US" sz="2000" b="1" dirty="0" smtClean="0">
                          <a:latin typeface="Courier"/>
                          <a:cs typeface="Courier"/>
                        </a:rPr>
                        <a:t>(html)</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Wraps inner child content of each matched element (including text nodes) with an HTML structure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wrapInner</a:t>
                      </a:r>
                      <a:r>
                        <a:rPr lang="en-US" sz="2000" b="1" dirty="0" smtClean="0">
                          <a:latin typeface="Courier"/>
                          <a:cs typeface="Courier"/>
                        </a:rPr>
                        <a:t>(element)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Wraps inner child contents of each matched element (including text nodes) with a DOM structure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2134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3023"/>
          </a:xfrm>
        </p:spPr>
        <p:txBody>
          <a:bodyPr>
            <a:normAutofit/>
          </a:bodyPr>
          <a:lstStyle/>
          <a:p>
            <a:r>
              <a:rPr lang="en-US" sz="3500" dirty="0" smtClean="0"/>
              <a:t>Wrapping, Replacing &amp; Removing Content</a:t>
            </a:r>
            <a:endParaRPr lang="en-US" sz="3500" dirty="0"/>
          </a:p>
        </p:txBody>
      </p:sp>
      <p:sp>
        <p:nvSpPr>
          <p:cNvPr id="3" name="Content Placeholder 2"/>
          <p:cNvSpPr>
            <a:spLocks noGrp="1"/>
          </p:cNvSpPr>
          <p:nvPr>
            <p:ph idx="1"/>
          </p:nvPr>
        </p:nvSpPr>
        <p:spPr>
          <a:xfrm>
            <a:off x="457200" y="914400"/>
            <a:ext cx="8229600" cy="990600"/>
          </a:xfrm>
        </p:spPr>
        <p:txBody>
          <a:bodyPr>
            <a:normAutofit/>
          </a:bodyPr>
          <a:lstStyle/>
          <a:p>
            <a:pPr marL="0" indent="0">
              <a:buNone/>
            </a:pPr>
            <a:r>
              <a:rPr lang="en-US" sz="2700" dirty="0" smtClean="0">
                <a:latin typeface="Arial"/>
                <a:cs typeface="Arial"/>
              </a:rPr>
              <a:t>Description: </a:t>
            </a:r>
            <a:r>
              <a:rPr lang="en-US" sz="2700" dirty="0" err="1" smtClean="0">
                <a:latin typeface="Arial"/>
                <a:cs typeface="Arial"/>
              </a:rPr>
              <a:t>jQuery</a:t>
            </a:r>
            <a:r>
              <a:rPr lang="en-US" sz="2700" dirty="0" smtClean="0">
                <a:latin typeface="Arial"/>
                <a:cs typeface="Arial"/>
              </a:rPr>
              <a:t> can wrap content, replace content, copy content, and remove content.</a:t>
            </a:r>
          </a:p>
        </p:txBody>
      </p:sp>
      <p:graphicFrame>
        <p:nvGraphicFramePr>
          <p:cNvPr id="4" name="Table 3"/>
          <p:cNvGraphicFramePr>
            <a:graphicFrameLocks noGrp="1"/>
          </p:cNvGraphicFramePr>
          <p:nvPr>
            <p:extLst>
              <p:ext uri="{D42A27DB-BD31-4B8C-83A1-F6EECF244321}">
                <p14:modId xmlns:p14="http://schemas.microsoft.com/office/powerpoint/2010/main" val="776266833"/>
              </p:ext>
            </p:extLst>
          </p:nvPr>
        </p:nvGraphicFramePr>
        <p:xfrm>
          <a:off x="304800" y="2057400"/>
          <a:ext cx="8534400" cy="4602480"/>
        </p:xfrm>
        <a:graphic>
          <a:graphicData uri="http://schemas.openxmlformats.org/drawingml/2006/table">
            <a:tbl>
              <a:tblPr firstRow="1" bandRow="1">
                <a:tableStyleId>{8EC20E35-A176-4012-BC5E-935CFFF8708E}</a:tableStyleId>
              </a:tblPr>
              <a:tblGrid>
                <a:gridCol w="3276600"/>
                <a:gridCol w="5257800"/>
              </a:tblGrid>
              <a:tr h="370840">
                <a:tc>
                  <a:txBody>
                    <a:bodyPr/>
                    <a:lstStyle/>
                    <a:p>
                      <a:pPr algn="ctr"/>
                      <a:r>
                        <a:rPr lang="en-US" sz="2000" dirty="0" smtClean="0"/>
                        <a:t>Function</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replaceWith</a:t>
                      </a:r>
                      <a:r>
                        <a:rPr lang="en-US" sz="2000" b="1" dirty="0" smtClean="0">
                          <a:latin typeface="Courier"/>
                          <a:cs typeface="Courier"/>
                        </a:rPr>
                        <a:t>(content)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Replaces matched elements with specified HTML or DOM elements specified selector with matched elements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replaceAll</a:t>
                      </a:r>
                      <a:r>
                        <a:rPr lang="en-US" sz="2000" b="1" dirty="0" smtClean="0">
                          <a:latin typeface="Courier"/>
                          <a:cs typeface="Courier"/>
                        </a:rPr>
                        <a:t>(selector)</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Removes all child nodes from set of matched elements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empty()</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Removes all child nodes from set of matched elements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remove()</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Removes all matched elements from the DOM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clone()</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Clones (e.g. copies) matched DOM elements and selects the clone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clone(</a:t>
                      </a:r>
                      <a:r>
                        <a:rPr lang="en-US" sz="2000" b="1" dirty="0" err="1" smtClean="0">
                          <a:latin typeface="Courier"/>
                          <a:cs typeface="Courier"/>
                        </a:rPr>
                        <a:t>bool</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aseline="0" dirty="0" smtClean="0"/>
                        <a:t>Clone matched DOM elements, their event handlers, and select the clones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96623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03_elements</a:t>
            </a:r>
            <a:r>
              <a:rPr lang="en-US" sz="4000" dirty="0" smtClean="0"/>
              <a:t>”:</a:t>
            </a:r>
          </a:p>
          <a:p>
            <a:pPr lvl="1"/>
            <a:r>
              <a:rPr lang="en-US" sz="3200" dirty="0" err="1" smtClean="0">
                <a:latin typeface="Courier"/>
                <a:cs typeface="Courier"/>
              </a:rPr>
              <a:t>wrapping.student.html</a:t>
            </a:r>
            <a:endParaRPr lang="en-US" sz="3200" dirty="0" smtClean="0">
              <a:latin typeface="Courier"/>
              <a:cs typeface="Courier"/>
            </a:endParaRPr>
          </a:p>
        </p:txBody>
      </p:sp>
    </p:spTree>
    <p:extLst>
      <p:ext uri="{BB962C8B-B14F-4D97-AF65-F5344CB8AC3E}">
        <p14:creationId xmlns:p14="http://schemas.microsoft.com/office/powerpoint/2010/main" val="1061531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smtClean="0"/>
              <a:t>Working with CSS Information</a:t>
            </a:r>
            <a:endParaRPr lang="en-US" sz="4000" dirty="0"/>
          </a:p>
        </p:txBody>
      </p:sp>
      <p:sp>
        <p:nvSpPr>
          <p:cNvPr id="3" name="Content Placeholder 2"/>
          <p:cNvSpPr>
            <a:spLocks noGrp="1"/>
          </p:cNvSpPr>
          <p:nvPr>
            <p:ph idx="1"/>
          </p:nvPr>
        </p:nvSpPr>
        <p:spPr>
          <a:xfrm>
            <a:off x="457200" y="1447801"/>
            <a:ext cx="8229600" cy="2362199"/>
          </a:xfrm>
        </p:spPr>
        <p:txBody>
          <a:bodyPr>
            <a:normAutofit fontScale="70000" lnSpcReduction="20000"/>
          </a:bodyPr>
          <a:lstStyle/>
          <a:p>
            <a:pPr marL="0" indent="0">
              <a:buNone/>
            </a:pPr>
            <a:r>
              <a:rPr lang="en-US" sz="3600" dirty="0" smtClean="0">
                <a:latin typeface="Arial"/>
                <a:cs typeface="Arial"/>
              </a:rPr>
              <a:t>Description: </a:t>
            </a:r>
            <a:r>
              <a:rPr lang="en-US" sz="3600" dirty="0" err="1" smtClean="0">
                <a:latin typeface="Arial"/>
                <a:cs typeface="Arial"/>
              </a:rPr>
              <a:t>jQuery</a:t>
            </a:r>
            <a:r>
              <a:rPr lang="en-US" sz="3600" dirty="0" smtClean="0">
                <a:latin typeface="Arial"/>
                <a:cs typeface="Arial"/>
              </a:rPr>
              <a:t> CSS functions provide convenient cross-browser access for setting properties and working with positioning and sizing information.</a:t>
            </a:r>
          </a:p>
          <a:p>
            <a:pPr marL="0" indent="0">
              <a:buNone/>
            </a:pPr>
            <a:r>
              <a:rPr lang="en-US" sz="3600" dirty="0" smtClean="0">
                <a:latin typeface="Arial"/>
                <a:cs typeface="Arial"/>
              </a:rPr>
              <a:t>The </a:t>
            </a:r>
            <a:r>
              <a:rPr lang="en-US" sz="3600" dirty="0" err="1" smtClean="0">
                <a:latin typeface="Arial"/>
                <a:cs typeface="Arial"/>
              </a:rPr>
              <a:t>css</a:t>
            </a:r>
            <a:r>
              <a:rPr lang="en-US" sz="3600" dirty="0" smtClean="0">
                <a:latin typeface="Arial"/>
                <a:cs typeface="Arial"/>
              </a:rPr>
              <a:t>() function allows you to retrieve and set CSS styles for a set of matched elements.</a:t>
            </a:r>
            <a:endParaRPr lang="en-US" sz="2800"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3831857757"/>
              </p:ext>
            </p:extLst>
          </p:nvPr>
        </p:nvGraphicFramePr>
        <p:xfrm>
          <a:off x="457200" y="3962400"/>
          <a:ext cx="8229600" cy="2499360"/>
        </p:xfrm>
        <a:graphic>
          <a:graphicData uri="http://schemas.openxmlformats.org/drawingml/2006/table">
            <a:tbl>
              <a:tblPr firstRow="1" bandRow="1">
                <a:tableStyleId>{B301B821-A1FF-4177-AEE7-76D212191A09}</a:tableStyleId>
              </a:tblPr>
              <a:tblGrid>
                <a:gridCol w="3276600"/>
                <a:gridCol w="4953000"/>
              </a:tblGrid>
              <a:tr h="370840">
                <a:tc>
                  <a:txBody>
                    <a:bodyPr/>
                    <a:lstStyle/>
                    <a:p>
                      <a:pPr algn="ctr"/>
                      <a:r>
                        <a:rPr lang="en-US" sz="2000" dirty="0" smtClean="0">
                          <a:solidFill>
                            <a:schemeClr val="bg1"/>
                          </a:solidFill>
                        </a:rPr>
                        <a:t>Function</a:t>
                      </a:r>
                      <a:endParaRPr lang="en-US" sz="20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rgbClr val="000000"/>
                          </a:solidFill>
                        </a:rPr>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css</a:t>
                      </a:r>
                      <a:r>
                        <a:rPr lang="en-US" sz="2000" b="1" dirty="0" smtClean="0">
                          <a:latin typeface="Courier"/>
                          <a:cs typeface="Courier"/>
                        </a:rPr>
                        <a:t>(name)</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Returns</a:t>
                      </a:r>
                      <a:r>
                        <a:rPr lang="en-US" sz="2000" baseline="0" dirty="0" smtClean="0"/>
                        <a:t> value for the named CSS property for the first matched element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css</a:t>
                      </a:r>
                      <a:r>
                        <a:rPr lang="en-US" sz="2000" b="1" dirty="0" smtClean="0">
                          <a:latin typeface="Courier"/>
                          <a:cs typeface="Courier"/>
                        </a:rPr>
                        <a:t>(property, value)</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Sets a single</a:t>
                      </a:r>
                      <a:r>
                        <a:rPr lang="en-US" sz="2000" baseline="0" dirty="0" smtClean="0">
                          <a:latin typeface="Arial"/>
                          <a:cs typeface="Arial"/>
                        </a:rPr>
                        <a:t> style property to a value on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css</a:t>
                      </a:r>
                      <a:r>
                        <a:rPr lang="en-US" sz="2000" b="1" dirty="0" smtClean="0">
                          <a:latin typeface="Courier"/>
                          <a:cs typeface="Courier"/>
                        </a:rPr>
                        <a:t>(properties)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Sets the CSS properties of every matched elements using an object notion syntax</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89361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smtClean="0"/>
              <a:t>Example a CSS value</a:t>
            </a:r>
            <a:endParaRPr lang="en-US" sz="4000" dirty="0"/>
          </a:p>
        </p:txBody>
      </p:sp>
      <p:sp>
        <p:nvSpPr>
          <p:cNvPr id="3" name="Content Placeholder 2"/>
          <p:cNvSpPr>
            <a:spLocks noGrp="1"/>
          </p:cNvSpPr>
          <p:nvPr>
            <p:ph idx="1"/>
          </p:nvPr>
        </p:nvSpPr>
        <p:spPr>
          <a:xfrm>
            <a:off x="457200" y="1447801"/>
            <a:ext cx="8229600" cy="5257799"/>
          </a:xfrm>
        </p:spPr>
        <p:txBody>
          <a:bodyPr>
            <a:normAutofit/>
          </a:bodyPr>
          <a:lstStyle/>
          <a:p>
            <a:pPr marL="0" indent="0">
              <a:buNone/>
            </a:pPr>
            <a:r>
              <a:rPr lang="en-US" sz="3600" dirty="0" smtClean="0">
                <a:latin typeface="Arial"/>
                <a:cs typeface="Arial"/>
              </a:rPr>
              <a:t>Syntax:</a:t>
            </a:r>
          </a:p>
          <a:p>
            <a:pPr marL="0" indent="0">
              <a:buNone/>
            </a:pPr>
            <a:r>
              <a:rPr lang="en-US" sz="3600" dirty="0">
                <a:latin typeface="Arial"/>
                <a:cs typeface="Arial"/>
              </a:rPr>
              <a:t>	</a:t>
            </a:r>
            <a:r>
              <a:rPr lang="en-US" sz="3600" dirty="0" err="1" smtClean="0">
                <a:latin typeface="Arial"/>
                <a:cs typeface="Arial"/>
              </a:rPr>
              <a:t>css</a:t>
            </a:r>
            <a:r>
              <a:rPr lang="en-US" sz="3600" dirty="0" smtClean="0">
                <a:latin typeface="Arial"/>
                <a:cs typeface="Arial"/>
              </a:rPr>
              <a:t>(property, value)</a:t>
            </a:r>
          </a:p>
          <a:p>
            <a:pPr marL="0" indent="0">
              <a:buNone/>
            </a:pPr>
            <a:r>
              <a:rPr lang="en-US" sz="3600" dirty="0" smtClean="0">
                <a:latin typeface="Arial"/>
                <a:cs typeface="Arial"/>
              </a:rPr>
              <a:t>Example:</a:t>
            </a:r>
          </a:p>
          <a:p>
            <a:pPr marL="403225" lvl="1" indent="0">
              <a:buNone/>
            </a:pPr>
            <a:r>
              <a:rPr lang="en-US" sz="2600" dirty="0" smtClean="0">
                <a:latin typeface="Courier"/>
                <a:cs typeface="Courier"/>
              </a:rPr>
              <a:t>$(this).</a:t>
            </a:r>
            <a:r>
              <a:rPr lang="en-US" sz="2600" dirty="0" err="1" smtClean="0">
                <a:latin typeface="Courier"/>
                <a:cs typeface="Courier"/>
              </a:rPr>
              <a:t>css</a:t>
            </a:r>
            <a:r>
              <a:rPr lang="en-US" sz="2600" dirty="0" smtClean="0">
                <a:latin typeface="Courier"/>
                <a:cs typeface="Courier"/>
              </a:rPr>
              <a:t>(‘font-weight’, ‘italic’);</a:t>
            </a:r>
          </a:p>
          <a:p>
            <a:pPr marL="0" indent="0">
              <a:buNone/>
            </a:pPr>
            <a:endParaRPr lang="en-US" sz="2800" dirty="0" smtClean="0">
              <a:latin typeface="Arial"/>
              <a:cs typeface="Arial"/>
            </a:endParaRPr>
          </a:p>
          <a:p>
            <a:pPr marL="0" indent="0">
              <a:buNone/>
            </a:pPr>
            <a:r>
              <a:rPr lang="en-US" sz="2800" dirty="0" smtClean="0">
                <a:latin typeface="Arial"/>
                <a:cs typeface="Arial"/>
              </a:rPr>
              <a:t>If a number is provided, it is converted to a pixel value with the exceptions, z-index, font-weight, opacity, zoom, and line-height</a:t>
            </a:r>
            <a:r>
              <a:rPr lang="en-US" sz="2800" dirty="0" smtClean="0">
                <a:latin typeface="Courier"/>
                <a:cs typeface="Courier"/>
              </a:rPr>
              <a:t>.</a:t>
            </a:r>
            <a:endParaRPr lang="en-US" sz="2800" dirty="0">
              <a:latin typeface="Arial"/>
              <a:cs typeface="Arial"/>
            </a:endParaRPr>
          </a:p>
        </p:txBody>
      </p:sp>
    </p:spTree>
    <p:extLst>
      <p:ext uri="{BB962C8B-B14F-4D97-AF65-F5344CB8AC3E}">
        <p14:creationId xmlns:p14="http://schemas.microsoft.com/office/powerpoint/2010/main" val="2245521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smtClean="0"/>
              <a:t>Example setting </a:t>
            </a:r>
            <a:r>
              <a:rPr lang="en-US" sz="4000" smtClean="0"/>
              <a:t>CSS values</a:t>
            </a:r>
            <a:endParaRPr lang="en-US" sz="4000" dirty="0"/>
          </a:p>
        </p:txBody>
      </p:sp>
      <p:sp>
        <p:nvSpPr>
          <p:cNvPr id="3" name="Content Placeholder 2"/>
          <p:cNvSpPr>
            <a:spLocks noGrp="1"/>
          </p:cNvSpPr>
          <p:nvPr>
            <p:ph idx="1"/>
          </p:nvPr>
        </p:nvSpPr>
        <p:spPr>
          <a:xfrm>
            <a:off x="457200" y="1447801"/>
            <a:ext cx="8229600" cy="5257799"/>
          </a:xfrm>
        </p:spPr>
        <p:txBody>
          <a:bodyPr>
            <a:normAutofit lnSpcReduction="10000"/>
          </a:bodyPr>
          <a:lstStyle/>
          <a:p>
            <a:pPr marL="0" indent="0">
              <a:buNone/>
            </a:pPr>
            <a:r>
              <a:rPr lang="en-US" sz="3600" dirty="0" smtClean="0">
                <a:latin typeface="Arial"/>
                <a:cs typeface="Arial"/>
              </a:rPr>
              <a:t>Syntax:</a:t>
            </a:r>
          </a:p>
          <a:p>
            <a:pPr marL="0" indent="0">
              <a:buNone/>
            </a:pPr>
            <a:r>
              <a:rPr lang="en-US" sz="3600" dirty="0" smtClean="0">
                <a:latin typeface="Arial"/>
                <a:cs typeface="Arial"/>
              </a:rPr>
              <a:t>	</a:t>
            </a:r>
            <a:r>
              <a:rPr lang="en-US" sz="3600" dirty="0" err="1" smtClean="0">
                <a:latin typeface="Arial"/>
                <a:cs typeface="Arial"/>
              </a:rPr>
              <a:t>css</a:t>
            </a:r>
            <a:r>
              <a:rPr lang="en-US" sz="3600" dirty="0" smtClean="0">
                <a:latin typeface="Arial"/>
                <a:cs typeface="Arial"/>
              </a:rPr>
              <a:t>(properties)</a:t>
            </a:r>
          </a:p>
          <a:p>
            <a:pPr marL="0" indent="0">
              <a:buNone/>
            </a:pPr>
            <a:r>
              <a:rPr lang="en-US" sz="3600" dirty="0" smtClean="0">
                <a:latin typeface="Arial"/>
                <a:cs typeface="Arial"/>
              </a:rPr>
              <a:t>Example:</a:t>
            </a:r>
          </a:p>
          <a:p>
            <a:pPr marL="403225" lvl="1" indent="0">
              <a:buNone/>
            </a:pPr>
            <a:r>
              <a:rPr lang="en-US" sz="2600" dirty="0" err="1" smtClean="0">
                <a:latin typeface="Courier"/>
                <a:cs typeface="Courier"/>
              </a:rPr>
              <a:t>var</a:t>
            </a:r>
            <a:r>
              <a:rPr lang="en-US" sz="2600" dirty="0" smtClean="0">
                <a:latin typeface="Courier"/>
                <a:cs typeface="Courier"/>
              </a:rPr>
              <a:t> </a:t>
            </a:r>
            <a:r>
              <a:rPr lang="en-US" sz="2600" dirty="0" err="1" smtClean="0">
                <a:latin typeface="Courier"/>
                <a:cs typeface="Courier"/>
              </a:rPr>
              <a:t>cssObj</a:t>
            </a:r>
            <a:r>
              <a:rPr lang="en-US" sz="2600" dirty="0" smtClean="0">
                <a:latin typeface="Courier"/>
                <a:cs typeface="Courier"/>
              </a:rPr>
              <a:t> = </a:t>
            </a:r>
          </a:p>
          <a:p>
            <a:pPr marL="403225" lvl="1" indent="0">
              <a:buNone/>
            </a:pPr>
            <a:r>
              <a:rPr lang="en-US" sz="2600" dirty="0" smtClean="0">
                <a:latin typeface="Courier"/>
                <a:cs typeface="Courier"/>
              </a:rPr>
              <a:t>{</a:t>
            </a:r>
          </a:p>
          <a:p>
            <a:pPr marL="403225" lvl="1" indent="0">
              <a:buNone/>
            </a:pPr>
            <a:r>
              <a:rPr lang="en-US" sz="2600" dirty="0">
                <a:latin typeface="Courier"/>
                <a:cs typeface="Courier"/>
              </a:rPr>
              <a:t> </a:t>
            </a:r>
            <a:r>
              <a:rPr lang="en-US" sz="2600" dirty="0" smtClean="0">
                <a:latin typeface="Courier"/>
                <a:cs typeface="Courier"/>
              </a:rPr>
              <a:t>  ‘background-color’: ‘#</a:t>
            </a:r>
            <a:r>
              <a:rPr lang="en-US" sz="2600" dirty="0" err="1" smtClean="0">
                <a:latin typeface="Courier"/>
                <a:cs typeface="Courier"/>
              </a:rPr>
              <a:t>ddd</a:t>
            </a:r>
            <a:r>
              <a:rPr lang="en-US" sz="2600" dirty="0" smtClean="0">
                <a:latin typeface="Courier"/>
                <a:cs typeface="Courier"/>
              </a:rPr>
              <a:t>’,</a:t>
            </a:r>
          </a:p>
          <a:p>
            <a:pPr marL="403225" lvl="1" indent="0">
              <a:buNone/>
            </a:pPr>
            <a:r>
              <a:rPr lang="en-US" sz="2600" dirty="0" smtClean="0">
                <a:latin typeface="Courier"/>
                <a:cs typeface="Courier"/>
              </a:rPr>
              <a:t>   ‘font-weight’: ‘bold’,</a:t>
            </a:r>
          </a:p>
          <a:p>
            <a:pPr marL="403225" lvl="1" indent="0">
              <a:buNone/>
            </a:pPr>
            <a:r>
              <a:rPr lang="en-US" sz="2600" dirty="0">
                <a:latin typeface="Courier"/>
                <a:cs typeface="Courier"/>
              </a:rPr>
              <a:t> </a:t>
            </a:r>
            <a:r>
              <a:rPr lang="en-US" sz="2600" dirty="0" smtClean="0">
                <a:latin typeface="Courier"/>
                <a:cs typeface="Courier"/>
              </a:rPr>
              <a:t>  ‘color’: ‘</a:t>
            </a:r>
            <a:r>
              <a:rPr lang="en-US" sz="2600" dirty="0" err="1" smtClean="0">
                <a:latin typeface="Courier"/>
                <a:cs typeface="Courier"/>
              </a:rPr>
              <a:t>rgb</a:t>
            </a:r>
            <a:r>
              <a:rPr lang="en-US" sz="2600" dirty="0" smtClean="0">
                <a:latin typeface="Courier"/>
                <a:cs typeface="Courier"/>
              </a:rPr>
              <a:t>(0, 40, 244)’</a:t>
            </a:r>
          </a:p>
          <a:p>
            <a:pPr marL="403225" lvl="1" indent="0">
              <a:buNone/>
            </a:pPr>
            <a:r>
              <a:rPr lang="en-US" sz="2600" dirty="0" smtClean="0">
                <a:latin typeface="Courier"/>
                <a:cs typeface="Courier"/>
              </a:rPr>
              <a:t>}</a:t>
            </a:r>
          </a:p>
          <a:p>
            <a:pPr marL="403225" lvl="1" indent="0">
              <a:buNone/>
            </a:pPr>
            <a:r>
              <a:rPr lang="en-US" sz="2600" dirty="0" smtClean="0">
                <a:latin typeface="Courier"/>
                <a:cs typeface="Courier"/>
              </a:rPr>
              <a:t>$(this).</a:t>
            </a:r>
            <a:r>
              <a:rPr lang="en-US" sz="2600" dirty="0" err="1" smtClean="0">
                <a:latin typeface="Courier"/>
                <a:cs typeface="Courier"/>
              </a:rPr>
              <a:t>css</a:t>
            </a:r>
            <a:r>
              <a:rPr lang="en-US" sz="2600" dirty="0" smtClean="0">
                <a:latin typeface="Courier"/>
                <a:cs typeface="Courier"/>
              </a:rPr>
              <a:t>(</a:t>
            </a:r>
            <a:r>
              <a:rPr lang="en-US" sz="2600" dirty="0" err="1" smtClean="0">
                <a:latin typeface="Courier"/>
                <a:cs typeface="Courier"/>
              </a:rPr>
              <a:t>cssObj</a:t>
            </a:r>
            <a:r>
              <a:rPr lang="en-US" sz="2600" dirty="0" smtClean="0">
                <a:latin typeface="Courier"/>
                <a:cs typeface="Courier"/>
              </a:rPr>
              <a:t>);</a:t>
            </a:r>
          </a:p>
        </p:txBody>
      </p:sp>
    </p:spTree>
    <p:extLst>
      <p:ext uri="{BB962C8B-B14F-4D97-AF65-F5344CB8AC3E}">
        <p14:creationId xmlns:p14="http://schemas.microsoft.com/office/powerpoint/2010/main" val="3411209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smtClean="0"/>
              <a:t>Working with CSS Information</a:t>
            </a:r>
            <a:endParaRPr lang="en-US" sz="4000" dirty="0"/>
          </a:p>
        </p:txBody>
      </p:sp>
      <p:sp>
        <p:nvSpPr>
          <p:cNvPr id="3" name="Content Placeholder 2"/>
          <p:cNvSpPr>
            <a:spLocks noGrp="1"/>
          </p:cNvSpPr>
          <p:nvPr>
            <p:ph idx="1"/>
          </p:nvPr>
        </p:nvSpPr>
        <p:spPr>
          <a:xfrm>
            <a:off x="457200" y="1447801"/>
            <a:ext cx="8229600" cy="1142999"/>
          </a:xfrm>
        </p:spPr>
        <p:txBody>
          <a:bodyPr>
            <a:noAutofit/>
          </a:bodyPr>
          <a:lstStyle/>
          <a:p>
            <a:pPr marL="0" indent="0">
              <a:buNone/>
            </a:pPr>
            <a:r>
              <a:rPr lang="en-US" dirty="0" smtClean="0">
                <a:latin typeface="Arial"/>
                <a:cs typeface="Arial"/>
              </a:rPr>
              <a:t>Description: </a:t>
            </a:r>
            <a:r>
              <a:rPr lang="en-US" dirty="0" err="1" smtClean="0">
                <a:latin typeface="Arial"/>
                <a:cs typeface="Arial"/>
              </a:rPr>
              <a:t>jQuery</a:t>
            </a:r>
            <a:r>
              <a:rPr lang="en-US" dirty="0" smtClean="0">
                <a:latin typeface="Arial"/>
                <a:cs typeface="Arial"/>
              </a:rPr>
              <a:t> provides a set of functions for working with CSS classes on page elements.  Classes can be easily detected, added, removed, and toggled.</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557465200"/>
              </p:ext>
            </p:extLst>
          </p:nvPr>
        </p:nvGraphicFramePr>
        <p:xfrm>
          <a:off x="457200" y="2804160"/>
          <a:ext cx="8229600" cy="3901440"/>
        </p:xfrm>
        <a:graphic>
          <a:graphicData uri="http://schemas.openxmlformats.org/drawingml/2006/table">
            <a:tbl>
              <a:tblPr firstRow="1" bandRow="1">
                <a:tableStyleId>{9DCAF9ED-07DC-4A11-8D7F-57B35C25682E}</a:tableStyleId>
              </a:tblPr>
              <a:tblGrid>
                <a:gridCol w="2971800"/>
                <a:gridCol w="5257800"/>
              </a:tblGrid>
              <a:tr h="370840">
                <a:tc>
                  <a:txBody>
                    <a:bodyPr/>
                    <a:lstStyle/>
                    <a:p>
                      <a:pPr algn="ctr"/>
                      <a:r>
                        <a:rPr lang="en-US" sz="2000" dirty="0" smtClean="0">
                          <a:solidFill>
                            <a:schemeClr val="bg1"/>
                          </a:solidFill>
                        </a:rPr>
                        <a:t>Function</a:t>
                      </a:r>
                      <a:endParaRPr lang="en-US" sz="20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rgbClr val="000000"/>
                          </a:solidFill>
                        </a:rPr>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err="1" smtClean="0">
                          <a:latin typeface="Courier"/>
                          <a:cs typeface="Courier"/>
                        </a:rPr>
                        <a:t>addClass</a:t>
                      </a:r>
                      <a:r>
                        <a:rPr lang="en-US" sz="2000" b="1" dirty="0" smtClean="0">
                          <a:latin typeface="Courier"/>
                          <a:cs typeface="Courier"/>
                        </a:rPr>
                        <a:t>(class)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Adds the specified class to each set of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hasClass</a:t>
                      </a:r>
                      <a:r>
                        <a:rPr lang="en-US" sz="2000" b="1" dirty="0" smtClean="0">
                          <a:latin typeface="Courier"/>
                          <a:cs typeface="Courier"/>
                        </a:rPr>
                        <a:t>(class)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Returns true if specified class is present on at least on set of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removeClass</a:t>
                      </a:r>
                      <a:r>
                        <a:rPr lang="en-US" sz="2000" b="1" dirty="0" smtClean="0">
                          <a:latin typeface="Courier"/>
                          <a:cs typeface="Courier"/>
                        </a:rPr>
                        <a:t>(class)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Removes the specified class from the set of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toggleClass</a:t>
                      </a:r>
                      <a:r>
                        <a:rPr lang="en-US" sz="2000" b="1" dirty="0" smtClean="0">
                          <a:latin typeface="Courier"/>
                          <a:cs typeface="Courier"/>
                        </a:rPr>
                        <a:t>(class)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Adds the specified class if it is not present.  Removes the specified</a:t>
                      </a:r>
                      <a:r>
                        <a:rPr lang="en-US" sz="2000" baseline="0" dirty="0" smtClean="0">
                          <a:latin typeface="Arial"/>
                          <a:cs typeface="Arial"/>
                        </a:rPr>
                        <a:t> class if it is present.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toggleClass</a:t>
                      </a:r>
                      <a:r>
                        <a:rPr lang="en-US" sz="2000" b="1" dirty="0" smtClean="0">
                          <a:latin typeface="Courier"/>
                          <a:cs typeface="Courier"/>
                        </a:rPr>
                        <a:t>(class,</a:t>
                      </a:r>
                      <a:r>
                        <a:rPr lang="en-US" sz="2000" b="1" baseline="0" dirty="0" smtClean="0">
                          <a:latin typeface="Courier"/>
                          <a:cs typeface="Courier"/>
                        </a:rPr>
                        <a:t> switch)</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Adds the </a:t>
                      </a:r>
                      <a:r>
                        <a:rPr lang="en-US" sz="2000" dirty="0" err="1" smtClean="0">
                          <a:latin typeface="Arial"/>
                          <a:cs typeface="Arial"/>
                        </a:rPr>
                        <a:t>specifed</a:t>
                      </a:r>
                      <a:r>
                        <a:rPr lang="en-US" sz="2000" baseline="0" dirty="0" smtClean="0">
                          <a:latin typeface="Arial"/>
                          <a:cs typeface="Arial"/>
                        </a:rPr>
                        <a:t> class if switch is true.  Removes specified class if switch is false.</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18442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smtClean="0"/>
              <a:t>CSS Positioning</a:t>
            </a:r>
            <a:endParaRPr lang="en-US" sz="4000" dirty="0"/>
          </a:p>
        </p:txBody>
      </p:sp>
      <p:sp>
        <p:nvSpPr>
          <p:cNvPr id="3" name="Content Placeholder 2"/>
          <p:cNvSpPr>
            <a:spLocks noGrp="1"/>
          </p:cNvSpPr>
          <p:nvPr>
            <p:ph idx="1"/>
          </p:nvPr>
        </p:nvSpPr>
        <p:spPr>
          <a:xfrm>
            <a:off x="457200" y="990600"/>
            <a:ext cx="8229600" cy="1142999"/>
          </a:xfrm>
        </p:spPr>
        <p:txBody>
          <a:bodyPr>
            <a:noAutofit/>
          </a:bodyPr>
          <a:lstStyle/>
          <a:p>
            <a:pPr marL="0" indent="0">
              <a:buNone/>
            </a:pPr>
            <a:r>
              <a:rPr lang="en-US" dirty="0" smtClean="0">
                <a:latin typeface="Arial"/>
                <a:cs typeface="Arial"/>
              </a:rPr>
              <a:t>Description: Provides cross-browser support for determining the position of elements.</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280110885"/>
              </p:ext>
            </p:extLst>
          </p:nvPr>
        </p:nvGraphicFramePr>
        <p:xfrm>
          <a:off x="457200" y="2011680"/>
          <a:ext cx="8229600" cy="4693920"/>
        </p:xfrm>
        <a:graphic>
          <a:graphicData uri="http://schemas.openxmlformats.org/drawingml/2006/table">
            <a:tbl>
              <a:tblPr firstRow="1" bandRow="1">
                <a:tableStyleId>{1FECB4D8-DB02-4DC6-A0A2-4F2EBAE1DC90}</a:tableStyleId>
              </a:tblPr>
              <a:tblGrid>
                <a:gridCol w="2514600"/>
                <a:gridCol w="5715000"/>
              </a:tblGrid>
              <a:tr h="370840">
                <a:tc>
                  <a:txBody>
                    <a:bodyPr/>
                    <a:lstStyle/>
                    <a:p>
                      <a:pPr algn="ctr"/>
                      <a:r>
                        <a:rPr lang="en-US" sz="2000" dirty="0" smtClean="0">
                          <a:solidFill>
                            <a:srgbClr val="000000"/>
                          </a:solidFill>
                        </a:rPr>
                        <a:t>Function</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rgbClr val="000000"/>
                          </a:solidFill>
                        </a:rPr>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b="1" dirty="0" smtClean="0">
                          <a:latin typeface="Courier"/>
                          <a:cs typeface="Courier"/>
                        </a:rPr>
                        <a:t>offset()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Gets the current offset of first matched</a:t>
                      </a:r>
                      <a:r>
                        <a:rPr lang="en-US" sz="2000" baseline="0" dirty="0" smtClean="0"/>
                        <a:t> element in pixels, relative to document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offsetParent</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Returns </a:t>
                      </a:r>
                      <a:r>
                        <a:rPr lang="en-US" sz="2000" dirty="0" err="1" smtClean="0"/>
                        <a:t>jQuery</a:t>
                      </a:r>
                      <a:r>
                        <a:rPr lang="en-US" sz="2000" baseline="0" dirty="0" smtClean="0"/>
                        <a:t> collection with positioned parent of the first match</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smtClean="0">
                          <a:latin typeface="Courier"/>
                          <a:cs typeface="Courier"/>
                        </a:rPr>
                        <a:t>position()</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Gets top and left</a:t>
                      </a:r>
                      <a:r>
                        <a:rPr lang="en-US" sz="2000" baseline="0" dirty="0" smtClean="0"/>
                        <a:t> position of an element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scrollTop</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Gets the top</a:t>
                      </a:r>
                      <a:r>
                        <a:rPr lang="en-US" sz="2000" baseline="0" dirty="0" smtClean="0"/>
                        <a:t> offset to the given value on all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scrollTop</a:t>
                      </a:r>
                      <a:r>
                        <a:rPr lang="en-US" sz="2000" b="1" dirty="0" smtClean="0">
                          <a:latin typeface="Courier"/>
                          <a:cs typeface="Courier"/>
                        </a:rPr>
                        <a:t>(</a:t>
                      </a:r>
                      <a:r>
                        <a:rPr lang="en-US" sz="2000" b="1" dirty="0" err="1" smtClean="0">
                          <a:latin typeface="Courier"/>
                          <a:cs typeface="Courier"/>
                        </a:rPr>
                        <a:t>val</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Sets the scroll top offset</a:t>
                      </a:r>
                      <a:r>
                        <a:rPr lang="en-US" sz="2000" baseline="0" dirty="0" smtClean="0"/>
                        <a:t> to the given value on all matched set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scrollLeft</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Gets the scroll left</a:t>
                      </a:r>
                      <a:r>
                        <a:rPr lang="en-US" sz="2000" baseline="0" dirty="0" smtClean="0">
                          <a:latin typeface="Arial"/>
                          <a:cs typeface="Arial"/>
                        </a:rPr>
                        <a:t> offset of first matched element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scrollLeft</a:t>
                      </a:r>
                      <a:r>
                        <a:rPr lang="en-US" sz="2000" b="1" dirty="0" smtClean="0">
                          <a:latin typeface="Courier"/>
                          <a:cs typeface="Courier"/>
                        </a:rPr>
                        <a:t>(</a:t>
                      </a:r>
                      <a:r>
                        <a:rPr lang="en-US" sz="2000" b="1" dirty="0" err="1" smtClean="0">
                          <a:latin typeface="Courier"/>
                          <a:cs typeface="Courier"/>
                        </a:rPr>
                        <a:t>val</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Sets the scroll left offset to the given value on all matched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1474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jQuery</a:t>
            </a:r>
            <a:endParaRPr lang="en-US" dirty="0"/>
          </a:p>
        </p:txBody>
      </p:sp>
      <p:sp>
        <p:nvSpPr>
          <p:cNvPr id="3" name="Content Placeholder 2"/>
          <p:cNvSpPr>
            <a:spLocks noGrp="1"/>
          </p:cNvSpPr>
          <p:nvPr>
            <p:ph idx="1"/>
          </p:nvPr>
        </p:nvSpPr>
        <p:spPr>
          <a:xfrm>
            <a:off x="457200" y="1882587"/>
            <a:ext cx="8229600" cy="4604303"/>
          </a:xfrm>
        </p:spPr>
        <p:txBody>
          <a:bodyPr>
            <a:normAutofit fontScale="85000" lnSpcReduction="10000"/>
          </a:bodyPr>
          <a:lstStyle/>
          <a:p>
            <a:r>
              <a:rPr lang="en-US" sz="3200" dirty="0" smtClean="0"/>
              <a:t>Leverages CSS knowledge</a:t>
            </a:r>
          </a:p>
          <a:p>
            <a:r>
              <a:rPr lang="en-US" sz="3200" dirty="0" smtClean="0"/>
              <a:t>Operates on multiple elements</a:t>
            </a:r>
          </a:p>
          <a:p>
            <a:r>
              <a:rPr lang="en-US" sz="3200" dirty="0" smtClean="0"/>
              <a:t>Multiple operations on multiple elements</a:t>
            </a:r>
          </a:p>
          <a:p>
            <a:r>
              <a:rPr lang="en-US" sz="3200" dirty="0" smtClean="0"/>
              <a:t>Power of one line of code (statement chaining)</a:t>
            </a:r>
          </a:p>
          <a:p>
            <a:r>
              <a:rPr lang="en-US" sz="3200" dirty="0" smtClean="0"/>
              <a:t>Hides browser dependencies</a:t>
            </a:r>
          </a:p>
          <a:p>
            <a:r>
              <a:rPr lang="en-US" sz="3200" dirty="0" smtClean="0"/>
              <a:t>Extensible</a:t>
            </a:r>
          </a:p>
          <a:p>
            <a:pPr lvl="1"/>
            <a:r>
              <a:rPr lang="en-US" sz="3200" dirty="0" smtClean="0"/>
              <a:t>via third party plugins</a:t>
            </a:r>
          </a:p>
          <a:p>
            <a:pPr lvl="1"/>
            <a:r>
              <a:rPr lang="en-US" sz="3200" dirty="0" smtClean="0"/>
              <a:t>via write your own plugin</a:t>
            </a:r>
            <a:endParaRPr lang="en-US" sz="3200" dirty="0"/>
          </a:p>
        </p:txBody>
      </p:sp>
    </p:spTree>
    <p:extLst>
      <p:ext uri="{BB962C8B-B14F-4D97-AF65-F5344CB8AC3E}">
        <p14:creationId xmlns:p14="http://schemas.microsoft.com/office/powerpoint/2010/main" val="272725860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smtClean="0"/>
              <a:t>CSS Sizing</a:t>
            </a:r>
            <a:endParaRPr lang="en-US" sz="4000" dirty="0"/>
          </a:p>
        </p:txBody>
      </p:sp>
      <p:sp>
        <p:nvSpPr>
          <p:cNvPr id="3" name="Content Placeholder 2"/>
          <p:cNvSpPr>
            <a:spLocks noGrp="1"/>
          </p:cNvSpPr>
          <p:nvPr>
            <p:ph idx="1"/>
          </p:nvPr>
        </p:nvSpPr>
        <p:spPr>
          <a:xfrm>
            <a:off x="457200" y="990600"/>
            <a:ext cx="8229600" cy="1142999"/>
          </a:xfrm>
        </p:spPr>
        <p:txBody>
          <a:bodyPr>
            <a:noAutofit/>
          </a:bodyPr>
          <a:lstStyle/>
          <a:p>
            <a:pPr marL="0" indent="0">
              <a:buNone/>
            </a:pPr>
            <a:r>
              <a:rPr lang="en-US" dirty="0" smtClean="0">
                <a:latin typeface="Arial"/>
                <a:cs typeface="Arial"/>
              </a:rPr>
              <a:t>Description: Retrieve cross-browser size information for elements.</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95681832"/>
              </p:ext>
            </p:extLst>
          </p:nvPr>
        </p:nvGraphicFramePr>
        <p:xfrm>
          <a:off x="457200" y="2011680"/>
          <a:ext cx="8229600" cy="4582159"/>
        </p:xfrm>
        <a:graphic>
          <a:graphicData uri="http://schemas.openxmlformats.org/drawingml/2006/table">
            <a:tbl>
              <a:tblPr firstRow="1" bandRow="1">
                <a:tableStyleId>{1E171933-4619-4E11-9A3F-F7608DF75F80}</a:tableStyleId>
              </a:tblPr>
              <a:tblGrid>
                <a:gridCol w="2819400"/>
                <a:gridCol w="5410200"/>
              </a:tblGrid>
              <a:tr h="370840">
                <a:tc>
                  <a:txBody>
                    <a:bodyPr/>
                    <a:lstStyle/>
                    <a:p>
                      <a:pPr algn="ctr"/>
                      <a:r>
                        <a:rPr lang="en-US" sz="1800" dirty="0" smtClean="0"/>
                        <a:t>Function</a:t>
                      </a:r>
                      <a:endParaRPr lang="en-US" sz="18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t>Purpose</a:t>
                      </a:r>
                      <a:endParaRPr lang="en-US" sz="18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height()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Get the current pixel height of first matched element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height(</a:t>
                      </a:r>
                      <a:r>
                        <a:rPr lang="en-US" sz="1800" b="1" dirty="0" err="1" smtClean="0">
                          <a:latin typeface="Courier"/>
                          <a:cs typeface="Courier"/>
                        </a:rPr>
                        <a:t>val</a:t>
                      </a:r>
                      <a:r>
                        <a:rPr lang="en-US" sz="1800" b="1" dirty="0" smtClean="0">
                          <a:latin typeface="Courier"/>
                          <a:cs typeface="Courier"/>
                        </a:rPr>
                        <a: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Sets the CSS height of every matched element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width()</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Gets the current pixel width of first matched element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err="1" smtClean="0">
                          <a:latin typeface="Courier"/>
                          <a:cs typeface="Courier"/>
                        </a:rPr>
                        <a:t>innerHeight</a:t>
                      </a:r>
                      <a:r>
                        <a:rPr lang="en-US" sz="1800" b="1" dirty="0" smtClean="0">
                          <a:latin typeface="Courier"/>
                          <a:cs typeface="Courier"/>
                        </a:rPr>
                        <a: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Gets inner height (excluding border and including padding) for first matched element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err="1" smtClean="0">
                          <a:latin typeface="Courier"/>
                          <a:cs typeface="Courier"/>
                        </a:rPr>
                        <a:t>innerWidth</a:t>
                      </a:r>
                      <a:r>
                        <a:rPr lang="en-US" sz="1800" b="1" dirty="0" smtClean="0">
                          <a:latin typeface="Courier"/>
                          <a:cs typeface="Courier"/>
                        </a:rPr>
                        <a: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Gets inner width</a:t>
                      </a:r>
                      <a:r>
                        <a:rPr lang="en-US" sz="1800" baseline="0" dirty="0" smtClean="0"/>
                        <a:t> (excluding border and including padding) for first matched element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err="1" smtClean="0">
                          <a:latin typeface="Courier"/>
                          <a:cs typeface="Courier"/>
                        </a:rPr>
                        <a:t>outerHeight</a:t>
                      </a:r>
                      <a:r>
                        <a:rPr lang="en-US" sz="1800" b="1" dirty="0" smtClean="0">
                          <a:latin typeface="Courier"/>
                          <a:cs typeface="Courier"/>
                        </a:rPr>
                        <a:t>(margin)</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Gets outer height</a:t>
                      </a:r>
                      <a:r>
                        <a:rPr lang="en-US" sz="1800" baseline="0" dirty="0" smtClean="0"/>
                        <a:t> (includes border and padding) for first matched element.  If argument is true, the margin values are also includes</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err="1" smtClean="0">
                          <a:latin typeface="Courier"/>
                          <a:cs typeface="Courier"/>
                        </a:rPr>
                        <a:t>outerWidth</a:t>
                      </a:r>
                      <a:r>
                        <a:rPr lang="en-US" sz="1800" b="1" dirty="0" smtClean="0">
                          <a:latin typeface="Courier"/>
                          <a:cs typeface="Courier"/>
                        </a:rPr>
                        <a:t>(margin)</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latin typeface="+mn-lt"/>
                          <a:cs typeface="+mn-cs"/>
                        </a:rPr>
                        <a:t>Gets</a:t>
                      </a:r>
                      <a:r>
                        <a:rPr lang="en-US" sz="1800" baseline="0" dirty="0" smtClean="0">
                          <a:latin typeface="+mn-lt"/>
                          <a:cs typeface="+mn-cs"/>
                        </a:rPr>
                        <a:t> outer width (includes border and padding for first matched element.  If argument is true, the margin values are also included</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86141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03_manipulating</a:t>
            </a:r>
            <a:r>
              <a:rPr lang="en-US" sz="4000" dirty="0" smtClean="0"/>
              <a:t>”:</a:t>
            </a:r>
          </a:p>
          <a:p>
            <a:pPr lvl="1"/>
            <a:r>
              <a:rPr lang="en-US" sz="3200" dirty="0" smtClean="0">
                <a:latin typeface="Courier"/>
                <a:cs typeface="Courier"/>
              </a:rPr>
              <a:t>04_css_sizing.teacher.html</a:t>
            </a:r>
          </a:p>
        </p:txBody>
      </p:sp>
    </p:spTree>
    <p:extLst>
      <p:ext uri="{BB962C8B-B14F-4D97-AF65-F5344CB8AC3E}">
        <p14:creationId xmlns:p14="http://schemas.microsoft.com/office/powerpoint/2010/main" val="2161171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883023"/>
          </a:xfrm>
        </p:spPr>
        <p:txBody>
          <a:bodyPr/>
          <a:lstStyle/>
          <a:p>
            <a:r>
              <a:rPr lang="en-US" sz="4000" dirty="0" err="1" smtClean="0"/>
              <a:t>jQuery</a:t>
            </a:r>
            <a:r>
              <a:rPr lang="en-US" sz="4000" dirty="0" smtClean="0"/>
              <a:t> Events Overview</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0061728"/>
              </p:ext>
            </p:extLst>
          </p:nvPr>
        </p:nvGraphicFramePr>
        <p:xfrm>
          <a:off x="457200" y="4648200"/>
          <a:ext cx="82296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457200" y="1066800"/>
            <a:ext cx="8229600" cy="3200400"/>
          </a:xfrm>
          <a:prstGeom prst="rect">
            <a:avLst/>
          </a:prstGeom>
        </p:spPr>
        <p:txBody>
          <a:bodyPr vert="horz" lIns="91440" tIns="45720" rIns="91440" bIns="45720" rtlCol="0">
            <a:normAutofit lnSpcReduction="10000"/>
          </a:bodyPr>
          <a:lstStyle>
            <a:lvl1pPr marL="403225" indent="-403225" algn="l" defTabSz="914400" rtl="0" eaLnBrk="1" latinLnBrk="0" hangingPunct="1">
              <a:spcBef>
                <a:spcPts val="2000"/>
              </a:spcBef>
              <a:buFontTx/>
              <a:buBlip>
                <a:blip r:embed="rId7"/>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7"/>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7"/>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7"/>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7"/>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7"/>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7"/>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7"/>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7"/>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r>
              <a:rPr lang="en-US" sz="2600" dirty="0" smtClean="0">
                <a:latin typeface="Arial"/>
                <a:cs typeface="Arial"/>
              </a:rPr>
              <a:t>Provides mechanism for working with events that are more simple than relying on the DOM.</a:t>
            </a:r>
          </a:p>
          <a:p>
            <a:r>
              <a:rPr lang="en-US" sz="2600" dirty="0" smtClean="0">
                <a:latin typeface="Arial"/>
                <a:cs typeface="Arial"/>
              </a:rPr>
              <a:t>Abstracts the browser differences between browser implementations.</a:t>
            </a:r>
          </a:p>
          <a:p>
            <a:r>
              <a:rPr lang="en-US" sz="2600" dirty="0" smtClean="0">
                <a:latin typeface="Arial"/>
                <a:cs typeface="Arial"/>
              </a:rPr>
              <a:t>Makes it easy to assign event handlers to groups of elements by using selectors and filters</a:t>
            </a:r>
          </a:p>
        </p:txBody>
      </p:sp>
    </p:spTree>
    <p:extLst>
      <p:ext uri="{BB962C8B-B14F-4D97-AF65-F5344CB8AC3E}">
        <p14:creationId xmlns:p14="http://schemas.microsoft.com/office/powerpoint/2010/main" val="363787683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err="1"/>
              <a:t>jQuery</a:t>
            </a:r>
            <a:r>
              <a:rPr lang="en-US" sz="4000" dirty="0"/>
              <a:t> bind() Event Function</a:t>
            </a:r>
          </a:p>
        </p:txBody>
      </p:sp>
      <p:sp>
        <p:nvSpPr>
          <p:cNvPr id="3" name="Content Placeholder 2"/>
          <p:cNvSpPr>
            <a:spLocks noGrp="1"/>
          </p:cNvSpPr>
          <p:nvPr>
            <p:ph idx="1"/>
          </p:nvPr>
        </p:nvSpPr>
        <p:spPr>
          <a:xfrm>
            <a:off x="457200" y="990600"/>
            <a:ext cx="8229600" cy="1905000"/>
          </a:xfrm>
        </p:spPr>
        <p:txBody>
          <a:bodyPr>
            <a:normAutofit/>
          </a:bodyPr>
          <a:lstStyle/>
          <a:p>
            <a:pPr marL="0" indent="0">
              <a:buNone/>
            </a:pPr>
            <a:r>
              <a:rPr lang="en-US" sz="3200" dirty="0" smtClean="0">
                <a:latin typeface="Arial"/>
                <a:cs typeface="Arial"/>
              </a:rPr>
              <a:t>Description: Events are connected from elements using the bind() function</a:t>
            </a:r>
          </a:p>
          <a:p>
            <a:pPr marL="403225" lvl="1" indent="0">
              <a:buNone/>
            </a:pPr>
            <a:r>
              <a:rPr lang="en-US" sz="2600" dirty="0" smtClean="0">
                <a:latin typeface="Courier"/>
                <a:cs typeface="Courier"/>
              </a:rPr>
              <a:t>$(selector).bind(event, data, handler)</a:t>
            </a:r>
          </a:p>
        </p:txBody>
      </p:sp>
      <p:graphicFrame>
        <p:nvGraphicFramePr>
          <p:cNvPr id="4" name="Table 3"/>
          <p:cNvGraphicFramePr>
            <a:graphicFrameLocks noGrp="1"/>
          </p:cNvGraphicFramePr>
          <p:nvPr>
            <p:extLst>
              <p:ext uri="{D42A27DB-BD31-4B8C-83A1-F6EECF244321}">
                <p14:modId xmlns:p14="http://schemas.microsoft.com/office/powerpoint/2010/main" val="489653536"/>
              </p:ext>
            </p:extLst>
          </p:nvPr>
        </p:nvGraphicFramePr>
        <p:xfrm>
          <a:off x="457200" y="2971800"/>
          <a:ext cx="8229600" cy="3662679"/>
        </p:xfrm>
        <a:graphic>
          <a:graphicData uri="http://schemas.openxmlformats.org/drawingml/2006/table">
            <a:tbl>
              <a:tblPr firstRow="1" bandRow="1">
                <a:tableStyleId>{FABFCF23-3B69-468F-B69F-88F6DE6A72F2}</a:tableStyleId>
              </a:tblPr>
              <a:tblGrid>
                <a:gridCol w="2819400"/>
                <a:gridCol w="5410200"/>
              </a:tblGrid>
              <a:tr h="370840">
                <a:tc>
                  <a:txBody>
                    <a:bodyPr/>
                    <a:lstStyle/>
                    <a:p>
                      <a:pPr algn="ctr"/>
                      <a:r>
                        <a:rPr lang="en-US" sz="1800" dirty="0" smtClean="0">
                          <a:solidFill>
                            <a:schemeClr val="bg1"/>
                          </a:solidFill>
                        </a:rPr>
                        <a:t>bind() Parameter</a:t>
                      </a:r>
                      <a:endParaRPr lang="en-US" sz="18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000000"/>
                          </a:solidFill>
                        </a:rPr>
                        <a:t>Purpose</a:t>
                      </a:r>
                      <a:endParaRPr lang="en-US" sz="18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Arial"/>
                          <a:cs typeface="Arial"/>
                        </a:rPr>
                        <a:t>event</a:t>
                      </a:r>
                      <a:endParaRPr lang="en-US" sz="1800"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Defines the event to be bound for each</a:t>
                      </a:r>
                      <a:r>
                        <a:rPr lang="en-US" sz="1800" baseline="0" dirty="0" smtClean="0"/>
                        <a:t> element in the selector’s result set.  Possible values are blur, focus, load, resize, scroll, unload, </a:t>
                      </a:r>
                      <a:r>
                        <a:rPr lang="en-US" sz="1800" baseline="0" dirty="0" err="1" smtClean="0"/>
                        <a:t>beforeunload</a:t>
                      </a:r>
                      <a:r>
                        <a:rPr lang="en-US" sz="1800" baseline="0" dirty="0" smtClean="0"/>
                        <a:t>, click, </a:t>
                      </a:r>
                      <a:r>
                        <a:rPr lang="en-US" sz="1800" baseline="0" dirty="0" err="1" smtClean="0"/>
                        <a:t>dblclick</a:t>
                      </a:r>
                      <a:r>
                        <a:rPr lang="en-US" sz="1800" baseline="0" dirty="0" smtClean="0"/>
                        <a:t>, </a:t>
                      </a:r>
                      <a:r>
                        <a:rPr lang="en-US" sz="1800" baseline="0" dirty="0" err="1" smtClean="0"/>
                        <a:t>mousedown</a:t>
                      </a:r>
                      <a:r>
                        <a:rPr lang="en-US" sz="1800" baseline="0" dirty="0" smtClean="0"/>
                        <a:t>, </a:t>
                      </a:r>
                      <a:r>
                        <a:rPr lang="en-US" sz="1800" baseline="0" dirty="0" err="1" smtClean="0"/>
                        <a:t>mouseup</a:t>
                      </a:r>
                      <a:r>
                        <a:rPr lang="en-US" sz="1800" baseline="0" dirty="0" smtClean="0"/>
                        <a:t>, </a:t>
                      </a:r>
                      <a:r>
                        <a:rPr lang="en-US" sz="1800" baseline="0" dirty="0" err="1" smtClean="0"/>
                        <a:t>mousemove</a:t>
                      </a:r>
                      <a:r>
                        <a:rPr lang="en-US" sz="1800" baseline="0" dirty="0" smtClean="0"/>
                        <a:t>, </a:t>
                      </a:r>
                      <a:r>
                        <a:rPr lang="en-US" sz="1800" baseline="0" dirty="0" err="1" smtClean="0"/>
                        <a:t>mouseover</a:t>
                      </a:r>
                      <a:r>
                        <a:rPr lang="en-US" sz="1800" baseline="0" dirty="0" smtClean="0"/>
                        <a:t>, </a:t>
                      </a:r>
                      <a:r>
                        <a:rPr lang="en-US" sz="1800" baseline="0" dirty="0" err="1" smtClean="0"/>
                        <a:t>mouseout</a:t>
                      </a:r>
                      <a:r>
                        <a:rPr lang="en-US" sz="1800" baseline="0" dirty="0" smtClean="0"/>
                        <a:t>, </a:t>
                      </a:r>
                      <a:r>
                        <a:rPr lang="en-US" sz="1800" baseline="0" dirty="0" err="1" smtClean="0"/>
                        <a:t>mouseenter</a:t>
                      </a:r>
                      <a:r>
                        <a:rPr lang="en-US" sz="1800" baseline="0" dirty="0" smtClean="0"/>
                        <a:t>, </a:t>
                      </a:r>
                      <a:r>
                        <a:rPr lang="en-US" sz="1800" baseline="0" dirty="0" err="1" smtClean="0"/>
                        <a:t>mouseleave</a:t>
                      </a:r>
                      <a:r>
                        <a:rPr lang="en-US" sz="1800" baseline="0" dirty="0" smtClean="0"/>
                        <a:t>, change, select submit, </a:t>
                      </a:r>
                      <a:r>
                        <a:rPr lang="en-US" sz="1800" baseline="0" dirty="0" err="1" smtClean="0"/>
                        <a:t>keydown</a:t>
                      </a:r>
                      <a:r>
                        <a:rPr lang="en-US" sz="1800" baseline="0" dirty="0" smtClean="0"/>
                        <a:t>, </a:t>
                      </a:r>
                      <a:r>
                        <a:rPr lang="en-US" sz="1800" baseline="0" dirty="0" err="1" smtClean="0"/>
                        <a:t>keypress</a:t>
                      </a:r>
                      <a:r>
                        <a:rPr lang="en-US" sz="1800" baseline="0" dirty="0" smtClean="0"/>
                        <a:t>, </a:t>
                      </a:r>
                      <a:r>
                        <a:rPr lang="en-US" sz="1800" baseline="0" dirty="0" err="1" smtClean="0"/>
                        <a:t>keyup</a:t>
                      </a:r>
                      <a:r>
                        <a:rPr lang="en-US" sz="1800" baseline="0" dirty="0" smtClean="0"/>
                        <a:t>, error.</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Arial"/>
                          <a:cs typeface="Arial"/>
                        </a:rPr>
                        <a:t>data</a:t>
                      </a:r>
                      <a:endParaRPr lang="en-US" sz="1800"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Optional.</a:t>
                      </a:r>
                      <a:r>
                        <a:rPr lang="en-US" sz="1800" baseline="0" dirty="0" smtClean="0"/>
                        <a:t>  Defines data to be passed to the handler function when the event happens and the handler function is called.</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Arial"/>
                          <a:cs typeface="Arial"/>
                        </a:rPr>
                        <a:t>handler</a:t>
                      </a:r>
                      <a:endParaRPr lang="en-US" sz="1800"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Specifies</a:t>
                      </a:r>
                      <a:r>
                        <a:rPr lang="en-US" sz="1800" baseline="0" dirty="0" smtClean="0"/>
                        <a:t> the function that will handle the event.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9301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err="1" smtClean="0"/>
              <a:t>jQuery</a:t>
            </a:r>
            <a:r>
              <a:rPr lang="en-US" sz="4000" dirty="0" smtClean="0"/>
              <a:t> unbind() Event Function</a:t>
            </a:r>
            <a:endParaRPr lang="en-US" sz="4000" dirty="0"/>
          </a:p>
        </p:txBody>
      </p:sp>
      <p:sp>
        <p:nvSpPr>
          <p:cNvPr id="3" name="Content Placeholder 2"/>
          <p:cNvSpPr>
            <a:spLocks noGrp="1"/>
          </p:cNvSpPr>
          <p:nvPr>
            <p:ph idx="1"/>
          </p:nvPr>
        </p:nvSpPr>
        <p:spPr>
          <a:xfrm>
            <a:off x="457200" y="990600"/>
            <a:ext cx="8229600" cy="1905000"/>
          </a:xfrm>
        </p:spPr>
        <p:txBody>
          <a:bodyPr>
            <a:normAutofit lnSpcReduction="10000"/>
          </a:bodyPr>
          <a:lstStyle/>
          <a:p>
            <a:pPr marL="0" indent="0">
              <a:buNone/>
            </a:pPr>
            <a:r>
              <a:rPr lang="en-US" sz="3200" dirty="0" smtClean="0">
                <a:latin typeface="Arial"/>
                <a:cs typeface="Arial"/>
              </a:rPr>
              <a:t>Description: Events are disconnected from elements using the unbind() function</a:t>
            </a:r>
          </a:p>
          <a:p>
            <a:pPr marL="403225" lvl="1" indent="0">
              <a:buNone/>
            </a:pPr>
            <a:r>
              <a:rPr lang="en-US" sz="2800" dirty="0" smtClean="0">
                <a:latin typeface="Courier"/>
                <a:cs typeface="Courier"/>
              </a:rPr>
              <a:t>$(selector).unbind(event, handler)</a:t>
            </a:r>
          </a:p>
        </p:txBody>
      </p:sp>
      <p:graphicFrame>
        <p:nvGraphicFramePr>
          <p:cNvPr id="4" name="Table 3"/>
          <p:cNvGraphicFramePr>
            <a:graphicFrameLocks noGrp="1"/>
          </p:cNvGraphicFramePr>
          <p:nvPr>
            <p:extLst>
              <p:ext uri="{D42A27DB-BD31-4B8C-83A1-F6EECF244321}">
                <p14:modId xmlns:p14="http://schemas.microsoft.com/office/powerpoint/2010/main" val="3112268104"/>
              </p:ext>
            </p:extLst>
          </p:nvPr>
        </p:nvGraphicFramePr>
        <p:xfrm>
          <a:off x="457200" y="3505200"/>
          <a:ext cx="8229600" cy="2016760"/>
        </p:xfrm>
        <a:graphic>
          <a:graphicData uri="http://schemas.openxmlformats.org/drawingml/2006/table">
            <a:tbl>
              <a:tblPr firstRow="1" bandRow="1">
                <a:tableStyleId>{FABFCF23-3B69-468F-B69F-88F6DE6A72F2}</a:tableStyleId>
              </a:tblPr>
              <a:tblGrid>
                <a:gridCol w="2819400"/>
                <a:gridCol w="5410200"/>
              </a:tblGrid>
              <a:tr h="370840">
                <a:tc>
                  <a:txBody>
                    <a:bodyPr/>
                    <a:lstStyle/>
                    <a:p>
                      <a:pPr algn="ctr"/>
                      <a:r>
                        <a:rPr lang="en-US" sz="1800" dirty="0" smtClean="0">
                          <a:solidFill>
                            <a:schemeClr val="bg1"/>
                          </a:solidFill>
                        </a:rPr>
                        <a:t>unbind() Parameter</a:t>
                      </a:r>
                      <a:endParaRPr lang="en-US" sz="18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000000"/>
                          </a:solidFill>
                        </a:rPr>
                        <a:t>Purpose</a:t>
                      </a:r>
                      <a:endParaRPr lang="en-US" sz="18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Arial"/>
                          <a:cs typeface="Arial"/>
                        </a:rPr>
                        <a:t>event</a:t>
                      </a:r>
                      <a:endParaRPr lang="en-US" sz="1800"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Defines the event to be disconnected for each</a:t>
                      </a:r>
                      <a:r>
                        <a:rPr lang="en-US" sz="1800" baseline="0" dirty="0" smtClean="0"/>
                        <a:t> element in the selector’s result set.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Arial"/>
                          <a:cs typeface="Arial"/>
                        </a:rPr>
                        <a:t>handler</a:t>
                      </a:r>
                      <a:endParaRPr lang="en-US" sz="1800"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Specifies</a:t>
                      </a:r>
                      <a:r>
                        <a:rPr lang="en-US" sz="1800" baseline="0" dirty="0" smtClean="0"/>
                        <a:t> the handler function that was defined to handle the event.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Arial"/>
                          <a:cs typeface="Arial"/>
                        </a:rPr>
                        <a:t>handler</a:t>
                      </a:r>
                      <a:endParaRPr lang="en-US" sz="1800"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Specifies</a:t>
                      </a:r>
                      <a:r>
                        <a:rPr lang="en-US" sz="1800" baseline="0" dirty="0" smtClean="0"/>
                        <a:t> the function that will handle the event.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213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04_events</a:t>
            </a:r>
            <a:r>
              <a:rPr lang="en-US" sz="4000" dirty="0" smtClean="0"/>
              <a:t>”:</a:t>
            </a:r>
          </a:p>
          <a:p>
            <a:pPr lvl="1"/>
            <a:r>
              <a:rPr lang="en-US" sz="3200" dirty="0" smtClean="0">
                <a:latin typeface="Courier"/>
                <a:cs typeface="Courier"/>
              </a:rPr>
              <a:t>01_binding.student.html</a:t>
            </a:r>
          </a:p>
        </p:txBody>
      </p:sp>
    </p:spTree>
    <p:extLst>
      <p:ext uri="{BB962C8B-B14F-4D97-AF65-F5344CB8AC3E}">
        <p14:creationId xmlns:p14="http://schemas.microsoft.com/office/powerpoint/2010/main" val="3645633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normAutofit/>
          </a:bodyPr>
          <a:lstStyle/>
          <a:p>
            <a:r>
              <a:rPr lang="en-US" sz="4000" dirty="0" err="1" smtClean="0"/>
              <a:t>jQuery</a:t>
            </a:r>
            <a:r>
              <a:rPr lang="en-US" sz="4000" dirty="0" smtClean="0"/>
              <a:t> Event Helper Functions</a:t>
            </a:r>
            <a:endParaRPr lang="en-US" sz="4000" dirty="0"/>
          </a:p>
        </p:txBody>
      </p:sp>
      <p:sp>
        <p:nvSpPr>
          <p:cNvPr id="3" name="Content Placeholder 2"/>
          <p:cNvSpPr>
            <a:spLocks noGrp="1"/>
          </p:cNvSpPr>
          <p:nvPr>
            <p:ph idx="1"/>
          </p:nvPr>
        </p:nvSpPr>
        <p:spPr>
          <a:xfrm>
            <a:off x="457200" y="990600"/>
            <a:ext cx="8229600" cy="1676400"/>
          </a:xfrm>
        </p:spPr>
        <p:txBody>
          <a:bodyPr>
            <a:normAutofit fontScale="77500" lnSpcReduction="20000"/>
          </a:bodyPr>
          <a:lstStyle/>
          <a:p>
            <a:pPr marL="0" indent="0">
              <a:buNone/>
            </a:pPr>
            <a:r>
              <a:rPr lang="en-US" sz="3200" dirty="0" smtClean="0">
                <a:latin typeface="Arial"/>
                <a:cs typeface="Arial"/>
              </a:rPr>
              <a:t>Description: A number of “helper” functions can perform common event-related tasks.</a:t>
            </a:r>
          </a:p>
          <a:p>
            <a:pPr marL="403225" lvl="1" indent="0">
              <a:buNone/>
            </a:pPr>
            <a:r>
              <a:rPr lang="en-US" sz="2600" dirty="0">
                <a:latin typeface="Courier"/>
                <a:cs typeface="Courier"/>
              </a:rPr>
              <a:t>$(selector).click(</a:t>
            </a:r>
            <a:r>
              <a:rPr lang="en-US" sz="2600" dirty="0" err="1">
                <a:latin typeface="Courier"/>
                <a:cs typeface="Courier"/>
              </a:rPr>
              <a:t>fn</a:t>
            </a:r>
            <a:r>
              <a:rPr lang="en-US" sz="2600" dirty="0" smtClean="0">
                <a:latin typeface="Courier"/>
                <a:cs typeface="Courier"/>
              </a:rPr>
              <a:t>)</a:t>
            </a:r>
          </a:p>
          <a:p>
            <a:pPr marL="403225" lvl="1" indent="0">
              <a:buNone/>
            </a:pPr>
            <a:r>
              <a:rPr lang="en-US" sz="2600" dirty="0">
                <a:latin typeface="Courier"/>
                <a:cs typeface="Courier"/>
              </a:rPr>
              <a:t>$(selector)</a:t>
            </a:r>
            <a:r>
              <a:rPr lang="en-US" sz="2600" dirty="0" smtClean="0">
                <a:latin typeface="Courier"/>
                <a:cs typeface="Courier"/>
              </a:rPr>
              <a:t>.hover(</a:t>
            </a:r>
            <a:r>
              <a:rPr lang="en-US" sz="2600" dirty="0" err="1" smtClean="0">
                <a:latin typeface="Courier"/>
                <a:cs typeface="Courier"/>
              </a:rPr>
              <a:t>fnOver</a:t>
            </a:r>
            <a:r>
              <a:rPr lang="en-US" sz="2600" dirty="0" smtClean="0">
                <a:latin typeface="Courier"/>
                <a:cs typeface="Courier"/>
              </a:rPr>
              <a:t>, </a:t>
            </a:r>
            <a:r>
              <a:rPr lang="en-US" sz="2600" dirty="0" err="1" smtClean="0">
                <a:latin typeface="Courier"/>
                <a:cs typeface="Courier"/>
              </a:rPr>
              <a:t>fnOut</a:t>
            </a:r>
            <a:r>
              <a:rPr lang="en-US" sz="2600" dirty="0" smtClean="0">
                <a:latin typeface="Courier"/>
                <a:cs typeface="Courier"/>
              </a:rPr>
              <a:t>)</a:t>
            </a:r>
            <a:endParaRPr lang="en-US" sz="2600" dirty="0">
              <a:latin typeface="Courier"/>
              <a:cs typeface="Courier"/>
            </a:endParaRPr>
          </a:p>
          <a:p>
            <a:pPr marL="403225" lvl="1" indent="0">
              <a:buNone/>
            </a:pPr>
            <a:r>
              <a:rPr lang="en-US" sz="2600" dirty="0">
                <a:latin typeface="Courier"/>
                <a:cs typeface="Courier"/>
              </a:rPr>
              <a:t>$(selector).click(</a:t>
            </a:r>
            <a:r>
              <a:rPr lang="en-US" sz="2600" dirty="0" smtClean="0">
                <a:latin typeface="Courier"/>
                <a:cs typeface="Courier"/>
              </a:rPr>
              <a:t>fn1, fn2, fn3, ...)</a:t>
            </a:r>
            <a:endParaRPr lang="en-US" sz="2600" dirty="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2324589337"/>
              </p:ext>
            </p:extLst>
          </p:nvPr>
        </p:nvGraphicFramePr>
        <p:xfrm>
          <a:off x="304800" y="2819400"/>
          <a:ext cx="8534400" cy="3936999"/>
        </p:xfrm>
        <a:graphic>
          <a:graphicData uri="http://schemas.openxmlformats.org/drawingml/2006/table">
            <a:tbl>
              <a:tblPr firstRow="1" bandRow="1">
                <a:tableStyleId>{10A1B5D5-9B99-4C35-A422-299274C87663}</a:tableStyleId>
              </a:tblPr>
              <a:tblGrid>
                <a:gridCol w="2819400"/>
                <a:gridCol w="5715000"/>
              </a:tblGrid>
              <a:tr h="370840">
                <a:tc>
                  <a:txBody>
                    <a:bodyPr/>
                    <a:lstStyle/>
                    <a:p>
                      <a:pPr algn="ctr"/>
                      <a:r>
                        <a:rPr lang="en-US" sz="1800" dirty="0" smtClean="0"/>
                        <a:t>Function</a:t>
                      </a:r>
                      <a:endParaRPr lang="en-US" sz="18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t>Purpose</a:t>
                      </a:r>
                      <a:endParaRPr lang="en-US" sz="18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click(</a:t>
                      </a:r>
                      <a:r>
                        <a:rPr lang="en-US" sz="1800" b="1" dirty="0" err="1" smtClean="0">
                          <a:latin typeface="Courier"/>
                          <a:cs typeface="Courier"/>
                        </a:rPr>
                        <a:t>fn</a:t>
                      </a:r>
                      <a:r>
                        <a:rPr lang="en-US" sz="1800" b="1" dirty="0" smtClean="0">
                          <a:latin typeface="Courier"/>
                          <a:cs typeface="Courier"/>
                        </a:rPr>
                        <a: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A shortcut for defining a click function handler.  There are also shortcuts</a:t>
                      </a:r>
                      <a:r>
                        <a:rPr lang="en-US" sz="1800" baseline="0" dirty="0" smtClean="0"/>
                        <a:t> for blur, change, </a:t>
                      </a:r>
                      <a:r>
                        <a:rPr lang="en-US" sz="1800" baseline="0" dirty="0" err="1" smtClean="0"/>
                        <a:t>dblclick</a:t>
                      </a:r>
                      <a:r>
                        <a:rPr lang="en-US" sz="1800" baseline="0" dirty="0" smtClean="0"/>
                        <a:t>, error, focus, </a:t>
                      </a:r>
                      <a:r>
                        <a:rPr lang="en-US" sz="1800" baseline="0" dirty="0" err="1" smtClean="0"/>
                        <a:t>keydown</a:t>
                      </a:r>
                      <a:r>
                        <a:rPr lang="en-US" sz="1800" baseline="0" dirty="0" smtClean="0"/>
                        <a:t>, </a:t>
                      </a:r>
                      <a:r>
                        <a:rPr lang="en-US" sz="1800" baseline="0" dirty="0" err="1" smtClean="0"/>
                        <a:t>keypress</a:t>
                      </a:r>
                      <a:r>
                        <a:rPr lang="en-US" sz="1800" baseline="0" dirty="0" smtClean="0"/>
                        <a:t>, </a:t>
                      </a:r>
                      <a:r>
                        <a:rPr lang="en-US" sz="1800" baseline="0" dirty="0" err="1" smtClean="0"/>
                        <a:t>keyup</a:t>
                      </a:r>
                      <a:r>
                        <a:rPr lang="en-US" sz="1800" baseline="0" dirty="0" smtClean="0"/>
                        <a:t>, load, </a:t>
                      </a:r>
                      <a:r>
                        <a:rPr lang="en-US" sz="1800" baseline="0" dirty="0" err="1" smtClean="0"/>
                        <a:t>mousedown</a:t>
                      </a:r>
                      <a:r>
                        <a:rPr lang="en-US" sz="1800" baseline="0" dirty="0" smtClean="0"/>
                        <a:t>, </a:t>
                      </a:r>
                      <a:r>
                        <a:rPr lang="en-US" sz="1800" baseline="0" dirty="0" err="1" smtClean="0"/>
                        <a:t>mouseenter</a:t>
                      </a:r>
                      <a:r>
                        <a:rPr lang="en-US" sz="1800" baseline="0" dirty="0" smtClean="0"/>
                        <a:t>, </a:t>
                      </a:r>
                      <a:r>
                        <a:rPr lang="en-US" sz="1800" baseline="0" dirty="0" err="1" smtClean="0"/>
                        <a:t>mouseleave</a:t>
                      </a:r>
                      <a:r>
                        <a:rPr lang="en-US" sz="1800" baseline="0" dirty="0" smtClean="0"/>
                        <a:t>, </a:t>
                      </a:r>
                      <a:r>
                        <a:rPr lang="en-US" sz="1800" baseline="0" dirty="0" err="1" smtClean="0"/>
                        <a:t>mousemove</a:t>
                      </a:r>
                      <a:r>
                        <a:rPr lang="en-US" sz="1800" baseline="0" dirty="0" smtClean="0"/>
                        <a:t>, </a:t>
                      </a:r>
                      <a:r>
                        <a:rPr lang="en-US" sz="1800" baseline="0" dirty="0" err="1" smtClean="0"/>
                        <a:t>mouseout</a:t>
                      </a:r>
                      <a:r>
                        <a:rPr lang="en-US" sz="1800" baseline="0" dirty="0" smtClean="0"/>
                        <a:t>, </a:t>
                      </a:r>
                      <a:r>
                        <a:rPr lang="en-US" sz="1800" baseline="0" dirty="0" err="1" smtClean="0"/>
                        <a:t>mouseover</a:t>
                      </a:r>
                      <a:r>
                        <a:rPr lang="en-US" sz="1800" baseline="0" dirty="0" smtClean="0"/>
                        <a:t>, </a:t>
                      </a:r>
                      <a:r>
                        <a:rPr lang="en-US" sz="1800" baseline="0" dirty="0" err="1" smtClean="0"/>
                        <a:t>mouseup</a:t>
                      </a:r>
                      <a:r>
                        <a:rPr lang="en-US" sz="1800" baseline="0" dirty="0" smtClean="0"/>
                        <a:t>, resize, scroll, select, submit, unload.</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hover(</a:t>
                      </a:r>
                      <a:r>
                        <a:rPr lang="en-US" sz="1800" b="1" dirty="0" err="1" smtClean="0">
                          <a:latin typeface="Courier"/>
                          <a:cs typeface="Courier"/>
                        </a:rPr>
                        <a:t>fnOver,fnOut</a:t>
                      </a:r>
                      <a:r>
                        <a:rPr lang="en-US" sz="1800" b="1" dirty="0" smtClean="0">
                          <a:latin typeface="Courier"/>
                          <a:cs typeface="Courier"/>
                        </a:rPr>
                        <a:t>)</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Function</a:t>
                      </a:r>
                      <a:r>
                        <a:rPr lang="en-US" sz="1800" baseline="0" dirty="0" smtClean="0"/>
                        <a:t> for implementing hover behavior.  </a:t>
                      </a:r>
                      <a:r>
                        <a:rPr lang="en-US" sz="1800" baseline="0" dirty="0" err="1" smtClean="0"/>
                        <a:t>fnOver</a:t>
                      </a:r>
                      <a:r>
                        <a:rPr lang="en-US" sz="1800" baseline="0" dirty="0" smtClean="0"/>
                        <a:t> is the function called when the mouse enters.  </a:t>
                      </a:r>
                      <a:r>
                        <a:rPr lang="en-US" sz="1800" baseline="0" dirty="0" err="1" smtClean="0"/>
                        <a:t>fnOut</a:t>
                      </a:r>
                      <a:r>
                        <a:rPr lang="en-US" sz="1800" baseline="0" dirty="0" smtClean="0"/>
                        <a:t> is the function called when the mouse leaves.</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toggle(fn1,fn2,fn3,...)</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Function for toggling</a:t>
                      </a:r>
                      <a:r>
                        <a:rPr lang="en-US" sz="1800" baseline="0" dirty="0" smtClean="0"/>
                        <a:t> behavior.  </a:t>
                      </a:r>
                      <a:r>
                        <a:rPr lang="en-US" sz="1800" baseline="0" dirty="0" err="1" smtClean="0"/>
                        <a:t>jQuery</a:t>
                      </a:r>
                      <a:r>
                        <a:rPr lang="en-US" sz="1800" baseline="0" dirty="0" smtClean="0"/>
                        <a:t> will call each function on every other click starting with fn1, then fn2, then fn3, etc.</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64898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04_events</a:t>
            </a:r>
            <a:r>
              <a:rPr lang="en-US" sz="4000" dirty="0" smtClean="0"/>
              <a:t>”:</a:t>
            </a:r>
          </a:p>
          <a:p>
            <a:pPr lvl="1"/>
            <a:r>
              <a:rPr lang="en-US" sz="3200" dirty="0" smtClean="0">
                <a:latin typeface="Courier"/>
                <a:cs typeface="Courier"/>
              </a:rPr>
              <a:t>02_helpers.student.html</a:t>
            </a:r>
          </a:p>
        </p:txBody>
      </p:sp>
    </p:spTree>
    <p:extLst>
      <p:ext uri="{BB962C8B-B14F-4D97-AF65-F5344CB8AC3E}">
        <p14:creationId xmlns:p14="http://schemas.microsoft.com/office/powerpoint/2010/main" val="22692429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err="1" smtClean="0"/>
              <a:t>jQuery</a:t>
            </a:r>
            <a:r>
              <a:rPr lang="en-US" sz="4000" dirty="0" smtClean="0"/>
              <a:t> Event Object</a:t>
            </a:r>
            <a:endParaRPr lang="en-US" sz="4000" dirty="0"/>
          </a:p>
        </p:txBody>
      </p:sp>
      <p:sp>
        <p:nvSpPr>
          <p:cNvPr id="3" name="Content Placeholder 2"/>
          <p:cNvSpPr>
            <a:spLocks noGrp="1"/>
          </p:cNvSpPr>
          <p:nvPr>
            <p:ph idx="1"/>
          </p:nvPr>
        </p:nvSpPr>
        <p:spPr>
          <a:xfrm>
            <a:off x="457200" y="990600"/>
            <a:ext cx="8229600" cy="2133600"/>
          </a:xfrm>
        </p:spPr>
        <p:txBody>
          <a:bodyPr>
            <a:normAutofit lnSpcReduction="10000"/>
          </a:bodyPr>
          <a:lstStyle/>
          <a:p>
            <a:pPr>
              <a:buFont typeface="Arial"/>
              <a:buChar char="•"/>
            </a:pPr>
            <a:r>
              <a:rPr lang="en-US" dirty="0" smtClean="0">
                <a:latin typeface="Arial"/>
                <a:cs typeface="Arial"/>
              </a:rPr>
              <a:t>Writing event handling code is frustrating when it differs across browsers</a:t>
            </a:r>
          </a:p>
          <a:p>
            <a:pPr>
              <a:buFont typeface="Arial"/>
              <a:buChar char="•"/>
            </a:pPr>
            <a:r>
              <a:rPr lang="en-US" dirty="0" smtClean="0">
                <a:latin typeface="Arial"/>
                <a:cs typeface="Arial"/>
              </a:rPr>
              <a:t>The </a:t>
            </a:r>
            <a:r>
              <a:rPr lang="en-US" dirty="0" err="1" smtClean="0">
                <a:latin typeface="Arial"/>
                <a:cs typeface="Arial"/>
              </a:rPr>
              <a:t>jQuery</a:t>
            </a:r>
            <a:r>
              <a:rPr lang="en-US" dirty="0" smtClean="0">
                <a:latin typeface="Arial"/>
                <a:cs typeface="Arial"/>
              </a:rPr>
              <a:t> event </a:t>
            </a:r>
            <a:r>
              <a:rPr lang="en-US" smtClean="0">
                <a:latin typeface="Arial"/>
                <a:cs typeface="Arial"/>
              </a:rPr>
              <a:t>object eliminates </a:t>
            </a:r>
            <a:r>
              <a:rPr lang="en-US" dirty="0" smtClean="0">
                <a:latin typeface="Arial"/>
                <a:cs typeface="Arial"/>
              </a:rPr>
              <a:t>these differences and provides a single object with the most important properties.</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3374579671"/>
              </p:ext>
            </p:extLst>
          </p:nvPr>
        </p:nvGraphicFramePr>
        <p:xfrm>
          <a:off x="457200" y="3276600"/>
          <a:ext cx="8229600" cy="3322320"/>
        </p:xfrm>
        <a:graphic>
          <a:graphicData uri="http://schemas.openxmlformats.org/drawingml/2006/table">
            <a:tbl>
              <a:tblPr firstRow="1" bandRow="1">
                <a:tableStyleId>{B301B821-A1FF-4177-AEE7-76D212191A09}</a:tableStyleId>
              </a:tblPr>
              <a:tblGrid>
                <a:gridCol w="2362200"/>
                <a:gridCol w="5867400"/>
              </a:tblGrid>
              <a:tr h="370840">
                <a:tc>
                  <a:txBody>
                    <a:bodyPr/>
                    <a:lstStyle/>
                    <a:p>
                      <a:pPr algn="ctr"/>
                      <a:r>
                        <a:rPr lang="en-US" sz="2200" dirty="0" smtClean="0">
                          <a:solidFill>
                            <a:srgbClr val="000000"/>
                          </a:solidFill>
                        </a:rPr>
                        <a:t>Function</a:t>
                      </a:r>
                      <a:endParaRPr lang="en-US" sz="22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200" dirty="0" smtClean="0">
                          <a:solidFill>
                            <a:srgbClr val="000000"/>
                          </a:solidFill>
                        </a:rPr>
                        <a:t>Purpose</a:t>
                      </a:r>
                      <a:endParaRPr lang="en-US" sz="22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200" b="1" dirty="0" smtClean="0">
                          <a:latin typeface="Courier"/>
                          <a:cs typeface="Courier"/>
                        </a:rPr>
                        <a:t>type</a:t>
                      </a:r>
                      <a:endParaRPr lang="en-US" sz="22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t>Type of event (“click”, etc.)</a:t>
                      </a:r>
                      <a:endParaRPr lang="en-US" sz="2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200" b="1" dirty="0" smtClean="0">
                          <a:latin typeface="Courier"/>
                          <a:cs typeface="Courier"/>
                        </a:rPr>
                        <a:t>target</a:t>
                      </a:r>
                      <a:endParaRPr lang="en-US" sz="22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t>Element that issued the event</a:t>
                      </a:r>
                      <a:endParaRPr lang="en-US" sz="2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200" b="1" dirty="0" smtClean="0">
                          <a:latin typeface="Courier"/>
                          <a:cs typeface="Courier"/>
                        </a:rPr>
                        <a:t>data</a:t>
                      </a:r>
                      <a:endParaRPr lang="en-US" sz="22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t>Data passed to the bind function</a:t>
                      </a:r>
                      <a:endParaRPr lang="en-US" sz="2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200" b="1" dirty="0" err="1" smtClean="0">
                          <a:latin typeface="Courier"/>
                          <a:cs typeface="Courier"/>
                        </a:rPr>
                        <a:t>pageX</a:t>
                      </a:r>
                      <a:r>
                        <a:rPr lang="en-US" sz="2200" b="1" dirty="0" smtClean="0">
                          <a:latin typeface="Courier"/>
                          <a:cs typeface="Courier"/>
                        </a:rPr>
                        <a:t>, </a:t>
                      </a:r>
                      <a:r>
                        <a:rPr lang="en-US" sz="2200" b="1" dirty="0" err="1" smtClean="0">
                          <a:latin typeface="Courier"/>
                          <a:cs typeface="Courier"/>
                        </a:rPr>
                        <a:t>pageY</a:t>
                      </a:r>
                      <a:endParaRPr lang="en-US" sz="22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t>Coordinates of mouse when event happened, relative to document</a:t>
                      </a:r>
                      <a:endParaRPr lang="en-US" sz="2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200" b="1" dirty="0" smtClean="0">
                          <a:latin typeface="Courier"/>
                          <a:cs typeface="Courier"/>
                        </a:rPr>
                        <a:t>result</a:t>
                      </a:r>
                      <a:endParaRPr lang="en-US" sz="22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t>Value</a:t>
                      </a:r>
                      <a:r>
                        <a:rPr lang="en-US" sz="2200" baseline="0" dirty="0" smtClean="0"/>
                        <a:t> returned by last event handler function</a:t>
                      </a:r>
                      <a:endParaRPr lang="en-US" sz="2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200" b="1" dirty="0" smtClean="0">
                          <a:latin typeface="Courier"/>
                          <a:cs typeface="Courier"/>
                        </a:rPr>
                        <a:t>timestamp</a:t>
                      </a:r>
                      <a:endParaRPr lang="en-US" sz="22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200" dirty="0" smtClean="0"/>
                        <a:t>Time event occurred</a:t>
                      </a:r>
                      <a:r>
                        <a:rPr lang="en-US" sz="2200" baseline="0" dirty="0" smtClean="0"/>
                        <a:t> in milliseconds</a:t>
                      </a:r>
                      <a:endParaRPr lang="en-US" sz="2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22587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err="1" smtClean="0"/>
              <a:t>jQuery</a:t>
            </a:r>
            <a:r>
              <a:rPr lang="en-US" sz="4000" dirty="0" smtClean="0"/>
              <a:t> Event Object</a:t>
            </a:r>
            <a:endParaRPr lang="en-US" sz="4000" dirty="0"/>
          </a:p>
        </p:txBody>
      </p:sp>
      <p:sp>
        <p:nvSpPr>
          <p:cNvPr id="3" name="Content Placeholder 2"/>
          <p:cNvSpPr>
            <a:spLocks noGrp="1"/>
          </p:cNvSpPr>
          <p:nvPr>
            <p:ph idx="1"/>
          </p:nvPr>
        </p:nvSpPr>
        <p:spPr>
          <a:xfrm>
            <a:off x="457200" y="990600"/>
            <a:ext cx="8229600" cy="2209800"/>
          </a:xfrm>
        </p:spPr>
        <p:txBody>
          <a:bodyPr>
            <a:normAutofit/>
          </a:bodyPr>
          <a:lstStyle/>
          <a:p>
            <a:pPr>
              <a:buFont typeface="Arial"/>
              <a:buChar char="•"/>
            </a:pPr>
            <a:r>
              <a:rPr lang="en-US" dirty="0" smtClean="0">
                <a:latin typeface="Arial"/>
                <a:cs typeface="Arial"/>
              </a:rPr>
              <a:t>Writing event handling code is frustrating when it differs across browsers</a:t>
            </a:r>
          </a:p>
          <a:p>
            <a:pPr>
              <a:buFont typeface="Arial"/>
              <a:buChar char="•"/>
            </a:pPr>
            <a:r>
              <a:rPr lang="en-US" dirty="0" smtClean="0">
                <a:latin typeface="Arial"/>
                <a:cs typeface="Arial"/>
              </a:rPr>
              <a:t>The </a:t>
            </a:r>
            <a:r>
              <a:rPr lang="en-US" dirty="0" err="1" smtClean="0">
                <a:latin typeface="Arial"/>
                <a:cs typeface="Arial"/>
              </a:rPr>
              <a:t>jQuery</a:t>
            </a:r>
            <a:r>
              <a:rPr lang="en-US" dirty="0" smtClean="0">
                <a:latin typeface="Arial"/>
                <a:cs typeface="Arial"/>
              </a:rPr>
              <a:t> event object eliminates these differences and provides a single object with the most important properties.</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1354723031"/>
              </p:ext>
            </p:extLst>
          </p:nvPr>
        </p:nvGraphicFramePr>
        <p:xfrm>
          <a:off x="457200" y="3581400"/>
          <a:ext cx="8229600" cy="2895600"/>
        </p:xfrm>
        <a:graphic>
          <a:graphicData uri="http://schemas.openxmlformats.org/drawingml/2006/table">
            <a:tbl>
              <a:tblPr firstRow="1" bandRow="1">
                <a:tableStyleId>{B301B821-A1FF-4177-AEE7-76D212191A09}</a:tableStyleId>
              </a:tblPr>
              <a:tblGrid>
                <a:gridCol w="3581400"/>
                <a:gridCol w="4648200"/>
              </a:tblGrid>
              <a:tr h="370840">
                <a:tc>
                  <a:txBody>
                    <a:bodyPr/>
                    <a:lstStyle/>
                    <a:p>
                      <a:pPr algn="ctr"/>
                      <a:r>
                        <a:rPr lang="en-US" sz="2000" dirty="0" smtClean="0">
                          <a:solidFill>
                            <a:srgbClr val="000000"/>
                          </a:solidFill>
                        </a:rPr>
                        <a:t>Function</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rgbClr val="000000"/>
                          </a:solidFill>
                        </a:rPr>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preventDefault</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Prevents the browser from executing the default action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isDefaultPrevented</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Determines if </a:t>
                      </a:r>
                      <a:r>
                        <a:rPr lang="en-US" sz="2000" dirty="0" err="1" smtClean="0"/>
                        <a:t>preventDefault</a:t>
                      </a:r>
                      <a:r>
                        <a:rPr lang="en-US" sz="2000" dirty="0" smtClean="0"/>
                        <a:t>() was ever called</a:t>
                      </a:r>
                      <a:r>
                        <a:rPr lang="en-US" sz="2000" baseline="0" dirty="0" smtClean="0"/>
                        <a:t> on the object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stopPropagation</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Stops event bubbling to parent</a:t>
                      </a:r>
                      <a:r>
                        <a:rPr lang="en-US" sz="2000" baseline="0" dirty="0" smtClean="0"/>
                        <a:t> elements</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isPropagationStopped</a:t>
                      </a:r>
                      <a:r>
                        <a:rPr lang="en-US" sz="2000" b="1" dirty="0" smtClean="0">
                          <a:latin typeface="Courier"/>
                          <a:cs typeface="Courier"/>
                        </a:rPr>
                        <a:t>()</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Determines if </a:t>
                      </a:r>
                      <a:r>
                        <a:rPr lang="en-US" sz="2000" dirty="0" err="1" smtClean="0"/>
                        <a:t>stopPropagation</a:t>
                      </a:r>
                      <a:r>
                        <a:rPr lang="en-US" sz="2000" dirty="0" smtClean="0"/>
                        <a:t>() was ever called on the object</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46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Compatibility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8500711"/>
              </p:ext>
            </p:extLst>
          </p:nvPr>
        </p:nvGraphicFramePr>
        <p:xfrm>
          <a:off x="457200" y="1882775"/>
          <a:ext cx="8229600" cy="4206240"/>
        </p:xfrm>
        <a:graphic>
          <a:graphicData uri="http://schemas.openxmlformats.org/drawingml/2006/table">
            <a:tbl>
              <a:tblPr firstRow="1" bandRow="1">
                <a:tableStyleId>{793D81CF-94F2-401A-BA57-92F5A7B2D0C5}</a:tableStyleId>
              </a:tblPr>
              <a:tblGrid>
                <a:gridCol w="4114800"/>
                <a:gridCol w="4114800"/>
              </a:tblGrid>
              <a:tr h="370840">
                <a:tc>
                  <a:txBody>
                    <a:bodyPr/>
                    <a:lstStyle/>
                    <a:p>
                      <a:pPr algn="ctr"/>
                      <a:r>
                        <a:rPr lang="en-US" sz="4000" dirty="0" smtClean="0"/>
                        <a:t>Browser</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4000" dirty="0" smtClean="0"/>
                        <a:t>Version</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4000" dirty="0" smtClean="0"/>
                        <a:t>Internet</a:t>
                      </a:r>
                      <a:r>
                        <a:rPr lang="en-US" sz="4000" baseline="0" dirty="0" smtClean="0"/>
                        <a:t> Explorer</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4000" dirty="0" smtClean="0"/>
                        <a:t>6.0+</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4000" dirty="0" smtClean="0"/>
                        <a:t>Safari</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4000" dirty="0" smtClean="0"/>
                        <a:t>3.0+</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4000" dirty="0" smtClean="0"/>
                        <a:t>Chrome</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4000" dirty="0" smtClean="0"/>
                        <a:t>1.0+</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4000" dirty="0" smtClean="0"/>
                        <a:t>Firefox</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4000" dirty="0" smtClean="0"/>
                        <a:t>2.0+</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4000" dirty="0" smtClean="0"/>
                        <a:t>Opera</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4000" dirty="0" smtClean="0"/>
                        <a:t>9.0+</a:t>
                      </a:r>
                      <a:endParaRPr lang="en-US" sz="4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9916432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04_events</a:t>
            </a:r>
            <a:r>
              <a:rPr lang="en-US" sz="4000" dirty="0" smtClean="0"/>
              <a:t>”:</a:t>
            </a:r>
          </a:p>
          <a:p>
            <a:pPr lvl="1"/>
            <a:r>
              <a:rPr lang="en-US" sz="3200" dirty="0" smtClean="0">
                <a:latin typeface="Courier"/>
                <a:cs typeface="Courier"/>
              </a:rPr>
              <a:t>03_eventobj.student.html</a:t>
            </a:r>
          </a:p>
        </p:txBody>
      </p:sp>
    </p:spTree>
    <p:extLst>
      <p:ext uri="{BB962C8B-B14F-4D97-AF65-F5344CB8AC3E}">
        <p14:creationId xmlns:p14="http://schemas.microsoft.com/office/powerpoint/2010/main" val="4257464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normAutofit/>
          </a:bodyPr>
          <a:lstStyle/>
          <a:p>
            <a:r>
              <a:rPr lang="en-US" sz="4000" dirty="0" smtClean="0"/>
              <a:t>Miscellaneous Event Functions</a:t>
            </a:r>
            <a:endParaRPr lang="en-US" sz="4000" dirty="0"/>
          </a:p>
        </p:txBody>
      </p:sp>
      <p:sp>
        <p:nvSpPr>
          <p:cNvPr id="3" name="Content Placeholder 2"/>
          <p:cNvSpPr>
            <a:spLocks noGrp="1"/>
          </p:cNvSpPr>
          <p:nvPr>
            <p:ph idx="1"/>
          </p:nvPr>
        </p:nvSpPr>
        <p:spPr>
          <a:xfrm>
            <a:off x="457200" y="990600"/>
            <a:ext cx="8229600" cy="1676400"/>
          </a:xfrm>
        </p:spPr>
        <p:txBody>
          <a:bodyPr>
            <a:normAutofit fontScale="77500" lnSpcReduction="20000"/>
          </a:bodyPr>
          <a:lstStyle/>
          <a:p>
            <a:pPr marL="0" indent="0">
              <a:buNone/>
            </a:pPr>
            <a:r>
              <a:rPr lang="en-US" sz="3200" dirty="0" smtClean="0">
                <a:latin typeface="Arial"/>
                <a:cs typeface="Arial"/>
              </a:rPr>
              <a:t>Description: For a couple of specialized tasks, </a:t>
            </a:r>
            <a:r>
              <a:rPr lang="en-US" sz="3200" dirty="0" err="1" smtClean="0">
                <a:latin typeface="Arial"/>
                <a:cs typeface="Arial"/>
              </a:rPr>
              <a:t>jQuery</a:t>
            </a:r>
            <a:r>
              <a:rPr lang="en-US" sz="3200" dirty="0" smtClean="0">
                <a:latin typeface="Arial"/>
                <a:cs typeface="Arial"/>
              </a:rPr>
              <a:t> provides some miscellaneous functions.</a:t>
            </a:r>
          </a:p>
          <a:p>
            <a:pPr marL="403225" lvl="1" indent="0">
              <a:buNone/>
            </a:pPr>
            <a:r>
              <a:rPr lang="en-US" sz="2600" dirty="0">
                <a:latin typeface="Courier"/>
                <a:cs typeface="Courier"/>
              </a:rPr>
              <a:t>$(selector)</a:t>
            </a:r>
            <a:r>
              <a:rPr lang="en-US" sz="2600" dirty="0" smtClean="0">
                <a:latin typeface="Courier"/>
                <a:cs typeface="Courier"/>
              </a:rPr>
              <a:t>.one(type, data, handler)</a:t>
            </a:r>
          </a:p>
          <a:p>
            <a:pPr marL="403225" lvl="1" indent="0">
              <a:buNone/>
            </a:pPr>
            <a:r>
              <a:rPr lang="en-US" sz="2600" dirty="0">
                <a:latin typeface="Courier"/>
                <a:cs typeface="Courier"/>
              </a:rPr>
              <a:t>$(selector)</a:t>
            </a:r>
            <a:r>
              <a:rPr lang="en-US" sz="2600" dirty="0" smtClean="0">
                <a:latin typeface="Courier"/>
                <a:cs typeface="Courier"/>
              </a:rPr>
              <a:t>.trigger(event, data)</a:t>
            </a:r>
            <a:endParaRPr lang="en-US" sz="2600" dirty="0">
              <a:latin typeface="Courier"/>
              <a:cs typeface="Courier"/>
            </a:endParaRPr>
          </a:p>
          <a:p>
            <a:pPr marL="403225" lvl="1" indent="0">
              <a:buNone/>
            </a:pPr>
            <a:r>
              <a:rPr lang="en-US" sz="2600" dirty="0">
                <a:latin typeface="Courier"/>
                <a:cs typeface="Courier"/>
              </a:rPr>
              <a:t>$(selector)</a:t>
            </a:r>
            <a:r>
              <a:rPr lang="en-US" sz="2600" dirty="0" smtClean="0">
                <a:latin typeface="Courier"/>
                <a:cs typeface="Courier"/>
              </a:rPr>
              <a:t>.</a:t>
            </a:r>
            <a:r>
              <a:rPr lang="en-US" sz="2600" dirty="0" err="1" smtClean="0">
                <a:latin typeface="Courier"/>
                <a:cs typeface="Courier"/>
              </a:rPr>
              <a:t>triggerHandler</a:t>
            </a:r>
            <a:r>
              <a:rPr lang="en-US" sz="2600" dirty="0" smtClean="0">
                <a:latin typeface="Courier"/>
                <a:cs typeface="Courier"/>
              </a:rPr>
              <a:t>(event, data)</a:t>
            </a:r>
            <a:endParaRPr lang="en-US" sz="2600" dirty="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1276050261"/>
              </p:ext>
            </p:extLst>
          </p:nvPr>
        </p:nvGraphicFramePr>
        <p:xfrm>
          <a:off x="304800" y="2819400"/>
          <a:ext cx="8534400" cy="3662679"/>
        </p:xfrm>
        <a:graphic>
          <a:graphicData uri="http://schemas.openxmlformats.org/drawingml/2006/table">
            <a:tbl>
              <a:tblPr firstRow="1" bandRow="1">
                <a:tableStyleId>{9DCAF9ED-07DC-4A11-8D7F-57B35C25682E}</a:tableStyleId>
              </a:tblPr>
              <a:tblGrid>
                <a:gridCol w="3124200"/>
                <a:gridCol w="5410200"/>
              </a:tblGrid>
              <a:tr h="370840">
                <a:tc>
                  <a:txBody>
                    <a:bodyPr/>
                    <a:lstStyle/>
                    <a:p>
                      <a:pPr algn="ctr"/>
                      <a:r>
                        <a:rPr lang="en-US" sz="1800" dirty="0" smtClean="0">
                          <a:solidFill>
                            <a:schemeClr val="bg1"/>
                          </a:solidFill>
                        </a:rPr>
                        <a:t>Function</a:t>
                      </a:r>
                      <a:endParaRPr lang="en-US" sz="18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rgbClr val="000000"/>
                          </a:solidFill>
                        </a:rPr>
                        <a:t>Purpose</a:t>
                      </a:r>
                      <a:endParaRPr lang="en-US" sz="18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800" b="1" dirty="0" smtClean="0">
                          <a:latin typeface="Courier"/>
                          <a:cs typeface="Courier"/>
                        </a:rPr>
                        <a:t>one(type, data, handler)</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Works</a:t>
                      </a:r>
                      <a:r>
                        <a:rPr lang="en-US" sz="1800" baseline="0" dirty="0" smtClean="0"/>
                        <a:t> the same as bind() however, the event handler is only executed one time for each matched element.</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smtClean="0">
                          <a:latin typeface="Courier"/>
                          <a:cs typeface="Courier"/>
                        </a:rPr>
                        <a:t>trigger(event,</a:t>
                      </a:r>
                      <a:r>
                        <a:rPr lang="en-US" sz="1800" b="1" baseline="0" dirty="0" smtClean="0">
                          <a:latin typeface="Courier"/>
                          <a:cs typeface="Courier"/>
                        </a:rPr>
                        <a:t> data)</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Triggers an event</a:t>
                      </a:r>
                      <a:r>
                        <a:rPr lang="en-US" sz="1800" baseline="0" dirty="0" smtClean="0"/>
                        <a:t> on every matched element.  This will also cause the default action of the browser to be executed.  For example, passing “click” to the trigger() function will also cause the browser to act as though the item were clicked.</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800" b="1" dirty="0" err="1" smtClean="0">
                          <a:latin typeface="Courier"/>
                          <a:cs typeface="Courier"/>
                        </a:rPr>
                        <a:t>triggerHandler</a:t>
                      </a:r>
                      <a:r>
                        <a:rPr lang="en-US" sz="1800" b="1" dirty="0" smtClean="0">
                          <a:latin typeface="Courier"/>
                          <a:cs typeface="Courier"/>
                        </a:rPr>
                        <a:t>(event, data)</a:t>
                      </a:r>
                      <a:endParaRPr lang="en-US" sz="18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dirty="0" smtClean="0"/>
                        <a:t>Triggers event handlers</a:t>
                      </a:r>
                      <a:r>
                        <a:rPr lang="en-US" sz="1800" baseline="0" dirty="0" smtClean="0"/>
                        <a:t> on an event (for a specific event type) without executing the browser’s default actions propagation or live events.  Only works on the first method element in the result set for selector.</a:t>
                      </a:r>
                      <a:endParaRPr lang="en-US" sz="18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93290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04_events</a:t>
            </a:r>
            <a:r>
              <a:rPr lang="en-US" sz="4000" dirty="0" smtClean="0"/>
              <a:t>”:</a:t>
            </a:r>
          </a:p>
          <a:p>
            <a:pPr lvl="1"/>
            <a:r>
              <a:rPr lang="en-US" sz="3200" smtClean="0">
                <a:latin typeface="Courier"/>
                <a:cs typeface="Courier"/>
              </a:rPr>
              <a:t>04_miscevents.</a:t>
            </a:r>
            <a:r>
              <a:rPr lang="en-US" sz="3200" dirty="0" smtClean="0">
                <a:latin typeface="Courier"/>
                <a:cs typeface="Courier"/>
              </a:rPr>
              <a:t>student.html</a:t>
            </a:r>
          </a:p>
        </p:txBody>
      </p:sp>
    </p:spTree>
    <p:extLst>
      <p:ext uri="{BB962C8B-B14F-4D97-AF65-F5344CB8AC3E}">
        <p14:creationId xmlns:p14="http://schemas.microsoft.com/office/powerpoint/2010/main" val="3652031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340223"/>
          </a:xfrm>
        </p:spPr>
        <p:txBody>
          <a:bodyPr/>
          <a:lstStyle/>
          <a:p>
            <a:r>
              <a:rPr lang="en-US" sz="4000" dirty="0" err="1" smtClean="0"/>
              <a:t>jQuery</a:t>
            </a:r>
            <a:r>
              <a:rPr lang="en-US" sz="4000" dirty="0" smtClean="0"/>
              <a:t> Animation and Effects</a:t>
            </a:r>
            <a:endParaRPr lang="en-US" sz="4000" dirty="0"/>
          </a:p>
        </p:txBody>
      </p:sp>
      <p:sp>
        <p:nvSpPr>
          <p:cNvPr id="3" name="Content Placeholder 2"/>
          <p:cNvSpPr>
            <a:spLocks noGrp="1"/>
          </p:cNvSpPr>
          <p:nvPr>
            <p:ph idx="1"/>
          </p:nvPr>
        </p:nvSpPr>
        <p:spPr>
          <a:xfrm>
            <a:off x="457200" y="1447801"/>
            <a:ext cx="8229600" cy="5039090"/>
          </a:xfrm>
        </p:spPr>
        <p:txBody>
          <a:bodyPr>
            <a:normAutofit fontScale="92500" lnSpcReduction="20000"/>
          </a:bodyPr>
          <a:lstStyle/>
          <a:p>
            <a:pPr>
              <a:buFont typeface="Wingdings" charset="2"/>
              <a:buChar char="ü"/>
            </a:pPr>
            <a:r>
              <a:rPr lang="en-US" sz="4000" dirty="0" err="1" smtClean="0">
                <a:latin typeface="Arial"/>
                <a:cs typeface="Arial"/>
              </a:rPr>
              <a:t>jQuery</a:t>
            </a:r>
            <a:r>
              <a:rPr lang="en-US" sz="4000" dirty="0" smtClean="0">
                <a:latin typeface="Arial"/>
                <a:cs typeface="Arial"/>
              </a:rPr>
              <a:t> library supplies basic animation and effects functions to perform common visual candy.</a:t>
            </a:r>
          </a:p>
          <a:p>
            <a:pPr lvl="1">
              <a:buFont typeface="Wingdings" charset="2"/>
              <a:buChar char="v"/>
            </a:pPr>
            <a:r>
              <a:rPr lang="en-US" sz="3800" dirty="0" smtClean="0">
                <a:latin typeface="Arial"/>
                <a:cs typeface="Arial"/>
              </a:rPr>
              <a:t>Showing and hiding elements</a:t>
            </a:r>
          </a:p>
          <a:p>
            <a:pPr lvl="1">
              <a:buFont typeface="Wingdings" charset="2"/>
              <a:buChar char="v"/>
            </a:pPr>
            <a:r>
              <a:rPr lang="en-US" sz="3800" dirty="0" smtClean="0">
                <a:latin typeface="Arial"/>
                <a:cs typeface="Arial"/>
              </a:rPr>
              <a:t>Fading elements in and out</a:t>
            </a:r>
          </a:p>
          <a:p>
            <a:pPr lvl="1">
              <a:buFont typeface="Wingdings" charset="2"/>
              <a:buChar char="v"/>
            </a:pPr>
            <a:r>
              <a:rPr lang="en-US" sz="3800" dirty="0" smtClean="0">
                <a:latin typeface="Arial"/>
                <a:cs typeface="Arial"/>
              </a:rPr>
              <a:t>Moving elements around on screen</a:t>
            </a:r>
          </a:p>
          <a:p>
            <a:pPr>
              <a:buFont typeface="Wingdings" charset="2"/>
              <a:buChar char="ü"/>
            </a:pPr>
            <a:r>
              <a:rPr lang="en-US" sz="4000" dirty="0" smtClean="0">
                <a:latin typeface="Arial"/>
                <a:cs typeface="Arial"/>
              </a:rPr>
              <a:t>You can use basic animation functions to easily build your own animation effects</a:t>
            </a:r>
          </a:p>
          <a:p>
            <a:pPr>
              <a:buFont typeface="Arial"/>
              <a:buChar char="•"/>
            </a:pPr>
            <a:endParaRPr lang="en-US" sz="4000" dirty="0" smtClean="0">
              <a:latin typeface="Arial"/>
              <a:cs typeface="Arial"/>
            </a:endParaRPr>
          </a:p>
        </p:txBody>
      </p:sp>
    </p:spTree>
    <p:extLst>
      <p:ext uri="{BB962C8B-B14F-4D97-AF65-F5344CB8AC3E}">
        <p14:creationId xmlns:p14="http://schemas.microsoft.com/office/powerpoint/2010/main" val="38741140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smtClean="0"/>
              <a:t>Showing and Hiding Elements</a:t>
            </a:r>
            <a:endParaRPr lang="en-US" sz="4000" dirty="0"/>
          </a:p>
        </p:txBody>
      </p:sp>
      <p:sp>
        <p:nvSpPr>
          <p:cNvPr id="3" name="Content Placeholder 2"/>
          <p:cNvSpPr>
            <a:spLocks noGrp="1"/>
          </p:cNvSpPr>
          <p:nvPr>
            <p:ph idx="1"/>
          </p:nvPr>
        </p:nvSpPr>
        <p:spPr>
          <a:xfrm>
            <a:off x="457200" y="990600"/>
            <a:ext cx="8229600" cy="1143000"/>
          </a:xfrm>
        </p:spPr>
        <p:txBody>
          <a:bodyPr>
            <a:normAutofit/>
          </a:bodyPr>
          <a:lstStyle/>
          <a:p>
            <a:pPr marL="0" indent="0">
              <a:buNone/>
            </a:pPr>
            <a:r>
              <a:rPr lang="en-US" dirty="0" smtClean="0">
                <a:latin typeface="Arial"/>
                <a:cs typeface="Arial"/>
              </a:rPr>
              <a:t>Description: Elements can be shown or hidden immediately or over a specified duration of time.</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2460582677"/>
              </p:ext>
            </p:extLst>
          </p:nvPr>
        </p:nvGraphicFramePr>
        <p:xfrm>
          <a:off x="457200" y="2209800"/>
          <a:ext cx="8229600" cy="4180840"/>
        </p:xfrm>
        <a:graphic>
          <a:graphicData uri="http://schemas.openxmlformats.org/drawingml/2006/table">
            <a:tbl>
              <a:tblPr firstRow="1" bandRow="1">
                <a:tableStyleId>{F5AB1C69-6EDB-4FF4-983F-18BD219EF322}</a:tableStyleId>
              </a:tblPr>
              <a:tblGrid>
                <a:gridCol w="3352800"/>
                <a:gridCol w="4876800"/>
              </a:tblGrid>
              <a:tr h="370840">
                <a:tc>
                  <a:txBody>
                    <a:bodyPr/>
                    <a:lstStyle/>
                    <a:p>
                      <a:pPr algn="ctr"/>
                      <a:r>
                        <a:rPr lang="en-US" sz="1600" dirty="0" smtClean="0">
                          <a:solidFill>
                            <a:schemeClr val="bg1"/>
                          </a:solidFill>
                        </a:rPr>
                        <a:t>Function</a:t>
                      </a:r>
                      <a:endParaRPr lang="en-US" sz="16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000000"/>
                          </a:solidFill>
                        </a:rPr>
                        <a:t>Purpose</a:t>
                      </a:r>
                      <a:endParaRPr lang="en-US" sz="16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600" b="1" dirty="0" smtClean="0">
                          <a:latin typeface="Courier"/>
                          <a:cs typeface="Courier"/>
                        </a:rPr>
                        <a:t>show()</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Displays each set of matched elements, if they are hidden</a:t>
                      </a:r>
                      <a:endParaRPr lang="en-US" sz="1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600" b="1" dirty="0" smtClean="0">
                          <a:latin typeface="Courier"/>
                          <a:cs typeface="Courier"/>
                        </a:rPr>
                        <a:t>show(speed, callback)</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Shows all matched elements using “graceful” animation.  Fires optional</a:t>
                      </a:r>
                      <a:r>
                        <a:rPr lang="en-US" sz="1600" baseline="0" dirty="0" smtClean="0"/>
                        <a:t> callback upon completion.</a:t>
                      </a:r>
                      <a:endParaRPr lang="en-US" sz="1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600" b="1" dirty="0" smtClean="0">
                          <a:latin typeface="Courier"/>
                          <a:cs typeface="Courier"/>
                        </a:rPr>
                        <a:t>hide()</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Hides all matched elements if they are shown</a:t>
                      </a:r>
                      <a:endParaRPr lang="en-US" sz="1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600" b="1" dirty="0" smtClean="0">
                          <a:latin typeface="Courier"/>
                          <a:cs typeface="Courier"/>
                        </a:rPr>
                        <a:t>hide(speed, callback)</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Hides all matched elements if they are shown.</a:t>
                      </a:r>
                      <a:endParaRPr lang="en-US" sz="1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600" b="1" dirty="0" smtClean="0">
                          <a:latin typeface="Courier"/>
                          <a:cs typeface="Courier"/>
                        </a:rPr>
                        <a:t>toggle()</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latin typeface="Arial"/>
                          <a:cs typeface="Arial"/>
                        </a:rPr>
                        <a:t>Toggles</a:t>
                      </a:r>
                      <a:r>
                        <a:rPr lang="en-US" sz="1600" baseline="0" dirty="0" smtClean="0">
                          <a:latin typeface="Arial"/>
                          <a:cs typeface="Arial"/>
                        </a:rPr>
                        <a:t> displaying of each set of matched elements</a:t>
                      </a:r>
                      <a:endParaRPr lang="en-US" sz="1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600" b="1" dirty="0" smtClean="0">
                          <a:latin typeface="Courier"/>
                          <a:cs typeface="Courier"/>
                        </a:rPr>
                        <a:t>toggle(switch)</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latin typeface="Arial"/>
                          <a:cs typeface="Arial"/>
                        </a:rPr>
                        <a:t>Toggles displaying each set of matched elements based upon the switch</a:t>
                      </a:r>
                      <a:r>
                        <a:rPr lang="en-US" sz="1600" baseline="0" dirty="0" smtClean="0">
                          <a:latin typeface="Arial"/>
                          <a:cs typeface="Arial"/>
                        </a:rPr>
                        <a:t> (true shows all elements, false hides all elements)</a:t>
                      </a:r>
                      <a:endParaRPr lang="en-US" sz="1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1600" b="1" dirty="0" smtClean="0">
                          <a:latin typeface="Courier"/>
                          <a:cs typeface="Courier"/>
                        </a:rPr>
                        <a:t>toggle(speed, callback)</a:t>
                      </a:r>
                      <a:endParaRPr lang="en-US" sz="16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latin typeface="Arial"/>
                          <a:cs typeface="Arial"/>
                        </a:rPr>
                        <a:t>Toggles displaying each set of matched elements using “graceful” animation and firing an optional callback after completion.</a:t>
                      </a:r>
                      <a:endParaRPr lang="en-US" sz="16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51179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05_effects</a:t>
            </a:r>
            <a:r>
              <a:rPr lang="en-US" sz="4000" dirty="0" smtClean="0"/>
              <a:t>”:</a:t>
            </a:r>
          </a:p>
          <a:p>
            <a:pPr lvl="1"/>
            <a:r>
              <a:rPr lang="en-US" sz="3200" dirty="0" smtClean="0">
                <a:latin typeface="Courier"/>
                <a:cs typeface="Courier"/>
              </a:rPr>
              <a:t>01_showhide.student.html</a:t>
            </a:r>
          </a:p>
        </p:txBody>
      </p:sp>
    </p:spTree>
    <p:extLst>
      <p:ext uri="{BB962C8B-B14F-4D97-AF65-F5344CB8AC3E}">
        <p14:creationId xmlns:p14="http://schemas.microsoft.com/office/powerpoint/2010/main" val="3033881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smtClean="0"/>
              <a:t>Showing and Hiding Elements</a:t>
            </a:r>
            <a:endParaRPr lang="en-US" sz="4000" dirty="0"/>
          </a:p>
        </p:txBody>
      </p:sp>
      <p:sp>
        <p:nvSpPr>
          <p:cNvPr id="3" name="Content Placeholder 2"/>
          <p:cNvSpPr>
            <a:spLocks noGrp="1"/>
          </p:cNvSpPr>
          <p:nvPr>
            <p:ph idx="1"/>
          </p:nvPr>
        </p:nvSpPr>
        <p:spPr>
          <a:xfrm>
            <a:off x="457200" y="990600"/>
            <a:ext cx="8229600" cy="1447800"/>
          </a:xfrm>
        </p:spPr>
        <p:txBody>
          <a:bodyPr>
            <a:normAutofit fontScale="92500" lnSpcReduction="20000"/>
          </a:bodyPr>
          <a:lstStyle/>
          <a:p>
            <a:pPr>
              <a:buFont typeface="Arial"/>
              <a:buChar char="•"/>
            </a:pPr>
            <a:r>
              <a:rPr lang="en-US" dirty="0" smtClean="0">
                <a:latin typeface="Arial"/>
                <a:cs typeface="Arial"/>
              </a:rPr>
              <a:t>Elements can be faded in or out completely or to a opacity level</a:t>
            </a:r>
          </a:p>
          <a:p>
            <a:pPr>
              <a:buFont typeface="Arial"/>
              <a:buChar char="•"/>
            </a:pPr>
            <a:r>
              <a:rPr lang="en-US" dirty="0" smtClean="0">
                <a:latin typeface="Arial"/>
                <a:cs typeface="Arial"/>
              </a:rPr>
              <a:t>The speed of the fade can be specified as either a string (“slow”, “normal”, or “fast” or a millisecond duration.</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696387654"/>
              </p:ext>
            </p:extLst>
          </p:nvPr>
        </p:nvGraphicFramePr>
        <p:xfrm>
          <a:off x="457200" y="2590800"/>
          <a:ext cx="8229600" cy="4023360"/>
        </p:xfrm>
        <a:graphic>
          <a:graphicData uri="http://schemas.openxmlformats.org/drawingml/2006/table">
            <a:tbl>
              <a:tblPr firstRow="1" bandRow="1">
                <a:tableStyleId>{00A15C55-8517-42AA-B614-E9B94910E393}</a:tableStyleId>
              </a:tblPr>
              <a:tblGrid>
                <a:gridCol w="3886200"/>
                <a:gridCol w="4343400"/>
              </a:tblGrid>
              <a:tr h="370840">
                <a:tc>
                  <a:txBody>
                    <a:bodyPr/>
                    <a:lstStyle/>
                    <a:p>
                      <a:pPr algn="ctr"/>
                      <a:r>
                        <a:rPr lang="en-US" sz="2000" dirty="0" smtClean="0"/>
                        <a:t>Function</a:t>
                      </a:r>
                      <a:endParaRPr lang="en-US" sz="20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fadeIn</a:t>
                      </a:r>
                      <a:r>
                        <a:rPr lang="en-US" sz="2000" b="1" dirty="0" smtClean="0">
                          <a:latin typeface="Courier"/>
                          <a:cs typeface="Courier"/>
                        </a:rPr>
                        <a:t>(speed, callback)</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Fades</a:t>
                      </a:r>
                      <a:r>
                        <a:rPr lang="en-US" sz="2000" baseline="0" dirty="0" smtClean="0"/>
                        <a:t> in all matched </a:t>
                      </a:r>
                      <a:r>
                        <a:rPr lang="en-US" sz="2000" baseline="0" dirty="0" err="1" smtClean="0"/>
                        <a:t>elemtns</a:t>
                      </a:r>
                      <a:r>
                        <a:rPr lang="en-US" sz="2000" baseline="0" dirty="0" smtClean="0"/>
                        <a:t> by adjusting the opacity and firing an optional callback after completion.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fadeOut</a:t>
                      </a:r>
                      <a:r>
                        <a:rPr lang="en-US" sz="2000" b="1" dirty="0" smtClean="0">
                          <a:latin typeface="Courier"/>
                          <a:cs typeface="Courier"/>
                        </a:rPr>
                        <a:t>(speed, callback)</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Fades out all matched elements by adjusting</a:t>
                      </a:r>
                      <a:r>
                        <a:rPr lang="en-US" sz="2000" baseline="0" dirty="0" smtClean="0"/>
                        <a:t> the opacity to 0 and then setting display to “non” and firing an optional callback after completion.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fadeTo</a:t>
                      </a:r>
                      <a:r>
                        <a:rPr lang="en-US" sz="2000" b="1" dirty="0" smtClean="0">
                          <a:latin typeface="Courier"/>
                          <a:cs typeface="Courier"/>
                        </a:rPr>
                        <a:t>(speed, opacity,</a:t>
                      </a:r>
                      <a:r>
                        <a:rPr lang="en-US" sz="2000" b="1" baseline="0" dirty="0" smtClean="0">
                          <a:latin typeface="Courier"/>
                          <a:cs typeface="Courier"/>
                        </a:rPr>
                        <a:t> callback)</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Fades to opacity of all matched elements to a specified opacity and fires an optional callback after completion.  (Opacity range: 0-1)</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88196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05_effects</a:t>
            </a:r>
            <a:r>
              <a:rPr lang="en-US" sz="4000" dirty="0" smtClean="0"/>
              <a:t>”:</a:t>
            </a:r>
          </a:p>
          <a:p>
            <a:pPr lvl="1"/>
            <a:r>
              <a:rPr lang="en-US" sz="3200" dirty="0" smtClean="0">
                <a:latin typeface="Courier"/>
                <a:cs typeface="Courier"/>
              </a:rPr>
              <a:t>02_fadeeffects.student.html</a:t>
            </a:r>
          </a:p>
        </p:txBody>
      </p:sp>
    </p:spTree>
    <p:extLst>
      <p:ext uri="{BB962C8B-B14F-4D97-AF65-F5344CB8AC3E}">
        <p14:creationId xmlns:p14="http://schemas.microsoft.com/office/powerpoint/2010/main" val="2767959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smtClean="0"/>
              <a:t>Showing and Hiding Elements</a:t>
            </a:r>
            <a:endParaRPr lang="en-US" sz="4000" dirty="0"/>
          </a:p>
        </p:txBody>
      </p:sp>
      <p:sp>
        <p:nvSpPr>
          <p:cNvPr id="3" name="Content Placeholder 2"/>
          <p:cNvSpPr>
            <a:spLocks noGrp="1"/>
          </p:cNvSpPr>
          <p:nvPr>
            <p:ph idx="1"/>
          </p:nvPr>
        </p:nvSpPr>
        <p:spPr>
          <a:xfrm>
            <a:off x="457200" y="990600"/>
            <a:ext cx="8229600" cy="1447800"/>
          </a:xfrm>
        </p:spPr>
        <p:txBody>
          <a:bodyPr>
            <a:normAutofit fontScale="92500" lnSpcReduction="20000"/>
          </a:bodyPr>
          <a:lstStyle/>
          <a:p>
            <a:pPr>
              <a:buFont typeface="Arial"/>
              <a:buChar char="•"/>
            </a:pPr>
            <a:r>
              <a:rPr lang="en-US" dirty="0" smtClean="0">
                <a:latin typeface="Arial"/>
                <a:cs typeface="Arial"/>
              </a:rPr>
              <a:t>The sliding effects is another way to reveal page elements in </a:t>
            </a:r>
            <a:r>
              <a:rPr lang="en-US" dirty="0" err="1" smtClean="0">
                <a:latin typeface="Arial"/>
                <a:cs typeface="Arial"/>
              </a:rPr>
              <a:t>jQuery</a:t>
            </a:r>
            <a:r>
              <a:rPr lang="en-US" dirty="0" smtClean="0">
                <a:latin typeface="Arial"/>
                <a:cs typeface="Arial"/>
              </a:rPr>
              <a:t>.</a:t>
            </a:r>
          </a:p>
          <a:p>
            <a:pPr>
              <a:buFont typeface="Arial"/>
              <a:buChar char="•"/>
            </a:pPr>
            <a:r>
              <a:rPr lang="en-US" dirty="0" err="1" smtClean="0">
                <a:latin typeface="Arial"/>
                <a:cs typeface="Arial"/>
              </a:rPr>
              <a:t>jQuery</a:t>
            </a:r>
            <a:r>
              <a:rPr lang="en-US" dirty="0" smtClean="0">
                <a:latin typeface="Arial"/>
                <a:cs typeface="Arial"/>
              </a:rPr>
              <a:t> provides functions for sliding elements up or down, as well as toggling the slide animation.</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628476636"/>
              </p:ext>
            </p:extLst>
          </p:nvPr>
        </p:nvGraphicFramePr>
        <p:xfrm>
          <a:off x="457200" y="2590800"/>
          <a:ext cx="8229600" cy="3718560"/>
        </p:xfrm>
        <a:graphic>
          <a:graphicData uri="http://schemas.openxmlformats.org/drawingml/2006/table">
            <a:tbl>
              <a:tblPr firstRow="1" bandRow="1">
                <a:tableStyleId>{7DF18680-E054-41AD-8BC1-D1AEF772440D}</a:tableStyleId>
              </a:tblPr>
              <a:tblGrid>
                <a:gridCol w="3886200"/>
                <a:gridCol w="4343400"/>
              </a:tblGrid>
              <a:tr h="370840">
                <a:tc>
                  <a:txBody>
                    <a:bodyPr/>
                    <a:lstStyle/>
                    <a:p>
                      <a:pPr algn="ctr"/>
                      <a:r>
                        <a:rPr lang="en-US" sz="2000" dirty="0" smtClean="0">
                          <a:solidFill>
                            <a:schemeClr val="bg1"/>
                          </a:solidFill>
                        </a:rPr>
                        <a:t>Function</a:t>
                      </a:r>
                      <a:endParaRPr lang="en-US" sz="20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rgbClr val="000000"/>
                          </a:solidFill>
                        </a:rPr>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slideDown</a:t>
                      </a:r>
                      <a:r>
                        <a:rPr lang="en-US" sz="2000" b="1" dirty="0" smtClean="0">
                          <a:latin typeface="Courier"/>
                          <a:cs typeface="Courier"/>
                        </a:rPr>
                        <a:t>(speed, callback)</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Reveals all matched elements by adjusting their height and firing an optional callback after computation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slideUp</a:t>
                      </a:r>
                      <a:r>
                        <a:rPr lang="en-US" sz="2000" b="1" dirty="0" smtClean="0">
                          <a:latin typeface="Courier"/>
                          <a:cs typeface="Courier"/>
                        </a:rPr>
                        <a:t>(speed, callback)</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Hides all matched elements by adjusting</a:t>
                      </a:r>
                      <a:r>
                        <a:rPr lang="en-US" sz="2000" baseline="0" dirty="0" smtClean="0"/>
                        <a:t> their height and firing an optional callback after completion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err="1" smtClean="0">
                          <a:latin typeface="Courier"/>
                          <a:cs typeface="Courier"/>
                        </a:rPr>
                        <a:t>slideToggle</a:t>
                      </a:r>
                      <a:r>
                        <a:rPr lang="en-US" sz="2000" b="1" dirty="0" smtClean="0">
                          <a:latin typeface="Courier"/>
                          <a:cs typeface="Courier"/>
                        </a:rPr>
                        <a:t>(speed, opacity,</a:t>
                      </a:r>
                      <a:r>
                        <a:rPr lang="en-US" sz="2000" b="1" baseline="0" dirty="0" smtClean="0">
                          <a:latin typeface="Courier"/>
                          <a:cs typeface="Courier"/>
                        </a:rPr>
                        <a:t> callback)</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Toggles the visibility of all matched elements by adjusting their height and firing an optional callback after completion.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561279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05_effects</a:t>
            </a:r>
            <a:r>
              <a:rPr lang="en-US" sz="4000" dirty="0" smtClean="0"/>
              <a:t>”:</a:t>
            </a:r>
          </a:p>
          <a:p>
            <a:pPr lvl="1"/>
            <a:r>
              <a:rPr lang="en-US" sz="3200" smtClean="0">
                <a:latin typeface="Courier"/>
                <a:cs typeface="Courier"/>
              </a:rPr>
              <a:t>03_sliding.</a:t>
            </a:r>
            <a:r>
              <a:rPr lang="en-US" sz="3200" dirty="0" smtClean="0">
                <a:latin typeface="Courier"/>
                <a:cs typeface="Courier"/>
              </a:rPr>
              <a:t>student.html</a:t>
            </a:r>
          </a:p>
        </p:txBody>
      </p:sp>
    </p:spTree>
    <p:extLst>
      <p:ext uri="{BB962C8B-B14F-4D97-AF65-F5344CB8AC3E}">
        <p14:creationId xmlns:p14="http://schemas.microsoft.com/office/powerpoint/2010/main" val="104307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and Installing</a:t>
            </a:r>
            <a:endParaRPr lang="en-US" dirty="0"/>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err="1" smtClean="0"/>
              <a:t>jQuery.com</a:t>
            </a:r>
            <a:endParaRPr lang="en-US" sz="4000" dirty="0" smtClean="0"/>
          </a:p>
          <a:p>
            <a:pPr lvl="1"/>
            <a:r>
              <a:rPr lang="en-US" sz="4000" dirty="0" smtClean="0"/>
              <a:t>Production: Compressed and minified</a:t>
            </a:r>
          </a:p>
          <a:p>
            <a:pPr lvl="1"/>
            <a:r>
              <a:rPr lang="en-US" sz="4000" dirty="0" smtClean="0"/>
              <a:t>Development: Uncompressed</a:t>
            </a:r>
          </a:p>
        </p:txBody>
      </p:sp>
    </p:spTree>
    <p:extLst>
      <p:ext uri="{BB962C8B-B14F-4D97-AF65-F5344CB8AC3E}">
        <p14:creationId xmlns:p14="http://schemas.microsoft.com/office/powerpoint/2010/main" val="122978518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smtClean="0"/>
              <a:t>Creating Custom Animations</a:t>
            </a:r>
            <a:endParaRPr lang="en-US" sz="4000" dirty="0"/>
          </a:p>
        </p:txBody>
      </p:sp>
      <p:sp>
        <p:nvSpPr>
          <p:cNvPr id="3" name="Content Placeholder 2"/>
          <p:cNvSpPr>
            <a:spLocks noGrp="1"/>
          </p:cNvSpPr>
          <p:nvPr>
            <p:ph idx="1"/>
          </p:nvPr>
        </p:nvSpPr>
        <p:spPr>
          <a:xfrm>
            <a:off x="457200" y="990600"/>
            <a:ext cx="8229600" cy="1066800"/>
          </a:xfrm>
        </p:spPr>
        <p:txBody>
          <a:bodyPr>
            <a:normAutofit/>
          </a:bodyPr>
          <a:lstStyle/>
          <a:p>
            <a:pPr>
              <a:buFont typeface="Arial"/>
              <a:buChar char="•"/>
            </a:pPr>
            <a:r>
              <a:rPr lang="en-US" dirty="0" smtClean="0">
                <a:latin typeface="Arial"/>
                <a:cs typeface="Arial"/>
              </a:rPr>
              <a:t>In order to create custom animation for properties on page elements, call the animate() function.</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1648586474"/>
              </p:ext>
            </p:extLst>
          </p:nvPr>
        </p:nvGraphicFramePr>
        <p:xfrm>
          <a:off x="457200" y="2133600"/>
          <a:ext cx="8229600" cy="4511040"/>
        </p:xfrm>
        <a:graphic>
          <a:graphicData uri="http://schemas.openxmlformats.org/drawingml/2006/table">
            <a:tbl>
              <a:tblPr firstRow="1" bandRow="1">
                <a:tableStyleId>{93296810-A885-4BE3-A3E7-6D5BEEA58F35}</a:tableStyleId>
              </a:tblPr>
              <a:tblGrid>
                <a:gridCol w="2639683"/>
                <a:gridCol w="1475117"/>
                <a:gridCol w="4114800"/>
              </a:tblGrid>
              <a:tr h="370840">
                <a:tc>
                  <a:txBody>
                    <a:bodyPr/>
                    <a:lstStyle/>
                    <a:p>
                      <a:pPr algn="ctr"/>
                      <a:r>
                        <a:rPr lang="en-US" sz="2000" dirty="0" smtClean="0"/>
                        <a:t>Function</a:t>
                      </a:r>
                      <a:endParaRPr lang="en-US" sz="20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chemeClr val="tx1"/>
                          </a:solidFill>
                          <a:latin typeface="Arial"/>
                          <a:cs typeface="Arial"/>
                        </a:rPr>
                        <a:t>Parameter</a:t>
                      </a:r>
                      <a:endParaRPr lang="en-US" sz="2000" dirty="0">
                        <a:solidFill>
                          <a:schemeClr val="tx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smtClean="0">
                          <a:latin typeface="Courier"/>
                          <a:cs typeface="Courier"/>
                        </a:rPr>
                        <a:t>animate(</a:t>
                      </a:r>
                      <a:r>
                        <a:rPr lang="en-US" sz="2000" b="1" dirty="0" err="1" smtClean="0">
                          <a:latin typeface="Courier"/>
                          <a:cs typeface="Courier"/>
                        </a:rPr>
                        <a:t>params</a:t>
                      </a:r>
                      <a:r>
                        <a:rPr lang="en-US" sz="2000" b="1" dirty="0" smtClean="0">
                          <a:latin typeface="Courier"/>
                          <a:cs typeface="Courier"/>
                        </a:rPr>
                        <a:t>, duration, easing, callback)</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Creates a custom animation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1" dirty="0" err="1" smtClean="0">
                          <a:latin typeface="Courier"/>
                          <a:cs typeface="Courier"/>
                        </a:rPr>
                        <a:t>params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The properties on the elements to animate</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1" dirty="0" smtClean="0">
                          <a:latin typeface="Courier"/>
                          <a:cs typeface="Courier"/>
                        </a:rPr>
                        <a:t>duration</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The</a:t>
                      </a:r>
                      <a:r>
                        <a:rPr lang="en-US" sz="2000" baseline="0" dirty="0" smtClean="0">
                          <a:latin typeface="Arial"/>
                          <a:cs typeface="Arial"/>
                        </a:rPr>
                        <a:t> number of </a:t>
                      </a:r>
                      <a:r>
                        <a:rPr lang="en-US" sz="2000" baseline="0" dirty="0" err="1" smtClean="0">
                          <a:latin typeface="Arial"/>
                          <a:cs typeface="Arial"/>
                        </a:rPr>
                        <a:t>milliseonds</a:t>
                      </a:r>
                      <a:r>
                        <a:rPr lang="en-US" sz="2000" baseline="0" dirty="0" smtClean="0">
                          <a:latin typeface="Arial"/>
                          <a:cs typeface="Arial"/>
                        </a:rPr>
                        <a:t> the animation should require</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1" dirty="0" smtClean="0">
                          <a:latin typeface="Courier"/>
                          <a:cs typeface="Courier"/>
                        </a:rPr>
                        <a:t>easing</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The type of easing function to use “linear” or “swing”</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1" dirty="0" smtClean="0">
                          <a:latin typeface="Courier"/>
                          <a:cs typeface="Courier"/>
                        </a:rPr>
                        <a:t>callback</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The function called when the animation is complete (optional)</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15894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smtClean="0"/>
              <a:t>Creating Custom Animations</a:t>
            </a:r>
            <a:endParaRPr lang="en-US" sz="4000" dirty="0"/>
          </a:p>
        </p:txBody>
      </p:sp>
      <p:sp>
        <p:nvSpPr>
          <p:cNvPr id="3" name="Content Placeholder 2"/>
          <p:cNvSpPr>
            <a:spLocks noGrp="1"/>
          </p:cNvSpPr>
          <p:nvPr>
            <p:ph idx="1"/>
          </p:nvPr>
        </p:nvSpPr>
        <p:spPr>
          <a:xfrm>
            <a:off x="457200" y="990600"/>
            <a:ext cx="8229600" cy="1447800"/>
          </a:xfrm>
        </p:spPr>
        <p:txBody>
          <a:bodyPr>
            <a:normAutofit/>
          </a:bodyPr>
          <a:lstStyle/>
          <a:p>
            <a:pPr>
              <a:buFont typeface="Arial"/>
              <a:buChar char="•"/>
            </a:pPr>
            <a:r>
              <a:rPr lang="en-US" dirty="0" smtClean="0">
                <a:latin typeface="Arial"/>
                <a:cs typeface="Arial"/>
              </a:rPr>
              <a:t>In order to create custom animation for properties on page elements, call the animate() function.</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207287057"/>
              </p:ext>
            </p:extLst>
          </p:nvPr>
        </p:nvGraphicFramePr>
        <p:xfrm>
          <a:off x="457200" y="2590800"/>
          <a:ext cx="8229600" cy="1889760"/>
        </p:xfrm>
        <a:graphic>
          <a:graphicData uri="http://schemas.openxmlformats.org/drawingml/2006/table">
            <a:tbl>
              <a:tblPr firstRow="1" bandRow="1">
                <a:tableStyleId>{93296810-A885-4BE3-A3E7-6D5BEEA58F35}</a:tableStyleId>
              </a:tblPr>
              <a:tblGrid>
                <a:gridCol w="2667000"/>
                <a:gridCol w="2209800"/>
                <a:gridCol w="3352800"/>
              </a:tblGrid>
              <a:tr h="370840">
                <a:tc>
                  <a:txBody>
                    <a:bodyPr/>
                    <a:lstStyle/>
                    <a:p>
                      <a:pPr algn="ctr"/>
                      <a:r>
                        <a:rPr lang="en-US" sz="2000" dirty="0" smtClean="0"/>
                        <a:t>Function</a:t>
                      </a:r>
                      <a:endParaRPr lang="en-US" sz="2000" dirty="0">
                        <a:solidFill>
                          <a:schemeClr val="bg1"/>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solidFill>
                            <a:srgbClr val="FFFFFF"/>
                          </a:solidFill>
                          <a:latin typeface="Arial"/>
                          <a:cs typeface="Arial"/>
                        </a:rPr>
                        <a:t>Parameter</a:t>
                      </a:r>
                      <a:endParaRPr lang="en-US" sz="2000" dirty="0">
                        <a:solidFill>
                          <a:srgbClr val="FFFFFF"/>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Purpose</a:t>
                      </a:r>
                      <a:endParaRPr lang="en-US" sz="2000" dirty="0">
                        <a:solidFill>
                          <a:srgbClr val="000000"/>
                        </a:solidFill>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n-US" sz="2000" b="1" dirty="0" smtClean="0">
                          <a:latin typeface="Courier"/>
                          <a:cs typeface="Courier"/>
                        </a:rPr>
                        <a:t>animate(</a:t>
                      </a:r>
                      <a:r>
                        <a:rPr lang="en-US" sz="2000" b="1" dirty="0" err="1" smtClean="0">
                          <a:latin typeface="Courier"/>
                          <a:cs typeface="Courier"/>
                        </a:rPr>
                        <a:t>params</a:t>
                      </a:r>
                      <a:r>
                        <a:rPr lang="en-US" sz="2000" b="1" dirty="0" smtClean="0">
                          <a:latin typeface="Courier"/>
                          <a:cs typeface="Courier"/>
                        </a:rPr>
                        <a:t>, options)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Creates a custom animation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1" dirty="0" err="1" smtClean="0">
                          <a:latin typeface="Courier"/>
                          <a:cs typeface="Courier"/>
                        </a:rPr>
                        <a:t>params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Property to animate</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b="1" dirty="0" smtClean="0">
                          <a:latin typeface="Courier"/>
                          <a:cs typeface="Courier"/>
                        </a:rPr>
                        <a:t>options</a:t>
                      </a:r>
                      <a:endParaRPr lang="en-US" sz="2000" b="1" dirty="0">
                        <a:latin typeface="Courier"/>
                        <a:cs typeface="Courier"/>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latin typeface="Arial"/>
                          <a:cs typeface="Arial"/>
                        </a:rPr>
                        <a:t>Set of options for animation</a:t>
                      </a:r>
                      <a:endParaRPr lang="en-US" sz="2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45774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31377"/>
            <a:ext cx="7581901" cy="883023"/>
          </a:xfrm>
        </p:spPr>
        <p:txBody>
          <a:bodyPr/>
          <a:lstStyle/>
          <a:p>
            <a:r>
              <a:rPr lang="en-US" sz="4000" dirty="0" smtClean="0"/>
              <a:t>Creating Custom Animations</a:t>
            </a:r>
            <a:endParaRPr lang="en-US" sz="4000" dirty="0"/>
          </a:p>
        </p:txBody>
      </p:sp>
      <p:sp>
        <p:nvSpPr>
          <p:cNvPr id="3" name="Content Placeholder 2"/>
          <p:cNvSpPr>
            <a:spLocks noGrp="1"/>
          </p:cNvSpPr>
          <p:nvPr>
            <p:ph idx="1"/>
          </p:nvPr>
        </p:nvSpPr>
        <p:spPr>
          <a:xfrm>
            <a:off x="457200" y="990600"/>
            <a:ext cx="8229600" cy="1447800"/>
          </a:xfrm>
        </p:spPr>
        <p:txBody>
          <a:bodyPr>
            <a:normAutofit/>
          </a:bodyPr>
          <a:lstStyle/>
          <a:p>
            <a:pPr>
              <a:buFont typeface="Arial"/>
              <a:buChar char="•"/>
            </a:pPr>
            <a:r>
              <a:rPr lang="en-US" dirty="0" smtClean="0">
                <a:latin typeface="Arial"/>
                <a:cs typeface="Arial"/>
              </a:rPr>
              <a:t>To stop animations in progress, call the stop() function.</a:t>
            </a:r>
            <a:endParaRPr lang="en-US" dirty="0" smtClean="0">
              <a:latin typeface="Courier"/>
              <a:cs typeface="Courier"/>
            </a:endParaRPr>
          </a:p>
        </p:txBody>
      </p:sp>
      <p:graphicFrame>
        <p:nvGraphicFramePr>
          <p:cNvPr id="4" name="Table 3"/>
          <p:cNvGraphicFramePr>
            <a:graphicFrameLocks noGrp="1"/>
          </p:cNvGraphicFramePr>
          <p:nvPr>
            <p:extLst>
              <p:ext uri="{D42A27DB-BD31-4B8C-83A1-F6EECF244321}">
                <p14:modId xmlns:p14="http://schemas.microsoft.com/office/powerpoint/2010/main" val="2413550490"/>
              </p:ext>
            </p:extLst>
          </p:nvPr>
        </p:nvGraphicFramePr>
        <p:xfrm>
          <a:off x="457200" y="2590800"/>
          <a:ext cx="8229600" cy="1097280"/>
        </p:xfrm>
        <a:graphic>
          <a:graphicData uri="http://schemas.openxmlformats.org/drawingml/2006/table">
            <a:tbl>
              <a:tblPr firstRow="1" bandRow="1">
                <a:tableStyleId>{93296810-A885-4BE3-A3E7-6D5BEEA58F35}</a:tableStyleId>
              </a:tblPr>
              <a:tblGrid>
                <a:gridCol w="3886200"/>
                <a:gridCol w="4343400"/>
              </a:tblGrid>
              <a:tr h="370840">
                <a:tc>
                  <a:txBody>
                    <a:bodyPr/>
                    <a:lstStyle/>
                    <a:p>
                      <a:pPr algn="ctr"/>
                      <a:r>
                        <a:rPr lang="en-US" sz="2000" dirty="0" smtClean="0"/>
                        <a:t>Function</a:t>
                      </a:r>
                      <a:endParaRPr lang="en-US" sz="2000" dirty="0">
                        <a:solidFill>
                          <a:schemeClr val="bg1"/>
                        </a:solidFill>
                        <a:latin typeface="Arial"/>
                        <a:cs typeface="Arial"/>
                      </a:endParaRPr>
                    </a:p>
                  </a:txBody>
                  <a:tcPr/>
                </a:tc>
                <a:tc>
                  <a:txBody>
                    <a:bodyPr/>
                    <a:lstStyle/>
                    <a:p>
                      <a:pPr algn="ctr"/>
                      <a:r>
                        <a:rPr lang="en-US" sz="2000" dirty="0" smtClean="0"/>
                        <a:t>Purpose</a:t>
                      </a:r>
                      <a:endParaRPr lang="en-US" sz="2000" dirty="0">
                        <a:solidFill>
                          <a:srgbClr val="000000"/>
                        </a:solidFill>
                        <a:latin typeface="Arial"/>
                        <a:cs typeface="Arial"/>
                      </a:endParaRPr>
                    </a:p>
                  </a:txBody>
                  <a:tcPr/>
                </a:tc>
              </a:tr>
              <a:tr h="0">
                <a:tc>
                  <a:txBody>
                    <a:bodyPr/>
                    <a:lstStyle/>
                    <a:p>
                      <a:r>
                        <a:rPr lang="en-US" sz="2000" b="1" dirty="0" smtClean="0">
                          <a:latin typeface="Courier"/>
                          <a:cs typeface="Courier"/>
                        </a:rPr>
                        <a:t>stop(</a:t>
                      </a:r>
                      <a:r>
                        <a:rPr lang="en-US" sz="2000" b="1" baseline="0" dirty="0" smtClean="0">
                          <a:latin typeface="Courier"/>
                          <a:cs typeface="Courier"/>
                        </a:rPr>
                        <a:t>)</a:t>
                      </a:r>
                      <a:endParaRPr lang="en-US" sz="2000" b="1" dirty="0">
                        <a:latin typeface="Courier"/>
                        <a:cs typeface="Courier"/>
                      </a:endParaRPr>
                    </a:p>
                  </a:txBody>
                  <a:tcPr/>
                </a:tc>
                <a:tc>
                  <a:txBody>
                    <a:bodyPr/>
                    <a:lstStyle/>
                    <a:p>
                      <a:r>
                        <a:rPr lang="en-US" sz="2000" dirty="0" smtClean="0"/>
                        <a:t>Stops all currently running</a:t>
                      </a:r>
                      <a:r>
                        <a:rPr lang="en-US" sz="2000" baseline="0" dirty="0" smtClean="0"/>
                        <a:t> animations on specified elements</a:t>
                      </a:r>
                      <a:endParaRPr lang="en-US" sz="2000" dirty="0">
                        <a:latin typeface="Arial"/>
                        <a:cs typeface="Arial"/>
                      </a:endParaRPr>
                    </a:p>
                  </a:txBody>
                  <a:tcPr/>
                </a:tc>
              </a:tr>
            </a:tbl>
          </a:graphicData>
        </a:graphic>
      </p:graphicFrame>
    </p:spTree>
    <p:extLst>
      <p:ext uri="{BB962C8B-B14F-4D97-AF65-F5344CB8AC3E}">
        <p14:creationId xmlns:p14="http://schemas.microsoft.com/office/powerpoint/2010/main" val="36878556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05_effects</a:t>
            </a:r>
            <a:r>
              <a:rPr lang="en-US" sz="4000" dirty="0" smtClean="0"/>
              <a:t>”:</a:t>
            </a:r>
          </a:p>
          <a:p>
            <a:pPr lvl="1"/>
            <a:r>
              <a:rPr lang="en-US" sz="3200" smtClean="0">
                <a:latin typeface="Courier"/>
                <a:cs typeface="Courier"/>
              </a:rPr>
              <a:t>04_animating.</a:t>
            </a:r>
            <a:r>
              <a:rPr lang="en-US" sz="3200" dirty="0" smtClean="0">
                <a:latin typeface="Courier"/>
                <a:cs typeface="Courier"/>
              </a:rPr>
              <a:t>student.html</a:t>
            </a:r>
          </a:p>
        </p:txBody>
      </p:sp>
    </p:spTree>
    <p:extLst>
      <p:ext uri="{BB962C8B-B14F-4D97-AF65-F5344CB8AC3E}">
        <p14:creationId xmlns:p14="http://schemas.microsoft.com/office/powerpoint/2010/main" val="9546190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your turn!</a:t>
            </a:r>
          </a:p>
        </p:txBody>
      </p:sp>
      <p:sp>
        <p:nvSpPr>
          <p:cNvPr id="3" name="Content Placeholder 2"/>
          <p:cNvSpPr>
            <a:spLocks noGrp="1"/>
          </p:cNvSpPr>
          <p:nvPr>
            <p:ph idx="1"/>
          </p:nvPr>
        </p:nvSpPr>
        <p:spPr>
          <a:xfrm>
            <a:off x="457200" y="1882587"/>
            <a:ext cx="8229600" cy="4604303"/>
          </a:xfrm>
        </p:spPr>
        <p:txBody>
          <a:bodyPr>
            <a:normAutofit/>
          </a:bodyPr>
          <a:lstStyle/>
          <a:p>
            <a:r>
              <a:rPr lang="en-US" sz="4000" dirty="0" smtClean="0"/>
              <a:t>Directory “</a:t>
            </a:r>
            <a:r>
              <a:rPr lang="en-US" sz="4000" dirty="0" smtClean="0">
                <a:latin typeface="Courier"/>
                <a:cs typeface="Courier"/>
              </a:rPr>
              <a:t>05_effects</a:t>
            </a:r>
            <a:r>
              <a:rPr lang="en-US" sz="4000" dirty="0" smtClean="0"/>
              <a:t>”:</a:t>
            </a:r>
          </a:p>
          <a:p>
            <a:pPr lvl="1"/>
            <a:r>
              <a:rPr lang="en-US" sz="3200" dirty="0" smtClean="0">
                <a:latin typeface="Courier"/>
                <a:cs typeface="Courier"/>
              </a:rPr>
              <a:t>05_imagerotator.</a:t>
            </a:r>
            <a:r>
              <a:rPr lang="en-US" sz="3200" dirty="0" smtClean="0">
                <a:latin typeface="Courier"/>
                <a:cs typeface="Courier"/>
              </a:rPr>
              <a:t>student.html</a:t>
            </a:r>
          </a:p>
        </p:txBody>
      </p:sp>
    </p:spTree>
    <p:extLst>
      <p:ext uri="{BB962C8B-B14F-4D97-AF65-F5344CB8AC3E}">
        <p14:creationId xmlns:p14="http://schemas.microsoft.com/office/powerpoint/2010/main" val="95461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from External Site</a:t>
            </a:r>
            <a:endParaRPr lang="en-US" dirty="0"/>
          </a:p>
        </p:txBody>
      </p:sp>
      <p:sp>
        <p:nvSpPr>
          <p:cNvPr id="3" name="Content Placeholder 2"/>
          <p:cNvSpPr>
            <a:spLocks noGrp="1"/>
          </p:cNvSpPr>
          <p:nvPr>
            <p:ph idx="1"/>
          </p:nvPr>
        </p:nvSpPr>
        <p:spPr>
          <a:xfrm>
            <a:off x="457200" y="1882587"/>
            <a:ext cx="8229600" cy="4604303"/>
          </a:xfrm>
        </p:spPr>
        <p:txBody>
          <a:bodyPr>
            <a:normAutofit fontScale="85000" lnSpcReduction="10000"/>
          </a:bodyPr>
          <a:lstStyle/>
          <a:p>
            <a:r>
              <a:rPr lang="en-US" sz="3200" dirty="0"/>
              <a:t>Google Ajax API CDN (Also supports SSL via HTTPS) </a:t>
            </a:r>
            <a:endParaRPr lang="en-US" sz="3200" dirty="0" smtClean="0"/>
          </a:p>
          <a:p>
            <a:pPr lvl="1"/>
            <a:r>
              <a:rPr lang="en-US" sz="2800" dirty="0">
                <a:hlinkClick r:id="rId2" tooltip="https://ajax.googleapis.com/ajax/libs/jquery/1.7.2/jquery.min.js"/>
              </a:rPr>
              <a:t>https://ajax.googleapis.com/ajax/libs/jquery/1.7.2/jquery.min.js</a:t>
            </a:r>
            <a:endParaRPr lang="en-US" sz="2800" dirty="0"/>
          </a:p>
          <a:p>
            <a:r>
              <a:rPr lang="en-US" sz="3200" dirty="0"/>
              <a:t>Microsoft CDN (Also supports SSL via HTTPS) </a:t>
            </a:r>
            <a:endParaRPr lang="en-US" sz="3200" dirty="0" smtClean="0"/>
          </a:p>
          <a:p>
            <a:pPr lvl="1"/>
            <a:r>
              <a:rPr lang="en-US" sz="2800" dirty="0">
                <a:hlinkClick r:id="rId3" tooltip="http://ajax.aspnetcdn.com/ajax/jQuery/jquery-1.7.2.min.js"/>
              </a:rPr>
              <a:t>http://ajax.aspnetcdn.com/ajax/jQuery/jquery-1.7.2.min.js</a:t>
            </a:r>
            <a:endParaRPr lang="en-US" sz="2800" dirty="0" smtClean="0"/>
          </a:p>
          <a:p>
            <a:r>
              <a:rPr lang="en-US" sz="3200" dirty="0" err="1"/>
              <a:t>jQuery</a:t>
            </a:r>
            <a:r>
              <a:rPr lang="en-US" sz="3200" dirty="0"/>
              <a:t> </a:t>
            </a:r>
            <a:r>
              <a:rPr lang="en-US" sz="3200" dirty="0" smtClean="0"/>
              <a:t>CDN</a:t>
            </a:r>
          </a:p>
          <a:p>
            <a:pPr lvl="1"/>
            <a:r>
              <a:rPr lang="en-US" sz="3600" dirty="0" smtClean="0"/>
              <a:t>Minified: </a:t>
            </a:r>
            <a:r>
              <a:rPr lang="en-US" sz="2800" dirty="0">
                <a:hlinkClick r:id="rId4" tooltip="http://code.jquery.com/jquery-1.7.2.min.js"/>
              </a:rPr>
              <a:t>http://code.jquery.com/jquery-1.7.2.min.js</a:t>
            </a:r>
            <a:endParaRPr lang="en-US" sz="2800" dirty="0" smtClean="0"/>
          </a:p>
          <a:p>
            <a:pPr lvl="1"/>
            <a:r>
              <a:rPr lang="en-US" sz="3600" dirty="0" smtClean="0"/>
              <a:t>Development: </a:t>
            </a:r>
            <a:r>
              <a:rPr lang="en-US" sz="2800" dirty="0">
                <a:hlinkClick r:id="rId5" tooltip="http://code.jquery.com/jquery-1.7.2.js"/>
              </a:rPr>
              <a:t>http://code.jquery.com/jquery-1.7.2.js</a:t>
            </a:r>
            <a:endParaRPr lang="en-US" sz="3800" dirty="0" smtClean="0"/>
          </a:p>
        </p:txBody>
      </p:sp>
    </p:spTree>
    <p:extLst>
      <p:ext uri="{BB962C8B-B14F-4D97-AF65-F5344CB8AC3E}">
        <p14:creationId xmlns:p14="http://schemas.microsoft.com/office/powerpoint/2010/main" val="310135020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6623</TotalTime>
  <Words>4985</Words>
  <Application>Microsoft Macintosh PowerPoint</Application>
  <PresentationFormat>On-screen Show (4:3)</PresentationFormat>
  <Paragraphs>751</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Orbit</vt:lpstr>
      <vt:lpstr>jQuery</vt:lpstr>
      <vt:lpstr>What is jQuery</vt:lpstr>
      <vt:lpstr>What is it good for?</vt:lpstr>
      <vt:lpstr>Common Development Scenarios</vt:lpstr>
      <vt:lpstr>Another Development Scenarios</vt:lpstr>
      <vt:lpstr>Benefits of jQuery</vt:lpstr>
      <vt:lpstr>Browser Compatibility</vt:lpstr>
      <vt:lpstr>Downloading and Installing</vt:lpstr>
      <vt:lpstr>Reference from External Site</vt:lpstr>
      <vt:lpstr>Creating a jQuery Enabled Page</vt:lpstr>
      <vt:lpstr>Your First jQuery Example</vt:lpstr>
      <vt:lpstr>Now it is your turn!</vt:lpstr>
      <vt:lpstr>Life without jQuery</vt:lpstr>
      <vt:lpstr>Disadvantages of Life w/o jQuery</vt:lpstr>
      <vt:lpstr>Advantages of Life with jQuery</vt:lpstr>
      <vt:lpstr>Life with jQuery</vt:lpstr>
      <vt:lpstr>Example description</vt:lpstr>
      <vt:lpstr>Now it is your turn!</vt:lpstr>
      <vt:lpstr>jQuery Features</vt:lpstr>
      <vt:lpstr>jQuery Capabilities</vt:lpstr>
      <vt:lpstr>jQuery Selectors and Filters</vt:lpstr>
      <vt:lpstr>jQuery Selectors</vt:lpstr>
      <vt:lpstr>jQuery vs DOM</vt:lpstr>
      <vt:lpstr>jQuery vs DOM</vt:lpstr>
      <vt:lpstr>Intermediate jQuery Selectors</vt:lpstr>
      <vt:lpstr>Advanced jQuery Selectors</vt:lpstr>
      <vt:lpstr>Hierarchy and Combination Selectors</vt:lpstr>
      <vt:lpstr>Now it is your turn!</vt:lpstr>
      <vt:lpstr>jQuery Filters</vt:lpstr>
      <vt:lpstr>jQuery Basic Filters</vt:lpstr>
      <vt:lpstr>Now it is your turn!</vt:lpstr>
      <vt:lpstr>jQuery Attribute Filters</vt:lpstr>
      <vt:lpstr>Now it is your turn!</vt:lpstr>
      <vt:lpstr>Content &amp; Visibility Filters</vt:lpstr>
      <vt:lpstr>jQuery Child Filters</vt:lpstr>
      <vt:lpstr>Now it is your turn!</vt:lpstr>
      <vt:lpstr>jQuery Form Selectors</vt:lpstr>
      <vt:lpstr>jQuery Form Filters</vt:lpstr>
      <vt:lpstr>Traversing Document Information</vt:lpstr>
      <vt:lpstr>Now it is your turn!</vt:lpstr>
      <vt:lpstr>jQuery Statement Chaining</vt:lpstr>
      <vt:lpstr>Now it is your turn!</vt:lpstr>
      <vt:lpstr>jQuery Manipulating Content</vt:lpstr>
      <vt:lpstr>Creating, Setting, and Getting Content</vt:lpstr>
      <vt:lpstr>Creating, Setting, and Getting Content</vt:lpstr>
      <vt:lpstr>Manipulating Attributes</vt:lpstr>
      <vt:lpstr>Getting Attribute Example</vt:lpstr>
      <vt:lpstr>Setting Attribute Example</vt:lpstr>
      <vt:lpstr>Getting Multiple Attributes Example</vt:lpstr>
      <vt:lpstr>Now it is your turn!</vt:lpstr>
      <vt:lpstr>Manipulating Attributes</vt:lpstr>
      <vt:lpstr>Wrapping, Replacing &amp; Removing Content</vt:lpstr>
      <vt:lpstr>Wrapping, Replacing &amp; Removing Content</vt:lpstr>
      <vt:lpstr>Now it is your turn!</vt:lpstr>
      <vt:lpstr>Working with CSS Information</vt:lpstr>
      <vt:lpstr>Example a CSS value</vt:lpstr>
      <vt:lpstr>Example setting CSS values</vt:lpstr>
      <vt:lpstr>Working with CSS Information</vt:lpstr>
      <vt:lpstr>CSS Positioning</vt:lpstr>
      <vt:lpstr>CSS Sizing</vt:lpstr>
      <vt:lpstr>Now it is your turn!</vt:lpstr>
      <vt:lpstr>jQuery Events Overview</vt:lpstr>
      <vt:lpstr>jQuery bind() Event Function</vt:lpstr>
      <vt:lpstr>jQuery unbind() Event Function</vt:lpstr>
      <vt:lpstr>Now it is your turn!</vt:lpstr>
      <vt:lpstr>jQuery Event Helper Functions</vt:lpstr>
      <vt:lpstr>Now it is your turn!</vt:lpstr>
      <vt:lpstr>jQuery Event Object</vt:lpstr>
      <vt:lpstr>jQuery Event Object</vt:lpstr>
      <vt:lpstr>Now it is your turn!</vt:lpstr>
      <vt:lpstr>Miscellaneous Event Functions</vt:lpstr>
      <vt:lpstr>Now it is your turn!</vt:lpstr>
      <vt:lpstr>jQuery Animation and Effects</vt:lpstr>
      <vt:lpstr>Showing and Hiding Elements</vt:lpstr>
      <vt:lpstr>Now it is your turn!</vt:lpstr>
      <vt:lpstr>Showing and Hiding Elements</vt:lpstr>
      <vt:lpstr>Now it is your turn!</vt:lpstr>
      <vt:lpstr>Showing and Hiding Elements</vt:lpstr>
      <vt:lpstr>Now it is your turn!</vt:lpstr>
      <vt:lpstr>Creating Custom Animations</vt:lpstr>
      <vt:lpstr>Creating Custom Animations</vt:lpstr>
      <vt:lpstr>Creating Custom Animations</vt:lpstr>
      <vt:lpstr>Now it is your turn!</vt:lpstr>
      <vt:lpstr>Now it is your turn!</vt:lpstr>
    </vt:vector>
  </TitlesOfParts>
  <Company>University of Iowa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Fred McClurg</dc:creator>
  <cp:lastModifiedBy>Fred McClurg</cp:lastModifiedBy>
  <cp:revision>81</cp:revision>
  <dcterms:created xsi:type="dcterms:W3CDTF">2012-06-16T21:12:46Z</dcterms:created>
  <dcterms:modified xsi:type="dcterms:W3CDTF">2012-07-04T19:00:31Z</dcterms:modified>
</cp:coreProperties>
</file>