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441" r:id="rId2"/>
    <p:sldId id="285" r:id="rId3"/>
    <p:sldId id="286" r:id="rId4"/>
    <p:sldId id="406" r:id="rId5"/>
    <p:sldId id="287" r:id="rId6"/>
    <p:sldId id="407" r:id="rId7"/>
    <p:sldId id="288" r:id="rId8"/>
    <p:sldId id="444" r:id="rId9"/>
    <p:sldId id="289" r:id="rId10"/>
    <p:sldId id="445" r:id="rId11"/>
    <p:sldId id="442" r:id="rId12"/>
    <p:sldId id="443" r:id="rId13"/>
    <p:sldId id="446" r:id="rId14"/>
    <p:sldId id="290" r:id="rId15"/>
  </p:sldIdLst>
  <p:sldSz cx="9144000" cy="6858000" type="screen4x3"/>
  <p:notesSz cx="7010400" cy="9296400"/>
  <p:defaultTextStyle>
    <a:defPPr>
      <a:defRPr lang="es-E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422C16"/>
    <a:srgbClr val="0C788E"/>
    <a:srgbClr val="006666"/>
    <a:srgbClr val="0099CC"/>
    <a:srgbClr val="660066"/>
    <a:srgbClr val="003300"/>
    <a:srgbClr val="A50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20" autoAdjust="0"/>
    <p:restoredTop sz="94652" autoAdjust="0"/>
  </p:normalViewPr>
  <p:slideViewPr>
    <p:cSldViewPr>
      <p:cViewPr varScale="1">
        <p:scale>
          <a:sx n="41" d="100"/>
          <a:sy n="41" d="100"/>
        </p:scale>
        <p:origin x="48" y="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Array Methods</a:t>
            </a: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3FFF217-7E88-4F6C-90CA-13369ADD69A0}" type="datetime1">
              <a:rPr lang="en-US" smtClean="0"/>
              <a:t>2/27/2016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Introduction to JavaScript</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D9FBEFD-048C-5B44-8D1A-56BC96B6CA0F}" type="slidenum">
              <a:rPr lang="en-US" smtClean="0"/>
              <a:pPr/>
              <a:t>‹#›</a:t>
            </a:fld>
            <a:endParaRPr lang="en-US"/>
          </a:p>
        </p:txBody>
      </p:sp>
    </p:spTree>
    <p:extLst>
      <p:ext uri="{BB962C8B-B14F-4D97-AF65-F5344CB8AC3E}">
        <p14:creationId xmlns:p14="http://schemas.microsoft.com/office/powerpoint/2010/main" val="83955037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Array Methods</a:t>
            </a: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B3EF7CE-D648-4E69-AF2A-8BEECC6A4411}" type="datetime1">
              <a:rPr lang="en-US" smtClean="0"/>
              <a:t>2/27/2016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Introduction to JavaScript</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DD7C5F8-F2AF-7647-8F85-9475CB6B0ECD}" type="slidenum">
              <a:rPr lang="en-US" smtClean="0"/>
              <a:pPr/>
              <a:t>‹#›</a:t>
            </a:fld>
            <a:endParaRPr lang="en-US"/>
          </a:p>
        </p:txBody>
      </p:sp>
    </p:spTree>
    <p:extLst>
      <p:ext uri="{BB962C8B-B14F-4D97-AF65-F5344CB8AC3E}">
        <p14:creationId xmlns:p14="http://schemas.microsoft.com/office/powerpoint/2010/main" val="757654313"/>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7C5F8-F2AF-7647-8F85-9475CB6B0ECD}" type="slidenum">
              <a:rPr lang="en-US" smtClean="0"/>
              <a:pPr/>
              <a:t>1</a:t>
            </a:fld>
            <a:endParaRPr lang="en-US"/>
          </a:p>
        </p:txBody>
      </p:sp>
      <p:sp>
        <p:nvSpPr>
          <p:cNvPr id="5" name="Date Placeholder 4"/>
          <p:cNvSpPr>
            <a:spLocks noGrp="1"/>
          </p:cNvSpPr>
          <p:nvPr>
            <p:ph type="dt" idx="11"/>
          </p:nvPr>
        </p:nvSpPr>
        <p:spPr/>
        <p:txBody>
          <a:bodyPr/>
          <a:lstStyle/>
          <a:p>
            <a:fld id="{8CDE8BAB-FC43-4451-AF60-3211C5D29244}"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4148989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10</a:t>
            </a:fld>
            <a:endParaRPr lang="en-US"/>
          </a:p>
        </p:txBody>
      </p:sp>
      <p:sp>
        <p:nvSpPr>
          <p:cNvPr id="5" name="Date Placeholder 4"/>
          <p:cNvSpPr>
            <a:spLocks noGrp="1"/>
          </p:cNvSpPr>
          <p:nvPr>
            <p:ph type="dt" idx="11"/>
          </p:nvPr>
        </p:nvSpPr>
        <p:spPr/>
        <p:txBody>
          <a:bodyPr/>
          <a:lstStyle/>
          <a:p>
            <a:fld id="{CD734761-3CC3-4749-BF4C-1911DA501CDA}"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11</a:t>
            </a:fld>
            <a:endParaRPr lang="en-US"/>
          </a:p>
        </p:txBody>
      </p:sp>
      <p:sp>
        <p:nvSpPr>
          <p:cNvPr id="5" name="Date Placeholder 4"/>
          <p:cNvSpPr>
            <a:spLocks noGrp="1"/>
          </p:cNvSpPr>
          <p:nvPr>
            <p:ph type="dt" idx="11"/>
          </p:nvPr>
        </p:nvSpPr>
        <p:spPr/>
        <p:txBody>
          <a:bodyPr/>
          <a:lstStyle/>
          <a:p>
            <a:fld id="{0221216B-4E76-4192-AF40-7FAB2DAE010E}"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12</a:t>
            </a:fld>
            <a:endParaRPr lang="en-US"/>
          </a:p>
        </p:txBody>
      </p:sp>
      <p:sp>
        <p:nvSpPr>
          <p:cNvPr id="5" name="Date Placeholder 4"/>
          <p:cNvSpPr>
            <a:spLocks noGrp="1"/>
          </p:cNvSpPr>
          <p:nvPr>
            <p:ph type="dt" idx="11"/>
          </p:nvPr>
        </p:nvSpPr>
        <p:spPr/>
        <p:txBody>
          <a:bodyPr/>
          <a:lstStyle/>
          <a:p>
            <a:fld id="{3153A53D-DC1A-4765-8A8E-3CF2AACC480B}"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13</a:t>
            </a:fld>
            <a:endParaRPr lang="en-US"/>
          </a:p>
        </p:txBody>
      </p:sp>
      <p:sp>
        <p:nvSpPr>
          <p:cNvPr id="5" name="Date Placeholder 4"/>
          <p:cNvSpPr>
            <a:spLocks noGrp="1"/>
          </p:cNvSpPr>
          <p:nvPr>
            <p:ph type="dt" idx="11"/>
          </p:nvPr>
        </p:nvSpPr>
        <p:spPr/>
        <p:txBody>
          <a:bodyPr/>
          <a:lstStyle/>
          <a:p>
            <a:fld id="{91E0F20A-04E4-42B6-A354-C8FDD949A474}"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14</a:t>
            </a:fld>
            <a:endParaRPr lang="en-US"/>
          </a:p>
        </p:txBody>
      </p:sp>
      <p:sp>
        <p:nvSpPr>
          <p:cNvPr id="5" name="Date Placeholder 4"/>
          <p:cNvSpPr>
            <a:spLocks noGrp="1"/>
          </p:cNvSpPr>
          <p:nvPr>
            <p:ph type="dt" idx="11"/>
          </p:nvPr>
        </p:nvSpPr>
        <p:spPr/>
        <p:txBody>
          <a:bodyPr/>
          <a:lstStyle/>
          <a:p>
            <a:fld id="{8945E2C1-F067-4762-8177-11D25D7F4586}"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2</a:t>
            </a:fld>
            <a:endParaRPr lang="en-US"/>
          </a:p>
        </p:txBody>
      </p:sp>
      <p:sp>
        <p:nvSpPr>
          <p:cNvPr id="5" name="Date Placeholder 4"/>
          <p:cNvSpPr>
            <a:spLocks noGrp="1"/>
          </p:cNvSpPr>
          <p:nvPr>
            <p:ph type="dt" idx="11"/>
          </p:nvPr>
        </p:nvSpPr>
        <p:spPr/>
        <p:txBody>
          <a:bodyPr/>
          <a:lstStyle/>
          <a:p>
            <a:fld id="{362853C5-2AE8-42AA-9BA4-64375E65D344}"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3</a:t>
            </a:fld>
            <a:endParaRPr lang="en-US"/>
          </a:p>
        </p:txBody>
      </p:sp>
      <p:sp>
        <p:nvSpPr>
          <p:cNvPr id="5" name="Date Placeholder 4"/>
          <p:cNvSpPr>
            <a:spLocks noGrp="1"/>
          </p:cNvSpPr>
          <p:nvPr>
            <p:ph type="dt" idx="11"/>
          </p:nvPr>
        </p:nvSpPr>
        <p:spPr/>
        <p:txBody>
          <a:bodyPr/>
          <a:lstStyle/>
          <a:p>
            <a:fld id="{2CFEBFB7-758E-4BFA-9FA2-0F76ED2A02CB}"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4</a:t>
            </a:fld>
            <a:endParaRPr lang="en-US"/>
          </a:p>
        </p:txBody>
      </p:sp>
      <p:sp>
        <p:nvSpPr>
          <p:cNvPr id="5" name="Date Placeholder 4"/>
          <p:cNvSpPr>
            <a:spLocks noGrp="1"/>
          </p:cNvSpPr>
          <p:nvPr>
            <p:ph type="dt" idx="11"/>
          </p:nvPr>
        </p:nvSpPr>
        <p:spPr/>
        <p:txBody>
          <a:bodyPr/>
          <a:lstStyle/>
          <a:p>
            <a:fld id="{5A799199-FE9A-4017-8F81-85D5A79757B7}"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5</a:t>
            </a:fld>
            <a:endParaRPr lang="en-US"/>
          </a:p>
        </p:txBody>
      </p:sp>
      <p:sp>
        <p:nvSpPr>
          <p:cNvPr id="5" name="Date Placeholder 4"/>
          <p:cNvSpPr>
            <a:spLocks noGrp="1"/>
          </p:cNvSpPr>
          <p:nvPr>
            <p:ph type="dt" idx="11"/>
          </p:nvPr>
        </p:nvSpPr>
        <p:spPr/>
        <p:txBody>
          <a:bodyPr/>
          <a:lstStyle/>
          <a:p>
            <a:fld id="{4CD3EDEE-0A3A-42A8-A31F-099673CD55A9}"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6</a:t>
            </a:fld>
            <a:endParaRPr lang="en-US"/>
          </a:p>
        </p:txBody>
      </p:sp>
      <p:sp>
        <p:nvSpPr>
          <p:cNvPr id="5" name="Date Placeholder 4"/>
          <p:cNvSpPr>
            <a:spLocks noGrp="1"/>
          </p:cNvSpPr>
          <p:nvPr>
            <p:ph type="dt" idx="11"/>
          </p:nvPr>
        </p:nvSpPr>
        <p:spPr/>
        <p:txBody>
          <a:bodyPr/>
          <a:lstStyle/>
          <a:p>
            <a:fld id="{D0285895-803D-4DE4-A372-60D56C00E9CD}"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7</a:t>
            </a:fld>
            <a:endParaRPr lang="en-US"/>
          </a:p>
        </p:txBody>
      </p:sp>
      <p:sp>
        <p:nvSpPr>
          <p:cNvPr id="5" name="Date Placeholder 4"/>
          <p:cNvSpPr>
            <a:spLocks noGrp="1"/>
          </p:cNvSpPr>
          <p:nvPr>
            <p:ph type="dt" idx="11"/>
          </p:nvPr>
        </p:nvSpPr>
        <p:spPr/>
        <p:txBody>
          <a:bodyPr/>
          <a:lstStyle/>
          <a:p>
            <a:fld id="{40C77309-D401-43BC-8F31-BD6C8BB6078A}"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8</a:t>
            </a:fld>
            <a:endParaRPr lang="en-US"/>
          </a:p>
        </p:txBody>
      </p:sp>
      <p:sp>
        <p:nvSpPr>
          <p:cNvPr id="5" name="Date Placeholder 4"/>
          <p:cNvSpPr>
            <a:spLocks noGrp="1"/>
          </p:cNvSpPr>
          <p:nvPr>
            <p:ph type="dt" idx="11"/>
          </p:nvPr>
        </p:nvSpPr>
        <p:spPr/>
        <p:txBody>
          <a:bodyPr/>
          <a:lstStyle/>
          <a:p>
            <a:fld id="{CBEE359A-6D54-4163-9503-F23B142F1AB4}"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C5F8-F2AF-7647-8F85-9475CB6B0ECD}" type="slidenum">
              <a:rPr lang="en-US" smtClean="0"/>
              <a:pPr/>
              <a:t>9</a:t>
            </a:fld>
            <a:endParaRPr lang="en-US"/>
          </a:p>
        </p:txBody>
      </p:sp>
      <p:sp>
        <p:nvSpPr>
          <p:cNvPr id="5" name="Date Placeholder 4"/>
          <p:cNvSpPr>
            <a:spLocks noGrp="1"/>
          </p:cNvSpPr>
          <p:nvPr>
            <p:ph type="dt" idx="11"/>
          </p:nvPr>
        </p:nvSpPr>
        <p:spPr/>
        <p:txBody>
          <a:bodyPr/>
          <a:lstStyle/>
          <a:p>
            <a:fld id="{294F059C-3AFD-40C3-878B-227B4B5ED497}"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Array Methods</a:t>
            </a:r>
            <a:endParaRPr lang="en-US"/>
          </a:p>
        </p:txBody>
      </p:sp>
    </p:spTree>
    <p:extLst>
      <p:ext uri="{BB962C8B-B14F-4D97-AF65-F5344CB8AC3E}">
        <p14:creationId xmlns:p14="http://schemas.microsoft.com/office/powerpoint/2010/main" val="239434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C0E4AADC-5BE5-AD4E-A2A1-DC602B9554D0}" type="slidenum">
              <a:rPr lang="es-ES"/>
              <a:pPr/>
              <a:t>‹#›</a:t>
            </a:fld>
            <a:endParaRPr lang="es-ES"/>
          </a:p>
        </p:txBody>
      </p:sp>
    </p:spTree>
    <p:extLst>
      <p:ext uri="{BB962C8B-B14F-4D97-AF65-F5344CB8AC3E}">
        <p14:creationId xmlns:p14="http://schemas.microsoft.com/office/powerpoint/2010/main" val="413187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1D34FACF-0CC7-D24E-8D42-87CEFF8093C5}" type="slidenum">
              <a:rPr lang="es-ES"/>
              <a:pPr/>
              <a:t>‹#›</a:t>
            </a:fld>
            <a:endParaRPr lang="es-ES"/>
          </a:p>
        </p:txBody>
      </p:sp>
    </p:spTree>
    <p:extLst>
      <p:ext uri="{BB962C8B-B14F-4D97-AF65-F5344CB8AC3E}">
        <p14:creationId xmlns:p14="http://schemas.microsoft.com/office/powerpoint/2010/main" val="294982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DE7F152B-D6EE-9340-8FC0-1DB120D52183}" type="slidenum">
              <a:rPr lang="es-ES"/>
              <a:pPr/>
              <a:t>‹#›</a:t>
            </a:fld>
            <a:endParaRPr lang="es-ES"/>
          </a:p>
        </p:txBody>
      </p:sp>
    </p:spTree>
    <p:extLst>
      <p:ext uri="{BB962C8B-B14F-4D97-AF65-F5344CB8AC3E}">
        <p14:creationId xmlns:p14="http://schemas.microsoft.com/office/powerpoint/2010/main" val="177920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8B1889F8-1024-1C49-B2F4-FB159C0D497B}" type="slidenum">
              <a:rPr lang="es-ES"/>
              <a:pPr/>
              <a:t>‹#›</a:t>
            </a:fld>
            <a:endParaRPr lang="es-ES"/>
          </a:p>
        </p:txBody>
      </p:sp>
    </p:spTree>
    <p:extLst>
      <p:ext uri="{BB962C8B-B14F-4D97-AF65-F5344CB8AC3E}">
        <p14:creationId xmlns:p14="http://schemas.microsoft.com/office/powerpoint/2010/main" val="123001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67CE374-CE89-C449-BA56-BED112ECC3E2}" type="slidenum">
              <a:rPr lang="es-ES"/>
              <a:pPr/>
              <a:t>‹#›</a:t>
            </a:fld>
            <a:endParaRPr lang="es-ES"/>
          </a:p>
        </p:txBody>
      </p:sp>
    </p:spTree>
    <p:extLst>
      <p:ext uri="{BB962C8B-B14F-4D97-AF65-F5344CB8AC3E}">
        <p14:creationId xmlns:p14="http://schemas.microsoft.com/office/powerpoint/2010/main" val="192904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CFA3218-C3AE-B84D-B902-E54EF63B5E33}" type="slidenum">
              <a:rPr lang="es-ES"/>
              <a:pPr/>
              <a:t>‹#›</a:t>
            </a:fld>
            <a:endParaRPr lang="es-ES"/>
          </a:p>
        </p:txBody>
      </p:sp>
    </p:spTree>
    <p:extLst>
      <p:ext uri="{BB962C8B-B14F-4D97-AF65-F5344CB8AC3E}">
        <p14:creationId xmlns:p14="http://schemas.microsoft.com/office/powerpoint/2010/main" val="394214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93EE3B6A-D7D3-514E-8F63-B8CFAA9E4C66}" type="slidenum">
              <a:rPr lang="es-ES"/>
              <a:pPr/>
              <a:t>‹#›</a:t>
            </a:fld>
            <a:endParaRPr lang="es-ES"/>
          </a:p>
        </p:txBody>
      </p:sp>
    </p:spTree>
    <p:extLst>
      <p:ext uri="{BB962C8B-B14F-4D97-AF65-F5344CB8AC3E}">
        <p14:creationId xmlns:p14="http://schemas.microsoft.com/office/powerpoint/2010/main" val="402898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2DACF023-3F25-3A4F-9F2D-FF277A6D1A62}" type="slidenum">
              <a:rPr lang="es-ES"/>
              <a:pPr/>
              <a:t>‹#›</a:t>
            </a:fld>
            <a:endParaRPr lang="es-ES"/>
          </a:p>
        </p:txBody>
      </p:sp>
    </p:spTree>
    <p:extLst>
      <p:ext uri="{BB962C8B-B14F-4D97-AF65-F5344CB8AC3E}">
        <p14:creationId xmlns:p14="http://schemas.microsoft.com/office/powerpoint/2010/main" val="75925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B6C5D191-3DE4-EF45-B078-A4CB241C7BB7}" type="slidenum">
              <a:rPr lang="es-ES"/>
              <a:pPr/>
              <a:t>‹#›</a:t>
            </a:fld>
            <a:endParaRPr lang="es-ES"/>
          </a:p>
        </p:txBody>
      </p:sp>
    </p:spTree>
    <p:extLst>
      <p:ext uri="{BB962C8B-B14F-4D97-AF65-F5344CB8AC3E}">
        <p14:creationId xmlns:p14="http://schemas.microsoft.com/office/powerpoint/2010/main" val="172474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A9A6E74A-440F-2443-AA0F-99948BB0F7BC}" type="slidenum">
              <a:rPr lang="es-ES"/>
              <a:pPr/>
              <a:t>‹#›</a:t>
            </a:fld>
            <a:endParaRPr lang="es-ES"/>
          </a:p>
        </p:txBody>
      </p:sp>
    </p:spTree>
    <p:extLst>
      <p:ext uri="{BB962C8B-B14F-4D97-AF65-F5344CB8AC3E}">
        <p14:creationId xmlns:p14="http://schemas.microsoft.com/office/powerpoint/2010/main" val="187124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4053FA2C-4B15-3D4F-ADD6-B7DB1E5ADFEA}" type="slidenum">
              <a:rPr lang="es-ES"/>
              <a:pPr/>
              <a:t>‹#›</a:t>
            </a:fld>
            <a:endParaRPr lang="es-ES"/>
          </a:p>
        </p:txBody>
      </p:sp>
    </p:spTree>
    <p:extLst>
      <p:ext uri="{BB962C8B-B14F-4D97-AF65-F5344CB8AC3E}">
        <p14:creationId xmlns:p14="http://schemas.microsoft.com/office/powerpoint/2010/main" val="66085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5ACB66A-6A5B-CB43-B1B7-23FEB9894F2A}" type="slidenum">
              <a:rPr lang="es-ES"/>
              <a:pPr/>
              <a:t>‹#›</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cs typeface="Arial" charset="0"/>
        </a:defRPr>
      </a:lvl2pPr>
      <a:lvl3pPr algn="ctr" rtl="0" fontAlgn="base">
        <a:spcBef>
          <a:spcPct val="0"/>
        </a:spcBef>
        <a:spcAft>
          <a:spcPct val="0"/>
        </a:spcAft>
        <a:defRPr sz="4400">
          <a:solidFill>
            <a:schemeClr val="tx2"/>
          </a:solidFill>
          <a:latin typeface="Arial" charset="0"/>
          <a:ea typeface="ＭＳ Ｐゴシック" charset="0"/>
          <a:cs typeface="Arial" charset="0"/>
        </a:defRPr>
      </a:lvl3pPr>
      <a:lvl4pPr algn="ctr" rtl="0" fontAlgn="base">
        <a:spcBef>
          <a:spcPct val="0"/>
        </a:spcBef>
        <a:spcAft>
          <a:spcPct val="0"/>
        </a:spcAft>
        <a:defRPr sz="4400">
          <a:solidFill>
            <a:schemeClr val="tx2"/>
          </a:solidFill>
          <a:latin typeface="Arial" charset="0"/>
          <a:ea typeface="ＭＳ Ｐゴシック" charset="0"/>
          <a:cs typeface="Arial" charset="0"/>
        </a:defRPr>
      </a:lvl4pPr>
      <a:lvl5pPr algn="ctr" rtl="0" fontAlgn="base">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Arial" charset="0"/>
          <a:cs typeface="+mn-cs"/>
        </a:defRPr>
      </a:lvl2pPr>
      <a:lvl3pPr marL="1143000" indent="-228600" algn="l" rtl="0" fontAlgn="base">
        <a:spcBef>
          <a:spcPct val="20000"/>
        </a:spcBef>
        <a:spcAft>
          <a:spcPct val="0"/>
        </a:spcAft>
        <a:buChar char="•"/>
        <a:defRPr sz="2400">
          <a:solidFill>
            <a:schemeClr val="tx1"/>
          </a:solidFill>
          <a:latin typeface="+mn-lt"/>
          <a:ea typeface="Arial" charset="0"/>
          <a:cs typeface="+mn-cs"/>
        </a:defRPr>
      </a:lvl3pPr>
      <a:lvl4pPr marL="1600200" indent="-228600" algn="l" rtl="0" fontAlgn="base">
        <a:spcBef>
          <a:spcPct val="20000"/>
        </a:spcBef>
        <a:spcAft>
          <a:spcPct val="0"/>
        </a:spcAft>
        <a:buChar char="–"/>
        <a:defRPr sz="2000">
          <a:solidFill>
            <a:schemeClr val="tx1"/>
          </a:solidFill>
          <a:latin typeface="+mn-lt"/>
          <a:ea typeface="Arial" charset="0"/>
          <a:cs typeface="+mn-cs"/>
        </a:defRPr>
      </a:lvl4pPr>
      <a:lvl5pPr marL="2057400" indent="-228600" algn="l" rtl="0" fontAlgn="base">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973782" y="1331738"/>
            <a:ext cx="7315200" cy="195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63354"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cs typeface="Arial" charset="0"/>
              </a:defRPr>
            </a:lvl2pPr>
            <a:lvl3pPr algn="ctr" rtl="0" fontAlgn="base">
              <a:spcBef>
                <a:spcPct val="0"/>
              </a:spcBef>
              <a:spcAft>
                <a:spcPct val="0"/>
              </a:spcAft>
              <a:defRPr sz="4400">
                <a:solidFill>
                  <a:schemeClr val="tx2"/>
                </a:solidFill>
                <a:latin typeface="Arial" charset="0"/>
                <a:ea typeface="ＭＳ Ｐゴシック" charset="0"/>
                <a:cs typeface="Arial" charset="0"/>
              </a:defRPr>
            </a:lvl3pPr>
            <a:lvl4pPr algn="ctr" rtl="0" fontAlgn="base">
              <a:spcBef>
                <a:spcPct val="0"/>
              </a:spcBef>
              <a:spcAft>
                <a:spcPct val="0"/>
              </a:spcAft>
              <a:defRPr sz="4400">
                <a:solidFill>
                  <a:schemeClr val="tx2"/>
                </a:solidFill>
                <a:latin typeface="Arial" charset="0"/>
                <a:ea typeface="ＭＳ Ｐゴシック" charset="0"/>
                <a:cs typeface="Arial" charset="0"/>
              </a:defRPr>
            </a:lvl4pPr>
            <a:lvl5pPr algn="ctr" rtl="0" fontAlgn="base">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a:lstStyle>
          <a:p>
            <a:pPr fontAlgn="auto">
              <a:spcAft>
                <a:spcPts val="0"/>
              </a:spcAft>
              <a:tabLst>
                <a:tab pos="0" algn="l"/>
                <a:tab pos="457152" algn="l"/>
                <a:tab pos="914305" algn="l"/>
                <a:tab pos="1371457" algn="l"/>
                <a:tab pos="1828610" algn="l"/>
                <a:tab pos="2285763" algn="l"/>
                <a:tab pos="2742916" algn="l"/>
                <a:tab pos="3200068" algn="l"/>
                <a:tab pos="3657221" algn="l"/>
                <a:tab pos="4114373" algn="l"/>
                <a:tab pos="4571526" algn="l"/>
                <a:tab pos="5028678" algn="l"/>
                <a:tab pos="5485831" algn="l"/>
                <a:tab pos="5942984" algn="l"/>
                <a:tab pos="6400137" algn="l"/>
                <a:tab pos="6857289" algn="l"/>
                <a:tab pos="7314442" algn="l"/>
                <a:tab pos="7771594" algn="l"/>
                <a:tab pos="8228747" algn="l"/>
                <a:tab pos="8685899" algn="l"/>
                <a:tab pos="9143052" algn="l"/>
              </a:tabLst>
              <a:defRPr/>
            </a:pPr>
            <a:r>
              <a:rPr lang="en-US" sz="5400" b="1" dirty="0" smtClean="0">
                <a:latin typeface="Arial"/>
                <a:ea typeface="DejaVu Sans" pitchFamily="34" charset="0"/>
                <a:cs typeface="Arial"/>
              </a:rPr>
              <a:t>Array Methods</a:t>
            </a:r>
            <a:endParaRPr lang="en-US" sz="5400" b="1" dirty="0">
              <a:latin typeface="Arial"/>
              <a:ea typeface="DejaVu Sans" pitchFamily="34" charset="0"/>
              <a:cs typeface="Arial"/>
            </a:endParaRPr>
          </a:p>
        </p:txBody>
      </p:sp>
      <p:sp>
        <p:nvSpPr>
          <p:cNvPr id="7" name="Rectangle 2"/>
          <p:cNvSpPr>
            <a:spLocks noGrp="1" noChangeArrowheads="1"/>
          </p:cNvSpPr>
          <p:nvPr>
            <p:ph type="subTitle" idx="1"/>
          </p:nvPr>
        </p:nvSpPr>
        <p:spPr>
          <a:xfrm>
            <a:off x="1228576" y="3861047"/>
            <a:ext cx="6805612" cy="2042691"/>
          </a:xfrm>
        </p:spPr>
        <p:txBody>
          <a:bodyPr lIns="0" tIns="28077" rIns="0" bIns="0" anchor="ctr">
            <a:normAutofit/>
          </a:bodyPr>
          <a:lstStyle/>
          <a:p>
            <a:pPr indent="-331754" algn="ctr" eaLnBrk="1" fontAlgn="auto" hangingPunct="1">
              <a:spcBef>
                <a:spcPts val="661"/>
              </a:spcBef>
              <a:buClrTx/>
              <a:buFont typeface="Wingdings"/>
              <a:buNone/>
              <a:defRPr/>
            </a:pPr>
            <a:r>
              <a:rPr lang="en-US" dirty="0" smtClean="0">
                <a:latin typeface="Arial"/>
                <a:cs typeface="Arial"/>
              </a:rPr>
              <a:t>Introduction to JavaScript</a:t>
            </a:r>
            <a:endParaRPr lang="en-US" dirty="0">
              <a:latin typeface="Arial"/>
              <a:cs typeface="Arial"/>
            </a:endParaRPr>
          </a:p>
        </p:txBody>
      </p:sp>
      <p:sp>
        <p:nvSpPr>
          <p:cNvPr id="8" name="Text Box 3"/>
          <p:cNvSpPr txBox="1">
            <a:spLocks noChangeArrowheads="1"/>
          </p:cNvSpPr>
          <p:nvPr/>
        </p:nvSpPr>
        <p:spPr bwMode="auto">
          <a:xfrm>
            <a:off x="821382" y="6246639"/>
            <a:ext cx="7620000" cy="566737"/>
          </a:xfrm>
          <a:prstGeom prst="rect">
            <a:avLst/>
          </a:prstGeom>
          <a:noFill/>
          <a:ln w="9525">
            <a:noFill/>
            <a:round/>
            <a:headEnd/>
            <a:tailEnd/>
          </a:ln>
        </p:spPr>
        <p:txBody>
          <a:bodyPr lIns="0" tIns="63354" rIns="0" bIns="0" anchor="ctr"/>
          <a:lstStyle/>
          <a:p>
            <a:pPr algn="ctr" hangingPunct="0">
              <a:lnSpc>
                <a:spcPct val="93000"/>
              </a:lnSpc>
              <a:buSzPct val="100000"/>
              <a:buFont typeface="Times New Roman" pitchFamily="16" charset="0"/>
              <a:buNone/>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200" b="1" dirty="0">
              <a:solidFill>
                <a:schemeClr val="tx1"/>
              </a:solidFill>
              <a:latin typeface="Arial"/>
              <a:cs typeface="Arial"/>
            </a:endParaRPr>
          </a:p>
        </p:txBody>
      </p:sp>
      <p:sp>
        <p:nvSpPr>
          <p:cNvPr id="9" name="Text Box 3"/>
          <p:cNvSpPr txBox="1">
            <a:spLocks noChangeArrowheads="1"/>
          </p:cNvSpPr>
          <p:nvPr/>
        </p:nvSpPr>
        <p:spPr bwMode="auto">
          <a:xfrm>
            <a:off x="973782" y="6291263"/>
            <a:ext cx="7620000" cy="566737"/>
          </a:xfrm>
          <a:prstGeom prst="rect">
            <a:avLst/>
          </a:prstGeom>
          <a:noFill/>
          <a:ln w="9525">
            <a:noFill/>
            <a:round/>
            <a:headEnd/>
            <a:tailEnd/>
          </a:ln>
        </p:spPr>
        <p:txBody>
          <a:bodyPr lIns="0" tIns="63354" rIns="0" bIns="0" anchor="ctr"/>
          <a:lstStyle/>
          <a:p>
            <a:pPr algn="ctr" hangingPunct="0">
              <a:lnSpc>
                <a:spcPct val="93000"/>
              </a:lnSpc>
              <a:buSzPct val="100000"/>
              <a:buFont typeface="Times New Roman" pitchFamily="16" charset="0"/>
              <a:buNone/>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dirty="0">
                <a:solidFill>
                  <a:schemeClr val="tx1"/>
                </a:solidFill>
                <a:latin typeface="Arial"/>
                <a:cs typeface="Arial"/>
              </a:rPr>
              <a:t>© Copyright </a:t>
            </a:r>
            <a:r>
              <a:rPr lang="en-US" sz="1200" b="1" dirty="0" smtClean="0">
                <a:solidFill>
                  <a:schemeClr val="tx1"/>
                </a:solidFill>
                <a:latin typeface="Arial"/>
                <a:cs typeface="Arial"/>
              </a:rPr>
              <a:t>2016,   </a:t>
            </a:r>
            <a:r>
              <a:rPr lang="en-US" sz="1200" b="1" dirty="0">
                <a:solidFill>
                  <a:schemeClr val="tx1"/>
                </a:solidFill>
                <a:latin typeface="Arial"/>
                <a:cs typeface="Arial"/>
              </a:rPr>
              <a:t>Fred McClurg   All Rights Reserved</a:t>
            </a:r>
          </a:p>
        </p:txBody>
      </p:sp>
    </p:spTree>
    <p:extLst>
      <p:ext uri="{BB962C8B-B14F-4D97-AF65-F5344CB8AC3E}">
        <p14:creationId xmlns:p14="http://schemas.microsoft.com/office/powerpoint/2010/main" val="888938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Array “Copy by Reference”</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fontScale="92500"/>
          </a:bodyPr>
          <a:lstStyle/>
          <a:p>
            <a:pPr marL="0" indent="0">
              <a:buNone/>
            </a:pPr>
            <a:r>
              <a:rPr lang="en-US" sz="4000" b="1" dirty="0" smtClean="0"/>
              <a:t>Discussion:</a:t>
            </a:r>
            <a:endParaRPr lang="en-US" sz="4000" b="1" dirty="0"/>
          </a:p>
          <a:p>
            <a:pPr marL="400050" lvl="1" indent="0">
              <a:buNone/>
            </a:pPr>
            <a:r>
              <a:rPr lang="en-US" sz="3600" dirty="0" smtClean="0">
                <a:cs typeface="Courier"/>
              </a:rPr>
              <a:t>Array assignment performs a “copy by reference”</a:t>
            </a:r>
            <a:r>
              <a:rPr lang="en-US" sz="3600" dirty="0" smtClean="0"/>
              <a:t>.  The array values are not copied.  The new array reference is actually just a pointer to the original array.  In addition, the two arrays point to the same location in memory.  This means that modifying reference copy is the same as modifying the original array.</a:t>
            </a:r>
            <a:endParaRPr lang="en-US" sz="3600" b="1" dirty="0">
              <a:solidFill>
                <a:srgbClr val="00000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10</a:t>
            </a:fld>
            <a:endParaRPr lang="es-ES" dirty="0"/>
          </a:p>
        </p:txBody>
      </p:sp>
    </p:spTree>
    <p:extLst>
      <p:ext uri="{BB962C8B-B14F-4D97-AF65-F5344CB8AC3E}">
        <p14:creationId xmlns:p14="http://schemas.microsoft.com/office/powerpoint/2010/main" val="3426253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fontScale="90000"/>
          </a:bodyPr>
          <a:lstStyle/>
          <a:p>
            <a:r>
              <a:rPr lang="en-US" dirty="0" smtClean="0">
                <a:solidFill>
                  <a:srgbClr val="333333"/>
                </a:solidFill>
              </a:rPr>
              <a:t>Array “Copy by Reference” Example</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buNone/>
            </a:pPr>
            <a:r>
              <a:rPr lang="en-US" sz="2000" b="1" dirty="0" smtClean="0"/>
              <a:t>Example:</a:t>
            </a:r>
            <a:endParaRPr lang="en-US" sz="2000" b="1" dirty="0"/>
          </a:p>
          <a:p>
            <a:pPr marL="400050" lvl="1" indent="0">
              <a:buNone/>
            </a:pPr>
            <a:r>
              <a:rPr lang="en-US" sz="2000" b="1" dirty="0" err="1" smtClean="0">
                <a:latin typeface="Courier New" pitchFamily="49" charset="0"/>
                <a:cs typeface="Courier New" pitchFamily="49" charset="0"/>
              </a:rPr>
              <a:t>var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 [ "Mike", "Greg", "Peter", "Bobby",</a:t>
            </a:r>
          </a:p>
          <a:p>
            <a:pPr marL="400050" lvl="1" indent="0">
              <a:buNone/>
            </a:pPr>
            <a:r>
              <a:rPr lang="en-US" sz="2000" b="1" dirty="0" smtClean="0">
                <a:latin typeface="Courier New" pitchFamily="49" charset="0"/>
                <a:cs typeface="Courier New" pitchFamily="49" charset="0"/>
              </a:rPr>
              <a:t>              "Carol", "Marcia", "Jan", "Cindy" ];</a:t>
            </a:r>
          </a:p>
          <a:p>
            <a:pPr marL="400050" lvl="1" indent="0">
              <a:buNone/>
            </a:pPr>
            <a:endParaRPr lang="en-US" sz="2000" b="1" dirty="0" smtClean="0">
              <a:latin typeface="Courier New" pitchFamily="49" charset="0"/>
              <a:cs typeface="Courier New" pitchFamily="49" charset="0"/>
            </a:endParaRPr>
          </a:p>
          <a:p>
            <a:pPr marL="400050" lvl="1" indent="0">
              <a:buNone/>
            </a:pPr>
            <a:r>
              <a:rPr lang="en-US" sz="2000" b="1" dirty="0" err="1" smtClean="0">
                <a:latin typeface="Courier New" pitchFamily="49" charset="0"/>
                <a:cs typeface="Courier New" pitchFamily="49" charset="0"/>
              </a:rPr>
              <a:t>var</a:t>
            </a:r>
            <a:r>
              <a:rPr lang="en-US" sz="2000" b="1" dirty="0" smtClean="0">
                <a:latin typeface="Courier New" pitchFamily="49" charset="0"/>
                <a:cs typeface="Courier New" pitchFamily="49" charset="0"/>
              </a:rPr>
              <a:t> twins =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 copy the array reference</a:t>
            </a:r>
          </a:p>
          <a:p>
            <a:pPr marL="400050" lvl="1" indent="0">
              <a:buNone/>
            </a:pP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console.log(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before sort(): " +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a:t>
            </a:r>
          </a:p>
          <a:p>
            <a:pPr marL="400050" lvl="1" indent="0">
              <a:buNone/>
            </a:pPr>
            <a:r>
              <a:rPr lang="en-US" sz="2000" b="1" dirty="0" smtClean="0">
                <a:latin typeface="Courier New" pitchFamily="49" charset="0"/>
                <a:cs typeface="Courier New" pitchFamily="49" charset="0"/>
              </a:rPr>
              <a:t>console.log( "twins before sort(): " + twins );</a:t>
            </a:r>
          </a:p>
          <a:p>
            <a:pPr marL="400050" lvl="1" indent="0">
              <a:buNone/>
            </a:pPr>
            <a:endParaRPr lang="en-US" sz="2000" b="1" dirty="0" smtClean="0">
              <a:latin typeface="Courier New" pitchFamily="49" charset="0"/>
              <a:cs typeface="Courier New" pitchFamily="49" charset="0"/>
            </a:endParaRPr>
          </a:p>
          <a:p>
            <a:pPr marL="400050" lvl="1" indent="0">
              <a:buNone/>
            </a:pPr>
            <a:r>
              <a:rPr lang="en-US" sz="2000" b="1" dirty="0" err="1" smtClean="0">
                <a:latin typeface="Courier New" pitchFamily="49" charset="0"/>
                <a:cs typeface="Courier New" pitchFamily="49" charset="0"/>
              </a:rPr>
              <a:t>brady.sort</a:t>
            </a:r>
            <a:r>
              <a:rPr lang="en-US" sz="2000" b="1" dirty="0" smtClean="0">
                <a:latin typeface="Courier New" pitchFamily="49" charset="0"/>
                <a:cs typeface="Courier New" pitchFamily="49" charset="0"/>
              </a:rPr>
              <a:t>();  // sort the original array</a:t>
            </a:r>
          </a:p>
          <a:p>
            <a:pPr marL="400050" lvl="1" indent="0">
              <a:buNone/>
            </a:pP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console.log(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after sort(): " +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a:t>
            </a:r>
          </a:p>
          <a:p>
            <a:pPr marL="400050" lvl="1" indent="0">
              <a:buNone/>
            </a:pPr>
            <a:r>
              <a:rPr lang="en-US" sz="2000" b="1" dirty="0" smtClean="0">
                <a:latin typeface="Courier New" pitchFamily="49" charset="0"/>
                <a:cs typeface="Courier New" pitchFamily="49" charset="0"/>
              </a:rPr>
              <a:t>console.log( "twins after sort(): " + twins );</a:t>
            </a:r>
            <a:endParaRPr lang="en-US" sz="6600" b="1" dirty="0">
              <a:solidFill>
                <a:srgbClr val="00000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11</a:t>
            </a:fld>
            <a:endParaRPr lang="es-ES" dirty="0"/>
          </a:p>
        </p:txBody>
      </p:sp>
      <p:sp>
        <p:nvSpPr>
          <p:cNvPr id="5" name="Folded Corner 4"/>
          <p:cNvSpPr>
            <a:spLocks noChangeArrowheads="1"/>
          </p:cNvSpPr>
          <p:nvPr/>
        </p:nvSpPr>
        <p:spPr bwMode="auto">
          <a:xfrm>
            <a:off x="6016803" y="6447522"/>
            <a:ext cx="1723549"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1000" b="1" dirty="0" smtClean="0">
                <a:latin typeface="DejaVu Sans" pitchFamily="34" charset="0"/>
                <a:ea typeface="DejaVu Sans" pitchFamily="34" charset="0"/>
                <a:cs typeface="DejaVu Sans" pitchFamily="34" charset="0"/>
              </a:rPr>
              <a:t>arrayCopyByRef.html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426253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b="1" dirty="0" smtClean="0">
                <a:solidFill>
                  <a:srgbClr val="333333"/>
                </a:solidFill>
              </a:rPr>
              <a:t>Array “Copy by Value”</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buNone/>
            </a:pPr>
            <a:r>
              <a:rPr lang="en-US" sz="4000" b="1" dirty="0" smtClean="0"/>
              <a:t>Discussion:</a:t>
            </a:r>
          </a:p>
          <a:p>
            <a:pPr marL="400050" lvl="1" indent="0">
              <a:buNone/>
            </a:pPr>
            <a:r>
              <a:rPr lang="en-US" sz="3600" dirty="0" smtClean="0">
                <a:cs typeface="Courier"/>
              </a:rPr>
              <a:t>In order to preserve the content of an original array, a “copy by value” operation should be performed on the duplicate array.  This will result in two identical arrays being created that are in two different locations in memory.</a:t>
            </a:r>
            <a:endParaRPr lang="en-US" sz="3600" b="1" dirty="0">
              <a:solidFill>
                <a:srgbClr val="00000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12</a:t>
            </a:fld>
            <a:endParaRPr lang="es-ES" dirty="0"/>
          </a:p>
        </p:txBody>
      </p:sp>
    </p:spTree>
    <p:extLst>
      <p:ext uri="{BB962C8B-B14F-4D97-AF65-F5344CB8AC3E}">
        <p14:creationId xmlns:p14="http://schemas.microsoft.com/office/powerpoint/2010/main" val="34262536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fontScale="90000"/>
          </a:bodyPr>
          <a:lstStyle/>
          <a:p>
            <a:r>
              <a:rPr lang="en-US" b="1" dirty="0" smtClean="0">
                <a:solidFill>
                  <a:srgbClr val="333333"/>
                </a:solidFill>
              </a:rPr>
              <a:t>Array “Copy by Value” Example</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buNone/>
            </a:pPr>
            <a:r>
              <a:rPr lang="en-US" sz="2000" b="1" dirty="0" smtClean="0"/>
              <a:t>Example:</a:t>
            </a:r>
            <a:endParaRPr lang="en-US" sz="2000" b="1" dirty="0"/>
          </a:p>
          <a:p>
            <a:pPr marL="400050" lvl="1" indent="0">
              <a:buNone/>
            </a:pPr>
            <a:r>
              <a:rPr lang="en-US" sz="2000" b="1" dirty="0" err="1" smtClean="0">
                <a:latin typeface="Courier New" pitchFamily="49" charset="0"/>
                <a:cs typeface="Courier New" pitchFamily="49" charset="0"/>
              </a:rPr>
              <a:t>var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 [ "Mike", "Greg", "Peter", "Bobby", </a:t>
            </a:r>
          </a:p>
          <a:p>
            <a:pPr marL="400050" lvl="1" indent="0">
              <a:buNone/>
            </a:pPr>
            <a:r>
              <a:rPr lang="en-US" sz="2000" b="1" dirty="0" smtClean="0">
                <a:latin typeface="Courier New" pitchFamily="49" charset="0"/>
                <a:cs typeface="Courier New" pitchFamily="49" charset="0"/>
              </a:rPr>
              <a:t>              "Carol", "Marcia", "Jan", "Cindy" ];</a:t>
            </a:r>
          </a:p>
          <a:p>
            <a:pPr marL="400050" lvl="1" indent="0">
              <a:buNone/>
            </a:pPr>
            <a:endParaRPr lang="en-US" sz="2000" b="1" dirty="0" smtClean="0">
              <a:latin typeface="Courier New" pitchFamily="49" charset="0"/>
              <a:cs typeface="Courier New" pitchFamily="49" charset="0"/>
            </a:endParaRPr>
          </a:p>
          <a:p>
            <a:pPr marL="400050" lvl="1" indent="0">
              <a:buNone/>
            </a:pPr>
            <a:r>
              <a:rPr lang="en-US" sz="2000" b="1" dirty="0" err="1" smtClean="0">
                <a:latin typeface="Courier New" pitchFamily="49" charset="0"/>
                <a:cs typeface="Courier New" pitchFamily="49" charset="0"/>
              </a:rPr>
              <a:t>var</a:t>
            </a:r>
            <a:r>
              <a:rPr lang="en-US" sz="2000" b="1" dirty="0" smtClean="0">
                <a:latin typeface="Courier New" pitchFamily="49" charset="0"/>
                <a:cs typeface="Courier New" pitchFamily="49" charset="0"/>
              </a:rPr>
              <a:t> clones = </a:t>
            </a:r>
            <a:r>
              <a:rPr lang="en-US" sz="2000" b="1" dirty="0" err="1" smtClean="0">
                <a:latin typeface="Courier New" pitchFamily="49" charset="0"/>
                <a:cs typeface="Courier New" pitchFamily="49" charset="0"/>
              </a:rPr>
              <a:t>brady.slice</a:t>
            </a:r>
            <a:r>
              <a:rPr lang="en-US" sz="2000" b="1" dirty="0" smtClean="0">
                <a:latin typeface="Courier New" pitchFamily="49" charset="0"/>
                <a:cs typeface="Courier New" pitchFamily="49" charset="0"/>
              </a:rPr>
              <a:t>(0);  // copy array values</a:t>
            </a:r>
          </a:p>
          <a:p>
            <a:pPr marL="400050" lvl="1" indent="0">
              <a:buNone/>
            </a:pP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console.log(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before sort(): " +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a:t>
            </a:r>
          </a:p>
          <a:p>
            <a:pPr marL="400050" lvl="1" indent="0">
              <a:buNone/>
            </a:pPr>
            <a:r>
              <a:rPr lang="en-US" sz="2000" b="1" dirty="0" smtClean="0">
                <a:latin typeface="Courier New" pitchFamily="49" charset="0"/>
                <a:cs typeface="Courier New" pitchFamily="49" charset="0"/>
              </a:rPr>
              <a:t>console.log( "clones before sort(): " + clones );</a:t>
            </a:r>
          </a:p>
          <a:p>
            <a:pPr marL="400050" lvl="1" indent="0">
              <a:buNone/>
            </a:pPr>
            <a:endParaRPr lang="en-US" sz="2000" b="1" dirty="0" smtClean="0">
              <a:latin typeface="Courier New" pitchFamily="49" charset="0"/>
              <a:cs typeface="Courier New" pitchFamily="49" charset="0"/>
            </a:endParaRPr>
          </a:p>
          <a:p>
            <a:pPr marL="400050" lvl="1" indent="0">
              <a:buNone/>
            </a:pPr>
            <a:r>
              <a:rPr lang="en-US" sz="2000" b="1" dirty="0" err="1" smtClean="0">
                <a:latin typeface="Courier New" pitchFamily="49" charset="0"/>
                <a:cs typeface="Courier New" pitchFamily="49" charset="0"/>
              </a:rPr>
              <a:t>brady.sort</a:t>
            </a:r>
            <a:r>
              <a:rPr lang="en-US" sz="2000" b="1" dirty="0" smtClean="0">
                <a:latin typeface="Courier New" pitchFamily="49" charset="0"/>
                <a:cs typeface="Courier New" pitchFamily="49" charset="0"/>
              </a:rPr>
              <a:t>();  // sort the original array</a:t>
            </a:r>
          </a:p>
          <a:p>
            <a:pPr marL="400050" lvl="1" indent="0">
              <a:buNone/>
            </a:pP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console.log(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after sort(): " + </a:t>
            </a:r>
            <a:r>
              <a:rPr lang="en-US" sz="2000" b="1" dirty="0" err="1" smtClean="0">
                <a:latin typeface="Courier New" pitchFamily="49" charset="0"/>
                <a:cs typeface="Courier New" pitchFamily="49" charset="0"/>
              </a:rPr>
              <a:t>brady</a:t>
            </a:r>
            <a:r>
              <a:rPr lang="en-US" sz="2000" b="1" dirty="0" smtClean="0">
                <a:latin typeface="Courier New" pitchFamily="49" charset="0"/>
                <a:cs typeface="Courier New" pitchFamily="49" charset="0"/>
              </a:rPr>
              <a:t> );</a:t>
            </a:r>
          </a:p>
          <a:p>
            <a:pPr marL="400050" lvl="1" indent="0">
              <a:buNone/>
            </a:pPr>
            <a:r>
              <a:rPr lang="en-US" sz="2000" b="1" dirty="0" smtClean="0">
                <a:latin typeface="Courier New" pitchFamily="49" charset="0"/>
                <a:cs typeface="Courier New" pitchFamily="49" charset="0"/>
              </a:rPr>
              <a:t>console.log( "clones after sort(): " + clones );</a:t>
            </a:r>
            <a:endParaRPr lang="en-US" sz="2000" b="1" dirty="0">
              <a:solidFill>
                <a:srgbClr val="00000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13</a:t>
            </a:fld>
            <a:endParaRPr lang="es-ES" dirty="0"/>
          </a:p>
        </p:txBody>
      </p:sp>
      <p:sp>
        <p:nvSpPr>
          <p:cNvPr id="5" name="Folded Corner 4"/>
          <p:cNvSpPr>
            <a:spLocks noChangeArrowheads="1"/>
          </p:cNvSpPr>
          <p:nvPr/>
        </p:nvSpPr>
        <p:spPr bwMode="auto">
          <a:xfrm>
            <a:off x="5940152" y="6447522"/>
            <a:ext cx="1888659"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1000" b="1" dirty="0" smtClean="0">
                <a:latin typeface="DejaVu Sans" pitchFamily="34" charset="0"/>
                <a:ea typeface="DejaVu Sans" pitchFamily="34" charset="0"/>
                <a:cs typeface="DejaVu Sans" pitchFamily="34" charset="0"/>
              </a:rPr>
              <a:t>arrayCopyByValue.html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426253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idx="1"/>
          </p:nvPr>
        </p:nvSpPr>
        <p:spPr>
          <a:xfrm>
            <a:off x="395536" y="1600200"/>
            <a:ext cx="8424936" cy="4925144"/>
          </a:xfrm>
        </p:spPr>
        <p:txBody>
          <a:bodyPr>
            <a:noAutofit/>
          </a:bodyPr>
          <a:lstStyle/>
          <a:p>
            <a:pPr marL="0" indent="0">
              <a:buNone/>
            </a:pPr>
            <a:r>
              <a:rPr lang="en-US" sz="1700" b="1" dirty="0" smtClean="0"/>
              <a:t>Discussion:</a:t>
            </a:r>
            <a:endParaRPr lang="en-US" sz="1700" b="1" dirty="0"/>
          </a:p>
          <a:p>
            <a:pPr marL="400050" lvl="1" indent="0">
              <a:buNone/>
            </a:pPr>
            <a:r>
              <a:rPr lang="en-US" sz="1700" dirty="0" smtClean="0">
                <a:cs typeface="Courier"/>
              </a:rPr>
              <a:t>Split breaks an string into array elements.  Reverse changes the array order.  Join combines array elements back into a string</a:t>
            </a:r>
            <a:r>
              <a:rPr lang="en-US" sz="1700" dirty="0" smtClean="0"/>
              <a:t>.</a:t>
            </a:r>
          </a:p>
          <a:p>
            <a:pPr marL="400050" lvl="1" indent="0">
              <a:buNone/>
            </a:pPr>
            <a:endParaRPr lang="en-US" sz="1700" b="1" dirty="0" smtClean="0"/>
          </a:p>
          <a:p>
            <a:pPr marL="0" indent="0">
              <a:buNone/>
            </a:pPr>
            <a:r>
              <a:rPr lang="en-US" sz="1700" b="1" dirty="0" smtClean="0"/>
              <a:t>Example (convert string to backwards):</a:t>
            </a:r>
            <a:endParaRPr lang="en-US" sz="1700" b="1" dirty="0"/>
          </a:p>
          <a:p>
            <a:pPr marL="400050" lvl="1" indent="0">
              <a:buNone/>
            </a:pPr>
            <a:r>
              <a:rPr lang="en-US" sz="1700" b="1" dirty="0" err="1" smtClean="0">
                <a:latin typeface="Courier New" pitchFamily="49" charset="0"/>
                <a:cs typeface="Courier New" pitchFamily="49" charset="0"/>
              </a:rPr>
              <a:t>var</a:t>
            </a:r>
            <a:r>
              <a:rPr lang="en-US" sz="1700" b="1" dirty="0" smtClean="0">
                <a:latin typeface="Courier New" pitchFamily="49" charset="0"/>
                <a:cs typeface="Courier New" pitchFamily="49" charset="0"/>
              </a:rPr>
              <a:t> word = "stressed";</a:t>
            </a:r>
          </a:p>
          <a:p>
            <a:pPr marL="400050" lvl="1" indent="0">
              <a:buNone/>
            </a:pPr>
            <a:r>
              <a:rPr lang="en-US" sz="1700" b="1" dirty="0" smtClean="0">
                <a:latin typeface="Courier New" pitchFamily="49" charset="0"/>
                <a:cs typeface="Courier New" pitchFamily="49" charset="0"/>
              </a:rPr>
              <a:t>console.log( "Original word: " + word );</a:t>
            </a:r>
          </a:p>
          <a:p>
            <a:pPr marL="400050" lvl="1" indent="0">
              <a:buNone/>
            </a:pPr>
            <a:endParaRPr lang="en-US" sz="1700" b="1" dirty="0" smtClean="0">
              <a:latin typeface="Courier New" pitchFamily="49" charset="0"/>
              <a:cs typeface="Courier New" pitchFamily="49" charset="0"/>
            </a:endParaRPr>
          </a:p>
          <a:p>
            <a:pPr marL="400050" lvl="1" indent="0">
              <a:buNone/>
            </a:pPr>
            <a:r>
              <a:rPr lang="en-US" sz="1700" b="1" dirty="0" err="1" smtClean="0">
                <a:latin typeface="Courier New" pitchFamily="49" charset="0"/>
                <a:cs typeface="Courier New" pitchFamily="49" charset="0"/>
              </a:rPr>
              <a:t>var</a:t>
            </a:r>
            <a:r>
              <a:rPr lang="en-US" sz="1700" b="1" dirty="0" smtClean="0">
                <a:latin typeface="Courier New" pitchFamily="49" charset="0"/>
                <a:cs typeface="Courier New" pitchFamily="49" charset="0"/>
              </a:rPr>
              <a:t> letters = </a:t>
            </a:r>
            <a:r>
              <a:rPr lang="en-US" sz="1700" b="1" dirty="0" err="1" smtClean="0">
                <a:latin typeface="Courier New" pitchFamily="49" charset="0"/>
                <a:cs typeface="Courier New" pitchFamily="49" charset="0"/>
              </a:rPr>
              <a:t>word.split</a:t>
            </a:r>
            <a:r>
              <a:rPr lang="en-US" sz="1700" b="1" dirty="0" smtClean="0">
                <a:latin typeface="Courier New" pitchFamily="49" charset="0"/>
                <a:cs typeface="Courier New" pitchFamily="49" charset="0"/>
              </a:rPr>
              <a:t>( "" );  // convert string to array</a:t>
            </a:r>
          </a:p>
          <a:p>
            <a:pPr marL="400050" lvl="1" indent="0">
              <a:buNone/>
            </a:pPr>
            <a:r>
              <a:rPr lang="en-US" sz="1700" b="1" dirty="0" smtClean="0">
                <a:latin typeface="Courier New" pitchFamily="49" charset="0"/>
                <a:cs typeface="Courier New" pitchFamily="49" charset="0"/>
              </a:rPr>
              <a:t>console.log( "Array after split(): " + letters );</a:t>
            </a:r>
          </a:p>
          <a:p>
            <a:pPr marL="400050" lvl="1" indent="0">
              <a:buNone/>
            </a:pPr>
            <a:endParaRPr lang="en-US" sz="1700" b="1" dirty="0" smtClean="0">
              <a:latin typeface="Courier New" pitchFamily="49" charset="0"/>
              <a:cs typeface="Courier New" pitchFamily="49" charset="0"/>
            </a:endParaRPr>
          </a:p>
          <a:p>
            <a:pPr marL="400050" lvl="1" indent="0">
              <a:buNone/>
            </a:pPr>
            <a:r>
              <a:rPr lang="en-US" sz="1700" b="1" dirty="0" err="1" smtClean="0">
                <a:latin typeface="Courier New" pitchFamily="49" charset="0"/>
                <a:cs typeface="Courier New" pitchFamily="49" charset="0"/>
              </a:rPr>
              <a:t>letters.reverse</a:t>
            </a:r>
            <a:r>
              <a:rPr lang="en-US" sz="1700" b="1" dirty="0" smtClean="0">
                <a:latin typeface="Courier New" pitchFamily="49" charset="0"/>
                <a:cs typeface="Courier New" pitchFamily="49" charset="0"/>
              </a:rPr>
              <a:t>();  // reverse array order</a:t>
            </a:r>
          </a:p>
          <a:p>
            <a:pPr marL="400050" lvl="1" indent="0">
              <a:buNone/>
            </a:pPr>
            <a:r>
              <a:rPr lang="en-US" sz="1700" b="1" dirty="0" smtClean="0">
                <a:latin typeface="Courier New" pitchFamily="49" charset="0"/>
                <a:cs typeface="Courier New" pitchFamily="49" charset="0"/>
              </a:rPr>
              <a:t>console.log( "Array after reverse(): " + letters );</a:t>
            </a:r>
          </a:p>
          <a:p>
            <a:pPr marL="400050" lvl="1" indent="0">
              <a:buNone/>
            </a:pPr>
            <a:endParaRPr lang="en-US" sz="1700" b="1" dirty="0" smtClean="0">
              <a:latin typeface="Courier New" pitchFamily="49" charset="0"/>
              <a:cs typeface="Courier New" pitchFamily="49" charset="0"/>
            </a:endParaRPr>
          </a:p>
          <a:p>
            <a:pPr marL="400050" lvl="1" indent="0">
              <a:buNone/>
            </a:pPr>
            <a:r>
              <a:rPr lang="en-US" sz="1700" b="1" dirty="0" err="1" smtClean="0">
                <a:latin typeface="Courier New" pitchFamily="49" charset="0"/>
                <a:cs typeface="Courier New" pitchFamily="49" charset="0"/>
              </a:rPr>
              <a:t>var</a:t>
            </a:r>
            <a:r>
              <a:rPr lang="en-US" sz="1700" b="1" dirty="0" smtClean="0">
                <a:latin typeface="Courier New" pitchFamily="49" charset="0"/>
                <a:cs typeface="Courier New" pitchFamily="49" charset="0"/>
              </a:rPr>
              <a:t> backward = </a:t>
            </a:r>
            <a:r>
              <a:rPr lang="en-US" sz="1700" b="1" dirty="0" err="1" smtClean="0">
                <a:latin typeface="Courier New" pitchFamily="49" charset="0"/>
                <a:cs typeface="Courier New" pitchFamily="49" charset="0"/>
              </a:rPr>
              <a:t>letters.join</a:t>
            </a:r>
            <a:r>
              <a:rPr lang="en-US" sz="1700" b="1" dirty="0" smtClean="0">
                <a:latin typeface="Courier New" pitchFamily="49" charset="0"/>
                <a:cs typeface="Courier New" pitchFamily="49" charset="0"/>
              </a:rPr>
              <a:t>( "" );  // convert array to </a:t>
            </a:r>
            <a:r>
              <a:rPr lang="en-US" sz="1700" b="1" dirty="0" err="1" smtClean="0">
                <a:latin typeface="Courier New" pitchFamily="49" charset="0"/>
                <a:cs typeface="Courier New" pitchFamily="49" charset="0"/>
              </a:rPr>
              <a:t>str</a:t>
            </a:r>
            <a:endParaRPr lang="en-US" sz="1700" b="1" dirty="0" smtClean="0">
              <a:latin typeface="Courier New" pitchFamily="49" charset="0"/>
              <a:cs typeface="Courier New" pitchFamily="49" charset="0"/>
            </a:endParaRPr>
          </a:p>
          <a:p>
            <a:pPr marL="400050" lvl="1" indent="0">
              <a:buNone/>
            </a:pPr>
            <a:r>
              <a:rPr lang="en-US" sz="1700" b="1" dirty="0" smtClean="0">
                <a:latin typeface="Courier New" pitchFamily="49" charset="0"/>
                <a:cs typeface="Courier New" pitchFamily="49" charset="0"/>
              </a:rPr>
              <a:t>console.log( "Word after join(): " + backward );</a:t>
            </a:r>
            <a:endParaRPr lang="en-US" sz="1700" b="1" dirty="0">
              <a:solidFill>
                <a:srgbClr val="000000"/>
              </a:solidFill>
              <a:latin typeface="Courier New" pitchFamily="49" charset="0"/>
              <a:cs typeface="Courier New" pitchFamily="49" charset="0"/>
            </a:endParaRPr>
          </a:p>
        </p:txBody>
      </p:sp>
      <p:sp>
        <p:nvSpPr>
          <p:cNvPr id="143362" name="Rectangle 2"/>
          <p:cNvSpPr>
            <a:spLocks noGrp="1" noChangeArrowheads="1"/>
          </p:cNvSpPr>
          <p:nvPr>
            <p:ph type="title"/>
          </p:nvPr>
        </p:nvSpPr>
        <p:spPr/>
        <p:txBody>
          <a:bodyPr>
            <a:normAutofit fontScale="90000"/>
          </a:bodyPr>
          <a:lstStyle/>
          <a:p>
            <a:r>
              <a:rPr lang="en-US" b="1" dirty="0" smtClean="0">
                <a:solidFill>
                  <a:srgbClr val="333333"/>
                </a:solidFill>
              </a:rPr>
              <a:t>Array Methods: split(), reverse(), join()</a:t>
            </a:r>
            <a:endParaRPr lang="en-US" b="1" dirty="0">
              <a:solidFill>
                <a:srgbClr val="333333"/>
              </a:solidFill>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14</a:t>
            </a:fld>
            <a:endParaRPr lang="es-ES" dirty="0"/>
          </a:p>
        </p:txBody>
      </p:sp>
      <p:sp>
        <p:nvSpPr>
          <p:cNvPr id="5" name="Folded Corner 4"/>
          <p:cNvSpPr>
            <a:spLocks noChangeArrowheads="1"/>
          </p:cNvSpPr>
          <p:nvPr/>
        </p:nvSpPr>
        <p:spPr bwMode="auto">
          <a:xfrm>
            <a:off x="6948264" y="4797152"/>
            <a:ext cx="1814919"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1000" b="1" dirty="0" smtClean="0">
                <a:latin typeface="DejaVu Sans" pitchFamily="34" charset="0"/>
                <a:ea typeface="DejaVu Sans" pitchFamily="34" charset="0"/>
                <a:cs typeface="DejaVu Sans" pitchFamily="34" charset="0"/>
              </a:rPr>
              <a:t>arraySplitRevJoin.html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29426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b="1" dirty="0" smtClean="0">
                <a:solidFill>
                  <a:srgbClr val="333333"/>
                </a:solidFill>
              </a:rPr>
              <a:t>Manipulating Arrays</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buNone/>
            </a:pPr>
            <a:r>
              <a:rPr lang="en-US" sz="2000" b="1" dirty="0" smtClean="0"/>
              <a:t>Examples</a:t>
            </a:r>
            <a:r>
              <a:rPr lang="en-US" sz="2000" b="1" dirty="0"/>
              <a:t>:</a:t>
            </a:r>
          </a:p>
          <a:p>
            <a:pPr marL="400050" lvl="1" indent="0">
              <a:buNone/>
            </a:pPr>
            <a:r>
              <a:rPr lang="en-US" sz="2000" b="1" dirty="0" err="1" smtClean="0">
                <a:solidFill>
                  <a:srgbClr val="000000"/>
                </a:solidFill>
                <a:latin typeface="Courier New"/>
                <a:cs typeface="Courier New"/>
              </a:rPr>
              <a:t>var</a:t>
            </a:r>
            <a:r>
              <a:rPr lang="en-US" sz="2000" b="1" dirty="0" smtClean="0">
                <a:solidFill>
                  <a:srgbClr val="000000"/>
                </a:solidFill>
                <a:latin typeface="Courier New"/>
                <a:cs typeface="Courier New"/>
              </a:rPr>
              <a:t> city = [</a:t>
            </a:r>
          </a:p>
          <a:p>
            <a:pPr marL="400050" lvl="1" indent="0">
              <a:buNone/>
            </a:pPr>
            <a:r>
              <a:rPr lang="en-US" sz="2000" b="1" dirty="0" smtClean="0">
                <a:solidFill>
                  <a:srgbClr val="000000"/>
                </a:solidFill>
                <a:latin typeface="Courier New"/>
                <a:cs typeface="Courier New"/>
              </a:rPr>
              <a:t>   "Santa Fe",</a:t>
            </a:r>
          </a:p>
          <a:p>
            <a:pPr marL="400050" lvl="1" indent="0">
              <a:buNone/>
            </a:pPr>
            <a:r>
              <a:rPr lang="en-US" sz="2000" b="1" dirty="0" smtClean="0">
                <a:solidFill>
                  <a:srgbClr val="000000"/>
                </a:solidFill>
                <a:latin typeface="Courier New"/>
                <a:cs typeface="Courier New"/>
              </a:rPr>
              <a:t>   "Cedar Rapids" ];</a:t>
            </a:r>
          </a:p>
          <a:p>
            <a:pPr marL="400050" lvl="1" indent="0">
              <a:buNone/>
            </a:pPr>
            <a:endParaRPr lang="en-US" sz="2000" b="1" dirty="0" smtClean="0">
              <a:solidFill>
                <a:srgbClr val="000000"/>
              </a:solidFill>
              <a:latin typeface="Courier New"/>
              <a:cs typeface="Courier New"/>
            </a:endParaRPr>
          </a:p>
          <a:p>
            <a:pPr marL="400050" lvl="1" indent="0">
              <a:buNone/>
            </a:pPr>
            <a:r>
              <a:rPr lang="en-US" sz="2000" b="1" dirty="0" smtClean="0">
                <a:solidFill>
                  <a:srgbClr val="000000"/>
                </a:solidFill>
                <a:latin typeface="Courier New"/>
                <a:cs typeface="Courier New"/>
              </a:rPr>
              <a:t>// overwrite first element</a:t>
            </a:r>
          </a:p>
          <a:p>
            <a:pPr marL="400050" lvl="1" indent="0">
              <a:buNone/>
            </a:pPr>
            <a:r>
              <a:rPr lang="en-US" sz="2000" b="1" dirty="0" smtClean="0">
                <a:solidFill>
                  <a:srgbClr val="000000"/>
                </a:solidFill>
                <a:latin typeface="Courier New"/>
                <a:cs typeface="Courier New"/>
              </a:rPr>
              <a:t>city[0] = "Des Moines";</a:t>
            </a:r>
          </a:p>
          <a:p>
            <a:pPr marL="400050" lvl="1" indent="0">
              <a:buNone/>
            </a:pPr>
            <a:endParaRPr lang="en-US" sz="2000" b="1" dirty="0" smtClean="0">
              <a:solidFill>
                <a:srgbClr val="000000"/>
              </a:solidFill>
              <a:latin typeface="Courier New"/>
              <a:cs typeface="Courier New"/>
            </a:endParaRPr>
          </a:p>
          <a:p>
            <a:pPr marL="400050" lvl="1" indent="0">
              <a:buNone/>
            </a:pPr>
            <a:r>
              <a:rPr lang="en-US" sz="2000" b="1" dirty="0" smtClean="0">
                <a:solidFill>
                  <a:srgbClr val="000000"/>
                </a:solidFill>
                <a:latin typeface="Courier New"/>
                <a:cs typeface="Courier New"/>
              </a:rPr>
              <a:t>// append element to array end</a:t>
            </a:r>
          </a:p>
          <a:p>
            <a:pPr marL="400050" lvl="1" indent="0">
              <a:buNone/>
            </a:pPr>
            <a:r>
              <a:rPr lang="en-US" sz="2000" b="1" dirty="0" smtClean="0">
                <a:solidFill>
                  <a:srgbClr val="000000"/>
                </a:solidFill>
                <a:latin typeface="Courier New"/>
                <a:cs typeface="Courier New"/>
              </a:rPr>
              <a:t>city[</a:t>
            </a:r>
            <a:r>
              <a:rPr lang="en-US" sz="2000" b="1" dirty="0" err="1" smtClean="0">
                <a:solidFill>
                  <a:srgbClr val="000000"/>
                </a:solidFill>
                <a:latin typeface="Courier New"/>
                <a:cs typeface="Courier New"/>
              </a:rPr>
              <a:t>city.length</a:t>
            </a:r>
            <a:r>
              <a:rPr lang="en-US" sz="2000" b="1" dirty="0" smtClean="0">
                <a:solidFill>
                  <a:srgbClr val="000000"/>
                </a:solidFill>
                <a:latin typeface="Courier New"/>
                <a:cs typeface="Courier New"/>
              </a:rPr>
              <a:t>] = "Iowa City";</a:t>
            </a:r>
          </a:p>
          <a:p>
            <a:pPr marL="400050" lvl="1" indent="0">
              <a:buNone/>
            </a:pPr>
            <a:endParaRPr lang="en-US" sz="2000" b="1" dirty="0" smtClean="0">
              <a:solidFill>
                <a:srgbClr val="000000"/>
              </a:solidFill>
              <a:latin typeface="Courier New"/>
              <a:cs typeface="Courier New"/>
            </a:endParaRPr>
          </a:p>
          <a:p>
            <a:pPr marL="400050" lvl="1" indent="0">
              <a:buNone/>
            </a:pPr>
            <a:r>
              <a:rPr lang="en-US" sz="2000" b="1" dirty="0" smtClean="0">
                <a:solidFill>
                  <a:srgbClr val="000000"/>
                </a:solidFill>
                <a:latin typeface="Courier New"/>
                <a:cs typeface="Courier New"/>
              </a:rPr>
              <a:t>// display entire array</a:t>
            </a:r>
          </a:p>
          <a:p>
            <a:pPr marL="400050" lvl="1" indent="0">
              <a:buNone/>
            </a:pPr>
            <a:r>
              <a:rPr lang="en-US" sz="2000" b="1" dirty="0" smtClean="0">
                <a:solidFill>
                  <a:srgbClr val="000000"/>
                </a:solidFill>
                <a:latin typeface="Courier New"/>
                <a:cs typeface="Courier New"/>
              </a:rPr>
              <a:t>console.log( city );</a:t>
            </a:r>
            <a:endParaRPr lang="en-US" sz="6600" b="1" dirty="0">
              <a:solidFill>
                <a:srgbClr val="000000"/>
              </a:solidFill>
              <a:latin typeface="Courier New"/>
              <a:cs typeface="Courier New"/>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2</a:t>
            </a:fld>
            <a:endParaRPr lang="es-ES" dirty="0"/>
          </a:p>
        </p:txBody>
      </p:sp>
      <p:sp>
        <p:nvSpPr>
          <p:cNvPr id="5" name="Folded Corner 4"/>
          <p:cNvSpPr>
            <a:spLocks noChangeArrowheads="1"/>
          </p:cNvSpPr>
          <p:nvPr/>
        </p:nvSpPr>
        <p:spPr bwMode="auto">
          <a:xfrm>
            <a:off x="6300192" y="6237312"/>
            <a:ext cx="1401346"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ctr">
              <a:buFont typeface="Times New Roman" pitchFamily="16" charset="0"/>
              <a:buNone/>
              <a:defRPr/>
            </a:pPr>
            <a:r>
              <a:rPr lang="en-US" sz="1000" b="1" dirty="0" smtClean="0">
                <a:latin typeface="DejaVu Sans" pitchFamily="34" charset="0"/>
                <a:ea typeface="DejaVu Sans" pitchFamily="34" charset="0"/>
                <a:cs typeface="DejaVu Sans" pitchFamily="34" charset="0"/>
              </a:rPr>
              <a:t>manipArray.html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67852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b="1" dirty="0" smtClean="0">
                <a:solidFill>
                  <a:srgbClr val="333333"/>
                </a:solidFill>
              </a:rPr>
              <a:t>Array Method: pop()</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lnSpcReduction="10000"/>
          </a:bodyPr>
          <a:lstStyle/>
          <a:p>
            <a:pPr marL="0" indent="0">
              <a:buNone/>
            </a:pPr>
            <a:r>
              <a:rPr lang="en-US" sz="2000" b="1" dirty="0" smtClean="0">
                <a:cs typeface="Courier"/>
              </a:rPr>
              <a:t>Discussion:</a:t>
            </a:r>
            <a:endParaRPr lang="en-US" sz="2000" b="1" dirty="0">
              <a:cs typeface="Courier"/>
            </a:endParaRPr>
          </a:p>
          <a:p>
            <a:pPr marL="400050" lvl="1" indent="0">
              <a:buNone/>
            </a:pPr>
            <a:r>
              <a:rPr lang="en-US" sz="2000" dirty="0" smtClean="0">
                <a:cs typeface="Courier"/>
              </a:rPr>
              <a:t>Array method “pop()” removes the last element from the array.</a:t>
            </a:r>
          </a:p>
          <a:p>
            <a:pPr marL="400050" lvl="1" indent="0">
              <a:buNone/>
            </a:pPr>
            <a:endParaRPr lang="en-US" sz="2000" dirty="0" smtClean="0">
              <a:cs typeface="Courier"/>
            </a:endParaRPr>
          </a:p>
          <a:p>
            <a:pPr marL="0" indent="0">
              <a:buNone/>
            </a:pPr>
            <a:r>
              <a:rPr lang="en-US" sz="2000" b="1" dirty="0" smtClean="0">
                <a:cs typeface="Courier"/>
              </a:rPr>
              <a:t>Example:</a:t>
            </a:r>
            <a:endParaRPr lang="en-US" sz="2000" b="1" dirty="0">
              <a:cs typeface="Courier"/>
            </a:endParaRPr>
          </a:p>
          <a:p>
            <a:pPr marL="400050" lvl="1" indent="0">
              <a:buNone/>
            </a:pPr>
            <a:r>
              <a:rPr lang="en-US" sz="2000" b="1" dirty="0" err="1" smtClean="0">
                <a:latin typeface="Courier New"/>
                <a:cs typeface="Courier New"/>
              </a:rPr>
              <a:t>var</a:t>
            </a:r>
            <a:r>
              <a:rPr lang="en-US" sz="2000" b="1" dirty="0" smtClean="0">
                <a:latin typeface="Courier New"/>
                <a:cs typeface="Courier New"/>
              </a:rPr>
              <a:t> </a:t>
            </a:r>
            <a:r>
              <a:rPr lang="en-US" sz="2000" b="1" dirty="0" err="1" smtClean="0">
                <a:latin typeface="Courier New"/>
                <a:cs typeface="Courier New"/>
              </a:rPr>
              <a:t>marx</a:t>
            </a:r>
            <a:r>
              <a:rPr lang="en-US" sz="2000" b="1" dirty="0" smtClean="0">
                <a:latin typeface="Courier New"/>
                <a:cs typeface="Courier New"/>
              </a:rPr>
              <a:t> = [ "Chico", "</a:t>
            </a:r>
            <a:r>
              <a:rPr lang="en-US" sz="2000" b="1" dirty="0" err="1" smtClean="0">
                <a:latin typeface="Courier New"/>
                <a:cs typeface="Courier New"/>
              </a:rPr>
              <a:t>Harpo</a:t>
            </a:r>
            <a:r>
              <a:rPr lang="en-US" sz="2000" b="1" dirty="0" smtClean="0">
                <a:latin typeface="Courier New"/>
                <a:cs typeface="Courier New"/>
              </a:rPr>
              <a:t>", "</a:t>
            </a:r>
            <a:r>
              <a:rPr lang="en-US" sz="2000" b="1" dirty="0" err="1" smtClean="0">
                <a:latin typeface="Courier New"/>
                <a:cs typeface="Courier New"/>
              </a:rPr>
              <a:t>Groucho</a:t>
            </a:r>
            <a:r>
              <a:rPr lang="en-US" sz="2000" b="1" dirty="0" smtClean="0">
                <a:latin typeface="Courier New"/>
                <a:cs typeface="Courier New"/>
              </a:rPr>
              <a:t>", </a:t>
            </a:r>
          </a:p>
          <a:p>
            <a:pPr marL="400050" lvl="1" indent="0">
              <a:buNone/>
            </a:pPr>
            <a:r>
              <a:rPr lang="en-US" sz="2000" b="1" dirty="0" smtClean="0">
                <a:latin typeface="Courier New"/>
                <a:cs typeface="Courier New"/>
              </a:rPr>
              <a:t>             "</a:t>
            </a:r>
            <a:r>
              <a:rPr lang="en-US" sz="2000" b="1" dirty="0" err="1" smtClean="0">
                <a:latin typeface="Courier New"/>
                <a:cs typeface="Courier New"/>
              </a:rPr>
              <a:t>Gummo</a:t>
            </a:r>
            <a:r>
              <a:rPr lang="en-US" sz="2000" b="1" dirty="0" smtClean="0">
                <a:latin typeface="Courier New"/>
                <a:cs typeface="Courier New"/>
              </a:rPr>
              <a:t>", "</a:t>
            </a:r>
            <a:r>
              <a:rPr lang="en-US" sz="2000" b="1" dirty="0" err="1" smtClean="0">
                <a:latin typeface="Courier New"/>
                <a:cs typeface="Courier New"/>
              </a:rPr>
              <a:t>Zeppo</a:t>
            </a:r>
            <a:r>
              <a:rPr lang="en-US" sz="2000" b="1" dirty="0" smtClean="0">
                <a:latin typeface="Courier New"/>
                <a:cs typeface="Courier New"/>
              </a:rPr>
              <a:t>" ];</a:t>
            </a:r>
          </a:p>
          <a:p>
            <a:pPr marL="400050" lvl="1" indent="0">
              <a:buNone/>
            </a:pPr>
            <a:endParaRPr lang="en-US" sz="2000" b="1" dirty="0" smtClean="0">
              <a:latin typeface="Courier New"/>
              <a:cs typeface="Courier New"/>
            </a:endParaRPr>
          </a:p>
          <a:p>
            <a:pPr marL="400050" lvl="1" indent="0">
              <a:buNone/>
            </a:pPr>
            <a:r>
              <a:rPr lang="en-US" sz="2000" b="1" dirty="0" smtClean="0">
                <a:latin typeface="Courier New"/>
                <a:cs typeface="Courier New"/>
              </a:rPr>
              <a:t>console.log( "Array before pop: " + </a:t>
            </a:r>
            <a:r>
              <a:rPr lang="en-US" sz="2000" b="1" dirty="0" err="1" smtClean="0">
                <a:latin typeface="Courier New"/>
                <a:cs typeface="Courier New"/>
              </a:rPr>
              <a:t>marx</a:t>
            </a:r>
            <a:r>
              <a:rPr lang="en-US" sz="2000" b="1" dirty="0" smtClean="0">
                <a:latin typeface="Courier New"/>
                <a:cs typeface="Courier New"/>
              </a:rPr>
              <a:t> );</a:t>
            </a:r>
          </a:p>
          <a:p>
            <a:pPr marL="400050" lvl="1" indent="0">
              <a:buNone/>
            </a:pPr>
            <a:endParaRPr lang="en-US" sz="2000" b="1" dirty="0" smtClean="0">
              <a:latin typeface="Courier New"/>
              <a:cs typeface="Courier New"/>
            </a:endParaRPr>
          </a:p>
          <a:p>
            <a:pPr marL="400050" lvl="1" indent="0">
              <a:buNone/>
            </a:pPr>
            <a:r>
              <a:rPr lang="en-US" sz="2000" b="1" dirty="0" smtClean="0">
                <a:latin typeface="Courier New"/>
                <a:cs typeface="Courier New"/>
              </a:rPr>
              <a:t>// remove last element from array</a:t>
            </a:r>
          </a:p>
          <a:p>
            <a:pPr marL="400050" lvl="1" indent="0">
              <a:buNone/>
            </a:pPr>
            <a:r>
              <a:rPr lang="en-US" sz="2000" b="1" dirty="0" err="1" smtClean="0">
                <a:latin typeface="Courier New"/>
                <a:cs typeface="Courier New"/>
              </a:rPr>
              <a:t>var</a:t>
            </a:r>
            <a:r>
              <a:rPr lang="en-US" sz="2000" b="1" dirty="0" smtClean="0">
                <a:latin typeface="Courier New"/>
                <a:cs typeface="Courier New"/>
              </a:rPr>
              <a:t> youngest = marx.pop();  // "</a:t>
            </a:r>
            <a:r>
              <a:rPr lang="en-US" sz="2000" b="1" dirty="0" err="1" smtClean="0">
                <a:latin typeface="Courier New"/>
                <a:cs typeface="Courier New"/>
              </a:rPr>
              <a:t>Zeppo</a:t>
            </a:r>
            <a:r>
              <a:rPr lang="en-US" sz="2000" b="1" dirty="0" smtClean="0">
                <a:latin typeface="Courier New"/>
                <a:cs typeface="Courier New"/>
              </a:rPr>
              <a:t>"</a:t>
            </a:r>
          </a:p>
          <a:p>
            <a:pPr marL="400050" lvl="1" indent="0">
              <a:buNone/>
            </a:pPr>
            <a:endParaRPr lang="en-US" sz="2000" b="1" dirty="0" smtClean="0">
              <a:latin typeface="Courier New"/>
              <a:cs typeface="Courier New"/>
            </a:endParaRPr>
          </a:p>
          <a:p>
            <a:pPr marL="400050" lvl="1" indent="0">
              <a:buNone/>
            </a:pPr>
            <a:r>
              <a:rPr lang="en-US" sz="2000" b="1" dirty="0" smtClean="0">
                <a:latin typeface="Courier New"/>
                <a:cs typeface="Courier New"/>
              </a:rPr>
              <a:t>console.log( "Returned from pop(): " + youngest );</a:t>
            </a:r>
          </a:p>
          <a:p>
            <a:pPr marL="400050" lvl="1" indent="0">
              <a:buNone/>
            </a:pPr>
            <a:r>
              <a:rPr lang="en-US" sz="2000" b="1" dirty="0" smtClean="0">
                <a:latin typeface="Courier New"/>
                <a:cs typeface="Courier New"/>
              </a:rPr>
              <a:t>console.log( "Array after pop(): " + </a:t>
            </a:r>
            <a:r>
              <a:rPr lang="en-US" sz="2000" b="1" dirty="0" err="1" smtClean="0">
                <a:latin typeface="Courier New"/>
                <a:cs typeface="Courier New"/>
              </a:rPr>
              <a:t>marx</a:t>
            </a:r>
            <a:r>
              <a:rPr lang="en-US" sz="2000" b="1" dirty="0" smtClean="0">
                <a:latin typeface="Courier New"/>
                <a:cs typeface="Courier New"/>
              </a:rPr>
              <a:t> );</a:t>
            </a:r>
            <a:endParaRPr lang="en-US" sz="6600" b="1" dirty="0">
              <a:solidFill>
                <a:srgbClr val="000000"/>
              </a:solidFill>
              <a:latin typeface="Courier New"/>
              <a:cs typeface="Courier New"/>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3</a:t>
            </a:fld>
            <a:endParaRPr lang="es-ES" dirty="0"/>
          </a:p>
        </p:txBody>
      </p:sp>
      <p:sp>
        <p:nvSpPr>
          <p:cNvPr id="5" name="Folded Corner 4"/>
          <p:cNvSpPr>
            <a:spLocks noChangeArrowheads="1"/>
          </p:cNvSpPr>
          <p:nvPr/>
        </p:nvSpPr>
        <p:spPr bwMode="auto">
          <a:xfrm>
            <a:off x="6660232" y="6381328"/>
            <a:ext cx="1217000"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1000" b="1" dirty="0" smtClean="0">
                <a:latin typeface="DejaVu Sans" pitchFamily="34" charset="0"/>
                <a:ea typeface="DejaVu Sans" pitchFamily="34" charset="0"/>
                <a:cs typeface="DejaVu Sans" pitchFamily="34" charset="0"/>
              </a:rPr>
              <a:t>arrayPop.html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265954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b="1" dirty="0" smtClean="0">
                <a:solidFill>
                  <a:srgbClr val="333333"/>
                </a:solidFill>
              </a:rPr>
              <a:t>Array Method: push</a:t>
            </a:r>
            <a:r>
              <a:rPr lang="en-US" dirty="0" smtClean="0">
                <a:solidFill>
                  <a:srgbClr val="333333"/>
                </a:solidFill>
              </a:rPr>
              <a:t>()</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buNone/>
            </a:pPr>
            <a:r>
              <a:rPr lang="en-US" sz="2400" b="1" dirty="0" smtClean="0">
                <a:cs typeface="Courier"/>
              </a:rPr>
              <a:t>Discussion:</a:t>
            </a:r>
            <a:endParaRPr lang="en-US" sz="2400" b="1" dirty="0">
              <a:cs typeface="Courier"/>
            </a:endParaRPr>
          </a:p>
          <a:p>
            <a:pPr marL="400050" lvl="1" indent="0">
              <a:buNone/>
            </a:pPr>
            <a:r>
              <a:rPr lang="en-US" sz="2400" dirty="0" smtClean="0">
                <a:cs typeface="Courier"/>
              </a:rPr>
              <a:t>The method “push()” appends </a:t>
            </a:r>
            <a:r>
              <a:rPr lang="en-US" sz="2400" dirty="0">
                <a:cs typeface="Courier"/>
              </a:rPr>
              <a:t>an element </a:t>
            </a:r>
            <a:r>
              <a:rPr lang="en-US" sz="2400" dirty="0" smtClean="0">
                <a:cs typeface="Courier"/>
              </a:rPr>
              <a:t>to </a:t>
            </a:r>
            <a:r>
              <a:rPr lang="en-US" sz="2400" dirty="0">
                <a:cs typeface="Courier"/>
              </a:rPr>
              <a:t>the end of </a:t>
            </a:r>
            <a:r>
              <a:rPr lang="en-US" sz="2400" dirty="0" smtClean="0">
                <a:cs typeface="Courier"/>
              </a:rPr>
              <a:t>an array</a:t>
            </a:r>
            <a:r>
              <a:rPr lang="en-US" sz="2400" dirty="0">
                <a:cs typeface="Courier"/>
              </a:rPr>
              <a:t>.</a:t>
            </a:r>
          </a:p>
          <a:p>
            <a:pPr marL="400050" lvl="1" indent="0">
              <a:buNone/>
            </a:pPr>
            <a:endParaRPr lang="en-US" sz="2400" dirty="0" smtClean="0">
              <a:cs typeface="Courier"/>
            </a:endParaRPr>
          </a:p>
          <a:p>
            <a:pPr marL="0" indent="0">
              <a:buNone/>
            </a:pPr>
            <a:r>
              <a:rPr lang="en-US" sz="2400" b="1" dirty="0" smtClean="0">
                <a:cs typeface="Courier"/>
              </a:rPr>
              <a:t>Example:</a:t>
            </a:r>
            <a:endParaRPr lang="en-US" sz="2400" b="1" dirty="0">
              <a:cs typeface="Courier"/>
            </a:endParaRPr>
          </a:p>
          <a:p>
            <a:pPr marL="457200" lvl="1" indent="0">
              <a:buNone/>
            </a:pPr>
            <a:r>
              <a:rPr lang="en-US" sz="2400" b="1" dirty="0" err="1">
                <a:latin typeface="Courier New"/>
                <a:cs typeface="Courier New"/>
              </a:rPr>
              <a:t>var</a:t>
            </a:r>
            <a:r>
              <a:rPr lang="en-US" sz="2400" b="1" dirty="0">
                <a:latin typeface="Courier New"/>
                <a:cs typeface="Courier New"/>
              </a:rPr>
              <a:t> </a:t>
            </a:r>
            <a:r>
              <a:rPr lang="en-US" sz="2400" b="1" dirty="0" err="1">
                <a:latin typeface="Courier New"/>
                <a:cs typeface="Courier New"/>
              </a:rPr>
              <a:t>marx</a:t>
            </a:r>
            <a:r>
              <a:rPr lang="en-US" sz="2400" b="1" dirty="0">
                <a:latin typeface="Courier New"/>
                <a:cs typeface="Courier New"/>
              </a:rPr>
              <a:t> = [ "Chico", "Harpo" ];</a:t>
            </a:r>
          </a:p>
          <a:p>
            <a:pPr marL="457200" lvl="1" indent="0">
              <a:buNone/>
            </a:pPr>
            <a:r>
              <a:rPr lang="en-US" sz="2400" b="1" dirty="0" err="1">
                <a:latin typeface="Courier New"/>
                <a:cs typeface="Courier New"/>
              </a:rPr>
              <a:t>console.log</a:t>
            </a:r>
            <a:r>
              <a:rPr lang="en-US" sz="2400" b="1" dirty="0">
                <a:latin typeface="Courier New"/>
                <a:cs typeface="Courier New"/>
              </a:rPr>
              <a:t>( "Original array: " + </a:t>
            </a:r>
            <a:r>
              <a:rPr lang="en-US" sz="2400" b="1" dirty="0" err="1">
                <a:latin typeface="Courier New"/>
                <a:cs typeface="Courier New"/>
              </a:rPr>
              <a:t>marx</a:t>
            </a:r>
            <a:r>
              <a:rPr lang="en-US" sz="2400" b="1" dirty="0">
                <a:latin typeface="Courier New"/>
                <a:cs typeface="Courier New"/>
              </a:rPr>
              <a:t> );</a:t>
            </a:r>
          </a:p>
          <a:p>
            <a:pPr marL="457200" lvl="1" indent="0">
              <a:buNone/>
            </a:pPr>
            <a:endParaRPr lang="en-US" sz="2400" b="1" dirty="0">
              <a:latin typeface="Courier New"/>
              <a:cs typeface="Courier New"/>
            </a:endParaRPr>
          </a:p>
          <a:p>
            <a:pPr marL="457200" lvl="1" indent="0">
              <a:buNone/>
            </a:pPr>
            <a:r>
              <a:rPr lang="en-US" sz="2400" b="1" dirty="0">
                <a:latin typeface="Courier New"/>
                <a:cs typeface="Courier New"/>
              </a:rPr>
              <a:t>// append element to array end</a:t>
            </a:r>
          </a:p>
          <a:p>
            <a:pPr marL="457200" lvl="1" indent="0">
              <a:buNone/>
            </a:pPr>
            <a:r>
              <a:rPr lang="en-US" sz="2400" b="1" dirty="0" err="1">
                <a:latin typeface="Courier New"/>
                <a:cs typeface="Courier New"/>
              </a:rPr>
              <a:t>marx.push</a:t>
            </a:r>
            <a:r>
              <a:rPr lang="en-US" sz="2400" b="1" dirty="0">
                <a:latin typeface="Courier New"/>
                <a:cs typeface="Courier New"/>
              </a:rPr>
              <a:t>( "</a:t>
            </a:r>
            <a:r>
              <a:rPr lang="en-US" sz="2400" b="1" dirty="0" err="1">
                <a:latin typeface="Courier New"/>
                <a:cs typeface="Courier New"/>
              </a:rPr>
              <a:t>Grocho</a:t>
            </a:r>
            <a:r>
              <a:rPr lang="en-US" sz="2400" b="1" dirty="0">
                <a:latin typeface="Courier New"/>
                <a:cs typeface="Courier New"/>
              </a:rPr>
              <a:t>" );</a:t>
            </a:r>
          </a:p>
          <a:p>
            <a:pPr marL="457200" lvl="1" indent="0">
              <a:buNone/>
            </a:pPr>
            <a:r>
              <a:rPr lang="en-US" sz="2400" b="1" dirty="0" err="1">
                <a:latin typeface="Courier New"/>
                <a:cs typeface="Courier New"/>
              </a:rPr>
              <a:t>console.log</a:t>
            </a:r>
            <a:r>
              <a:rPr lang="en-US" sz="2400" b="1" dirty="0">
                <a:latin typeface="Courier New"/>
                <a:cs typeface="Courier New"/>
              </a:rPr>
              <a:t>( "After push(): " + </a:t>
            </a:r>
            <a:r>
              <a:rPr lang="en-US" sz="2400" b="1" dirty="0" err="1">
                <a:latin typeface="Courier New"/>
                <a:cs typeface="Courier New"/>
              </a:rPr>
              <a:t>marx</a:t>
            </a:r>
            <a:r>
              <a:rPr lang="en-US" sz="2400" b="1" dirty="0">
                <a:latin typeface="Courier New"/>
                <a:cs typeface="Courier New"/>
              </a:rPr>
              <a:t> );</a:t>
            </a:r>
            <a:endParaRPr lang="en-US" sz="6000" b="1" dirty="0">
              <a:solidFill>
                <a:srgbClr val="000000"/>
              </a:solidFill>
              <a:latin typeface="Courier New"/>
              <a:cs typeface="Courier New"/>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4</a:t>
            </a:fld>
            <a:endParaRPr lang="es-ES" dirty="0"/>
          </a:p>
        </p:txBody>
      </p:sp>
      <p:sp>
        <p:nvSpPr>
          <p:cNvPr id="5" name="Folded Corner 4"/>
          <p:cNvSpPr>
            <a:spLocks noChangeArrowheads="1"/>
          </p:cNvSpPr>
          <p:nvPr/>
        </p:nvSpPr>
        <p:spPr bwMode="auto">
          <a:xfrm>
            <a:off x="6588224" y="6453336"/>
            <a:ext cx="1297150"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1000" b="1" dirty="0" smtClean="0">
                <a:latin typeface="DejaVu Sans" pitchFamily="34" charset="0"/>
                <a:ea typeface="DejaVu Sans" pitchFamily="34" charset="0"/>
                <a:cs typeface="DejaVu Sans" pitchFamily="34" charset="0"/>
              </a:rPr>
              <a:t>arrayPush.html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60175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idx="1"/>
          </p:nvPr>
        </p:nvSpPr>
        <p:spPr>
          <a:xfrm>
            <a:off x="395536" y="1600200"/>
            <a:ext cx="8424936" cy="4925144"/>
          </a:xfrm>
        </p:spPr>
        <p:txBody>
          <a:bodyPr>
            <a:noAutofit/>
          </a:bodyPr>
          <a:lstStyle/>
          <a:p>
            <a:pPr marL="0" indent="0">
              <a:buNone/>
            </a:pPr>
            <a:r>
              <a:rPr lang="en-US" sz="2100" b="1" dirty="0" smtClean="0"/>
              <a:t>Discussion:</a:t>
            </a:r>
            <a:endParaRPr lang="en-US" sz="2100" b="1" dirty="0"/>
          </a:p>
          <a:p>
            <a:pPr marL="400050" lvl="1" indent="0">
              <a:buNone/>
            </a:pPr>
            <a:r>
              <a:rPr lang="en-US" sz="2100" dirty="0" smtClean="0">
                <a:cs typeface="Courier"/>
              </a:rPr>
              <a:t>The method “shift()” removes the first element </a:t>
            </a:r>
            <a:r>
              <a:rPr lang="en-US" sz="2100" dirty="0">
                <a:cs typeface="Courier"/>
              </a:rPr>
              <a:t>from </a:t>
            </a:r>
            <a:r>
              <a:rPr lang="en-US" sz="2100" dirty="0" smtClean="0">
                <a:cs typeface="Courier"/>
              </a:rPr>
              <a:t>an array</a:t>
            </a:r>
            <a:r>
              <a:rPr lang="en-US" sz="2100" dirty="0">
                <a:cs typeface="Courier"/>
              </a:rPr>
              <a:t>.</a:t>
            </a:r>
          </a:p>
          <a:p>
            <a:pPr marL="400050" lvl="1" indent="0">
              <a:buNone/>
            </a:pPr>
            <a:endParaRPr lang="en-US" sz="2100" b="1" dirty="0" smtClean="0"/>
          </a:p>
          <a:p>
            <a:pPr marL="0" indent="0">
              <a:buNone/>
            </a:pPr>
            <a:r>
              <a:rPr lang="en-US" sz="2100" b="1" dirty="0" smtClean="0"/>
              <a:t>Example:</a:t>
            </a:r>
            <a:endParaRPr lang="en-US" sz="2100" b="1" dirty="0"/>
          </a:p>
          <a:p>
            <a:pPr marL="400050" lvl="1" indent="0">
              <a:buNone/>
            </a:pPr>
            <a:r>
              <a:rPr lang="en-US" sz="2100" b="1" dirty="0" err="1" smtClean="0">
                <a:latin typeface="Courier New"/>
                <a:cs typeface="Courier New"/>
              </a:rPr>
              <a:t>var</a:t>
            </a:r>
            <a:r>
              <a:rPr lang="en-US" sz="2100" b="1" dirty="0" smtClean="0">
                <a:latin typeface="Courier New"/>
                <a:cs typeface="Courier New"/>
              </a:rPr>
              <a:t> bears = [ "Goldilocks", "Mama", "Papa" ];</a:t>
            </a:r>
          </a:p>
          <a:p>
            <a:pPr marL="400050" lvl="1" indent="0">
              <a:buNone/>
            </a:pPr>
            <a:r>
              <a:rPr lang="en-US" sz="2100" b="1" dirty="0" smtClean="0">
                <a:latin typeface="Courier New"/>
                <a:cs typeface="Courier New"/>
              </a:rPr>
              <a:t>console.log( "Original array: " + bears );</a:t>
            </a:r>
          </a:p>
          <a:p>
            <a:pPr marL="400050" lvl="1" indent="0">
              <a:buNone/>
            </a:pPr>
            <a:endParaRPr lang="en-US" sz="2100" b="1" dirty="0" smtClean="0">
              <a:latin typeface="Courier New"/>
              <a:cs typeface="Courier New"/>
            </a:endParaRPr>
          </a:p>
          <a:p>
            <a:pPr marL="400050" lvl="1" indent="0">
              <a:buNone/>
            </a:pPr>
            <a:r>
              <a:rPr lang="en-US" sz="2100" b="1" dirty="0" smtClean="0">
                <a:latin typeface="Courier New"/>
                <a:cs typeface="Courier New"/>
              </a:rPr>
              <a:t>// remove first element from array</a:t>
            </a:r>
          </a:p>
          <a:p>
            <a:pPr marL="400050" lvl="1" indent="0">
              <a:buNone/>
            </a:pPr>
            <a:r>
              <a:rPr lang="en-US" sz="2100" b="1" dirty="0" err="1" smtClean="0">
                <a:latin typeface="Courier New"/>
                <a:cs typeface="Courier New"/>
              </a:rPr>
              <a:t>var</a:t>
            </a:r>
            <a:r>
              <a:rPr lang="en-US" sz="2100" b="1" dirty="0" smtClean="0">
                <a:latin typeface="Courier New"/>
                <a:cs typeface="Courier New"/>
              </a:rPr>
              <a:t> girl = </a:t>
            </a:r>
            <a:r>
              <a:rPr lang="en-US" sz="2100" b="1" dirty="0" err="1" smtClean="0">
                <a:latin typeface="Courier New"/>
                <a:cs typeface="Courier New"/>
              </a:rPr>
              <a:t>bears.shift</a:t>
            </a:r>
            <a:r>
              <a:rPr lang="en-US" sz="2100" b="1" dirty="0" smtClean="0">
                <a:latin typeface="Courier New"/>
                <a:cs typeface="Courier New"/>
              </a:rPr>
              <a:t>();  // "Goldilocks"</a:t>
            </a:r>
          </a:p>
          <a:p>
            <a:pPr marL="400050" lvl="1" indent="0">
              <a:buNone/>
            </a:pPr>
            <a:endParaRPr lang="en-US" sz="2100" b="1" dirty="0" smtClean="0">
              <a:latin typeface="Courier New"/>
              <a:cs typeface="Courier New"/>
            </a:endParaRPr>
          </a:p>
          <a:p>
            <a:pPr marL="400050" lvl="1" indent="0">
              <a:buNone/>
            </a:pPr>
            <a:r>
              <a:rPr lang="en-US" sz="2100" b="1" dirty="0" smtClean="0">
                <a:latin typeface="Courier New"/>
                <a:cs typeface="Courier New"/>
              </a:rPr>
              <a:t>console.log( "Returned from shift(): " + girl );</a:t>
            </a:r>
          </a:p>
          <a:p>
            <a:pPr marL="400050" lvl="1" indent="0">
              <a:buNone/>
            </a:pPr>
            <a:r>
              <a:rPr lang="en-US" sz="2100" b="1" dirty="0" smtClean="0">
                <a:latin typeface="Courier New"/>
                <a:cs typeface="Courier New"/>
              </a:rPr>
              <a:t>console.log( "Array after shift(): " + bears );</a:t>
            </a:r>
            <a:endParaRPr lang="en-US" sz="7200" b="1" dirty="0">
              <a:solidFill>
                <a:srgbClr val="000000"/>
              </a:solidFill>
              <a:latin typeface="Courier New"/>
              <a:cs typeface="Courier New"/>
            </a:endParaRPr>
          </a:p>
        </p:txBody>
      </p:sp>
      <p:sp>
        <p:nvSpPr>
          <p:cNvPr id="143362" name="Rectangle 2"/>
          <p:cNvSpPr>
            <a:spLocks noGrp="1" noChangeArrowheads="1"/>
          </p:cNvSpPr>
          <p:nvPr>
            <p:ph type="title"/>
          </p:nvPr>
        </p:nvSpPr>
        <p:spPr/>
        <p:txBody>
          <a:bodyPr>
            <a:normAutofit/>
          </a:bodyPr>
          <a:lstStyle/>
          <a:p>
            <a:r>
              <a:rPr lang="en-US" b="1" dirty="0" smtClean="0">
                <a:solidFill>
                  <a:srgbClr val="333333"/>
                </a:solidFill>
              </a:rPr>
              <a:t>Array Method: shift()</a:t>
            </a:r>
            <a:endParaRPr lang="en-US" b="1" dirty="0">
              <a:solidFill>
                <a:srgbClr val="333333"/>
              </a:solidFill>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5</a:t>
            </a:fld>
            <a:endParaRPr lang="es-ES" dirty="0"/>
          </a:p>
        </p:txBody>
      </p:sp>
      <p:sp>
        <p:nvSpPr>
          <p:cNvPr id="5" name="Folded Corner 4"/>
          <p:cNvSpPr>
            <a:spLocks noChangeArrowheads="1"/>
          </p:cNvSpPr>
          <p:nvPr/>
        </p:nvSpPr>
        <p:spPr bwMode="auto">
          <a:xfrm>
            <a:off x="6452820" y="6375514"/>
            <a:ext cx="1287532"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1000" b="1" dirty="0" smtClean="0">
                <a:latin typeface="DejaVu Sans" pitchFamily="34" charset="0"/>
                <a:ea typeface="DejaVu Sans" pitchFamily="34" charset="0"/>
                <a:cs typeface="DejaVu Sans" pitchFamily="34" charset="0"/>
              </a:rPr>
              <a:t>arrayShift.html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64779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b="1" dirty="0" smtClean="0">
                <a:solidFill>
                  <a:srgbClr val="333333"/>
                </a:solidFill>
              </a:rPr>
              <a:t>Array Method: </a:t>
            </a:r>
            <a:r>
              <a:rPr lang="en-US" b="1" dirty="0" err="1" smtClean="0">
                <a:solidFill>
                  <a:srgbClr val="333333"/>
                </a:solidFill>
              </a:rPr>
              <a:t>unshift</a:t>
            </a:r>
            <a:r>
              <a:rPr lang="en-US" dirty="0" smtClean="0">
                <a:solidFill>
                  <a:srgbClr val="333333"/>
                </a:solidFill>
              </a:rPr>
              <a:t>()</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buNone/>
            </a:pPr>
            <a:r>
              <a:rPr lang="en-US" sz="2400" b="1" dirty="0" smtClean="0"/>
              <a:t>Discussion:</a:t>
            </a:r>
            <a:endParaRPr lang="en-US" sz="2400" b="1" dirty="0"/>
          </a:p>
          <a:p>
            <a:pPr marL="400050" lvl="1" indent="0">
              <a:buNone/>
            </a:pPr>
            <a:r>
              <a:rPr lang="en-US" sz="2400" dirty="0" smtClean="0">
                <a:cs typeface="Courier"/>
              </a:rPr>
              <a:t>The method “</a:t>
            </a:r>
            <a:r>
              <a:rPr lang="en-US" sz="2400" dirty="0" err="1" smtClean="0">
                <a:cs typeface="Courier"/>
              </a:rPr>
              <a:t>unshift</a:t>
            </a:r>
            <a:r>
              <a:rPr lang="en-US" sz="2400" dirty="0" smtClean="0">
                <a:cs typeface="Courier"/>
              </a:rPr>
              <a:t>()” adds an element to the beginning of </a:t>
            </a:r>
            <a:r>
              <a:rPr lang="en-US" sz="2400" dirty="0">
                <a:cs typeface="Courier"/>
              </a:rPr>
              <a:t>the array.</a:t>
            </a:r>
          </a:p>
          <a:p>
            <a:pPr marL="400050" lvl="1" indent="0">
              <a:buNone/>
            </a:pPr>
            <a:endParaRPr lang="en-US" sz="2400" b="1" dirty="0" smtClean="0"/>
          </a:p>
          <a:p>
            <a:pPr marL="0" indent="0">
              <a:buNone/>
            </a:pPr>
            <a:r>
              <a:rPr lang="en-US" sz="2400" b="1" dirty="0" smtClean="0"/>
              <a:t>Example:</a:t>
            </a:r>
            <a:endParaRPr lang="en-US" sz="2400" b="1" dirty="0"/>
          </a:p>
          <a:p>
            <a:pPr marL="400050" lvl="1" indent="0">
              <a:buNone/>
            </a:pPr>
            <a:r>
              <a:rPr lang="en-US" sz="2300" b="1" dirty="0" err="1">
                <a:latin typeface="Courier New"/>
                <a:cs typeface="Courier New"/>
              </a:rPr>
              <a:t>var</a:t>
            </a:r>
            <a:r>
              <a:rPr lang="en-US" sz="2300" b="1" dirty="0">
                <a:latin typeface="Courier New"/>
                <a:cs typeface="Courier New"/>
              </a:rPr>
              <a:t> bears = [ "Mama", "Papa" ];</a:t>
            </a:r>
          </a:p>
          <a:p>
            <a:pPr marL="400050" lvl="1" indent="0">
              <a:buNone/>
            </a:pPr>
            <a:r>
              <a:rPr lang="en-US" sz="2300" b="1" dirty="0" err="1">
                <a:latin typeface="Courier New"/>
                <a:cs typeface="Courier New"/>
              </a:rPr>
              <a:t>console.log</a:t>
            </a:r>
            <a:r>
              <a:rPr lang="en-US" sz="2300" b="1" dirty="0">
                <a:latin typeface="Courier New"/>
                <a:cs typeface="Courier New"/>
              </a:rPr>
              <a:t>( "Original array: " + bears );</a:t>
            </a:r>
          </a:p>
          <a:p>
            <a:pPr marL="400050" lvl="1" indent="0">
              <a:buNone/>
            </a:pPr>
            <a:endParaRPr lang="en-US" sz="2300" b="1" dirty="0">
              <a:latin typeface="Courier New"/>
              <a:cs typeface="Courier New"/>
            </a:endParaRPr>
          </a:p>
          <a:p>
            <a:pPr marL="400050" lvl="1" indent="0">
              <a:buNone/>
            </a:pPr>
            <a:r>
              <a:rPr lang="en-US" sz="2300" b="1" dirty="0">
                <a:latin typeface="Courier New"/>
                <a:cs typeface="Courier New"/>
              </a:rPr>
              <a:t>// </a:t>
            </a:r>
            <a:r>
              <a:rPr lang="en-US" sz="2300" b="1" dirty="0" smtClean="0">
                <a:latin typeface="Courier New"/>
                <a:cs typeface="Courier New"/>
              </a:rPr>
              <a:t>insert first </a:t>
            </a:r>
            <a:r>
              <a:rPr lang="en-US" sz="2300" b="1" dirty="0">
                <a:latin typeface="Courier New"/>
                <a:cs typeface="Courier New"/>
              </a:rPr>
              <a:t>element </a:t>
            </a:r>
            <a:r>
              <a:rPr lang="en-US" sz="2300" b="1" dirty="0" smtClean="0">
                <a:latin typeface="Courier New"/>
                <a:cs typeface="Courier New"/>
              </a:rPr>
              <a:t>into array</a:t>
            </a:r>
            <a:endParaRPr lang="en-US" sz="2300" b="1" dirty="0">
              <a:latin typeface="Courier New"/>
              <a:cs typeface="Courier New"/>
            </a:endParaRPr>
          </a:p>
          <a:p>
            <a:pPr marL="400050" lvl="1" indent="0">
              <a:buNone/>
            </a:pPr>
            <a:r>
              <a:rPr lang="en-US" sz="2300" b="1" dirty="0" err="1">
                <a:latin typeface="Courier New"/>
                <a:cs typeface="Courier New"/>
              </a:rPr>
              <a:t>bears.unshift</a:t>
            </a:r>
            <a:r>
              <a:rPr lang="en-US" sz="2300" b="1" dirty="0">
                <a:latin typeface="Courier New"/>
                <a:cs typeface="Courier New"/>
              </a:rPr>
              <a:t>( "Baby" );</a:t>
            </a:r>
          </a:p>
          <a:p>
            <a:pPr marL="400050" lvl="1" indent="0">
              <a:buNone/>
            </a:pPr>
            <a:r>
              <a:rPr lang="en-US" sz="2300" b="1" dirty="0" err="1">
                <a:latin typeface="Courier New"/>
                <a:cs typeface="Courier New"/>
              </a:rPr>
              <a:t>console.log</a:t>
            </a:r>
            <a:r>
              <a:rPr lang="en-US" sz="2300" b="1" dirty="0">
                <a:latin typeface="Courier New"/>
                <a:cs typeface="Courier New"/>
              </a:rPr>
              <a:t>( "After </a:t>
            </a:r>
            <a:r>
              <a:rPr lang="en-US" sz="2300" b="1" dirty="0" err="1">
                <a:latin typeface="Courier New"/>
                <a:cs typeface="Courier New"/>
              </a:rPr>
              <a:t>unshift</a:t>
            </a:r>
            <a:r>
              <a:rPr lang="en-US" sz="2300" b="1" dirty="0">
                <a:latin typeface="Courier New"/>
                <a:cs typeface="Courier New"/>
              </a:rPr>
              <a:t>(): " + bears );</a:t>
            </a:r>
            <a:endParaRPr lang="en-US" sz="2300" b="1" dirty="0">
              <a:solidFill>
                <a:srgbClr val="000000"/>
              </a:solidFill>
              <a:latin typeface="Courier New"/>
              <a:cs typeface="Courier New"/>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6</a:t>
            </a:fld>
            <a:endParaRPr lang="es-ES" dirty="0"/>
          </a:p>
        </p:txBody>
      </p:sp>
      <p:sp>
        <p:nvSpPr>
          <p:cNvPr id="5" name="Folded Corner 4"/>
          <p:cNvSpPr>
            <a:spLocks noChangeArrowheads="1"/>
          </p:cNvSpPr>
          <p:nvPr/>
        </p:nvSpPr>
        <p:spPr bwMode="auto">
          <a:xfrm>
            <a:off x="6444208" y="6309320"/>
            <a:ext cx="1467068"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1000" b="1" dirty="0" smtClean="0">
                <a:latin typeface="DejaVu Sans" pitchFamily="34" charset="0"/>
                <a:ea typeface="DejaVu Sans" pitchFamily="34" charset="0"/>
                <a:cs typeface="DejaVu Sans" pitchFamily="34" charset="0"/>
              </a:rPr>
              <a:t>arrayUnshift.html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33875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b="1" dirty="0" smtClean="0">
                <a:solidFill>
                  <a:srgbClr val="333333"/>
                </a:solidFill>
              </a:rPr>
              <a:t>Array Method: splice</a:t>
            </a:r>
            <a:r>
              <a:rPr lang="en-US" dirty="0" smtClean="0">
                <a:solidFill>
                  <a:srgbClr val="333333"/>
                </a:solidFill>
              </a:rPr>
              <a:t>()</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Autofit/>
          </a:bodyPr>
          <a:lstStyle/>
          <a:p>
            <a:pPr marL="0" indent="0">
              <a:buNone/>
            </a:pPr>
            <a:r>
              <a:rPr lang="en-US" sz="1900" b="1" dirty="0" smtClean="0"/>
              <a:t>Discussion:</a:t>
            </a:r>
            <a:endParaRPr lang="en-US" sz="1900" b="1" dirty="0"/>
          </a:p>
          <a:p>
            <a:pPr marL="400050" lvl="1" indent="0">
              <a:buNone/>
            </a:pPr>
            <a:r>
              <a:rPr lang="en-US" sz="2000" dirty="0" smtClean="0">
                <a:cs typeface="Courier"/>
              </a:rPr>
              <a:t>This method adds or removes </a:t>
            </a:r>
            <a:r>
              <a:rPr lang="en-US" sz="2000" dirty="0">
                <a:cs typeface="Courier"/>
              </a:rPr>
              <a:t>elements from </a:t>
            </a:r>
            <a:r>
              <a:rPr lang="en-US" sz="2000" dirty="0" smtClean="0">
                <a:cs typeface="Courier"/>
              </a:rPr>
              <a:t>an </a:t>
            </a:r>
            <a:r>
              <a:rPr lang="en-US" sz="2000" dirty="0">
                <a:cs typeface="Courier"/>
              </a:rPr>
              <a:t>array.</a:t>
            </a:r>
          </a:p>
          <a:p>
            <a:pPr marL="400050" lvl="1" indent="0">
              <a:buNone/>
            </a:pPr>
            <a:endParaRPr lang="en-US" sz="1900" b="1" dirty="0" smtClean="0"/>
          </a:p>
          <a:p>
            <a:pPr marL="0" indent="0">
              <a:buNone/>
            </a:pPr>
            <a:r>
              <a:rPr lang="en-US" sz="1900" b="1" dirty="0" smtClean="0"/>
              <a:t>Example:</a:t>
            </a:r>
            <a:endParaRPr lang="en-US" sz="1900" b="1" dirty="0"/>
          </a:p>
          <a:p>
            <a:pPr marL="400050" lvl="1" indent="0">
              <a:buNone/>
            </a:pPr>
            <a:r>
              <a:rPr lang="en-US" sz="1900" b="1" dirty="0" err="1" smtClean="0">
                <a:latin typeface="Courier New"/>
                <a:cs typeface="Courier New"/>
              </a:rPr>
              <a:t>var</a:t>
            </a:r>
            <a:r>
              <a:rPr lang="en-US" sz="1900" b="1" dirty="0" smtClean="0">
                <a:latin typeface="Courier New"/>
                <a:cs typeface="Courier New"/>
              </a:rPr>
              <a:t> </a:t>
            </a:r>
            <a:r>
              <a:rPr lang="en-US" sz="1900" b="1" dirty="0" err="1" smtClean="0">
                <a:latin typeface="Courier New"/>
                <a:cs typeface="Courier New"/>
              </a:rPr>
              <a:t>taylor</a:t>
            </a:r>
            <a:r>
              <a:rPr lang="en-US" sz="1900" b="1" dirty="0" smtClean="0">
                <a:latin typeface="Courier New"/>
                <a:cs typeface="Courier New"/>
              </a:rPr>
              <a:t> = [ "Andy", "Barney", "</a:t>
            </a:r>
            <a:r>
              <a:rPr lang="en-US" sz="1900" b="1" dirty="0" err="1" smtClean="0">
                <a:latin typeface="Courier New"/>
                <a:cs typeface="Courier New"/>
              </a:rPr>
              <a:t>Gomer</a:t>
            </a:r>
            <a:r>
              <a:rPr lang="en-US" sz="1900" b="1" dirty="0" smtClean="0">
                <a:latin typeface="Courier New"/>
                <a:cs typeface="Courier New"/>
              </a:rPr>
              <a:t>",</a:t>
            </a:r>
          </a:p>
          <a:p>
            <a:pPr marL="400050" lvl="1" indent="0">
              <a:buNone/>
            </a:pPr>
            <a:r>
              <a:rPr lang="en-US" sz="1900" b="1" dirty="0" smtClean="0">
                <a:latin typeface="Courier New"/>
                <a:cs typeface="Courier New"/>
              </a:rPr>
              <a:t>               "Aunt Bee", "</a:t>
            </a:r>
            <a:r>
              <a:rPr lang="en-US" sz="1900" b="1" dirty="0" err="1" smtClean="0">
                <a:latin typeface="Courier New"/>
                <a:cs typeface="Courier New"/>
              </a:rPr>
              <a:t>Opie</a:t>
            </a:r>
            <a:r>
              <a:rPr lang="en-US" sz="1900" b="1" dirty="0" smtClean="0">
                <a:latin typeface="Courier New"/>
                <a:cs typeface="Courier New"/>
              </a:rPr>
              <a:t>", ];</a:t>
            </a:r>
          </a:p>
          <a:p>
            <a:pPr marL="400050" lvl="1" indent="0">
              <a:buNone/>
            </a:pPr>
            <a:endParaRPr lang="en-US" sz="1900" b="1" dirty="0" smtClean="0">
              <a:latin typeface="Courier New"/>
              <a:cs typeface="Courier New"/>
            </a:endParaRPr>
          </a:p>
          <a:p>
            <a:pPr marL="400050" lvl="1" indent="0">
              <a:buNone/>
            </a:pPr>
            <a:r>
              <a:rPr lang="en-US" sz="1900" b="1" dirty="0" smtClean="0">
                <a:latin typeface="Courier New"/>
                <a:cs typeface="Courier New"/>
              </a:rPr>
              <a:t>console.log( "Original array: " + </a:t>
            </a:r>
            <a:r>
              <a:rPr lang="en-US" sz="1900" b="1" dirty="0" err="1" smtClean="0">
                <a:latin typeface="Courier New"/>
                <a:cs typeface="Courier New"/>
              </a:rPr>
              <a:t>taylor</a:t>
            </a:r>
            <a:r>
              <a:rPr lang="en-US" sz="1900" b="1" dirty="0" smtClean="0">
                <a:latin typeface="Courier New"/>
                <a:cs typeface="Courier New"/>
              </a:rPr>
              <a:t> );</a:t>
            </a:r>
          </a:p>
          <a:p>
            <a:pPr marL="400050" lvl="1" indent="0">
              <a:buNone/>
            </a:pPr>
            <a:endParaRPr lang="en-US" sz="1900" b="1" dirty="0" smtClean="0">
              <a:latin typeface="Courier New"/>
              <a:cs typeface="Courier New"/>
            </a:endParaRPr>
          </a:p>
          <a:p>
            <a:pPr marL="400050" lvl="1" indent="0">
              <a:buNone/>
            </a:pPr>
            <a:r>
              <a:rPr lang="en-US" sz="1900" b="1" dirty="0" smtClean="0">
                <a:latin typeface="Courier New"/>
                <a:cs typeface="Courier New"/>
              </a:rPr>
              <a:t>// starting at </a:t>
            </a:r>
            <a:r>
              <a:rPr lang="en-US" sz="1900" b="1" dirty="0" err="1" smtClean="0">
                <a:latin typeface="Courier New"/>
                <a:cs typeface="Courier New"/>
              </a:rPr>
              <a:t>taylor</a:t>
            </a:r>
            <a:r>
              <a:rPr lang="en-US" sz="1900" b="1" dirty="0" smtClean="0">
                <a:latin typeface="Courier New"/>
                <a:cs typeface="Courier New"/>
              </a:rPr>
              <a:t>[1] remove two elements</a:t>
            </a:r>
          </a:p>
          <a:p>
            <a:pPr marL="400050" lvl="1" indent="0">
              <a:buNone/>
            </a:pPr>
            <a:r>
              <a:rPr lang="en-US" sz="1900" b="1" dirty="0" smtClean="0">
                <a:latin typeface="Courier New"/>
                <a:cs typeface="Courier New"/>
              </a:rPr>
              <a:t>deputy = </a:t>
            </a:r>
            <a:r>
              <a:rPr lang="en-US" sz="1900" b="1" dirty="0" err="1" smtClean="0">
                <a:latin typeface="Courier New"/>
                <a:cs typeface="Courier New"/>
              </a:rPr>
              <a:t>taylor.splice</a:t>
            </a:r>
            <a:r>
              <a:rPr lang="en-US" sz="1900" b="1" dirty="0" smtClean="0">
                <a:latin typeface="Courier New"/>
                <a:cs typeface="Courier New"/>
              </a:rPr>
              <a:t>( 1, 2 );</a:t>
            </a:r>
          </a:p>
          <a:p>
            <a:pPr marL="400050" lvl="1" indent="0">
              <a:buNone/>
            </a:pPr>
            <a:endParaRPr lang="en-US" sz="1900" b="1" dirty="0" smtClean="0">
              <a:latin typeface="Courier New"/>
              <a:cs typeface="Courier New"/>
            </a:endParaRPr>
          </a:p>
          <a:p>
            <a:pPr marL="400050" lvl="1" indent="0">
              <a:buNone/>
            </a:pPr>
            <a:r>
              <a:rPr lang="en-US" sz="1900" b="1" dirty="0" smtClean="0">
                <a:latin typeface="Courier New"/>
                <a:cs typeface="Courier New"/>
              </a:rPr>
              <a:t>console.log( "Array after splice(1, 2): " + </a:t>
            </a:r>
            <a:r>
              <a:rPr lang="en-US" sz="1900" b="1" dirty="0" err="1" smtClean="0">
                <a:latin typeface="Courier New"/>
                <a:cs typeface="Courier New"/>
              </a:rPr>
              <a:t>taylor</a:t>
            </a:r>
            <a:r>
              <a:rPr lang="en-US" sz="1900" b="1" dirty="0" smtClean="0">
                <a:latin typeface="Courier New"/>
                <a:cs typeface="Courier New"/>
              </a:rPr>
              <a:t> );</a:t>
            </a:r>
          </a:p>
          <a:p>
            <a:pPr marL="400050" lvl="1" indent="0">
              <a:buNone/>
            </a:pPr>
            <a:r>
              <a:rPr lang="en-US" sz="1900" b="1" dirty="0" smtClean="0">
                <a:latin typeface="Courier New"/>
                <a:cs typeface="Courier New"/>
              </a:rPr>
              <a:t>console.log( "Returned by splice(1, 2): " + deputy );</a:t>
            </a:r>
            <a:endParaRPr lang="en-US" sz="9600" b="1" dirty="0">
              <a:solidFill>
                <a:srgbClr val="000000"/>
              </a:solidFill>
              <a:latin typeface="Courier New"/>
              <a:cs typeface="Courier New"/>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7</a:t>
            </a:fld>
            <a:endParaRPr lang="es-ES" dirty="0"/>
          </a:p>
        </p:txBody>
      </p:sp>
      <p:sp>
        <p:nvSpPr>
          <p:cNvPr id="5" name="Folded Corner 4"/>
          <p:cNvSpPr>
            <a:spLocks noChangeArrowheads="1"/>
          </p:cNvSpPr>
          <p:nvPr/>
        </p:nvSpPr>
        <p:spPr bwMode="auto">
          <a:xfrm>
            <a:off x="7380312" y="5229200"/>
            <a:ext cx="1375697"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ctr">
              <a:buFont typeface="Times New Roman" pitchFamily="16" charset="0"/>
              <a:buNone/>
              <a:defRPr/>
            </a:pPr>
            <a:r>
              <a:rPr lang="en-US" sz="1000" b="1" dirty="0" smtClean="0">
                <a:latin typeface="DejaVu Sans" pitchFamily="34" charset="0"/>
                <a:ea typeface="DejaVu Sans" pitchFamily="34" charset="0"/>
                <a:cs typeface="DejaVu Sans" pitchFamily="34" charset="0"/>
              </a:rPr>
              <a:t>arraySplice.html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88180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b="1" dirty="0" smtClean="0">
                <a:solidFill>
                  <a:srgbClr val="333333"/>
                </a:solidFill>
              </a:rPr>
              <a:t>Array Method: slice</a:t>
            </a:r>
            <a:r>
              <a:rPr lang="en-US" dirty="0" smtClean="0">
                <a:solidFill>
                  <a:srgbClr val="333333"/>
                </a:solidFill>
              </a:rPr>
              <a:t>()</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lnSpcReduction="10000"/>
          </a:bodyPr>
          <a:lstStyle/>
          <a:p>
            <a:pPr marL="0" indent="0">
              <a:buNone/>
            </a:pPr>
            <a:r>
              <a:rPr lang="en-US" sz="2100" b="1" dirty="0" smtClean="0"/>
              <a:t>Discussion:</a:t>
            </a:r>
            <a:endParaRPr lang="en-US" sz="2100" b="1" dirty="0"/>
          </a:p>
          <a:p>
            <a:pPr marL="400050" lvl="1" indent="0">
              <a:buNone/>
            </a:pPr>
            <a:r>
              <a:rPr lang="en-US" sz="2400" dirty="0" smtClean="0">
                <a:cs typeface="Courier"/>
              </a:rPr>
              <a:t>Selects elements from an </a:t>
            </a:r>
            <a:r>
              <a:rPr lang="en-US" sz="2400" dirty="0">
                <a:cs typeface="Courier"/>
              </a:rPr>
              <a:t>the </a:t>
            </a:r>
            <a:r>
              <a:rPr lang="en-US" sz="2400" dirty="0" smtClean="0">
                <a:cs typeface="Courier"/>
              </a:rPr>
              <a:t>array but does not modify the original array</a:t>
            </a:r>
            <a:r>
              <a:rPr lang="en-US" sz="2100" dirty="0" smtClean="0"/>
              <a:t>.</a:t>
            </a:r>
          </a:p>
          <a:p>
            <a:pPr marL="400050" lvl="1" indent="0">
              <a:buNone/>
            </a:pPr>
            <a:endParaRPr lang="en-US" sz="2100" b="1" dirty="0" smtClean="0"/>
          </a:p>
          <a:p>
            <a:pPr marL="0" indent="0">
              <a:buNone/>
            </a:pPr>
            <a:r>
              <a:rPr lang="en-US" sz="2100" b="1" dirty="0" smtClean="0"/>
              <a:t>Example:</a:t>
            </a:r>
            <a:endParaRPr lang="en-US" sz="2100" b="1" dirty="0"/>
          </a:p>
          <a:p>
            <a:pPr marL="400050" lvl="1" indent="0">
              <a:buNone/>
            </a:pPr>
            <a:r>
              <a:rPr lang="en-US" sz="2100" b="1" dirty="0" err="1" smtClean="0">
                <a:latin typeface="Courier New" pitchFamily="49" charset="0"/>
                <a:cs typeface="Courier New" pitchFamily="49" charset="0"/>
              </a:rPr>
              <a:t>var</a:t>
            </a:r>
            <a:r>
              <a:rPr lang="en-US" sz="2100" b="1" dirty="0" smtClean="0">
                <a:latin typeface="Courier New" pitchFamily="49" charset="0"/>
                <a:cs typeface="Courier New" pitchFamily="49" charset="0"/>
              </a:rPr>
              <a:t> </a:t>
            </a:r>
            <a:r>
              <a:rPr lang="en-US" sz="2100" b="1" dirty="0" err="1" smtClean="0">
                <a:latin typeface="Courier New" pitchFamily="49" charset="0"/>
                <a:cs typeface="Courier New" pitchFamily="49" charset="0"/>
              </a:rPr>
              <a:t>hecks</a:t>
            </a:r>
            <a:r>
              <a:rPr lang="en-US" sz="2100" b="1" dirty="0" smtClean="0">
                <a:latin typeface="Courier New" pitchFamily="49" charset="0"/>
                <a:cs typeface="Courier New" pitchFamily="49" charset="0"/>
              </a:rPr>
              <a:t> = [ "Mike", "Frankie", "</a:t>
            </a:r>
            <a:r>
              <a:rPr lang="en-US" sz="2100" b="1" dirty="0" err="1" smtClean="0">
                <a:latin typeface="Courier New" pitchFamily="49" charset="0"/>
                <a:cs typeface="Courier New" pitchFamily="49" charset="0"/>
              </a:rPr>
              <a:t>Axl</a:t>
            </a:r>
            <a:r>
              <a:rPr lang="en-US" sz="2100" b="1" dirty="0" smtClean="0">
                <a:latin typeface="Courier New" pitchFamily="49" charset="0"/>
                <a:cs typeface="Courier New" pitchFamily="49" charset="0"/>
              </a:rPr>
              <a:t>",</a:t>
            </a:r>
          </a:p>
          <a:p>
            <a:pPr marL="400050" lvl="1" indent="0">
              <a:buNone/>
            </a:pPr>
            <a:r>
              <a:rPr lang="en-US" sz="2100" b="1" dirty="0" smtClean="0">
                <a:latin typeface="Courier New" pitchFamily="49" charset="0"/>
                <a:cs typeface="Courier New" pitchFamily="49" charset="0"/>
              </a:rPr>
              <a:t>              "Sue", "Brick" ];</a:t>
            </a:r>
          </a:p>
          <a:p>
            <a:pPr marL="400050" lvl="1" indent="0">
              <a:buNone/>
            </a:pPr>
            <a:endParaRPr lang="en-US" sz="2100" b="1" dirty="0" smtClean="0">
              <a:latin typeface="Courier New" pitchFamily="49" charset="0"/>
              <a:cs typeface="Courier New" pitchFamily="49" charset="0"/>
            </a:endParaRPr>
          </a:p>
          <a:p>
            <a:pPr marL="400050" lvl="1" indent="0">
              <a:buNone/>
            </a:pPr>
            <a:r>
              <a:rPr lang="en-US" sz="2100" b="1" dirty="0" smtClean="0">
                <a:latin typeface="Courier New" pitchFamily="49" charset="0"/>
                <a:cs typeface="Courier New" pitchFamily="49" charset="0"/>
              </a:rPr>
              <a:t>// copy "</a:t>
            </a:r>
            <a:r>
              <a:rPr lang="en-US" sz="2100" b="1" dirty="0" err="1" smtClean="0">
                <a:latin typeface="Courier New" pitchFamily="49" charset="0"/>
                <a:cs typeface="Courier New" pitchFamily="49" charset="0"/>
              </a:rPr>
              <a:t>Axl</a:t>
            </a:r>
            <a:r>
              <a:rPr lang="en-US" sz="2100" b="1" dirty="0" smtClean="0">
                <a:latin typeface="Courier New" pitchFamily="49" charset="0"/>
                <a:cs typeface="Courier New" pitchFamily="49" charset="0"/>
              </a:rPr>
              <a:t>" and "Sue"</a:t>
            </a:r>
          </a:p>
          <a:p>
            <a:pPr marL="400050" lvl="1" indent="0">
              <a:buNone/>
            </a:pPr>
            <a:r>
              <a:rPr lang="en-US" sz="2100" b="1" dirty="0" err="1" smtClean="0">
                <a:latin typeface="Courier New" pitchFamily="49" charset="0"/>
                <a:cs typeface="Courier New" pitchFamily="49" charset="0"/>
              </a:rPr>
              <a:t>var</a:t>
            </a:r>
            <a:r>
              <a:rPr lang="en-US" sz="2100" b="1" dirty="0" smtClean="0">
                <a:latin typeface="Courier New" pitchFamily="49" charset="0"/>
                <a:cs typeface="Courier New" pitchFamily="49" charset="0"/>
              </a:rPr>
              <a:t> </a:t>
            </a:r>
            <a:r>
              <a:rPr lang="en-US" sz="2100" b="1" dirty="0" err="1" smtClean="0">
                <a:latin typeface="Courier New" pitchFamily="49" charset="0"/>
                <a:cs typeface="Courier New" pitchFamily="49" charset="0"/>
              </a:rPr>
              <a:t>oldestKids</a:t>
            </a:r>
            <a:r>
              <a:rPr lang="en-US" sz="2100" b="1" dirty="0" smtClean="0">
                <a:latin typeface="Courier New" pitchFamily="49" charset="0"/>
                <a:cs typeface="Courier New" pitchFamily="49" charset="0"/>
              </a:rPr>
              <a:t> = </a:t>
            </a:r>
            <a:r>
              <a:rPr lang="en-US" sz="2100" b="1" dirty="0" err="1" smtClean="0">
                <a:latin typeface="Courier New" pitchFamily="49" charset="0"/>
                <a:cs typeface="Courier New" pitchFamily="49" charset="0"/>
              </a:rPr>
              <a:t>hecks.slice</a:t>
            </a:r>
            <a:r>
              <a:rPr lang="en-US" sz="2100" b="1" dirty="0" smtClean="0">
                <a:latin typeface="Courier New" pitchFamily="49" charset="0"/>
                <a:cs typeface="Courier New" pitchFamily="49" charset="0"/>
              </a:rPr>
              <a:t>(2, 4);</a:t>
            </a:r>
          </a:p>
          <a:p>
            <a:pPr marL="400050" lvl="1" indent="0">
              <a:buNone/>
            </a:pPr>
            <a:endParaRPr lang="en-US" sz="2100" b="1" dirty="0" smtClean="0">
              <a:latin typeface="Courier New" pitchFamily="49" charset="0"/>
              <a:cs typeface="Courier New" pitchFamily="49" charset="0"/>
            </a:endParaRPr>
          </a:p>
          <a:p>
            <a:pPr marL="400050" lvl="1" indent="0">
              <a:buNone/>
            </a:pPr>
            <a:r>
              <a:rPr lang="en-US" sz="2100" b="1" dirty="0" smtClean="0">
                <a:latin typeface="Courier New" pitchFamily="49" charset="0"/>
                <a:cs typeface="Courier New" pitchFamily="49" charset="0"/>
              </a:rPr>
              <a:t>console.log( "</a:t>
            </a:r>
            <a:r>
              <a:rPr lang="en-US" sz="2100" b="1" dirty="0" err="1" smtClean="0">
                <a:latin typeface="Courier New" pitchFamily="49" charset="0"/>
                <a:cs typeface="Courier New" pitchFamily="49" charset="0"/>
              </a:rPr>
              <a:t>hecks</a:t>
            </a:r>
            <a:r>
              <a:rPr lang="en-US" sz="2100" b="1" dirty="0" smtClean="0">
                <a:latin typeface="Courier New" pitchFamily="49" charset="0"/>
                <a:cs typeface="Courier New" pitchFamily="49" charset="0"/>
              </a:rPr>
              <a:t>: " +  </a:t>
            </a:r>
            <a:r>
              <a:rPr lang="en-US" sz="2100" b="1" dirty="0" err="1" smtClean="0">
                <a:latin typeface="Courier New" pitchFamily="49" charset="0"/>
                <a:cs typeface="Courier New" pitchFamily="49" charset="0"/>
              </a:rPr>
              <a:t>hecks</a:t>
            </a:r>
            <a:r>
              <a:rPr lang="en-US" sz="2100" b="1" dirty="0" smtClean="0">
                <a:latin typeface="Courier New" pitchFamily="49" charset="0"/>
                <a:cs typeface="Courier New" pitchFamily="49" charset="0"/>
              </a:rPr>
              <a:t> );</a:t>
            </a:r>
          </a:p>
          <a:p>
            <a:pPr marL="400050" lvl="1" indent="0">
              <a:buNone/>
            </a:pPr>
            <a:r>
              <a:rPr lang="en-US" sz="2100" b="1" dirty="0" smtClean="0">
                <a:latin typeface="Courier New" pitchFamily="49" charset="0"/>
                <a:cs typeface="Courier New" pitchFamily="49" charset="0"/>
              </a:rPr>
              <a:t>console.log( "</a:t>
            </a:r>
            <a:r>
              <a:rPr lang="en-US" sz="2100" b="1" dirty="0" err="1" smtClean="0">
                <a:latin typeface="Courier New" pitchFamily="49" charset="0"/>
                <a:cs typeface="Courier New" pitchFamily="49" charset="0"/>
              </a:rPr>
              <a:t>oldestKids</a:t>
            </a:r>
            <a:r>
              <a:rPr lang="en-US" sz="2100" b="1" dirty="0" smtClean="0">
                <a:latin typeface="Courier New" pitchFamily="49" charset="0"/>
                <a:cs typeface="Courier New" pitchFamily="49" charset="0"/>
              </a:rPr>
              <a:t>: " +  </a:t>
            </a:r>
            <a:r>
              <a:rPr lang="en-US" sz="2100" b="1" dirty="0" err="1" smtClean="0">
                <a:latin typeface="Courier New" pitchFamily="49" charset="0"/>
                <a:cs typeface="Courier New" pitchFamily="49" charset="0"/>
              </a:rPr>
              <a:t>oldestKids</a:t>
            </a:r>
            <a:r>
              <a:rPr lang="en-US" sz="2100" b="1" dirty="0" smtClean="0">
                <a:latin typeface="Courier New" pitchFamily="49" charset="0"/>
                <a:cs typeface="Courier New" pitchFamily="49" charset="0"/>
              </a:rPr>
              <a:t> );</a:t>
            </a:r>
            <a:endParaRPr lang="en-US" sz="9600" b="1" dirty="0">
              <a:solidFill>
                <a:srgbClr val="00000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8</a:t>
            </a:fld>
            <a:endParaRPr lang="es-ES" dirty="0"/>
          </a:p>
        </p:txBody>
      </p:sp>
      <p:sp>
        <p:nvSpPr>
          <p:cNvPr id="5" name="Folded Corner 4"/>
          <p:cNvSpPr>
            <a:spLocks noChangeArrowheads="1"/>
          </p:cNvSpPr>
          <p:nvPr/>
        </p:nvSpPr>
        <p:spPr bwMode="auto">
          <a:xfrm>
            <a:off x="6516216" y="6309320"/>
            <a:ext cx="1247456"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1000" b="1" dirty="0" smtClean="0">
                <a:latin typeface="DejaVu Sans" pitchFamily="34" charset="0"/>
                <a:ea typeface="DejaVu Sans" pitchFamily="34" charset="0"/>
                <a:cs typeface="DejaVu Sans" pitchFamily="34" charset="0"/>
              </a:rPr>
              <a:t>arraySort.html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4262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b="1" dirty="0" smtClean="0">
                <a:solidFill>
                  <a:srgbClr val="333333"/>
                </a:solidFill>
              </a:rPr>
              <a:t>Array Method: sort</a:t>
            </a:r>
            <a:r>
              <a:rPr lang="en-US" dirty="0" smtClean="0">
                <a:solidFill>
                  <a:srgbClr val="333333"/>
                </a:solidFill>
              </a:rPr>
              <a:t>()</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buNone/>
            </a:pPr>
            <a:r>
              <a:rPr lang="en-US" sz="2100" b="1" dirty="0" smtClean="0"/>
              <a:t>Discussion:</a:t>
            </a:r>
            <a:endParaRPr lang="en-US" sz="2100" b="1" dirty="0"/>
          </a:p>
          <a:p>
            <a:pPr marL="400050" lvl="1" indent="0">
              <a:buNone/>
            </a:pPr>
            <a:r>
              <a:rPr lang="en-US" sz="2400" dirty="0" smtClean="0">
                <a:cs typeface="Courier"/>
              </a:rPr>
              <a:t>This method sorts the </a:t>
            </a:r>
            <a:r>
              <a:rPr lang="en-US" sz="2400" dirty="0">
                <a:cs typeface="Courier"/>
              </a:rPr>
              <a:t>elements </a:t>
            </a:r>
            <a:r>
              <a:rPr lang="en-US" sz="2400" dirty="0" smtClean="0">
                <a:cs typeface="Courier"/>
              </a:rPr>
              <a:t>of </a:t>
            </a:r>
            <a:r>
              <a:rPr lang="en-US" sz="2400" dirty="0">
                <a:cs typeface="Courier"/>
              </a:rPr>
              <a:t>the </a:t>
            </a:r>
            <a:r>
              <a:rPr lang="en-US" sz="2400" dirty="0" smtClean="0">
                <a:cs typeface="Courier"/>
              </a:rPr>
              <a:t>array</a:t>
            </a:r>
            <a:r>
              <a:rPr lang="en-US" sz="2100" dirty="0" smtClean="0"/>
              <a:t>.</a:t>
            </a:r>
          </a:p>
          <a:p>
            <a:pPr marL="400050" lvl="1" indent="0">
              <a:buNone/>
            </a:pPr>
            <a:endParaRPr lang="en-US" sz="2100" b="1" dirty="0" smtClean="0"/>
          </a:p>
          <a:p>
            <a:pPr marL="0" indent="0">
              <a:buNone/>
            </a:pPr>
            <a:r>
              <a:rPr lang="en-US" sz="2100" b="1" dirty="0" smtClean="0"/>
              <a:t>Example:</a:t>
            </a:r>
            <a:endParaRPr lang="en-US" sz="2100" b="1" dirty="0"/>
          </a:p>
          <a:p>
            <a:pPr marL="400050" lvl="1" indent="0">
              <a:buNone/>
            </a:pPr>
            <a:r>
              <a:rPr lang="en-US" sz="2100" b="1" dirty="0" err="1">
                <a:latin typeface="Courier New" pitchFamily="49" charset="0"/>
                <a:cs typeface="Courier New" pitchFamily="49" charset="0"/>
              </a:rPr>
              <a:t>var</a:t>
            </a:r>
            <a:r>
              <a:rPr lang="en-US" sz="2100" b="1" dirty="0">
                <a:latin typeface="Courier New" pitchFamily="49" charset="0"/>
                <a:cs typeface="Courier New" pitchFamily="49" charset="0"/>
              </a:rPr>
              <a:t> dwarfs = </a:t>
            </a:r>
            <a:r>
              <a:rPr lang="en-US" sz="2100" b="1" dirty="0" smtClean="0">
                <a:latin typeface="Courier New" pitchFamily="49" charset="0"/>
                <a:cs typeface="Courier New" pitchFamily="49" charset="0"/>
              </a:rPr>
              <a:t>[ "Doc", "Grumpy", "Happy", </a:t>
            </a:r>
          </a:p>
          <a:p>
            <a:pPr marL="400050" lvl="1" indent="0">
              <a:buNone/>
            </a:pPr>
            <a:r>
              <a:rPr lang="en-US" sz="2100" b="1" dirty="0">
                <a:latin typeface="Courier New" pitchFamily="49" charset="0"/>
                <a:cs typeface="Courier New" pitchFamily="49" charset="0"/>
              </a:rPr>
              <a:t> </a:t>
            </a:r>
            <a:r>
              <a:rPr lang="en-US" sz="2100" b="1" dirty="0" smtClean="0">
                <a:latin typeface="Courier New" pitchFamily="49" charset="0"/>
                <a:cs typeface="Courier New" pitchFamily="49" charset="0"/>
              </a:rPr>
              <a:t>  </a:t>
            </a:r>
            <a:r>
              <a:rPr lang="nl-NL" sz="2100" b="1" dirty="0" smtClean="0">
                <a:latin typeface="Courier New" pitchFamily="49" charset="0"/>
                <a:cs typeface="Courier New" pitchFamily="49" charset="0"/>
              </a:rPr>
              <a:t>"Sleepy", </a:t>
            </a:r>
            <a:r>
              <a:rPr lang="de-DE" sz="2100" b="1" dirty="0" smtClean="0">
                <a:latin typeface="Courier New" pitchFamily="49" charset="0"/>
                <a:cs typeface="Courier New" pitchFamily="49" charset="0"/>
              </a:rPr>
              <a:t>"</a:t>
            </a:r>
            <a:r>
              <a:rPr lang="de-DE" sz="2100" b="1" dirty="0" err="1" smtClean="0">
                <a:latin typeface="Courier New" pitchFamily="49" charset="0"/>
                <a:cs typeface="Courier New" pitchFamily="49" charset="0"/>
              </a:rPr>
              <a:t>Bashful</a:t>
            </a:r>
            <a:r>
              <a:rPr lang="de-DE" sz="2100" b="1" dirty="0" smtClean="0">
                <a:latin typeface="Courier New" pitchFamily="49" charset="0"/>
                <a:cs typeface="Courier New" pitchFamily="49" charset="0"/>
              </a:rPr>
              <a:t>",</a:t>
            </a:r>
            <a:r>
              <a:rPr lang="en-US" sz="2100" b="1" dirty="0" smtClean="0">
                <a:latin typeface="Courier New" pitchFamily="49" charset="0"/>
                <a:cs typeface="Courier New" pitchFamily="49" charset="0"/>
              </a:rPr>
              <a:t> </a:t>
            </a:r>
            <a:r>
              <a:rPr lang="pl-PL" sz="2100" b="1" dirty="0" smtClean="0">
                <a:latin typeface="Courier New" pitchFamily="49" charset="0"/>
                <a:cs typeface="Courier New" pitchFamily="49" charset="0"/>
              </a:rPr>
              <a:t>"</a:t>
            </a:r>
            <a:r>
              <a:rPr lang="pl-PL" sz="2100" b="1" dirty="0" err="1" smtClean="0">
                <a:latin typeface="Courier New" pitchFamily="49" charset="0"/>
                <a:cs typeface="Courier New" pitchFamily="49" charset="0"/>
              </a:rPr>
              <a:t>Sneezy</a:t>
            </a:r>
            <a:r>
              <a:rPr lang="pl-PL" sz="2100" b="1" dirty="0" smtClean="0">
                <a:latin typeface="Courier New" pitchFamily="49" charset="0"/>
                <a:cs typeface="Courier New" pitchFamily="49" charset="0"/>
              </a:rPr>
              <a:t>", </a:t>
            </a:r>
            <a:r>
              <a:rPr lang="it-IT" sz="2100" b="1" dirty="0" smtClean="0">
                <a:latin typeface="Courier New" pitchFamily="49" charset="0"/>
                <a:cs typeface="Courier New" pitchFamily="49" charset="0"/>
              </a:rPr>
              <a:t>"</a:t>
            </a:r>
            <a:r>
              <a:rPr lang="it-IT" sz="2100" b="1" dirty="0" err="1" smtClean="0">
                <a:latin typeface="Courier New" pitchFamily="49" charset="0"/>
                <a:cs typeface="Courier New" pitchFamily="49" charset="0"/>
              </a:rPr>
              <a:t>Dopey</a:t>
            </a:r>
            <a:r>
              <a:rPr lang="it-IT" sz="2100" b="1" dirty="0" smtClean="0">
                <a:latin typeface="Courier New" pitchFamily="49" charset="0"/>
                <a:cs typeface="Courier New" pitchFamily="49" charset="0"/>
              </a:rPr>
              <a:t>" ]</a:t>
            </a:r>
            <a:r>
              <a:rPr lang="it-IT" sz="2100" b="1" dirty="0">
                <a:latin typeface="Courier New" pitchFamily="49" charset="0"/>
                <a:cs typeface="Courier New" pitchFamily="49" charset="0"/>
              </a:rPr>
              <a:t>;</a:t>
            </a:r>
          </a:p>
          <a:p>
            <a:pPr marL="400050" lvl="1" indent="0">
              <a:buNone/>
            </a:pPr>
            <a:endParaRPr lang="it-IT" sz="2100" b="1" dirty="0">
              <a:latin typeface="Courier New" pitchFamily="49" charset="0"/>
              <a:cs typeface="Courier New" pitchFamily="49" charset="0"/>
            </a:endParaRPr>
          </a:p>
          <a:p>
            <a:pPr marL="400050" lvl="1" indent="0">
              <a:buNone/>
            </a:pPr>
            <a:r>
              <a:rPr lang="it-IT" sz="2100" b="1" dirty="0" err="1" smtClean="0">
                <a:latin typeface="Courier New" pitchFamily="49" charset="0"/>
                <a:cs typeface="Courier New" pitchFamily="49" charset="0"/>
              </a:rPr>
              <a:t>console.log</a:t>
            </a:r>
            <a:r>
              <a:rPr lang="it-IT" sz="2100" b="1" dirty="0">
                <a:latin typeface="Courier New" pitchFamily="49" charset="0"/>
                <a:cs typeface="Courier New" pitchFamily="49" charset="0"/>
              </a:rPr>
              <a:t>( </a:t>
            </a:r>
            <a:r>
              <a:rPr lang="it-IT" sz="2100" b="1" dirty="0" smtClean="0">
                <a:latin typeface="Courier New" pitchFamily="49" charset="0"/>
                <a:cs typeface="Courier New" pitchFamily="49" charset="0"/>
              </a:rPr>
              <a:t>"</a:t>
            </a:r>
            <a:r>
              <a:rPr lang="it-IT" sz="2100" b="1" dirty="0" err="1" smtClean="0">
                <a:latin typeface="Courier New" pitchFamily="49" charset="0"/>
                <a:cs typeface="Courier New" pitchFamily="49" charset="0"/>
              </a:rPr>
              <a:t>Original</a:t>
            </a:r>
            <a:r>
              <a:rPr lang="it-IT" sz="2100" b="1" dirty="0" smtClean="0">
                <a:latin typeface="Courier New" pitchFamily="49" charset="0"/>
                <a:cs typeface="Courier New" pitchFamily="49" charset="0"/>
              </a:rPr>
              <a:t> </a:t>
            </a:r>
            <a:r>
              <a:rPr lang="it-IT" sz="2100" b="1" dirty="0">
                <a:latin typeface="Courier New" pitchFamily="49" charset="0"/>
                <a:cs typeface="Courier New" pitchFamily="49" charset="0"/>
              </a:rPr>
              <a:t>array: </a:t>
            </a:r>
            <a:r>
              <a:rPr lang="it-IT" sz="2100" b="1" dirty="0" smtClean="0">
                <a:latin typeface="Courier New" pitchFamily="49" charset="0"/>
                <a:cs typeface="Courier New" pitchFamily="49" charset="0"/>
              </a:rPr>
              <a:t>" </a:t>
            </a:r>
            <a:r>
              <a:rPr lang="it-IT" sz="2100" b="1" dirty="0">
                <a:latin typeface="Courier New" pitchFamily="49" charset="0"/>
                <a:cs typeface="Courier New" pitchFamily="49" charset="0"/>
              </a:rPr>
              <a:t>+ </a:t>
            </a:r>
            <a:r>
              <a:rPr lang="it-IT" sz="2100" b="1" dirty="0" err="1">
                <a:latin typeface="Courier New" pitchFamily="49" charset="0"/>
                <a:cs typeface="Courier New" pitchFamily="49" charset="0"/>
              </a:rPr>
              <a:t>dwarfs</a:t>
            </a:r>
            <a:r>
              <a:rPr lang="it-IT" sz="2100" b="1" dirty="0">
                <a:latin typeface="Courier New" pitchFamily="49" charset="0"/>
                <a:cs typeface="Courier New" pitchFamily="49" charset="0"/>
              </a:rPr>
              <a:t> );</a:t>
            </a:r>
          </a:p>
          <a:p>
            <a:pPr marL="400050" lvl="1" indent="0">
              <a:buNone/>
            </a:pPr>
            <a:endParaRPr lang="it-IT" sz="2100" b="1" dirty="0">
              <a:latin typeface="Courier New" pitchFamily="49" charset="0"/>
              <a:cs typeface="Courier New" pitchFamily="49" charset="0"/>
            </a:endParaRPr>
          </a:p>
          <a:p>
            <a:pPr marL="400050" lvl="1" indent="0">
              <a:buNone/>
            </a:pPr>
            <a:r>
              <a:rPr lang="it-IT" sz="2100" b="1" dirty="0" err="1">
                <a:latin typeface="Courier New" pitchFamily="49" charset="0"/>
                <a:cs typeface="Courier New" pitchFamily="49" charset="0"/>
              </a:rPr>
              <a:t>dwarfs.sort</a:t>
            </a:r>
            <a:r>
              <a:rPr lang="it-IT" sz="2100" b="1" dirty="0">
                <a:latin typeface="Courier New" pitchFamily="49" charset="0"/>
                <a:cs typeface="Courier New" pitchFamily="49" charset="0"/>
              </a:rPr>
              <a:t>();</a:t>
            </a:r>
          </a:p>
          <a:p>
            <a:pPr marL="400050" lvl="1" indent="0">
              <a:buNone/>
            </a:pPr>
            <a:r>
              <a:rPr lang="it-IT" sz="2100" b="1" dirty="0" err="1">
                <a:latin typeface="Courier New" pitchFamily="49" charset="0"/>
                <a:cs typeface="Courier New" pitchFamily="49" charset="0"/>
              </a:rPr>
              <a:t>console.log</a:t>
            </a:r>
            <a:r>
              <a:rPr lang="it-IT" sz="2100" b="1" dirty="0">
                <a:latin typeface="Courier New" pitchFamily="49" charset="0"/>
                <a:cs typeface="Courier New" pitchFamily="49" charset="0"/>
              </a:rPr>
              <a:t>( </a:t>
            </a:r>
            <a:r>
              <a:rPr lang="it-IT" sz="2100" b="1" dirty="0" smtClean="0">
                <a:latin typeface="Courier New" pitchFamily="49" charset="0"/>
                <a:cs typeface="Courier New" pitchFamily="49" charset="0"/>
              </a:rPr>
              <a:t>"Array </a:t>
            </a:r>
            <a:r>
              <a:rPr lang="it-IT" sz="2100" b="1" dirty="0" err="1">
                <a:latin typeface="Courier New" pitchFamily="49" charset="0"/>
                <a:cs typeface="Courier New" pitchFamily="49" charset="0"/>
              </a:rPr>
              <a:t>after</a:t>
            </a:r>
            <a:r>
              <a:rPr lang="it-IT" sz="2100" b="1" dirty="0">
                <a:latin typeface="Courier New" pitchFamily="49" charset="0"/>
                <a:cs typeface="Courier New" pitchFamily="49" charset="0"/>
              </a:rPr>
              <a:t> </a:t>
            </a:r>
            <a:r>
              <a:rPr lang="it-IT" sz="2100" b="1" dirty="0" err="1">
                <a:latin typeface="Courier New" pitchFamily="49" charset="0"/>
                <a:cs typeface="Courier New" pitchFamily="49" charset="0"/>
              </a:rPr>
              <a:t>sort</a:t>
            </a:r>
            <a:r>
              <a:rPr lang="it-IT" sz="2100" b="1" dirty="0">
                <a:latin typeface="Courier New" pitchFamily="49" charset="0"/>
                <a:cs typeface="Courier New" pitchFamily="49" charset="0"/>
              </a:rPr>
              <a:t>(): </a:t>
            </a:r>
            <a:r>
              <a:rPr lang="it-IT" sz="2100" b="1" dirty="0" smtClean="0">
                <a:latin typeface="Courier New" pitchFamily="49" charset="0"/>
                <a:cs typeface="Courier New" pitchFamily="49" charset="0"/>
              </a:rPr>
              <a:t>" </a:t>
            </a:r>
            <a:r>
              <a:rPr lang="it-IT" sz="2100" b="1" dirty="0">
                <a:latin typeface="Courier New" pitchFamily="49" charset="0"/>
                <a:cs typeface="Courier New" pitchFamily="49" charset="0"/>
              </a:rPr>
              <a:t>+ </a:t>
            </a:r>
            <a:r>
              <a:rPr lang="it-IT" sz="2100" b="1" dirty="0" err="1">
                <a:latin typeface="Courier New" pitchFamily="49" charset="0"/>
                <a:cs typeface="Courier New" pitchFamily="49" charset="0"/>
              </a:rPr>
              <a:t>dwarfs</a:t>
            </a:r>
            <a:r>
              <a:rPr lang="it-IT" sz="2100" b="1" dirty="0">
                <a:latin typeface="Courier New" pitchFamily="49" charset="0"/>
                <a:cs typeface="Courier New" pitchFamily="49" charset="0"/>
              </a:rPr>
              <a:t> );</a:t>
            </a:r>
            <a:endParaRPr lang="en-US" sz="2100" b="1" dirty="0">
              <a:solidFill>
                <a:srgbClr val="00000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9</a:t>
            </a:fld>
            <a:endParaRPr lang="es-ES" dirty="0"/>
          </a:p>
        </p:txBody>
      </p:sp>
      <p:sp>
        <p:nvSpPr>
          <p:cNvPr id="5" name="Folded Corner 4"/>
          <p:cNvSpPr>
            <a:spLocks noChangeArrowheads="1"/>
          </p:cNvSpPr>
          <p:nvPr/>
        </p:nvSpPr>
        <p:spPr bwMode="auto">
          <a:xfrm>
            <a:off x="6516216" y="6309320"/>
            <a:ext cx="1247456" cy="293846"/>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1000" b="1" dirty="0" smtClean="0">
                <a:latin typeface="DejaVu Sans" pitchFamily="34" charset="0"/>
                <a:ea typeface="DejaVu Sans" pitchFamily="34" charset="0"/>
                <a:cs typeface="DejaVu Sans" pitchFamily="34" charset="0"/>
              </a:rPr>
              <a:t>arraySort.html</a:t>
            </a:r>
            <a:endParaRPr lang="en-US" sz="10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42625362"/>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17270</TotalTime>
  <Words>1172</Words>
  <Application>Microsoft Office PowerPoint</Application>
  <PresentationFormat>On-screen Show (4:3)</PresentationFormat>
  <Paragraphs>237</Paragraphs>
  <Slides>14</Slides>
  <Notes>14</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ＭＳ Ｐゴシック</vt:lpstr>
      <vt:lpstr>Arial</vt:lpstr>
      <vt:lpstr>Calibri</vt:lpstr>
      <vt:lpstr>Courier</vt:lpstr>
      <vt:lpstr>Courier New</vt:lpstr>
      <vt:lpstr>DejaVu Sans</vt:lpstr>
      <vt:lpstr>Times New Roman</vt:lpstr>
      <vt:lpstr>Wingdings</vt:lpstr>
      <vt:lpstr>Diseño predeterminado</vt:lpstr>
      <vt:lpstr>PowerPoint Presentation</vt:lpstr>
      <vt:lpstr>Manipulating Arrays</vt:lpstr>
      <vt:lpstr>Array Method: pop()</vt:lpstr>
      <vt:lpstr>Array Method: push()</vt:lpstr>
      <vt:lpstr>Array Method: shift()</vt:lpstr>
      <vt:lpstr>Array Method: unshift()</vt:lpstr>
      <vt:lpstr>Array Method: splice()</vt:lpstr>
      <vt:lpstr>Array Method: slice()</vt:lpstr>
      <vt:lpstr>Array Method: sort()</vt:lpstr>
      <vt:lpstr>Array “Copy by Reference”</vt:lpstr>
      <vt:lpstr>Array “Copy by Reference” Example</vt:lpstr>
      <vt:lpstr>Array “Copy by Value”</vt:lpstr>
      <vt:lpstr>Array “Copy by Value” Example</vt:lpstr>
      <vt:lpstr>Array Methods: split(), reverse(), join()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McClurg, Fred R</cp:lastModifiedBy>
  <cp:revision>1045</cp:revision>
  <cp:lastPrinted>2014-05-27T20:50:30Z</cp:lastPrinted>
  <dcterms:created xsi:type="dcterms:W3CDTF">2010-05-23T14:28:12Z</dcterms:created>
  <dcterms:modified xsi:type="dcterms:W3CDTF">2016-02-27T22:22:43Z</dcterms:modified>
</cp:coreProperties>
</file>