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18" r:id="rId2"/>
    <p:sldId id="404" r:id="rId3"/>
    <p:sldId id="415" r:id="rId4"/>
    <p:sldId id="416" r:id="rId5"/>
    <p:sldId id="405" r:id="rId6"/>
    <p:sldId id="406" r:id="rId7"/>
    <p:sldId id="410" r:id="rId8"/>
    <p:sldId id="417" r:id="rId9"/>
    <p:sldId id="409" r:id="rId10"/>
    <p:sldId id="419" r:id="rId11"/>
    <p:sldId id="324" r:id="rId12"/>
    <p:sldId id="413" r:id="rId13"/>
    <p:sldId id="414" r:id="rId14"/>
    <p:sldId id="420" r:id="rId15"/>
    <p:sldId id="411" r:id="rId16"/>
    <p:sldId id="325" r:id="rId17"/>
    <p:sldId id="421" r:id="rId18"/>
    <p:sldId id="422" r:id="rId19"/>
    <p:sldId id="412" r:id="rId20"/>
    <p:sldId id="418" r:id="rId21"/>
    <p:sldId id="326" r:id="rId22"/>
    <p:sldId id="394" r:id="rId23"/>
    <p:sldId id="395" r:id="rId24"/>
    <p:sldId id="401" r:id="rId25"/>
    <p:sldId id="402" r:id="rId26"/>
    <p:sldId id="327" r:id="rId27"/>
    <p:sldId id="403" r:id="rId28"/>
    <p:sldId id="396" r:id="rId29"/>
    <p:sldId id="328" r:id="rId30"/>
    <p:sldId id="329" r:id="rId31"/>
    <p:sldId id="330" r:id="rId32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  <a:srgbClr val="CCFFCC"/>
    <a:srgbClr val="FFFF99"/>
    <a:srgbClr val="422C16"/>
    <a:srgbClr val="0C788E"/>
    <a:srgbClr val="006666"/>
    <a:srgbClr val="0099CC"/>
    <a:srgbClr val="66006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0" autoAdjust="0"/>
    <p:restoredTop sz="94652" autoAdjust="0"/>
  </p:normalViewPr>
  <p:slideViewPr>
    <p:cSldViewPr>
      <p:cViewPr varScale="1">
        <p:scale>
          <a:sx n="63" d="100"/>
          <a:sy n="63" d="100"/>
        </p:scale>
        <p:origin x="2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Conditional Statements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8813559-D554-42AE-9141-494B2BF20720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Conditional Statements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5FBEB53-FE9C-4C39-8726-E8D43F4C781A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530DCD0-57A5-45F6-840F-28C4310C9A42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Conditional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9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Conditional Statements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b="1" dirty="0">
                <a:cs typeface="Courier New" pitchFamily="49" charset="0"/>
              </a:rPr>
              <a:t>Introduction to JavaScript</a:t>
            </a:r>
            <a:endParaRPr lang="en-US" b="1" dirty="0">
              <a:cs typeface="Courier New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912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What is an “if” statement?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cs typeface="Courier"/>
              </a:rPr>
              <a:t>Description: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dirty="0" smtClean="0">
                <a:cs typeface="Courier"/>
              </a:rPr>
              <a:t>A statement that allows you to conditionally execute a block of code.  If the condition is true, the code block is executed.</a:t>
            </a:r>
            <a:endParaRPr lang="en-US" sz="32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100" b="1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600" b="1" dirty="0" smtClean="0">
                <a:cs typeface="Courier"/>
              </a:rPr>
              <a:t>Syntax:</a:t>
            </a:r>
            <a:endParaRPr lang="en-US" sz="3600" b="1" dirty="0"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nl-NL" sz="32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32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nl-NL" sz="3200" b="1" i="1" dirty="0" err="1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nl-NL" sz="3200" b="1" dirty="0" smtClean="0">
                <a:latin typeface="Courier New" pitchFamily="49" charset="0"/>
                <a:cs typeface="Courier New" pitchFamily="49" charset="0"/>
              </a:rPr>
              <a:t> ) {  // </a:t>
            </a:r>
            <a:r>
              <a:rPr lang="nl-NL" sz="3200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nl-NL" sz="32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// code statement;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32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Conditional Statement: if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open confirm dialog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answer = 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window.confirm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"OK for true.\n" +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"Cancel for false.");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 answer == true ) {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console.log( "You pressed OK" );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20533" y="6247948"/>
            <a:ext cx="954107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confirmIf.html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238175" y="4229983"/>
            <a:ext cx="2726313" cy="783193"/>
          </a:xfrm>
          <a:prstGeom prst="wedgeRoundRectCallout">
            <a:avLst>
              <a:gd name="adj1" fmla="val -63957"/>
              <a:gd name="adj2" fmla="val 29141"/>
              <a:gd name="adj3" fmla="val 16667"/>
            </a:avLst>
          </a:prstGeom>
          <a:solidFill>
            <a:srgbClr val="FFFF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Would this also work?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 answer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8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One Line “if” </a:t>
            </a:r>
            <a:r>
              <a:rPr lang="en-US" dirty="0">
                <a:solidFill>
                  <a:srgbClr val="333333"/>
                </a:solidFill>
              </a:rPr>
              <a:t>Statement 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 smtClean="0">
                <a:cs typeface="Courier New" pitchFamily="49" charset="0"/>
              </a:rPr>
              <a:t>Discussion:</a:t>
            </a:r>
          </a:p>
          <a:p>
            <a:pPr marL="400050" lvl="1" indent="0">
              <a:buNone/>
            </a:pPr>
            <a:r>
              <a:rPr lang="en-US" sz="2500" dirty="0" smtClean="0">
                <a:cs typeface="Courier New" pitchFamily="49" charset="0"/>
              </a:rPr>
              <a:t>The “if” condition does not </a:t>
            </a:r>
            <a:r>
              <a:rPr lang="en-US" sz="2500" i="1" dirty="0" smtClean="0">
                <a:cs typeface="Courier New" pitchFamily="49" charset="0"/>
              </a:rPr>
              <a:t>require</a:t>
            </a:r>
            <a:r>
              <a:rPr lang="en-US" sz="2500" dirty="0" smtClean="0">
                <a:cs typeface="Courier New" pitchFamily="49" charset="0"/>
              </a:rPr>
              <a:t> the curly braces “</a:t>
            </a:r>
            <a:r>
              <a:rPr lang="en-US" sz="2500" b="1" dirty="0" smtClean="0">
                <a:cs typeface="Courier New" pitchFamily="49" charset="0"/>
              </a:rPr>
              <a:t>{}</a:t>
            </a:r>
            <a:r>
              <a:rPr lang="en-US" sz="2500" dirty="0" smtClean="0">
                <a:cs typeface="Courier New" pitchFamily="49" charset="0"/>
              </a:rPr>
              <a:t>” if there is only a single statement in the code block.</a:t>
            </a:r>
          </a:p>
          <a:p>
            <a:pPr marL="0" indent="0">
              <a:buNone/>
            </a:pPr>
            <a:endParaRPr lang="en-US" sz="25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b="1" dirty="0" smtClean="0"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isLogin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400050" lvl="1" indent="0">
              <a:buNone/>
            </a:pPr>
            <a:endParaRPr lang="en-US" sz="25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isLogin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"Success" )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19781" y="6321871"/>
            <a:ext cx="992579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ifOneLine.html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6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cs typeface="Courier New" pitchFamily="49" charset="0"/>
              </a:rPr>
              <a:t>Discussion:</a:t>
            </a:r>
          </a:p>
          <a:p>
            <a:pPr marL="400050" lvl="1" indent="0">
              <a:buNone/>
            </a:pPr>
            <a:r>
              <a:rPr lang="en-US" dirty="0" smtClean="0">
                <a:cs typeface="Courier New" pitchFamily="49" charset="0"/>
              </a:rPr>
              <a:t>The “if” condition does not </a:t>
            </a:r>
            <a:r>
              <a:rPr lang="en-US" i="1" dirty="0" smtClean="0">
                <a:cs typeface="Courier New" pitchFamily="49" charset="0"/>
              </a:rPr>
              <a:t>require</a:t>
            </a:r>
            <a:r>
              <a:rPr lang="en-US" dirty="0" smtClean="0">
                <a:cs typeface="Courier New" pitchFamily="49" charset="0"/>
              </a:rPr>
              <a:t> the curly braces “</a:t>
            </a:r>
            <a:r>
              <a:rPr lang="en-US" b="1" dirty="0" smtClean="0">
                <a:cs typeface="Courier New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” when there is only one statement in the code block, however best practices or a style guideline may encourage its use.</a:t>
            </a:r>
          </a:p>
          <a:p>
            <a:pPr marL="0" indent="0">
              <a:buNone/>
            </a:pPr>
            <a:endParaRPr lang="en-US" sz="28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username = "admin";</a:t>
            </a:r>
          </a:p>
          <a:p>
            <a:pPr marL="400050" lvl="1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 username == "admin" )</a:t>
            </a:r>
          </a:p>
          <a:p>
            <a:pPr marL="40005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console.log( "Access granted" 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Single Statement “if</a:t>
            </a:r>
            <a:r>
              <a:rPr lang="en-US" smtClean="0">
                <a:solidFill>
                  <a:srgbClr val="333333"/>
                </a:solidFill>
              </a:rPr>
              <a:t>” Condition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961439" y="5589240"/>
            <a:ext cx="979755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ifNoCurly.html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2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7793353" y="4129792"/>
            <a:ext cx="36004" cy="667360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21245" y="4797152"/>
            <a:ext cx="1008112" cy="0"/>
          </a:xfrm>
          <a:prstGeom prst="straightConnector1">
            <a:avLst/>
          </a:prstGeom>
          <a:ln w="50800" cap="flat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“if else” Statement Flow Chart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4176464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>
                <a:cs typeface="Courier"/>
              </a:rPr>
              <a:t>Description: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The “if” statement has one branch.  If the condition is true, the block of code is executed.  If the condition is false, the block is skipped.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5" name="Diamond 4"/>
          <p:cNvSpPr/>
          <p:nvPr/>
        </p:nvSpPr>
        <p:spPr>
          <a:xfrm>
            <a:off x="6389197" y="2311519"/>
            <a:ext cx="914400" cy="794802"/>
          </a:xfrm>
          <a:prstGeom prst="diamond">
            <a:avLst/>
          </a:prstGeom>
          <a:solidFill>
            <a:srgbClr val="CCFFCC"/>
          </a:solidFill>
          <a:ln w="50800" cap="rnd">
            <a:solidFill>
              <a:schemeClr val="tx1"/>
            </a:solidFill>
          </a:ln>
          <a:effectLst>
            <a:outerShdw blurRad="635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IF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7325301" y="3284984"/>
            <a:ext cx="936104" cy="844808"/>
          </a:xfrm>
          <a:prstGeom prst="foldedCorner">
            <a:avLst/>
          </a:prstGeom>
          <a:solidFill>
            <a:srgbClr val="CCECFF"/>
          </a:solidFill>
          <a:ln w="50800" cap="rnd">
            <a:solidFill>
              <a:schemeClr val="tx1"/>
            </a:solidFill>
          </a:ln>
          <a:effectLst>
            <a:outerShdw blurRad="635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Code Block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6821245" y="1628800"/>
            <a:ext cx="25152" cy="682719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0"/>
          </p:cNvCxnSpPr>
          <p:nvPr/>
        </p:nvCxnSpPr>
        <p:spPr>
          <a:xfrm>
            <a:off x="7303597" y="2708920"/>
            <a:ext cx="489756" cy="576064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85141" y="4797152"/>
            <a:ext cx="936104" cy="0"/>
          </a:xfrm>
          <a:prstGeom prst="straightConnector1">
            <a:avLst/>
          </a:prstGeom>
          <a:ln w="50800" cap="flat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21245" y="4797152"/>
            <a:ext cx="0" cy="648072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469317" y="2204864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true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5590708" y="2204864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false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8" idx="2"/>
          </p:cNvCxnSpPr>
          <p:nvPr/>
        </p:nvCxnSpPr>
        <p:spPr>
          <a:xfrm flipH="1">
            <a:off x="5885141" y="4129792"/>
            <a:ext cx="25152" cy="667360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olded Corner 17"/>
          <p:cNvSpPr/>
          <p:nvPr/>
        </p:nvSpPr>
        <p:spPr>
          <a:xfrm>
            <a:off x="5453093" y="3284984"/>
            <a:ext cx="914400" cy="844808"/>
          </a:xfrm>
          <a:prstGeom prst="foldedCorner">
            <a:avLst/>
          </a:prstGeom>
          <a:solidFill>
            <a:srgbClr val="CCECFF"/>
          </a:solidFill>
          <a:ln w="50800" cap="rnd">
            <a:solidFill>
              <a:schemeClr val="tx1"/>
            </a:solidFill>
          </a:ln>
          <a:effectLst>
            <a:outerShdw blurRad="635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Code Block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0"/>
          <p:cNvCxnSpPr>
            <a:stCxn id="5" idx="1"/>
            <a:endCxn id="18" idx="0"/>
          </p:cNvCxnSpPr>
          <p:nvPr/>
        </p:nvCxnSpPr>
        <p:spPr>
          <a:xfrm rot="10800000" flipV="1">
            <a:off x="5910293" y="2708920"/>
            <a:ext cx="478904" cy="576064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23945" y="4293096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“if”</a:t>
            </a:r>
          </a:p>
          <a:p>
            <a:pPr algn="ctr"/>
            <a:r>
              <a:rPr lang="en-US" sz="2000" dirty="0" smtClean="0"/>
              <a:t>branch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827601" y="4293096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“else”</a:t>
            </a:r>
          </a:p>
          <a:p>
            <a:pPr algn="ctr"/>
            <a:r>
              <a:rPr lang="en-US" sz="2000" dirty="0" smtClean="0"/>
              <a:t>branch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32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What is an “else” statement?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cs typeface="Courier"/>
              </a:rPr>
              <a:t>Description: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dirty="0" smtClean="0">
                <a:cs typeface="Courier"/>
              </a:rPr>
              <a:t>A statement that provides a fall back branch in case the “if” statement is false.</a:t>
            </a:r>
            <a:endParaRPr lang="en-US" sz="32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100" b="1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600" b="1" dirty="0" smtClean="0">
                <a:cs typeface="Courier"/>
              </a:rPr>
              <a:t>Syntax:</a:t>
            </a:r>
            <a:endParaRPr lang="en-US" sz="3600" b="1" dirty="0"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nl-NL" sz="32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32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nl-NL" sz="3200" b="1" i="1" dirty="0" err="1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nl-NL" sz="3200" b="1" dirty="0" smtClean="0">
                <a:latin typeface="Courier New" pitchFamily="49" charset="0"/>
                <a:cs typeface="Courier New" pitchFamily="49" charset="0"/>
              </a:rPr>
              <a:t> ) {  // </a:t>
            </a:r>
            <a:r>
              <a:rPr lang="nl-NL" sz="3200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nl-NL" sz="32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// code statement;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else {  // if ( ! condition 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// code statement;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324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Conditional Statements: if &amp; else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// open confirm dialog</a:t>
            </a:r>
          </a:p>
          <a:p>
            <a:pPr marL="0" indent="0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answer =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window.confirm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  "OK for true.\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nCancel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for false.");</a:t>
            </a:r>
          </a:p>
          <a:p>
            <a:pPr marL="0" indent="0">
              <a:buNone/>
            </a:pP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if ( answer == true ) {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console.log( "You pressed OK" );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else {  // if ( answer == false 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console.log( "You pressed Cancel" );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82928" y="6247948"/>
            <a:ext cx="1120820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confirmElse.html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32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Arrow Connector 139"/>
          <p:cNvCxnSpPr/>
          <p:nvPr/>
        </p:nvCxnSpPr>
        <p:spPr>
          <a:xfrm rot="10800000" flipV="1">
            <a:off x="5436096" y="6309320"/>
            <a:ext cx="720080" cy="360040"/>
          </a:xfrm>
          <a:prstGeom prst="bentConnector3">
            <a:avLst>
              <a:gd name="adj1" fmla="val 100596"/>
            </a:avLst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788024" y="6309320"/>
            <a:ext cx="648072" cy="360040"/>
          </a:xfrm>
          <a:prstGeom prst="bentConnector3">
            <a:avLst>
              <a:gd name="adj1" fmla="val 99604"/>
            </a:avLst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olded Corner 83"/>
          <p:cNvSpPr/>
          <p:nvPr/>
        </p:nvSpPr>
        <p:spPr>
          <a:xfrm>
            <a:off x="5823375" y="4931261"/>
            <a:ext cx="685800" cy="633606"/>
          </a:xfrm>
          <a:prstGeom prst="foldedCorner">
            <a:avLst/>
          </a:prstGeom>
          <a:solidFill>
            <a:srgbClr val="CCECFF"/>
          </a:solidFill>
          <a:ln w="50800" cap="rnd">
            <a:solidFill>
              <a:schemeClr val="tx1"/>
            </a:solidFill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Code Block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17386" y="332295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true</a:t>
            </a:r>
            <a:endParaRPr lang="en-US" sz="1400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Nested “else” Flow Chart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4176464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>
                <a:cs typeface="Courier"/>
              </a:rPr>
              <a:t>Description: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In order to handle more than two branches, an “if” statement can be nested inside of an “else” statement.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17</a:t>
            </a:fld>
            <a:endParaRPr lang="es-E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rot="5400000">
            <a:off x="6116432" y="4254462"/>
            <a:ext cx="3462755" cy="646961"/>
          </a:xfrm>
          <a:prstGeom prst="bentConnector3">
            <a:avLst>
              <a:gd name="adj1" fmla="val 100200"/>
            </a:avLst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7126311" y="1456763"/>
            <a:ext cx="685800" cy="596102"/>
          </a:xfrm>
          <a:prstGeom prst="diamond">
            <a:avLst/>
          </a:prstGeom>
          <a:solidFill>
            <a:srgbClr val="CCFFCC"/>
          </a:solidFill>
          <a:ln w="50800" cap="rnd">
            <a:solidFill>
              <a:schemeClr val="tx1"/>
            </a:solidFill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IF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7828389" y="2212959"/>
            <a:ext cx="685800" cy="633606"/>
          </a:xfrm>
          <a:prstGeom prst="foldedCorner">
            <a:avLst/>
          </a:prstGeom>
          <a:solidFill>
            <a:srgbClr val="CCECFF"/>
          </a:solidFill>
          <a:ln w="50800" cap="rnd">
            <a:solidFill>
              <a:schemeClr val="tx1"/>
            </a:solidFill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Code Block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7452320" y="1196752"/>
            <a:ext cx="16891" cy="260011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0"/>
          </p:cNvCxnSpPr>
          <p:nvPr/>
        </p:nvCxnSpPr>
        <p:spPr>
          <a:xfrm>
            <a:off x="7812111" y="1754814"/>
            <a:ext cx="359178" cy="458145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450347" y="3320988"/>
            <a:ext cx="0" cy="486054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24740" y="146503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true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527444" y="146503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false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305206" y="2977788"/>
            <a:ext cx="731290" cy="523220"/>
          </a:xfrm>
          <a:prstGeom prst="rect">
            <a:avLst/>
          </a:prstGeom>
          <a:solidFill>
            <a:srgbClr val="FFFFCC">
              <a:alpha val="75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“if”</a:t>
            </a:r>
          </a:p>
          <a:p>
            <a:pPr algn="ctr"/>
            <a:r>
              <a:rPr lang="en-US" sz="1400" dirty="0" smtClean="0"/>
              <a:t>branch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00950" y="1825660"/>
            <a:ext cx="731290" cy="523220"/>
          </a:xfrm>
          <a:prstGeom prst="rect">
            <a:avLst/>
          </a:prstGeom>
          <a:solidFill>
            <a:srgbClr val="FFFFCC">
              <a:alpha val="75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“else”</a:t>
            </a:r>
          </a:p>
          <a:p>
            <a:pPr algn="ctr"/>
            <a:r>
              <a:rPr lang="en-US" sz="1400" dirty="0" smtClean="0"/>
              <a:t>branch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30" idx="2"/>
          </p:cNvCxnSpPr>
          <p:nvPr/>
        </p:nvCxnSpPr>
        <p:spPr>
          <a:xfrm rot="5400000">
            <a:off x="5921806" y="4719118"/>
            <a:ext cx="2544653" cy="635751"/>
          </a:xfrm>
          <a:prstGeom prst="bentConnector3">
            <a:avLst>
              <a:gd name="adj1" fmla="val 99971"/>
            </a:avLst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6467029" y="2374865"/>
            <a:ext cx="685800" cy="596102"/>
          </a:xfrm>
          <a:prstGeom prst="diamond">
            <a:avLst/>
          </a:prstGeom>
          <a:solidFill>
            <a:srgbClr val="CCFFCC"/>
          </a:solidFill>
          <a:ln w="50800" cap="rnd">
            <a:solidFill>
              <a:schemeClr val="tx1"/>
            </a:solidFill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IF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7169107" y="3131061"/>
            <a:ext cx="685800" cy="633606"/>
          </a:xfrm>
          <a:prstGeom prst="foldedCorner">
            <a:avLst/>
          </a:prstGeom>
          <a:solidFill>
            <a:srgbClr val="CCECFF"/>
          </a:solidFill>
          <a:ln w="50800" cap="rnd">
            <a:solidFill>
              <a:schemeClr val="tx1"/>
            </a:solidFill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Code Block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5" idx="1"/>
            <a:endCxn id="29" idx="0"/>
          </p:cNvCxnSpPr>
          <p:nvPr/>
        </p:nvCxnSpPr>
        <p:spPr>
          <a:xfrm rot="10800000" flipV="1">
            <a:off x="6809929" y="1754813"/>
            <a:ext cx="316382" cy="620051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"/>
          <p:cNvCxnSpPr>
            <a:stCxn id="29" idx="3"/>
            <a:endCxn id="30" idx="0"/>
          </p:cNvCxnSpPr>
          <p:nvPr/>
        </p:nvCxnSpPr>
        <p:spPr>
          <a:xfrm>
            <a:off x="7152829" y="2672916"/>
            <a:ext cx="359178" cy="458145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91065" y="4239090"/>
            <a:ext cx="0" cy="486054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65458" y="238152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true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868162" y="238152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false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7645924" y="3861048"/>
            <a:ext cx="731290" cy="523220"/>
          </a:xfrm>
          <a:prstGeom prst="rect">
            <a:avLst/>
          </a:prstGeom>
          <a:solidFill>
            <a:srgbClr val="FFFFCC">
              <a:alpha val="75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“if”</a:t>
            </a:r>
          </a:p>
          <a:p>
            <a:pPr algn="ctr"/>
            <a:r>
              <a:rPr lang="en-US" sz="1400" dirty="0" smtClean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branch</a:t>
            </a:r>
            <a:endParaRPr lang="en-US" sz="1400" dirty="0"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41668" y="2761764"/>
            <a:ext cx="731290" cy="523220"/>
          </a:xfrm>
          <a:prstGeom prst="rect">
            <a:avLst/>
          </a:prstGeom>
          <a:solidFill>
            <a:srgbClr val="FFFFCC">
              <a:alpha val="75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“else”</a:t>
            </a:r>
          </a:p>
          <a:p>
            <a:pPr algn="ctr"/>
            <a:r>
              <a:rPr lang="en-US" sz="1400" dirty="0" smtClean="0"/>
              <a:t>branch</a:t>
            </a:r>
            <a:endParaRPr lang="en-US" sz="1400" dirty="0"/>
          </a:p>
        </p:txBody>
      </p:sp>
      <p:sp>
        <p:nvSpPr>
          <p:cNvPr id="43" name="Diamond 42"/>
          <p:cNvSpPr/>
          <p:nvPr/>
        </p:nvSpPr>
        <p:spPr>
          <a:xfrm>
            <a:off x="5818957" y="3310969"/>
            <a:ext cx="685800" cy="596102"/>
          </a:xfrm>
          <a:prstGeom prst="diamond">
            <a:avLst/>
          </a:prstGeom>
          <a:solidFill>
            <a:srgbClr val="CCFFCC"/>
          </a:solidFill>
          <a:ln w="50800" cap="rnd">
            <a:solidFill>
              <a:schemeClr val="tx1"/>
            </a:solidFill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IF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6521035" y="4067165"/>
            <a:ext cx="685800" cy="633606"/>
          </a:xfrm>
          <a:prstGeom prst="foldedCorner">
            <a:avLst/>
          </a:prstGeom>
          <a:solidFill>
            <a:srgbClr val="CCECFF"/>
          </a:solidFill>
          <a:ln w="50800" cap="rnd">
            <a:solidFill>
              <a:schemeClr val="tx1"/>
            </a:solidFill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Code Block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29" idx="1"/>
            <a:endCxn id="43" idx="0"/>
          </p:cNvCxnSpPr>
          <p:nvPr/>
        </p:nvCxnSpPr>
        <p:spPr>
          <a:xfrm rot="10800000" flipV="1">
            <a:off x="6161857" y="2672915"/>
            <a:ext cx="305172" cy="638053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9"/>
          <p:cNvCxnSpPr>
            <a:stCxn id="43" idx="1"/>
            <a:endCxn id="83" idx="0"/>
          </p:cNvCxnSpPr>
          <p:nvPr/>
        </p:nvCxnSpPr>
        <p:spPr>
          <a:xfrm rot="10800000" flipV="1">
            <a:off x="5464197" y="3609019"/>
            <a:ext cx="354760" cy="566045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0"/>
          <p:cNvCxnSpPr>
            <a:stCxn id="43" idx="3"/>
            <a:endCxn id="44" idx="0"/>
          </p:cNvCxnSpPr>
          <p:nvPr/>
        </p:nvCxnSpPr>
        <p:spPr>
          <a:xfrm>
            <a:off x="6504757" y="3609020"/>
            <a:ext cx="359178" cy="458145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20090" y="332295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false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997852" y="4797152"/>
            <a:ext cx="731290" cy="523220"/>
          </a:xfrm>
          <a:prstGeom prst="rect">
            <a:avLst/>
          </a:prstGeom>
          <a:solidFill>
            <a:srgbClr val="FFFFCC">
              <a:alpha val="75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“if”</a:t>
            </a:r>
          </a:p>
          <a:p>
            <a:pPr algn="ctr"/>
            <a:r>
              <a:rPr lang="en-US" sz="1400" dirty="0" smtClean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branch</a:t>
            </a:r>
            <a:endParaRPr lang="en-US" sz="1400" dirty="0"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44008" y="3645024"/>
            <a:ext cx="731290" cy="523220"/>
          </a:xfrm>
          <a:prstGeom prst="rect">
            <a:avLst/>
          </a:prstGeom>
          <a:solidFill>
            <a:srgbClr val="FFFFCC">
              <a:alpha val="75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“else”</a:t>
            </a:r>
          </a:p>
          <a:p>
            <a:pPr algn="ctr"/>
            <a:r>
              <a:rPr lang="en-US" sz="1400" dirty="0" smtClean="0"/>
              <a:t>branch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919726" y="418705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true</a:t>
            </a:r>
            <a:endParaRPr lang="en-US" sz="1400" dirty="0"/>
          </a:p>
        </p:txBody>
      </p:sp>
      <p:cxnSp>
        <p:nvCxnSpPr>
          <p:cNvPr id="80" name="Straight Arrow Connector 26"/>
          <p:cNvCxnSpPr>
            <a:stCxn id="44" idx="2"/>
          </p:cNvCxnSpPr>
          <p:nvPr/>
        </p:nvCxnSpPr>
        <p:spPr>
          <a:xfrm rot="5400000">
            <a:off x="5705782" y="5151166"/>
            <a:ext cx="1608549" cy="707759"/>
          </a:xfrm>
          <a:prstGeom prst="bentConnector3">
            <a:avLst>
              <a:gd name="adj1" fmla="val 100333"/>
            </a:avLst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40"/>
          <p:cNvCxnSpPr>
            <a:stCxn id="84" idx="2"/>
          </p:cNvCxnSpPr>
          <p:nvPr/>
        </p:nvCxnSpPr>
        <p:spPr>
          <a:xfrm flipH="1">
            <a:off x="6156176" y="5564867"/>
            <a:ext cx="10099" cy="744453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Diamond 82"/>
          <p:cNvSpPr/>
          <p:nvPr/>
        </p:nvSpPr>
        <p:spPr>
          <a:xfrm>
            <a:off x="5121297" y="4175065"/>
            <a:ext cx="685800" cy="596102"/>
          </a:xfrm>
          <a:prstGeom prst="diamond">
            <a:avLst/>
          </a:prstGeom>
          <a:solidFill>
            <a:srgbClr val="CCFFCC"/>
          </a:solidFill>
          <a:ln w="50800" cap="rnd">
            <a:solidFill>
              <a:schemeClr val="tx1"/>
            </a:solidFill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IF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9"/>
          <p:cNvCxnSpPr>
            <a:stCxn id="83" idx="1"/>
          </p:cNvCxnSpPr>
          <p:nvPr/>
        </p:nvCxnSpPr>
        <p:spPr>
          <a:xfrm rot="10800000" flipV="1">
            <a:off x="4788025" y="4473116"/>
            <a:ext cx="333273" cy="1836204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10"/>
          <p:cNvCxnSpPr>
            <a:stCxn id="83" idx="3"/>
            <a:endCxn id="84" idx="0"/>
          </p:cNvCxnSpPr>
          <p:nvPr/>
        </p:nvCxnSpPr>
        <p:spPr>
          <a:xfrm>
            <a:off x="5807097" y="4473116"/>
            <a:ext cx="359178" cy="458145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788024" y="6309319"/>
            <a:ext cx="638723" cy="1"/>
          </a:xfrm>
          <a:prstGeom prst="straightConnector1">
            <a:avLst/>
          </a:prstGeom>
          <a:ln w="50800" cap="flat">
            <a:solidFill>
              <a:schemeClr val="tx1"/>
            </a:solidFill>
            <a:tailEnd type="non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513081" y="4187054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false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6300192" y="5642084"/>
            <a:ext cx="731290" cy="523220"/>
          </a:xfrm>
          <a:prstGeom prst="rect">
            <a:avLst/>
          </a:prstGeom>
          <a:solidFill>
            <a:srgbClr val="FFFFCC">
              <a:alpha val="75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“if”</a:t>
            </a:r>
          </a:p>
          <a:p>
            <a:pPr algn="ctr"/>
            <a:r>
              <a:rPr lang="en-US" sz="1400" dirty="0" smtClean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branch</a:t>
            </a:r>
            <a:endParaRPr lang="en-US" sz="1400" dirty="0"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984726" y="4797152"/>
            <a:ext cx="731290" cy="523220"/>
          </a:xfrm>
          <a:prstGeom prst="rect">
            <a:avLst/>
          </a:prstGeom>
          <a:solidFill>
            <a:srgbClr val="FFFFCC">
              <a:alpha val="75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“else”</a:t>
            </a:r>
          </a:p>
          <a:p>
            <a:pPr algn="ctr"/>
            <a:r>
              <a:rPr lang="en-US" sz="1400" dirty="0" smtClean="0"/>
              <a:t>branch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32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“else if” Flow Chart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4176464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>
                <a:cs typeface="Courier"/>
              </a:rPr>
              <a:t>Description: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In order to handle more than two branches, an “if” statement can be nested inside of an “else” statement.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18</a:t>
            </a:fld>
            <a:endParaRPr lang="es-E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6579654" y="4229658"/>
            <a:ext cx="3312368" cy="558924"/>
          </a:xfrm>
          <a:prstGeom prst="bentConnector3">
            <a:avLst>
              <a:gd name="adj1" fmla="val 100141"/>
            </a:avLst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5125960" y="1412776"/>
            <a:ext cx="685800" cy="596102"/>
          </a:xfrm>
          <a:prstGeom prst="diamond">
            <a:avLst/>
          </a:prstGeom>
          <a:solidFill>
            <a:srgbClr val="CCFFCC"/>
          </a:solidFill>
          <a:ln w="50800" cap="rnd">
            <a:solidFill>
              <a:schemeClr val="tx1"/>
            </a:solidFill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IF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8172400" y="2204864"/>
            <a:ext cx="685800" cy="633606"/>
          </a:xfrm>
          <a:prstGeom prst="foldedCorner">
            <a:avLst/>
          </a:prstGeom>
          <a:solidFill>
            <a:srgbClr val="CCECFF"/>
          </a:solidFill>
          <a:ln w="50800" cap="rnd">
            <a:solidFill>
              <a:schemeClr val="tx1"/>
            </a:solidFill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Code Block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5468860" y="1196752"/>
            <a:ext cx="6480" cy="216024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0"/>
          </p:cNvCxnSpPr>
          <p:nvPr/>
        </p:nvCxnSpPr>
        <p:spPr>
          <a:xfrm>
            <a:off x="5811760" y="1710827"/>
            <a:ext cx="2703540" cy="494037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24128" y="1177588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“if”</a:t>
            </a:r>
          </a:p>
          <a:p>
            <a:pPr algn="ctr"/>
            <a:r>
              <a:rPr lang="en-US" sz="1400" dirty="0" smtClean="0"/>
              <a:t>true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7369102" y="1844824"/>
            <a:ext cx="731290" cy="523220"/>
          </a:xfrm>
          <a:prstGeom prst="rect">
            <a:avLst/>
          </a:prstGeom>
          <a:solidFill>
            <a:srgbClr val="FFFFCC">
              <a:alpha val="75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“if”</a:t>
            </a:r>
          </a:p>
          <a:p>
            <a:pPr algn="ctr"/>
            <a:r>
              <a:rPr lang="en-US" sz="1400" dirty="0" smtClean="0"/>
              <a:t>branch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30" idx="2"/>
          </p:cNvCxnSpPr>
          <p:nvPr/>
        </p:nvCxnSpPr>
        <p:spPr>
          <a:xfrm rot="5400000">
            <a:off x="6543650" y="4769718"/>
            <a:ext cx="2232248" cy="558924"/>
          </a:xfrm>
          <a:prstGeom prst="bentConnector3">
            <a:avLst>
              <a:gd name="adj1" fmla="val 100671"/>
            </a:avLst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4932040" y="2276872"/>
            <a:ext cx="1073641" cy="832843"/>
          </a:xfrm>
          <a:prstGeom prst="diamond">
            <a:avLst/>
          </a:prstGeom>
          <a:solidFill>
            <a:srgbClr val="CCFFCC"/>
          </a:solidFill>
          <a:ln w="50800" cap="rnd">
            <a:solidFill>
              <a:schemeClr val="tx1"/>
            </a:solidFill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ELSE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IF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7596336" y="3299450"/>
            <a:ext cx="685800" cy="633606"/>
          </a:xfrm>
          <a:prstGeom prst="foldedCorner">
            <a:avLst/>
          </a:prstGeom>
          <a:solidFill>
            <a:srgbClr val="CCECFF"/>
          </a:solidFill>
          <a:ln w="50800" cap="rnd">
            <a:solidFill>
              <a:schemeClr val="tx1"/>
            </a:solidFill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Code Block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5" idx="2"/>
            <a:endCxn id="29" idx="0"/>
          </p:cNvCxnSpPr>
          <p:nvPr/>
        </p:nvCxnSpPr>
        <p:spPr>
          <a:xfrm>
            <a:off x="5468860" y="2008878"/>
            <a:ext cx="1" cy="267994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"/>
          <p:cNvCxnSpPr>
            <a:stCxn id="29" idx="3"/>
            <a:endCxn id="30" idx="0"/>
          </p:cNvCxnSpPr>
          <p:nvPr/>
        </p:nvCxnSpPr>
        <p:spPr>
          <a:xfrm>
            <a:off x="6005681" y="2693294"/>
            <a:ext cx="1933555" cy="606156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44851" y="2166648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“else if”</a:t>
            </a:r>
          </a:p>
          <a:p>
            <a:pPr algn="ctr"/>
            <a:r>
              <a:rPr lang="en-US" sz="1400" dirty="0" smtClean="0"/>
              <a:t>true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860032" y="1844824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“if”</a:t>
            </a:r>
          </a:p>
          <a:p>
            <a:pPr algn="ctr"/>
            <a:r>
              <a:rPr lang="en-US" sz="1400" dirty="0" smtClean="0"/>
              <a:t>false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752963" y="2852936"/>
            <a:ext cx="771365" cy="523220"/>
          </a:xfrm>
          <a:prstGeom prst="rect">
            <a:avLst/>
          </a:prstGeom>
          <a:solidFill>
            <a:srgbClr val="FFFFCC">
              <a:alpha val="75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“else if”</a:t>
            </a:r>
          </a:p>
          <a:p>
            <a:pPr algn="ctr"/>
            <a:r>
              <a:rPr lang="en-US" sz="1400" dirty="0" smtClean="0"/>
              <a:t>branch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44" idx="2"/>
          </p:cNvCxnSpPr>
          <p:nvPr/>
        </p:nvCxnSpPr>
        <p:spPr>
          <a:xfrm rot="5400000">
            <a:off x="6219614" y="5669818"/>
            <a:ext cx="216024" cy="774948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>
            <a:off x="5000808" y="4509120"/>
            <a:ext cx="936104" cy="794802"/>
          </a:xfrm>
          <a:prstGeom prst="diamond">
            <a:avLst/>
          </a:prstGeom>
          <a:solidFill>
            <a:srgbClr val="CCFFCC"/>
          </a:solidFill>
          <a:ln w="50800" cap="rnd">
            <a:solidFill>
              <a:schemeClr val="tx1"/>
            </a:solidFill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ELSE</a:t>
            </a:r>
          </a:p>
        </p:txBody>
      </p:sp>
      <p:sp>
        <p:nvSpPr>
          <p:cNvPr id="44" name="Folded Corner 43"/>
          <p:cNvSpPr/>
          <p:nvPr/>
        </p:nvSpPr>
        <p:spPr>
          <a:xfrm>
            <a:off x="6372200" y="5315674"/>
            <a:ext cx="685800" cy="633606"/>
          </a:xfrm>
          <a:prstGeom prst="foldedCorner">
            <a:avLst/>
          </a:prstGeom>
          <a:solidFill>
            <a:srgbClr val="CCECFF"/>
          </a:solidFill>
          <a:ln w="50800" cap="rnd">
            <a:solidFill>
              <a:schemeClr val="tx1"/>
            </a:solidFill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Code Block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29" idx="2"/>
            <a:endCxn id="137" idx="0"/>
          </p:cNvCxnSpPr>
          <p:nvPr/>
        </p:nvCxnSpPr>
        <p:spPr>
          <a:xfrm>
            <a:off x="5468861" y="3109715"/>
            <a:ext cx="18251" cy="278530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0"/>
          <p:cNvCxnSpPr>
            <a:stCxn id="43" idx="3"/>
            <a:endCxn id="44" idx="0"/>
          </p:cNvCxnSpPr>
          <p:nvPr/>
        </p:nvCxnSpPr>
        <p:spPr>
          <a:xfrm>
            <a:off x="5936912" y="4906521"/>
            <a:ext cx="778188" cy="409153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940152" y="6165304"/>
            <a:ext cx="0" cy="353690"/>
          </a:xfrm>
          <a:prstGeom prst="straightConnector1">
            <a:avLst/>
          </a:prstGeom>
          <a:ln w="50800" cap="flat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64731" y="299695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“else if”</a:t>
            </a:r>
          </a:p>
          <a:p>
            <a:pPr algn="ctr"/>
            <a:r>
              <a:rPr lang="en-US" sz="1400" dirty="0" smtClean="0"/>
              <a:t>false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545428" y="5329201"/>
            <a:ext cx="731290" cy="523220"/>
          </a:xfrm>
          <a:prstGeom prst="rect">
            <a:avLst/>
          </a:prstGeom>
          <a:solidFill>
            <a:srgbClr val="FFFFCC">
              <a:alpha val="75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“else”</a:t>
            </a:r>
          </a:p>
          <a:p>
            <a:pPr algn="ctr"/>
            <a:r>
              <a:rPr lang="en-US" sz="1400" dirty="0" smtClean="0"/>
              <a:t>branch</a:t>
            </a:r>
            <a:endParaRPr lang="en-US" sz="1400" dirty="0"/>
          </a:p>
        </p:txBody>
      </p:sp>
      <p:sp>
        <p:nvSpPr>
          <p:cNvPr id="135" name="Folded Corner 134"/>
          <p:cNvSpPr/>
          <p:nvPr/>
        </p:nvSpPr>
        <p:spPr>
          <a:xfrm>
            <a:off x="7020272" y="4509120"/>
            <a:ext cx="685800" cy="633606"/>
          </a:xfrm>
          <a:prstGeom prst="foldedCorner">
            <a:avLst/>
          </a:prstGeom>
          <a:solidFill>
            <a:srgbClr val="CCECFF"/>
          </a:solidFill>
          <a:ln w="50800" cap="rnd">
            <a:solidFill>
              <a:schemeClr val="tx1"/>
            </a:solidFill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Code Block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7" idx="2"/>
            <a:endCxn id="43" idx="0"/>
          </p:cNvCxnSpPr>
          <p:nvPr/>
        </p:nvCxnSpPr>
        <p:spPr>
          <a:xfrm flipH="1">
            <a:off x="5468860" y="4221088"/>
            <a:ext cx="18252" cy="288032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Diamond 136"/>
          <p:cNvSpPr/>
          <p:nvPr/>
        </p:nvSpPr>
        <p:spPr>
          <a:xfrm>
            <a:off x="4950291" y="3388245"/>
            <a:ext cx="1073641" cy="832843"/>
          </a:xfrm>
          <a:prstGeom prst="diamond">
            <a:avLst/>
          </a:prstGeom>
          <a:solidFill>
            <a:srgbClr val="CCFFCC"/>
          </a:solidFill>
          <a:ln w="50800" cap="rnd">
            <a:solidFill>
              <a:schemeClr val="tx1"/>
            </a:solidFill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ELSE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IF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0"/>
          <p:cNvCxnSpPr>
            <a:stCxn id="137" idx="3"/>
            <a:endCxn id="135" idx="0"/>
          </p:cNvCxnSpPr>
          <p:nvPr/>
        </p:nvCxnSpPr>
        <p:spPr>
          <a:xfrm>
            <a:off x="6023932" y="3804667"/>
            <a:ext cx="1339240" cy="704453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744851" y="3265820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“else if”</a:t>
            </a:r>
          </a:p>
          <a:p>
            <a:pPr algn="ctr"/>
            <a:r>
              <a:rPr lang="en-US" sz="1400" dirty="0" smtClean="0"/>
              <a:t>true</a:t>
            </a:r>
            <a:endParaRPr 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176899" y="4005064"/>
            <a:ext cx="771365" cy="523220"/>
          </a:xfrm>
          <a:prstGeom prst="rect">
            <a:avLst/>
          </a:prstGeom>
          <a:solidFill>
            <a:srgbClr val="FFFFCC">
              <a:alpha val="75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“else if”</a:t>
            </a:r>
          </a:p>
          <a:p>
            <a:pPr algn="ctr"/>
            <a:r>
              <a:rPr lang="en-US" sz="1400" dirty="0" smtClean="0"/>
              <a:t>branch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664731" y="4129916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“else if”</a:t>
            </a:r>
          </a:p>
          <a:p>
            <a:pPr algn="ctr"/>
            <a:r>
              <a:rPr lang="en-US" sz="1400" dirty="0" smtClean="0"/>
              <a:t>false</a:t>
            </a:r>
            <a:endParaRPr lang="en-US" sz="1400" dirty="0"/>
          </a:p>
        </p:txBody>
      </p:sp>
      <p:cxnSp>
        <p:nvCxnSpPr>
          <p:cNvPr id="165" name="Straight Arrow Connector 26"/>
          <p:cNvCxnSpPr>
            <a:stCxn id="135" idx="2"/>
          </p:cNvCxnSpPr>
          <p:nvPr/>
        </p:nvCxnSpPr>
        <p:spPr>
          <a:xfrm rot="5400000">
            <a:off x="6536417" y="5338549"/>
            <a:ext cx="1022578" cy="630932"/>
          </a:xfrm>
          <a:prstGeom prst="bentConnector3">
            <a:avLst>
              <a:gd name="adj1" fmla="val 100532"/>
            </a:avLst>
          </a:prstGeom>
          <a:ln w="50800" cap="rnd">
            <a:solidFill>
              <a:schemeClr val="tx1"/>
            </a:solidFill>
            <a:tailEnd type="triangle" w="med" len="me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497465" y="5211777"/>
            <a:ext cx="9204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when “if”</a:t>
            </a:r>
          </a:p>
          <a:p>
            <a:pPr algn="ctr"/>
            <a:r>
              <a:rPr lang="en-US" sz="1400" dirty="0" smtClean="0"/>
              <a:t>and all</a:t>
            </a:r>
          </a:p>
          <a:p>
            <a:pPr algn="ctr"/>
            <a:r>
              <a:rPr lang="en-US" sz="1400" dirty="0" smtClean="0"/>
              <a:t>“else if”</a:t>
            </a:r>
          </a:p>
          <a:p>
            <a:pPr algn="ctr"/>
            <a:r>
              <a:rPr lang="en-US" sz="1400" dirty="0" smtClean="0"/>
              <a:t>branches</a:t>
            </a:r>
          </a:p>
          <a:p>
            <a:pPr algn="ctr"/>
            <a:r>
              <a:rPr lang="en-US" sz="1400" dirty="0" smtClean="0"/>
              <a:t>are false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32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What is an “else if” statement?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cs typeface="Courier"/>
              </a:rPr>
              <a:t>Description: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dirty="0" smtClean="0">
                <a:cs typeface="Courier"/>
              </a:rPr>
              <a:t>A statement that provides multiple branching in an “if” statement.</a:t>
            </a:r>
            <a:endParaRPr lang="en-US" sz="32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100" b="1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600" b="1" dirty="0" smtClean="0">
                <a:cs typeface="Courier"/>
              </a:rPr>
              <a:t>Syntax:</a:t>
            </a:r>
            <a:endParaRPr lang="en-US" sz="3600" b="1" dirty="0"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nl-NL" sz="32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32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nl-NL" sz="3200" b="1" i="1" dirty="0" err="1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nl-NL" sz="3200" b="1" dirty="0" smtClean="0">
                <a:latin typeface="Courier New" pitchFamily="49" charset="0"/>
                <a:cs typeface="Courier New" pitchFamily="49" charset="0"/>
              </a:rPr>
              <a:t> ) {  // </a:t>
            </a:r>
            <a:r>
              <a:rPr lang="nl-NL" sz="3200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nl-NL" sz="32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// code statement;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l-NL" sz="3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nl-NL" sz="3200" b="1" dirty="0" smtClean="0">
                <a:latin typeface="Courier New" pitchFamily="49" charset="0"/>
                <a:cs typeface="Courier New" pitchFamily="49" charset="0"/>
              </a:rPr>
              <a:t>else if ( </a:t>
            </a:r>
            <a:r>
              <a:rPr lang="nl-NL" sz="3200" b="1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nl-NL" sz="3200" b="1" dirty="0" smtClean="0">
                <a:latin typeface="Courier New" pitchFamily="49" charset="0"/>
                <a:cs typeface="Courier New" pitchFamily="49" charset="0"/>
              </a:rPr>
              <a:t> ) {  // true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// code statement;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else {  // if all conditions false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// code statement;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32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JavaScript </a:t>
            </a:r>
            <a:r>
              <a:rPr lang="en-US" dirty="0" smtClean="0">
                <a:solidFill>
                  <a:srgbClr val="333333"/>
                </a:solidFill>
              </a:rPr>
              <a:t>Booleans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What is a Boolean?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smtClean="0"/>
              <a:t>A Boolean value equates to either true or false.</a:t>
            </a:r>
            <a:br>
              <a:rPr lang="en-US" sz="3600" dirty="0" smtClean="0"/>
            </a:br>
            <a:endParaRPr lang="en-US" sz="3600" dirty="0" smtClean="0"/>
          </a:p>
          <a:p>
            <a:pPr marL="0" indent="0">
              <a:buNone/>
            </a:pPr>
            <a:r>
              <a:rPr lang="en-US" sz="3600" b="1" dirty="0"/>
              <a:t>Examples: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true;  // equates to true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false;  // equates to false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TRUE;  // error (incorrect case)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True;  // error (incorrect capitalization)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4 == 4;  // true </a:t>
            </a:r>
            <a:r>
              <a:rPr lang="en-US" b="1" dirty="0" smtClean="0">
                <a:latin typeface="Courier New"/>
                <a:cs typeface="Courier New"/>
              </a:rPr>
              <a:t>(equality)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4 == </a:t>
            </a:r>
            <a:r>
              <a:rPr lang="en-US" b="1" dirty="0" smtClean="0">
                <a:latin typeface="Courier New"/>
                <a:cs typeface="Courier New"/>
              </a:rPr>
              <a:t>"4";  </a:t>
            </a:r>
            <a:r>
              <a:rPr lang="en-US" b="1" dirty="0">
                <a:latin typeface="Courier New"/>
                <a:cs typeface="Courier New"/>
              </a:rPr>
              <a:t>// true </a:t>
            </a:r>
            <a:r>
              <a:rPr lang="en-US" b="1" dirty="0" smtClean="0">
                <a:latin typeface="Courier New"/>
                <a:cs typeface="Courier New"/>
              </a:rPr>
              <a:t>(equality)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4 === 4;  // true </a:t>
            </a:r>
            <a:r>
              <a:rPr lang="en-US" b="1" dirty="0" smtClean="0">
                <a:latin typeface="Courier New"/>
                <a:cs typeface="Courier New"/>
              </a:rPr>
              <a:t>(identity)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4 === </a:t>
            </a:r>
            <a:r>
              <a:rPr lang="en-US" b="1" dirty="0" smtClean="0">
                <a:latin typeface="Courier New"/>
                <a:cs typeface="Courier New"/>
              </a:rPr>
              <a:t>"4";  </a:t>
            </a:r>
            <a:r>
              <a:rPr lang="en-US" b="1" dirty="0">
                <a:latin typeface="Courier New"/>
                <a:cs typeface="Courier New"/>
              </a:rPr>
              <a:t>// false (not </a:t>
            </a:r>
            <a:r>
              <a:rPr lang="en-US" b="1" dirty="0" smtClean="0">
                <a:latin typeface="Courier New"/>
                <a:cs typeface="Courier New"/>
              </a:rPr>
              <a:t>identity)</a:t>
            </a:r>
            <a:endParaRPr lang="en-US" sz="10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078107" y="6309320"/>
            <a:ext cx="881972" cy="257115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8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booleans.html</a:t>
            </a:r>
            <a:endParaRPr lang="en-US" sz="8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82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Dialog: prompt()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182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cs typeface="Courier New" pitchFamily="49" charset="0"/>
              </a:rPr>
              <a:t>Description:</a:t>
            </a:r>
          </a:p>
          <a:p>
            <a:pPr marL="400050" lvl="1" indent="0">
              <a:buNone/>
            </a:pPr>
            <a:r>
              <a:rPr lang="en-US" sz="3600" dirty="0" smtClean="0">
                <a:cs typeface="Courier New" pitchFamily="49" charset="0"/>
              </a:rPr>
              <a:t>The confirm() dialog displays a text box, “OK” and “Cancel” buttons.</a:t>
            </a:r>
            <a:endParaRPr lang="en-US" sz="4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20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5716" y="3584917"/>
            <a:ext cx="5112569" cy="308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023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Statements: if, else if, &amp; else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// open text prompt dialog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answer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window.prompt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("Enter YES or NO");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( answer == "YES" ) 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console.log( "You entered YES" 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else if ( answer == "NO" ) 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console.log( "You entered NO" 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console.log( "Didn't follow directions!" 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67766" y="6309320"/>
            <a:ext cx="1165704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promptElseIf.html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6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Logical Operators Defined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2800" b="1" dirty="0" smtClean="0"/>
              <a:t> (aka Logical “AND”) </a:t>
            </a:r>
            <a:r>
              <a:rPr lang="en-US" sz="2800" b="1" dirty="0"/>
              <a:t>Defined:</a:t>
            </a:r>
          </a:p>
          <a:p>
            <a:pPr marL="400050" lvl="1" indent="0">
              <a:buNone/>
            </a:pPr>
            <a:r>
              <a:rPr lang="en-US" dirty="0" smtClean="0"/>
              <a:t>“AND” is </a:t>
            </a:r>
            <a:r>
              <a:rPr lang="en-US" dirty="0"/>
              <a:t>true only if both operands are true</a:t>
            </a:r>
          </a:p>
          <a:p>
            <a:pPr marL="40005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2800" b="1" dirty="0" smtClean="0"/>
              <a:t> (aka Logical “OR”) Defined:</a:t>
            </a:r>
          </a:p>
          <a:p>
            <a:pPr marL="400050" lvl="1" indent="0">
              <a:buNone/>
            </a:pPr>
            <a:r>
              <a:rPr lang="en-US" dirty="0" smtClean="0"/>
              <a:t>“OR” is true only if at least one operand is true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800" b="1" dirty="0" smtClean="0"/>
              <a:t> (aka Logical “NOT”) </a:t>
            </a:r>
            <a:r>
              <a:rPr lang="en-US" sz="2800" b="1" dirty="0"/>
              <a:t>Defined:</a:t>
            </a:r>
          </a:p>
          <a:p>
            <a:pPr marL="400050" lvl="1" indent="0">
              <a:buNone/>
            </a:pPr>
            <a:r>
              <a:rPr lang="en-US" dirty="0" smtClean="0"/>
              <a:t>“NOT” </a:t>
            </a:r>
            <a:r>
              <a:rPr lang="en-US" dirty="0"/>
              <a:t>is true only if </a:t>
            </a:r>
            <a:r>
              <a:rPr lang="en-US" dirty="0" smtClean="0"/>
              <a:t>operand </a:t>
            </a:r>
            <a:r>
              <a:rPr lang="en-US" dirty="0"/>
              <a:t>is </a:t>
            </a:r>
            <a:r>
              <a:rPr lang="en-US" dirty="0" smtClean="0"/>
              <a:t>false (invert Boolean)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960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Logical Operator Examples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true;  // false</a:t>
            </a:r>
          </a:p>
          <a:p>
            <a:pPr marL="0" indent="0">
              <a:buNone/>
            </a:pPr>
            <a:r>
              <a:rPr lang="en-US" sz="3300" b="1" dirty="0">
                <a:latin typeface="Courier New" pitchFamily="49" charset="0"/>
                <a:cs typeface="Courier New" pitchFamily="49" charset="0"/>
              </a:rPr>
              <a:t>! false;  // true</a:t>
            </a:r>
          </a:p>
          <a:p>
            <a:pPr marL="0" indent="0">
              <a:buNone/>
            </a:pPr>
            <a:endParaRPr lang="en-US" sz="3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sz="3300" b="1" dirty="0">
                <a:latin typeface="Courier New" pitchFamily="49" charset="0"/>
                <a:cs typeface="Courier New" pitchFamily="49" charset="0"/>
              </a:rPr>
              <a:t>&amp;&amp; true;  // true</a:t>
            </a:r>
          </a:p>
          <a:p>
            <a:pPr marL="0" indent="0">
              <a:buNone/>
            </a:pPr>
            <a:r>
              <a:rPr lang="en-US" sz="3300" b="1" dirty="0">
                <a:latin typeface="Courier New" pitchFamily="49" charset="0"/>
                <a:cs typeface="Courier New" pitchFamily="49" charset="0"/>
              </a:rPr>
              <a:t>true &amp;&amp; false;  // false</a:t>
            </a:r>
          </a:p>
          <a:p>
            <a:pPr marL="0" indent="0">
              <a:buNone/>
            </a:pPr>
            <a:endParaRPr lang="en-US" sz="33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300" b="1" dirty="0">
                <a:latin typeface="Courier New" pitchFamily="49" charset="0"/>
                <a:cs typeface="Courier New" pitchFamily="49" charset="0"/>
              </a:rPr>
              <a:t>true || true;  // true</a:t>
            </a:r>
          </a:p>
          <a:p>
            <a:pPr marL="0" indent="0">
              <a:buNone/>
            </a:pPr>
            <a:r>
              <a:rPr lang="en-US" sz="3300" b="1" dirty="0">
                <a:latin typeface="Courier New" pitchFamily="49" charset="0"/>
                <a:cs typeface="Courier New" pitchFamily="49" charset="0"/>
              </a:rPr>
              <a:t>true || false;  // 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sz="33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58877" y="6249863"/>
            <a:ext cx="889987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logicOp.html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1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Logical Operator Precedence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cs typeface="Courier"/>
              </a:rPr>
              <a:t>Discussion:</a:t>
            </a:r>
          </a:p>
          <a:p>
            <a:pPr marL="400050" lvl="1" indent="0">
              <a:buNone/>
            </a:pPr>
            <a:r>
              <a:rPr lang="en-US" dirty="0" smtClean="0">
                <a:cs typeface="Courier"/>
              </a:rPr>
              <a:t>What happens when multiple logical operators are used together?</a:t>
            </a:r>
            <a:endParaRPr lang="en-US" dirty="0">
              <a:cs typeface="Courier"/>
            </a:endParaRPr>
          </a:p>
          <a:p>
            <a:pPr marL="0" indent="0">
              <a:buNone/>
            </a:pPr>
            <a:endParaRPr lang="en-US" sz="28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Examples:</a:t>
            </a:r>
            <a:endParaRPr lang="en-US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 &amp;&amp;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 higher precedence</a:t>
            </a:r>
          </a:p>
          <a:p>
            <a:pPr marL="40005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and evaluated first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true || true &amp;&amp; false;  // true</a:t>
            </a:r>
          </a:p>
          <a:p>
            <a:pPr marL="400050" lvl="1" indent="0">
              <a:buNone/>
            </a:pPr>
            <a:r>
              <a:rPr lang="da-DK" b="1" dirty="0" smtClean="0">
                <a:latin typeface="Courier New" pitchFamily="49" charset="0"/>
                <a:cs typeface="Courier New" pitchFamily="49" charset="0"/>
              </a:rPr>
              <a:t>true </a:t>
            </a:r>
            <a:r>
              <a:rPr lang="da-DK" b="1" dirty="0">
                <a:latin typeface="Courier New" pitchFamily="49" charset="0"/>
                <a:cs typeface="Courier New" pitchFamily="49" charset="0"/>
              </a:rPr>
              <a:t>|| ( true &amp;&amp; false </a:t>
            </a:r>
            <a:r>
              <a:rPr lang="da-DK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true</a:t>
            </a:r>
            <a:endParaRPr lang="da-DK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da-DK" b="1" dirty="0" smtClean="0">
                <a:latin typeface="Courier New" pitchFamily="49" charset="0"/>
                <a:cs typeface="Courier New" pitchFamily="49" charset="0"/>
              </a:rPr>
              <a:t>true </a:t>
            </a:r>
            <a:r>
              <a:rPr lang="da-DK" b="1" dirty="0">
                <a:latin typeface="Courier New" pitchFamily="49" charset="0"/>
                <a:cs typeface="Courier New" pitchFamily="49" charset="0"/>
              </a:rPr>
              <a:t>|| ( false </a:t>
            </a:r>
            <a:r>
              <a:rPr lang="da-DK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true</a:t>
            </a:r>
            <a:endParaRPr lang="da-DK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da-DK" b="1" dirty="0" smtClean="0">
                <a:latin typeface="Courier New" pitchFamily="49" charset="0"/>
                <a:cs typeface="Courier New" pitchFamily="49" charset="0"/>
              </a:rPr>
              <a:t>true;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444208" y="6249863"/>
            <a:ext cx="1348446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logicOpMulti.html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32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Logical Equivalence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cs typeface="Courier"/>
              </a:rPr>
              <a:t>Discussion:</a:t>
            </a:r>
          </a:p>
          <a:p>
            <a:pPr marL="400050" lvl="1" indent="0">
              <a:buNone/>
            </a:pPr>
            <a:r>
              <a:rPr lang="en-US" sz="2400" dirty="0" smtClean="0">
                <a:cs typeface="Courier"/>
              </a:rPr>
              <a:t>It is often useful to know what the equivalence of a logical “OR” and a logical “AND”.</a:t>
            </a:r>
            <a:endParaRPr lang="en-US" sz="2400" dirty="0">
              <a:cs typeface="Courier"/>
            </a:endParaRPr>
          </a:p>
          <a:p>
            <a:pPr marL="0" indent="0">
              <a:buNone/>
            </a:pPr>
            <a:endParaRPr lang="en-US" sz="24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Examples:</a:t>
            </a:r>
            <a:endParaRPr lang="en-US" sz="2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da-DK" sz="24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a-DK" sz="2400" b="1" dirty="0">
                <a:latin typeface="Courier New" pitchFamily="49" charset="0"/>
                <a:cs typeface="Courier New" pitchFamily="49" charset="0"/>
              </a:rPr>
              <a:t>/ ! </a:t>
            </a:r>
            <a:r>
              <a:rPr lang="da-DK" sz="2400" b="1" dirty="0" err="1">
                <a:latin typeface="Courier New" pitchFamily="49" charset="0"/>
                <a:cs typeface="Courier New" pitchFamily="49" charset="0"/>
              </a:rPr>
              <a:t>highest</a:t>
            </a:r>
            <a:r>
              <a:rPr lang="da-DK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2400" b="1" dirty="0" err="1">
                <a:latin typeface="Courier New" pitchFamily="49" charset="0"/>
                <a:cs typeface="Courier New" pitchFamily="49" charset="0"/>
              </a:rPr>
              <a:t>precedence</a:t>
            </a:r>
            <a:endParaRPr lang="da-DK" sz="2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da-DK" sz="2400" b="1" dirty="0">
                <a:latin typeface="Courier New" pitchFamily="49" charset="0"/>
                <a:cs typeface="Courier New" pitchFamily="49" charset="0"/>
              </a:rPr>
              <a:t>!( true || false );  // false</a:t>
            </a:r>
          </a:p>
          <a:p>
            <a:pPr marL="400050" lvl="1" indent="0">
              <a:buNone/>
            </a:pPr>
            <a:r>
              <a:rPr lang="da-DK" sz="2400" b="1" dirty="0" smtClean="0">
                <a:latin typeface="Courier New" pitchFamily="49" charset="0"/>
                <a:cs typeface="Courier New" pitchFamily="49" charset="0"/>
              </a:rPr>
              <a:t>(! true ) </a:t>
            </a:r>
            <a:r>
              <a:rPr lang="da-DK" sz="2400" b="1" dirty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da-DK" sz="2400" b="1" dirty="0" smtClean="0">
                <a:latin typeface="Courier New" pitchFamily="49" charset="0"/>
                <a:cs typeface="Courier New" pitchFamily="49" charset="0"/>
              </a:rPr>
              <a:t>(! false );  </a:t>
            </a:r>
            <a:r>
              <a:rPr lang="da-DK" sz="2400" b="1" dirty="0">
                <a:latin typeface="Courier New" pitchFamily="49" charset="0"/>
                <a:cs typeface="Courier New" pitchFamily="49" charset="0"/>
              </a:rPr>
              <a:t>// false</a:t>
            </a:r>
          </a:p>
          <a:p>
            <a:pPr marL="400050" lvl="1" indent="0">
              <a:buNone/>
            </a:pPr>
            <a:endParaRPr lang="da-DK" sz="2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da-DK" sz="2400" b="1" dirty="0">
                <a:latin typeface="Courier New" pitchFamily="49" charset="0"/>
                <a:cs typeface="Courier New" pitchFamily="49" charset="0"/>
              </a:rPr>
              <a:t>!( true &amp;&amp; false );  // true</a:t>
            </a:r>
          </a:p>
          <a:p>
            <a:pPr marL="400050" lvl="1" indent="0">
              <a:buNone/>
            </a:pPr>
            <a:r>
              <a:rPr lang="da-DK" sz="2400" b="1" dirty="0" smtClean="0">
                <a:latin typeface="Courier New" pitchFamily="49" charset="0"/>
                <a:cs typeface="Courier New" pitchFamily="49" charset="0"/>
              </a:rPr>
              <a:t>(! true ) </a:t>
            </a:r>
            <a:r>
              <a:rPr lang="da-DK" sz="2400" b="1" dirty="0">
                <a:latin typeface="Courier New" pitchFamily="49" charset="0"/>
                <a:cs typeface="Courier New" pitchFamily="49" charset="0"/>
              </a:rPr>
              <a:t>|| </a:t>
            </a:r>
            <a:r>
              <a:rPr lang="da-DK" sz="2400" b="1" dirty="0" smtClean="0">
                <a:latin typeface="Courier New" pitchFamily="49" charset="0"/>
                <a:cs typeface="Courier New" pitchFamily="49" charset="0"/>
              </a:rPr>
              <a:t>(! false );  </a:t>
            </a:r>
            <a:r>
              <a:rPr lang="da-DK" sz="2400" b="1" dirty="0">
                <a:latin typeface="Courier New" pitchFamily="49" charset="0"/>
                <a:cs typeface="Courier New" pitchFamily="49" charset="0"/>
              </a:rPr>
              <a:t>// true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47916" y="6393879"/>
            <a:ext cx="1043876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logicEquiv.html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74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value = 4;</a:t>
            </a:r>
          </a:p>
          <a:p>
            <a:pPr marL="0" indent="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if ( value &gt;= 1 ) {  // min range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if ( value &lt;= 10 ) {  // max range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console.log( "Between 1 &amp; 10" );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console.log( "Out of range" );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Nesting </a:t>
            </a:r>
            <a:r>
              <a:rPr lang="en-US" dirty="0" smtClean="0"/>
              <a:t>“if” Statements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92541" y="6249863"/>
            <a:ext cx="902811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nestedIf.html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87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value = 4;</a:t>
            </a:r>
          </a:p>
          <a:p>
            <a:pPr marL="0" indent="0">
              <a:buNone/>
            </a:pPr>
            <a:endParaRPr lang="en-US" sz="2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if ( ( value &gt;= 1 ) &amp;&amp;  // min range</a:t>
            </a:r>
          </a:p>
          <a:p>
            <a:pPr marL="0" indent="0"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 ( value &lt;= 10 ) ) {  // max</a:t>
            </a:r>
          </a:p>
          <a:p>
            <a:pPr marL="0" indent="0"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console.log( "Between 1 and 10" );</a:t>
            </a:r>
          </a:p>
          <a:p>
            <a:pPr marL="0" indent="0"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console.log( "Out of range" );</a:t>
            </a:r>
          </a:p>
          <a:p>
            <a:pPr marL="0" indent="0"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9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Conditional: “if” and “</a:t>
            </a:r>
            <a:r>
              <a:rPr lang="en-US" dirty="0" smtClean="0">
                <a:solidFill>
                  <a:srgbClr val="333333"/>
                </a:solidFill>
                <a:latin typeface="+mn-lt"/>
                <a:cs typeface="Courier New" pitchFamily="49" charset="0"/>
              </a:rPr>
              <a:t>&amp;&amp;”</a:t>
            </a:r>
            <a:endParaRPr lang="en-US" b="1" dirty="0">
              <a:solidFill>
                <a:srgbClr val="333333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968135" y="6237312"/>
            <a:ext cx="755335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ifAnd.html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87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+mn-lt"/>
              </a:rPr>
              <a:t>Conditional: “if” and “</a:t>
            </a:r>
            <a:r>
              <a:rPr lang="en-US" smtClean="0">
                <a:solidFill>
                  <a:srgbClr val="333333"/>
                </a:solidFill>
                <a:latin typeface="+mn-lt"/>
                <a:cs typeface="Courier New" pitchFamily="49" charset="0"/>
              </a:rPr>
              <a:t>||”</a:t>
            </a:r>
            <a:endParaRPr lang="en-US" b="1" dirty="0">
              <a:solidFill>
                <a:srgbClr val="333333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// open text prompt dialog</a:t>
            </a:r>
          </a:p>
          <a:p>
            <a:pPr marL="0" indent="0"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answer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window.prompt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("Type YES or NO");</a:t>
            </a:r>
          </a:p>
          <a:p>
            <a:pPr marL="0" indent="0"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if ( ( answer == "yes" ) ||  // lowercase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 ( answer == "YES" ) ) {  // uppercase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console.log( "You typed YES" );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else if ( ( answer == "no" ) ||  // lowercase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      ( answer == "NO" ) ) {  // uppercase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console.log( "You typed NO" );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console.log( "Didn't follow directions!" );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124467" y="6321871"/>
            <a:ext cx="665567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ifOr.html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9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“if” and Regular Expressions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// open text prompt dialog</a:t>
            </a:r>
          </a:p>
          <a:p>
            <a:pPr marL="0" indent="0"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answer =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window.prompt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("Type YES or NO");</a:t>
            </a:r>
          </a:p>
          <a:p>
            <a:pPr marL="0" indent="0">
              <a:buNone/>
            </a:pP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regexYes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= /^y$|yes/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;  // "y" or "yes"</a:t>
            </a:r>
          </a:p>
          <a:p>
            <a:pPr marL="0" indent="0"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regexNo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= /^n$|no/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;  // "n" or "no"</a:t>
            </a:r>
          </a:p>
          <a:p>
            <a:pPr marL="0" indent="0">
              <a:buNone/>
            </a:pP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regexYes.test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 answer ) ) {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 "You typed YES" );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else if (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regexNo.test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 answer ) ) {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 "You typed NO" );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 "Didn't follow directions!" );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79833" y="6237312"/>
            <a:ext cx="960519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ifRegExp.html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8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What is false?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Examples</a:t>
            </a:r>
            <a:r>
              <a:rPr lang="en-US" sz="4000" b="1" dirty="0"/>
              <a:t>: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 New"/>
                <a:cs typeface="Courier New"/>
              </a:rPr>
              <a:t>Boolean( 0 );  // false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 New"/>
                <a:cs typeface="Courier New"/>
              </a:rPr>
              <a:t>Boolean( -0 );  // false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 New"/>
                <a:cs typeface="Courier New"/>
              </a:rPr>
              <a:t>Boolean( "" );  // (empty string)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 New"/>
                <a:cs typeface="Courier New"/>
              </a:rPr>
              <a:t>Boolean( null );  // false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 New"/>
                <a:cs typeface="Courier New"/>
              </a:rPr>
              <a:t>Boolean( ! true );  // false</a:t>
            </a:r>
            <a:endParaRPr lang="en-US" sz="31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948264" y="6196221"/>
            <a:ext cx="840294" cy="257115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square" anchor="ctr" anchorCtr="1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8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false.html</a:t>
            </a:r>
            <a:endParaRPr lang="en-US" sz="8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87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Conditional Statement: “switch”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answer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window.prompt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("Type YES or NO");</a:t>
            </a: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switch ( answer ) {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case 'YES' :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 "You typed \"YES\"" );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break;  // exit case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case 'NO' :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 "You typed \"NO\"" );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break;  // exit case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default :  // else no other matches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 "You rebel!" );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break;  // exit case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002893" y="6311235"/>
            <a:ext cx="819455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switch.html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80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Switch with Fall-Through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answer =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window.prompt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("Type YES or NO");</a:t>
            </a:r>
          </a:p>
          <a:p>
            <a:pPr marL="0" indent="0">
              <a:buNone/>
            </a:pP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switch ( answer ) {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case 'yes' :  // no break (fall-thru)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case 'YES' :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 "You typed \"YES\"" );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  break;  // exit case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case 'no' :  // no break (fall-thru)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case 'NO' :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 "You typed \"NO\"" );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  break;  // exit case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default :  // else no other matches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 "You rebel!" );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  break;  // exit case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436574" y="6311235"/>
            <a:ext cx="1274708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switchFallThru.html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3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What is also false?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Examples</a:t>
            </a:r>
            <a:r>
              <a:rPr lang="en-US" sz="4000" b="1" dirty="0"/>
              <a:t>:</a:t>
            </a:r>
          </a:p>
          <a:p>
            <a:pPr marL="400050" lvl="1" indent="0">
              <a:buNone/>
            </a:pPr>
            <a:r>
              <a:rPr lang="en-US" sz="3200" b="1" dirty="0" err="1" smtClean="0">
                <a:latin typeface="Courier New"/>
                <a:cs typeface="Courier New"/>
              </a:rPr>
              <a:t>var</a:t>
            </a:r>
            <a:r>
              <a:rPr lang="en-US" sz="3200" b="1" dirty="0" smtClean="0">
                <a:latin typeface="Courier New"/>
                <a:cs typeface="Courier New"/>
              </a:rPr>
              <a:t> x;</a:t>
            </a:r>
          </a:p>
          <a:p>
            <a:pPr marL="40005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Boolean( x );  // (undefined)</a:t>
            </a:r>
          </a:p>
          <a:p>
            <a:pPr marL="400050" lvl="1" indent="0">
              <a:buNone/>
            </a:pPr>
            <a:endParaRPr lang="en-US" sz="32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Boolean( </a:t>
            </a:r>
            <a:r>
              <a:rPr lang="en-US" sz="3200" b="1" dirty="0" err="1" smtClean="0">
                <a:latin typeface="Courier New"/>
                <a:cs typeface="Courier New"/>
              </a:rPr>
              <a:t>NaN</a:t>
            </a:r>
            <a:r>
              <a:rPr lang="en-US" sz="3200" b="1" dirty="0" smtClean="0">
                <a:latin typeface="Courier New"/>
                <a:cs typeface="Courier New"/>
              </a:rPr>
              <a:t> );  // false</a:t>
            </a:r>
          </a:p>
          <a:p>
            <a:pPr marL="40005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Boolean( 0 / 0 );  // (</a:t>
            </a:r>
            <a:r>
              <a:rPr lang="en-US" sz="3200" b="1" dirty="0" err="1" smtClean="0">
                <a:latin typeface="Courier New"/>
                <a:cs typeface="Courier New"/>
              </a:rPr>
              <a:t>NaN</a:t>
            </a:r>
            <a:r>
              <a:rPr lang="en-US" sz="3200" b="1" dirty="0" smtClean="0">
                <a:latin typeface="Courier New"/>
                <a:cs typeface="Courier New"/>
              </a:rPr>
              <a:t>)</a:t>
            </a:r>
          </a:p>
          <a:p>
            <a:pPr marL="40005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Boolean( 4 / "Fred" );  // (</a:t>
            </a:r>
            <a:r>
              <a:rPr lang="en-US" sz="3200" b="1" dirty="0" err="1" smtClean="0">
                <a:latin typeface="Courier New"/>
                <a:cs typeface="Courier New"/>
              </a:rPr>
              <a:t>NaN</a:t>
            </a:r>
            <a:r>
              <a:rPr lang="en-US" sz="3200" b="1" dirty="0" smtClean="0">
                <a:latin typeface="Courier New"/>
                <a:cs typeface="Courier New"/>
              </a:rPr>
              <a:t>)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04503" y="6165304"/>
            <a:ext cx="973343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falseAlso.html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8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What is true?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Examples</a:t>
            </a:r>
            <a:r>
              <a:rPr lang="en-US" sz="3600" b="1" dirty="0"/>
              <a:t>: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1;  // true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-1;  // true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3 &lt; 4;  // true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4 &lt;= 4;  // true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3 != 4;  // true (not equality)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"4" !== 4; // true (not identity)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!(3 &gt; 4);  // true</a:t>
            </a:r>
            <a:endParaRPr lang="en-US" sz="3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210902" y="6309320"/>
            <a:ext cx="678391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true.html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8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What is also true?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Examples</a:t>
            </a:r>
            <a:r>
              <a:rPr lang="en-US" sz="3600" b="1" dirty="0"/>
              <a:t>: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Boolean( ! false );  // true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Boolean( "this is a string" );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Boolean( 1 / 0 );  // (Infinity)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Boolean( -1 / 0 );  // (-Infinity)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Boolean( Infinity );  // true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Boolean( -Infinity );  // true</a:t>
            </a:r>
            <a:endParaRPr lang="en-US" sz="3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950121" y="6309320"/>
            <a:ext cx="928459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trueAlso.html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8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Dialog: confirm()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182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cs typeface="Courier New" pitchFamily="49" charset="0"/>
              </a:rPr>
              <a:t>Description:</a:t>
            </a:r>
          </a:p>
          <a:p>
            <a:pPr marL="400050" lvl="1" indent="0">
              <a:buNone/>
            </a:pPr>
            <a:r>
              <a:rPr lang="en-US" sz="3600" dirty="0" smtClean="0">
                <a:cs typeface="Courier New" pitchFamily="49" charset="0"/>
              </a:rPr>
              <a:t>The confirm() dialog displays “OK” and “Cancel” buttons.</a:t>
            </a:r>
            <a:endParaRPr lang="en-US" sz="4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5716" y="3584916"/>
            <a:ext cx="5112569" cy="308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023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Dialog: confirm()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cs typeface="Courier New" pitchFamily="49" charset="0"/>
              </a:rPr>
              <a:t>Description:</a:t>
            </a:r>
          </a:p>
          <a:p>
            <a:pPr marL="400050" lvl="1" indent="0">
              <a:buNone/>
            </a:pPr>
            <a:r>
              <a:rPr lang="en-US" sz="2600" dirty="0" smtClean="0">
                <a:cs typeface="Courier New" pitchFamily="49" charset="0"/>
              </a:rPr>
              <a:t>The confirm() dialog returns a true if the user presses “OK” or false if the user presses “Cancel”.</a:t>
            </a:r>
          </a:p>
          <a:p>
            <a:pPr marL="0" indent="0">
              <a:buNone/>
            </a:pP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// open confirm dialog</a:t>
            </a:r>
          </a:p>
          <a:p>
            <a:pPr marL="0" indent="0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answer = 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window.confirm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  "OK for true.\n" +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  "Cancel for false.");</a:t>
            </a:r>
          </a:p>
          <a:p>
            <a:pPr marL="0" indent="0">
              <a:buNone/>
            </a:pP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console.log( answer );</a:t>
            </a:r>
            <a:endParaRPr lang="en-US" sz="2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942106" y="6165304"/>
            <a:ext cx="883575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confirm.html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3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7719063" y="4308604"/>
            <a:ext cx="6864" cy="632564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764671" y="4941168"/>
            <a:ext cx="936104" cy="0"/>
          </a:xfrm>
          <a:prstGeom prst="straightConnector1">
            <a:avLst/>
          </a:prstGeom>
          <a:ln w="50800" cap="sq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“if” Statement Flow Chart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4176464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>
                <a:cs typeface="Courier"/>
              </a:rPr>
              <a:t>Description: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The “if” statement has one branch.  If the condition is true, the block of code is executed.  If the condition is false, the block is skipped.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Diamond 4"/>
          <p:cNvSpPr/>
          <p:nvPr/>
        </p:nvSpPr>
        <p:spPr>
          <a:xfrm>
            <a:off x="6332623" y="2455535"/>
            <a:ext cx="914400" cy="794802"/>
          </a:xfrm>
          <a:prstGeom prst="diamond">
            <a:avLst/>
          </a:prstGeom>
          <a:solidFill>
            <a:srgbClr val="CCFFCC"/>
          </a:solidFill>
          <a:ln w="50800" cap="rnd">
            <a:solidFill>
              <a:schemeClr val="tx1"/>
            </a:solidFill>
          </a:ln>
          <a:effectLst>
            <a:outerShdw blurRad="635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IF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7268727" y="3463796"/>
            <a:ext cx="914400" cy="844808"/>
          </a:xfrm>
          <a:prstGeom prst="foldedCorner">
            <a:avLst/>
          </a:prstGeom>
          <a:solidFill>
            <a:srgbClr val="CCECFF"/>
          </a:solidFill>
          <a:ln w="50800" cap="rnd">
            <a:solidFill>
              <a:schemeClr val="tx1"/>
            </a:solidFill>
          </a:ln>
          <a:effectLst>
            <a:outerShdw blurRad="635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Code Block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6764671" y="1628800"/>
            <a:ext cx="25152" cy="826735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rot="10800000" flipV="1">
            <a:off x="5900575" y="2852936"/>
            <a:ext cx="432048" cy="2088232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0"/>
          </p:cNvCxnSpPr>
          <p:nvPr/>
        </p:nvCxnSpPr>
        <p:spPr>
          <a:xfrm>
            <a:off x="7247023" y="2852936"/>
            <a:ext cx="478904" cy="610860"/>
          </a:xfrm>
          <a:prstGeom prst="bentConnector2">
            <a:avLst/>
          </a:prstGeom>
          <a:ln w="50800" cap="rnd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00575" y="4941168"/>
            <a:ext cx="864096" cy="0"/>
          </a:xfrm>
          <a:prstGeom prst="straightConnector1">
            <a:avLst/>
          </a:prstGeom>
          <a:ln w="50800" cap="flat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64671" y="4941168"/>
            <a:ext cx="0" cy="648072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 w="lg" len="lg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412743" y="2348880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true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5534134" y="234888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false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7884368" y="4521314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“if”</a:t>
            </a:r>
          </a:p>
          <a:p>
            <a:pPr algn="ctr"/>
            <a:r>
              <a:rPr lang="en-US" sz="2000" dirty="0" smtClean="0"/>
              <a:t>branch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4860032" y="3441194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“else”</a:t>
            </a:r>
          </a:p>
          <a:p>
            <a:pPr algn="ctr"/>
            <a:r>
              <a:rPr lang="en-US" sz="2000" dirty="0" smtClean="0"/>
              <a:t>branch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32474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17512</TotalTime>
  <Words>1900</Words>
  <Application>Microsoft Office PowerPoint</Application>
  <PresentationFormat>On-screen Show (4:3)</PresentationFormat>
  <Paragraphs>423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ＭＳ Ｐゴシック</vt:lpstr>
      <vt:lpstr>Arial</vt:lpstr>
      <vt:lpstr>Calibri</vt:lpstr>
      <vt:lpstr>Courier</vt:lpstr>
      <vt:lpstr>Courier New</vt:lpstr>
      <vt:lpstr>DejaVu Sans</vt:lpstr>
      <vt:lpstr>Times New Roman</vt:lpstr>
      <vt:lpstr>Diseño predeterminado</vt:lpstr>
      <vt:lpstr>PowerPoint Presentation</vt:lpstr>
      <vt:lpstr>JavaScript Booleans</vt:lpstr>
      <vt:lpstr>What is false?</vt:lpstr>
      <vt:lpstr>What is also false?</vt:lpstr>
      <vt:lpstr>What is true?</vt:lpstr>
      <vt:lpstr>What is also true?</vt:lpstr>
      <vt:lpstr>Dialog: confirm()</vt:lpstr>
      <vt:lpstr>Dialog: confirm()</vt:lpstr>
      <vt:lpstr>“if” Statement Flow Chart</vt:lpstr>
      <vt:lpstr>What is an “if” statement?</vt:lpstr>
      <vt:lpstr>Conditional Statement: if</vt:lpstr>
      <vt:lpstr>One Line “if” Statement </vt:lpstr>
      <vt:lpstr>Single Statement “if” Condition</vt:lpstr>
      <vt:lpstr>“if else” Statement Flow Chart</vt:lpstr>
      <vt:lpstr>What is an “else” statement?</vt:lpstr>
      <vt:lpstr>Conditional Statements: if &amp; else</vt:lpstr>
      <vt:lpstr>Nested “else” Flow Chart</vt:lpstr>
      <vt:lpstr>“else if” Flow Chart</vt:lpstr>
      <vt:lpstr>What is an “else if” statement?</vt:lpstr>
      <vt:lpstr>Dialog: prompt()</vt:lpstr>
      <vt:lpstr>Statements: if, else if, &amp; else</vt:lpstr>
      <vt:lpstr>Logical Operators Defined</vt:lpstr>
      <vt:lpstr>Logical Operator Examples</vt:lpstr>
      <vt:lpstr>Logical Operator Precedence</vt:lpstr>
      <vt:lpstr>Logical Equivalence</vt:lpstr>
      <vt:lpstr>Nesting “if” Statements</vt:lpstr>
      <vt:lpstr>Conditional: “if” and “&amp;&amp;”</vt:lpstr>
      <vt:lpstr>Conditional: “if” and “||”</vt:lpstr>
      <vt:lpstr>“if” and Regular Expressions</vt:lpstr>
      <vt:lpstr>Conditional Statement: “switch”</vt:lpstr>
      <vt:lpstr>Switch with Fall-Through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1080</cp:revision>
  <cp:lastPrinted>2014-05-27T20:59:03Z</cp:lastPrinted>
  <dcterms:created xsi:type="dcterms:W3CDTF">2010-05-23T14:28:12Z</dcterms:created>
  <dcterms:modified xsi:type="dcterms:W3CDTF">2016-02-27T23:44:18Z</dcterms:modified>
</cp:coreProperties>
</file>