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9" r:id="rId2"/>
    <p:sldId id="350" r:id="rId3"/>
    <p:sldId id="421" r:id="rId4"/>
    <p:sldId id="423" r:id="rId5"/>
    <p:sldId id="422" r:id="rId6"/>
    <p:sldId id="424" r:id="rId7"/>
    <p:sldId id="347" r:id="rId8"/>
    <p:sldId id="351" r:id="rId9"/>
    <p:sldId id="356" r:id="rId10"/>
    <p:sldId id="357" r:id="rId11"/>
    <p:sldId id="358" r:id="rId12"/>
    <p:sldId id="360" r:id="rId13"/>
    <p:sldId id="359" r:id="rId14"/>
    <p:sldId id="361" r:id="rId15"/>
    <p:sldId id="362" r:id="rId16"/>
    <p:sldId id="363" r:id="rId17"/>
    <p:sldId id="364" r:id="rId18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0" autoAdjust="0"/>
    <p:restoredTop sz="94652" autoAdjust="0"/>
  </p:normalViewPr>
  <p:slideViewPr>
    <p:cSldViewPr>
      <p:cViewPr varScale="1">
        <p:scale>
          <a:sx n="63" d="100"/>
          <a:sy n="63" d="100"/>
        </p:scale>
        <p:origin x="2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Custom Functions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B6AEC31-2680-43C4-83D9-2A99DD13C9B6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Custom Functions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D7BA27-4690-49DC-A971-78ABC115033A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18CFD6E-3339-4F47-A73B-95FEC4DED13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Custom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smtClean="0">
                <a:latin typeface="Arial"/>
                <a:ea typeface="DejaVu Sans" pitchFamily="34" charset="0"/>
                <a:cs typeface="Arial"/>
              </a:rPr>
              <a:t>Custom Functions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15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Call: </a:t>
            </a:r>
            <a:r>
              <a:rPr lang="en-US" dirty="0" err="1" smtClean="0">
                <a:solidFill>
                  <a:srgbClr val="333333"/>
                </a:solidFill>
              </a:rPr>
              <a:t>fuddify</a:t>
            </a:r>
            <a:r>
              <a:rPr lang="en-US" dirty="0" smtClean="0">
                <a:solidFill>
                  <a:srgbClr val="333333"/>
                </a:solidFill>
              </a:rPr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quote = "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Shhh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.\n"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  "Be very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very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quiet.\n"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  "I'm hunting rabbits.";</a:t>
            </a:r>
          </a:p>
          <a:p>
            <a:pPr marL="0" indent="0">
              <a:lnSpc>
                <a:spcPct val="90000"/>
              </a:lnSpc>
              <a:buNone/>
            </a:pPr>
            <a:endParaRPr lang="en-US" sz="3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// function call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fuddTalk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fuddify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( quote 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3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alert( </a:t>
            </a: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fuddTalk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33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018923" y="6239227"/>
            <a:ext cx="845103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fuddify.html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4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Definition: </a:t>
            </a:r>
            <a:r>
              <a:rPr lang="en-US" dirty="0" err="1" smtClean="0">
                <a:solidFill>
                  <a:srgbClr val="333333"/>
                </a:solidFill>
              </a:rPr>
              <a:t>isEven</a:t>
            </a:r>
            <a:r>
              <a:rPr lang="en-US" dirty="0" smtClean="0">
                <a:solidFill>
                  <a:srgbClr val="333333"/>
                </a:solidFill>
              </a:rPr>
              <a:t> 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Determine if number is even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num     Passed parameter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@return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True if parameter is even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num 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if ( ( num % 2 ) == 0 )  // evenly divisible by 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return(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);  //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senda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a-DK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81319" y="6249863"/>
            <a:ext cx="95410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evenOdd.html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Definition: </a:t>
            </a:r>
            <a:r>
              <a:rPr lang="en-US" dirty="0" err="1" smtClean="0">
                <a:solidFill>
                  <a:srgbClr val="333333"/>
                </a:solidFill>
              </a:rPr>
              <a:t>isOdd</a:t>
            </a:r>
            <a:r>
              <a:rPr lang="en-US" dirty="0" smtClean="0">
                <a:solidFill>
                  <a:srgbClr val="333333"/>
                </a:solidFill>
              </a:rPr>
              <a:t> 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* Determine if number is odd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*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num  Passed parameter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* @return      True if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odd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isOdd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( num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// call function and negate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return( !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( num )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09311" y="6237312"/>
            <a:ext cx="95410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evenOdd.html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0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Call: </a:t>
            </a:r>
            <a:r>
              <a:rPr lang="en-US" dirty="0" err="1" smtClean="0">
                <a:solidFill>
                  <a:srgbClr val="333333"/>
                </a:solidFill>
              </a:rPr>
              <a:t>isEven</a:t>
            </a:r>
            <a:r>
              <a:rPr lang="en-US" dirty="0" smtClean="0">
                <a:solidFill>
                  <a:srgbClr val="333333"/>
                </a:solidFill>
              </a:rPr>
              <a:t>() &amp; </a:t>
            </a:r>
            <a:r>
              <a:rPr lang="en-US" dirty="0" err="1" smtClean="0">
                <a:solidFill>
                  <a:srgbClr val="333333"/>
                </a:solidFill>
              </a:rPr>
              <a:t>isOdd</a:t>
            </a:r>
            <a:r>
              <a:rPr lang="en-US" dirty="0" smtClean="0">
                <a:solidFill>
                  <a:srgbClr val="333333"/>
                </a:solidFill>
              </a:rPr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(" +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+ "): " +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) + "   " +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     "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isOdd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(" +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+ "): " +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isOdd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console.log(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81319" y="6239227"/>
            <a:ext cx="95410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evenOdd.html</a:t>
            </a:r>
            <a:endParaRPr lang="en-US" sz="900" b="1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4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Default Parameters via Definition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cs typeface="Courier"/>
              </a:rPr>
              <a:t>A function can default to a certain value if the passed arguments are missing. 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Calculate the area of rectangle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height  Rectangle height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width   Rectangle width (optional)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@return area    Rectangle area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areaRectangle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height, width 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area;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// check if parameter is specified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if 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width ) != 'undefined' 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area = height * width;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area = height * height;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return( area 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30151" y="6247948"/>
            <a:ext cx="98616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defParam.html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7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Default </a:t>
            </a:r>
            <a:r>
              <a:rPr lang="en-US" dirty="0" smtClean="0">
                <a:solidFill>
                  <a:srgbClr val="333333"/>
                </a:solidFill>
              </a:rPr>
              <a:t>Arguments via Call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cs typeface="Courier"/>
              </a:rPr>
              <a:t>The function can be called with two or one argument:</a:t>
            </a:r>
            <a:endParaRPr lang="en-US" sz="2400" b="1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height = 5;</a:t>
            </a: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width = 10;</a:t>
            </a: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areaRt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areaSq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pass two arguments</a:t>
            </a: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areaRt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areaRectangle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height, width );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areaRt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00050" lvl="1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pass one argument</a:t>
            </a: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areaSq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areaRectangle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width );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console.log(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areaSq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30151" y="6239227"/>
            <a:ext cx="98616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defParam.html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7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333333"/>
                </a:solidFill>
              </a:rPr>
              <a:t>Variable Length Parameter Definition </a:t>
            </a:r>
            <a:endParaRPr lang="en-US" sz="4000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cs typeface="Courier"/>
              </a:rPr>
              <a:t>A function can be made to handle any number of arguments. 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Sum the passed arguments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arguments  Any number of arguments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@return total      Summation of arguments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function add()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for 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arguments.length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num = arguments[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if 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arguments[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) == 'number' 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total += num;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return( total 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84530" y="6175940"/>
            <a:ext cx="1101584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varLenArgs.html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Variable Length </a:t>
            </a:r>
            <a:r>
              <a:rPr lang="en-US" smtClean="0">
                <a:solidFill>
                  <a:srgbClr val="333333"/>
                </a:solidFill>
              </a:rPr>
              <a:t>Argument Call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cs typeface="Courier"/>
              </a:rPr>
              <a:t>A function can be designed to pass any number of arguments.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sum;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add( 1 );  // pass one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console.log( sum 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add( 1, 2 );  // pass two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console.log( sum 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add( 1, 2, 3 );  // pass three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console.log( sum 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00373" y="6239227"/>
            <a:ext cx="1101584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varLenArgs.html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What is a Function?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 dirty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3600" dirty="0" smtClean="0">
                <a:cs typeface="Courier"/>
              </a:rPr>
              <a:t>A function is a named block of code that performs a task or an action.  A function is executed when it’s name is invoked or called.</a:t>
            </a:r>
          </a:p>
          <a:p>
            <a:pPr marL="400050" lvl="1" indent="0">
              <a:buNone/>
            </a:pPr>
            <a:endParaRPr lang="en-US" sz="3600" dirty="0">
              <a:cs typeface="Courier"/>
            </a:endParaRPr>
          </a:p>
          <a:p>
            <a:pPr marL="400050" lvl="1" indent="0">
              <a:buNone/>
            </a:pPr>
            <a:r>
              <a:rPr lang="en-US" sz="3600" dirty="0" smtClean="0">
                <a:cs typeface="Courier"/>
              </a:rPr>
              <a:t>It is useful for reducing code rewrite, making the code more encapsulated (self-contained), easier to maintain and more reusable.</a:t>
            </a:r>
            <a:endParaRPr lang="en-US" sz="36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681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Syntax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 smtClean="0">
                <a:cs typeface="Courier"/>
              </a:rPr>
              <a:t>Function Definition Syntax</a:t>
            </a:r>
            <a:r>
              <a:rPr lang="en-US" sz="3100" b="1" dirty="0">
                <a:cs typeface="Courier"/>
              </a:rPr>
              <a:t>:</a:t>
            </a:r>
          </a:p>
          <a:p>
            <a:pPr marL="400050" lvl="1" indent="0">
              <a:buNone/>
            </a:pPr>
            <a:r>
              <a:rPr lang="nl-NL" sz="31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3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3100" i="1" dirty="0" err="1">
                <a:latin typeface="Courier New" pitchFamily="49" charset="0"/>
                <a:cs typeface="Courier New" pitchFamily="49" charset="0"/>
              </a:rPr>
              <a:t>funcName</a:t>
            </a:r>
            <a:r>
              <a:rPr lang="nl-NL" sz="31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nl-NL" sz="3100" i="1" dirty="0">
                <a:latin typeface="Courier New" pitchFamily="49" charset="0"/>
                <a:cs typeface="Courier New" pitchFamily="49" charset="0"/>
              </a:rPr>
              <a:t>p1</a:t>
            </a:r>
            <a:r>
              <a:rPr lang="nl-NL" sz="3100" b="1" i="1" dirty="0">
                <a:latin typeface="Courier New" pitchFamily="49" charset="0"/>
                <a:cs typeface="Courier New" pitchFamily="49" charset="0"/>
              </a:rPr>
              <a:t>, ...</a:t>
            </a:r>
            <a:r>
              <a:rPr lang="nl-NL" sz="3100" b="1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 marL="400050" lvl="1" indent="0">
              <a:buNone/>
            </a:pPr>
            <a:r>
              <a:rPr lang="nl-NL" sz="3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100" b="1" dirty="0">
                <a:latin typeface="Courier New" pitchFamily="49" charset="0"/>
                <a:cs typeface="Courier New" pitchFamily="49" charset="0"/>
              </a:rPr>
              <a:t>...;  // function body</a:t>
            </a:r>
          </a:p>
          <a:p>
            <a:pPr marL="400050" lvl="1" indent="0">
              <a:buNone/>
            </a:pPr>
            <a:r>
              <a:rPr lang="en-US" sz="3100" b="1" dirty="0">
                <a:latin typeface="Courier New" pitchFamily="49" charset="0"/>
                <a:cs typeface="Courier New" pitchFamily="49" charset="0"/>
              </a:rPr>
              <a:t>   return( </a:t>
            </a:r>
            <a:r>
              <a:rPr lang="en-US" sz="3100" i="1" dirty="0" err="1">
                <a:latin typeface="Courier New" pitchFamily="49" charset="0"/>
                <a:cs typeface="Courier New" pitchFamily="49" charset="0"/>
              </a:rPr>
              <a:t>returnVal</a:t>
            </a:r>
            <a:r>
              <a:rPr lang="en-US" sz="3100" b="1" dirty="0"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3100" b="1" dirty="0" smtClean="0">
              <a:cs typeface="Courier"/>
            </a:endParaRPr>
          </a:p>
          <a:p>
            <a:pPr marL="0" indent="0">
              <a:buNone/>
            </a:pPr>
            <a:r>
              <a:rPr lang="en-US" sz="3100" b="1" dirty="0" smtClean="0">
                <a:cs typeface="Courier"/>
              </a:rPr>
              <a:t>Function Call Syntax:</a:t>
            </a:r>
            <a:endParaRPr lang="en-US" sz="3100" b="1" dirty="0">
              <a:cs typeface="Courier"/>
            </a:endParaRPr>
          </a:p>
          <a:p>
            <a:pPr marL="400050" lvl="1" indent="0">
              <a:buNone/>
            </a:pPr>
            <a:r>
              <a:rPr lang="nl-NL" sz="31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nl-NL" sz="3100" i="1" dirty="0" err="1" smtClean="0">
                <a:latin typeface="Courier New" pitchFamily="49" charset="0"/>
                <a:cs typeface="Courier New" pitchFamily="49" charset="0"/>
              </a:rPr>
              <a:t>retVal</a:t>
            </a:r>
            <a:r>
              <a:rPr lang="nl-NL" sz="3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3100" i="1" dirty="0" err="1" smtClean="0">
                <a:latin typeface="Courier New" pitchFamily="49" charset="0"/>
                <a:cs typeface="Courier New" pitchFamily="49" charset="0"/>
              </a:rPr>
              <a:t>funcName</a:t>
            </a:r>
            <a:r>
              <a:rPr lang="nl-NL" sz="31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nl-NL" sz="3100" i="1" dirty="0" smtClean="0">
                <a:latin typeface="Courier New" pitchFamily="49" charset="0"/>
                <a:cs typeface="Courier New" pitchFamily="49" charset="0"/>
              </a:rPr>
              <a:t>p1</a:t>
            </a:r>
            <a:r>
              <a:rPr lang="nl-NL" sz="3100" b="1" i="1" dirty="0" smtClean="0">
                <a:latin typeface="Courier New" pitchFamily="49" charset="0"/>
                <a:cs typeface="Courier New" pitchFamily="49" charset="0"/>
              </a:rPr>
              <a:t>, ...</a:t>
            </a:r>
            <a:r>
              <a:rPr lang="nl-NL" sz="3100" b="1" dirty="0" smtClean="0"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3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6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Example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100" b="1" dirty="0" smtClean="0">
                <a:cs typeface="Courier"/>
              </a:rPr>
              <a:t>Function Definition Example:</a:t>
            </a:r>
            <a:endParaRPr lang="en-US" sz="3100" b="1" dirty="0">
              <a:cs typeface="Courier"/>
            </a:endParaRPr>
          </a:p>
          <a:p>
            <a:pPr marL="400050" lvl="1" indent="0">
              <a:buNone/>
            </a:pPr>
            <a:r>
              <a:rPr lang="nl-NL" sz="3100" b="1" dirty="0" smtClean="0">
                <a:latin typeface="Courier New" pitchFamily="49" charset="0"/>
                <a:cs typeface="Courier New" pitchFamily="49" charset="0"/>
              </a:rPr>
              <a:t>function increment( value ) </a:t>
            </a:r>
            <a:r>
              <a:rPr lang="nl-NL" sz="3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nl-NL" sz="3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value++;</a:t>
            </a:r>
            <a:endParaRPr lang="en-US" sz="31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3100" b="1" dirty="0">
                <a:latin typeface="Courier New" pitchFamily="49" charset="0"/>
                <a:cs typeface="Courier New" pitchFamily="49" charset="0"/>
              </a:rPr>
              <a:t>   return( 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31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3100" b="1" dirty="0" smtClean="0">
              <a:cs typeface="Courier"/>
            </a:endParaRPr>
          </a:p>
          <a:p>
            <a:pPr marL="0" indent="0">
              <a:buNone/>
            </a:pPr>
            <a:r>
              <a:rPr lang="en-US" sz="3100" b="1" dirty="0" smtClean="0">
                <a:cs typeface="Courier"/>
              </a:rPr>
              <a:t>Function Call Example:</a:t>
            </a:r>
            <a:endParaRPr lang="en-US" sz="3100" b="1" dirty="0">
              <a:cs typeface="Courier"/>
            </a:endParaRPr>
          </a:p>
          <a:p>
            <a:pPr marL="400050" lvl="1" indent="0">
              <a:buNone/>
            </a:pPr>
            <a:r>
              <a:rPr lang="nl-NL" sz="3100" b="1" dirty="0" smtClean="0">
                <a:latin typeface="Courier New" pitchFamily="49" charset="0"/>
                <a:cs typeface="Courier New" pitchFamily="49" charset="0"/>
              </a:rPr>
              <a:t>var num = increment( 3 )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console.log( num );</a:t>
            </a:r>
          </a:p>
          <a:p>
            <a:pPr marL="400050" lvl="1" indent="0">
              <a:buNone/>
            </a:pPr>
            <a:endParaRPr lang="en-US" sz="3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6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Internal Functions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b="1" dirty="0" smtClean="0">
                <a:cs typeface="Courier"/>
              </a:rPr>
              <a:t>Function definition and function call in the same file “internalFunct.html”:</a:t>
            </a:r>
          </a:p>
          <a:p>
            <a:pPr marL="0" indent="0">
              <a:buNone/>
            </a:pPr>
            <a:endParaRPr lang="en-US" sz="3300" b="1" dirty="0">
              <a:cs typeface="Courier"/>
            </a:endParaRPr>
          </a:p>
          <a:p>
            <a:pPr marL="400050" lvl="1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// function definition</a:t>
            </a:r>
          </a:p>
          <a:p>
            <a:pPr marL="400050" lvl="1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function increment( value ) {</a:t>
            </a:r>
          </a:p>
          <a:p>
            <a:pPr marL="400050" lvl="1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  value++;</a:t>
            </a:r>
          </a:p>
          <a:p>
            <a:pPr marL="400050" lvl="1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  return( value );</a:t>
            </a:r>
          </a:p>
          <a:p>
            <a:pPr marL="400050" lvl="1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33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// function call</a:t>
            </a:r>
          </a:p>
          <a:p>
            <a:pPr marL="400050" lvl="1" indent="0">
              <a:buNone/>
            </a:pPr>
            <a:r>
              <a:rPr lang="en-US" sz="33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 num = increment( 3 );</a:t>
            </a:r>
          </a:p>
          <a:p>
            <a:pPr marL="400050" lvl="1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console.log( num );</a:t>
            </a:r>
          </a:p>
          <a:p>
            <a:pPr marL="400050" lvl="1" indent="0">
              <a:buNone/>
            </a:pPr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8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73056" y="6309320"/>
            <a:ext cx="1191352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internalFunct.html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External Functions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cs typeface="Courier"/>
              </a:rPr>
              <a:t>Function Definition in file “externalFunct.js”:</a:t>
            </a:r>
            <a:endParaRPr lang="en-US" sz="3100" b="1" dirty="0">
              <a:cs typeface="Courier"/>
            </a:endParaRPr>
          </a:p>
          <a:p>
            <a:pPr marL="400050" lvl="1" indent="0">
              <a:buNone/>
            </a:pPr>
            <a:r>
              <a:rPr lang="nl-NL" sz="3100" b="1" dirty="0" smtClean="0">
                <a:latin typeface="Courier New" pitchFamily="49" charset="0"/>
                <a:cs typeface="Courier New" pitchFamily="49" charset="0"/>
              </a:rPr>
              <a:t>function increment( value ) </a:t>
            </a:r>
            <a:r>
              <a:rPr lang="nl-NL" sz="3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nl-NL" sz="31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value++;</a:t>
            </a:r>
            <a:endParaRPr lang="en-US" sz="31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3100" b="1" dirty="0">
                <a:latin typeface="Courier New" pitchFamily="49" charset="0"/>
                <a:cs typeface="Courier New" pitchFamily="49" charset="0"/>
              </a:rPr>
              <a:t>   return( 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31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3100" b="1" dirty="0" smtClean="0">
              <a:cs typeface="Courier"/>
            </a:endParaRPr>
          </a:p>
          <a:p>
            <a:pPr marL="0" indent="0">
              <a:buNone/>
            </a:pPr>
            <a:r>
              <a:rPr lang="en-US" sz="3100" b="1" dirty="0" smtClean="0">
                <a:cs typeface="Courier"/>
              </a:rPr>
              <a:t>Function Call in file “externalFunct.html”:</a:t>
            </a:r>
            <a:endParaRPr lang="en-US" sz="3100" b="1" dirty="0">
              <a:cs typeface="Courier"/>
            </a:endParaRPr>
          </a:p>
          <a:p>
            <a:pPr marL="400050" lvl="1" indent="0">
              <a:buNone/>
            </a:pPr>
            <a:r>
              <a:rPr lang="nl-NL" sz="3100" b="1" dirty="0" smtClean="0">
                <a:latin typeface="Courier New" pitchFamily="49" charset="0"/>
                <a:cs typeface="Courier New" pitchFamily="49" charset="0"/>
              </a:rPr>
              <a:t>&lt;script src="externalFunct.js"&gt;&lt;/script&gt;</a:t>
            </a:r>
          </a:p>
          <a:p>
            <a:pPr marL="400050" lvl="1" indent="0">
              <a:buNone/>
            </a:pPr>
            <a:endParaRPr lang="nl-NL" sz="31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l-NL" sz="31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buNone/>
            </a:pPr>
            <a:r>
              <a:rPr lang="nl-NL" sz="3100" b="1" dirty="0" smtClean="0">
                <a:latin typeface="Courier New" pitchFamily="49" charset="0"/>
                <a:cs typeface="Courier New" pitchFamily="49" charset="0"/>
              </a:rPr>
              <a:t>   var num = increment( 3 )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   console.log( num );</a:t>
            </a:r>
          </a:p>
          <a:p>
            <a:pPr marL="400050" lvl="1" indent="0">
              <a:buNone/>
            </a:pP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400050" lvl="1" indent="0">
              <a:buNone/>
            </a:pPr>
            <a:endParaRPr lang="en-US" sz="3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647408" y="6309320"/>
            <a:ext cx="1217000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externalFunct.html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6808090" y="2492896"/>
            <a:ext cx="1069524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externalFunct.js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Definition: </a:t>
            </a:r>
            <a:r>
              <a:rPr lang="en-US" dirty="0" err="1" smtClean="0">
                <a:solidFill>
                  <a:srgbClr val="333333"/>
                </a:solidFill>
              </a:rPr>
              <a:t>randomInt</a:t>
            </a:r>
            <a:r>
              <a:rPr lang="en-US" dirty="0" smtClean="0">
                <a:solidFill>
                  <a:srgbClr val="333333"/>
                </a:solidFill>
              </a:rPr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* Random integer within a range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*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min     Start of range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max     End of range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* @return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rndInt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Random integer between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*                 min and max inclusive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randomInt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 min, max ) {</a:t>
            </a:r>
          </a:p>
          <a:p>
            <a:pPr marL="0" indent="0">
              <a:lnSpc>
                <a:spcPct val="90000"/>
              </a:lnSpc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rndInt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   (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() * max ) + min 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// value returned to function call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return(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rndInt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39769" y="6309320"/>
            <a:ext cx="102463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randomInt.html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3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Call: </a:t>
            </a:r>
            <a:r>
              <a:rPr lang="en-US" dirty="0" err="1" smtClean="0">
                <a:solidFill>
                  <a:srgbClr val="333333"/>
                </a:solidFill>
              </a:rPr>
              <a:t>randomInt</a:t>
            </a:r>
            <a:r>
              <a:rPr lang="en-US" dirty="0" smtClean="0">
                <a:solidFill>
                  <a:srgbClr val="333333"/>
                </a:solidFill>
              </a:rPr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* Generate 10 random numbers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// function call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rndNum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randomInt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( 1, 10 );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console.log(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+ ": " +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rndNum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67331" y="6239227"/>
            <a:ext cx="102463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randomInt.html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4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Function Definition: </a:t>
            </a:r>
            <a:r>
              <a:rPr lang="en-US" dirty="0" err="1" smtClean="0">
                <a:solidFill>
                  <a:srgbClr val="333333"/>
                </a:solidFill>
              </a:rPr>
              <a:t>fuddify</a:t>
            </a:r>
            <a:r>
              <a:rPr lang="en-US" dirty="0" smtClean="0">
                <a:solidFill>
                  <a:srgbClr val="333333"/>
                </a:solidFill>
              </a:rPr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Converts string to Elmer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speech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@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origSpeak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Original text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@return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fuddSpeak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Converted text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fuddify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origSpeak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fuddSpeak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origSpeak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origSpeak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) != "string"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fuddSpeak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"Can't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Fuddify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 "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origSpeak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fuddSpeak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fuddSpeak.replace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/r/g, 'w'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fuddSpeak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fuddSpeak.replace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/R/g, 'W'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fuddSpeak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7011986" y="6175940"/>
            <a:ext cx="845103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fuddify.html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9798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17655</TotalTime>
  <Words>1113</Words>
  <Application>Microsoft Office PowerPoint</Application>
  <PresentationFormat>On-screen Show (4:3)</PresentationFormat>
  <Paragraphs>252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Diseño predeterminado</vt:lpstr>
      <vt:lpstr>PowerPoint Presentation</vt:lpstr>
      <vt:lpstr>What is a Function?</vt:lpstr>
      <vt:lpstr>Function Syntax</vt:lpstr>
      <vt:lpstr>Function Example</vt:lpstr>
      <vt:lpstr>Internal Functions</vt:lpstr>
      <vt:lpstr>External Functions</vt:lpstr>
      <vt:lpstr>Function Definition: randomInt()</vt:lpstr>
      <vt:lpstr>Function Call: randomInt()</vt:lpstr>
      <vt:lpstr>Function Definition: fuddify()</vt:lpstr>
      <vt:lpstr>Function Call: fuddify()</vt:lpstr>
      <vt:lpstr>Function Definition: isEven ()</vt:lpstr>
      <vt:lpstr>Function Definition: isOdd ()</vt:lpstr>
      <vt:lpstr>Function Call: isEven() &amp; isOdd()</vt:lpstr>
      <vt:lpstr>Default Parameters via Definition</vt:lpstr>
      <vt:lpstr>Default Arguments via Call</vt:lpstr>
      <vt:lpstr>Variable Length Parameter Definition </vt:lpstr>
      <vt:lpstr>Variable Length Argument Call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1041</cp:revision>
  <cp:lastPrinted>2014-05-27T21:02:21Z</cp:lastPrinted>
  <dcterms:created xsi:type="dcterms:W3CDTF">2010-05-23T14:28:12Z</dcterms:created>
  <dcterms:modified xsi:type="dcterms:W3CDTF">2016-02-27T23:51:39Z</dcterms:modified>
</cp:coreProperties>
</file>