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43" r:id="rId2"/>
    <p:sldId id="283" r:id="rId3"/>
    <p:sldId id="284" r:id="rId4"/>
  </p:sldIdLst>
  <p:sldSz cx="9144000" cy="6858000" type="screen4x3"/>
  <p:notesSz cx="7010400" cy="92964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422C16"/>
    <a:srgbClr val="0C788E"/>
    <a:srgbClr val="006666"/>
    <a:srgbClr val="0099CC"/>
    <a:srgbClr val="660066"/>
    <a:srgbClr val="003300"/>
    <a:srgbClr val="A50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20" autoAdjust="0"/>
    <p:restoredTop sz="94652" autoAdjust="0"/>
  </p:normalViewPr>
  <p:slideViewPr>
    <p:cSldViewPr>
      <p:cViewPr varScale="1">
        <p:scale>
          <a:sx n="41" d="100"/>
          <a:sy n="41" d="100"/>
        </p:scale>
        <p:origin x="48" y="4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Complex Data Structures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351896C-5E13-4D6D-BB00-59FB7E2CF4EF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D9FBEFD-048C-5B44-8D1A-56BC96B6C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5037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Complex Data Structures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9768F55-60F2-46AC-B8AD-2D2BC7A703DD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DD7C5F8-F2AF-7647-8F85-9475CB6B0E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5431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E53D64A-BBC5-4C23-91DD-66358EB6E119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Complex Data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11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A3A70BC-C5B6-49EB-AC64-B16EFACA2F65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Complex Data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4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09D7B5B-A3B1-433C-8628-3E5494A8BBC5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Complex Data Structures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4AADC-5BE5-AD4E-A2A1-DC602B9554D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87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4FACF-0CC7-D24E-8D42-87CEFF8093C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82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F152B-D6EE-9340-8FC0-1DB120D5218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920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889F8-1024-1C49-B2F4-FB159C0D497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01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CE374-CE89-C449-BA56-BED112ECC3E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04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A3218-C3AE-B84D-B902-E54EF63B5E3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14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E3B6A-D7D3-514E-8F63-B8CFAA9E4C6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98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ACF023-3F25-3A4F-9F2D-FF277A6D1A6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925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5D191-3DE4-EF45-B078-A4CB241C7BB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74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6E74A-440F-2443-AA0F-99948BB0F7B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2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3FA2C-4B15-3D4F-ADD6-B7DB1E5ADFE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085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5ACB66A-6A5B-CB43-B1B7-23FEB9894F2A}" type="slidenum">
              <a:rPr lang="es-ES"/>
              <a:pPr/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73782" y="1331738"/>
            <a:ext cx="7315200" cy="19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63354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5400" b="1" dirty="0" smtClean="0">
                <a:latin typeface="Arial"/>
                <a:ea typeface="DejaVu Sans" pitchFamily="34" charset="0"/>
                <a:cs typeface="Arial"/>
              </a:rPr>
              <a:t>Complex Data Structures</a:t>
            </a:r>
            <a:endParaRPr lang="en-US" sz="5400" b="1" dirty="0">
              <a:latin typeface="Arial"/>
              <a:ea typeface="DejaVu Sans" pitchFamily="34" charset="0"/>
              <a:cs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28576" y="3861047"/>
            <a:ext cx="6805612" cy="2042691"/>
          </a:xfrm>
        </p:spPr>
        <p:txBody>
          <a:bodyPr lIns="0" tIns="28077" rIns="0" bIns="0" anchor="ctr">
            <a:normAutofit/>
          </a:bodyPr>
          <a:lstStyle/>
          <a:p>
            <a:pPr indent="-331754" algn="ctr" eaLnBrk="1" fontAlgn="auto" hangingPunct="1">
              <a:spcBef>
                <a:spcPts val="661"/>
              </a:spcBef>
              <a:buClrTx/>
              <a:buFont typeface="Wingdings"/>
              <a:buNone/>
              <a:defRPr/>
            </a:pPr>
            <a:r>
              <a:rPr lang="en-US" sz="4000" dirty="0" smtClean="0">
                <a:latin typeface="Arial"/>
                <a:cs typeface="Arial"/>
              </a:rPr>
              <a:t>Supplemental Material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21382" y="6246639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73782" y="6291263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© Copyright </a:t>
            </a:r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2016,   </a:t>
            </a: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Fred McClurg  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1518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Complex Arrays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 smtClean="0"/>
              <a:t>Discussion:</a:t>
            </a:r>
            <a:endParaRPr lang="en-US" sz="2000" b="1" dirty="0"/>
          </a:p>
          <a:p>
            <a:pPr marL="400050" lvl="1" indent="0">
              <a:buNone/>
            </a:pPr>
            <a:r>
              <a:rPr lang="en-US" sz="2000" dirty="0" smtClean="0"/>
              <a:t>Arrays can contain additional arrays and objects.</a:t>
            </a:r>
          </a:p>
          <a:p>
            <a:pPr marL="400050" lvl="1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Example:</a:t>
            </a:r>
            <a:endParaRPr lang="en-US" sz="2000" b="1" dirty="0"/>
          </a:p>
          <a:p>
            <a:pPr marL="400050" lvl="1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var</a:t>
            </a:r>
            <a:r>
              <a:rPr lang="en-US" sz="2000" b="1" dirty="0">
                <a:latin typeface="Courier New"/>
                <a:cs typeface="Courier New"/>
              </a:rPr>
              <a:t> stadium = [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  { 'name': '</a:t>
            </a:r>
            <a:r>
              <a:rPr lang="en-US" sz="2000" b="1" dirty="0" err="1">
                <a:latin typeface="Courier New"/>
                <a:cs typeface="Courier New"/>
              </a:rPr>
              <a:t>Kinnick</a:t>
            </a:r>
            <a:r>
              <a:rPr lang="en-US" sz="2000" b="1" dirty="0">
                <a:latin typeface="Courier New"/>
                <a:cs typeface="Courier New"/>
              </a:rPr>
              <a:t> Stadium',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    'city': 'Iowa City' }</a:t>
            </a:r>
            <a:r>
              <a:rPr lang="en-US" sz="2000" b="1" dirty="0" smtClean="0">
                <a:latin typeface="Courier New"/>
                <a:cs typeface="Courier New"/>
              </a:rPr>
              <a:t>,  // object properties</a:t>
            </a:r>
            <a:endParaRPr lang="en-US" sz="20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  [ 41.658737, -91.551174 ],  // </a:t>
            </a:r>
            <a:r>
              <a:rPr lang="en-US" sz="2000" b="1" dirty="0" err="1">
                <a:latin typeface="Courier New"/>
                <a:cs typeface="Courier New"/>
              </a:rPr>
              <a:t>lat</a:t>
            </a:r>
            <a:r>
              <a:rPr lang="en-US" sz="2000" b="1" dirty="0">
                <a:latin typeface="Courier New"/>
                <a:cs typeface="Courier New"/>
              </a:rPr>
              <a:t>/</a:t>
            </a:r>
            <a:r>
              <a:rPr lang="en-US" sz="2000" b="1" dirty="0" smtClean="0">
                <a:latin typeface="Courier New"/>
                <a:cs typeface="Courier New"/>
              </a:rPr>
              <a:t>long array</a:t>
            </a:r>
            <a:endParaRPr lang="en-US" sz="20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  70585,  // capacity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  1929,  // </a:t>
            </a:r>
            <a:r>
              <a:rPr lang="en-US" sz="2000" b="1" dirty="0" smtClean="0">
                <a:latin typeface="Courier New"/>
                <a:cs typeface="Courier New"/>
              </a:rPr>
              <a:t>year opened</a:t>
            </a:r>
            <a:endParaRPr lang="en-US" sz="20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000" b="1" dirty="0">
                <a:latin typeface="Courier New"/>
                <a:cs typeface="Courier New"/>
              </a:rPr>
              <a:t>   </a:t>
            </a:r>
            <a:r>
              <a:rPr lang="en-US" sz="2000" b="1" dirty="0" smtClean="0">
                <a:latin typeface="Courier New"/>
                <a:cs typeface="Courier New"/>
              </a:rPr>
              <a:t>"Grass"  </a:t>
            </a:r>
            <a:r>
              <a:rPr lang="en-US" sz="2000" b="1" dirty="0">
                <a:latin typeface="Courier New"/>
                <a:cs typeface="Courier New"/>
              </a:rPr>
              <a:t>// surface</a:t>
            </a:r>
          </a:p>
          <a:p>
            <a:pPr marL="400050" lvl="1" indent="0">
              <a:buNone/>
            </a:pPr>
            <a:r>
              <a:rPr lang="en-US" sz="2000" b="1" dirty="0">
                <a:latin typeface="Courier New"/>
                <a:cs typeface="Courier New"/>
              </a:rPr>
              <a:t>];</a:t>
            </a:r>
          </a:p>
          <a:p>
            <a:pPr marL="400050" lvl="1" indent="0"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2000" b="1" dirty="0">
                <a:latin typeface="Courier New"/>
                <a:cs typeface="Courier New"/>
              </a:rPr>
              <a:t>// display object</a:t>
            </a:r>
          </a:p>
          <a:p>
            <a:pPr marL="400050" lvl="1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console.log</a:t>
            </a:r>
            <a:r>
              <a:rPr lang="en-US" sz="2000" b="1" dirty="0">
                <a:latin typeface="Courier New"/>
                <a:cs typeface="Courier New"/>
              </a:rPr>
              <a:t>( stadium );</a:t>
            </a:r>
            <a:endParaRPr lang="en-US" sz="20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266783" y="6166757"/>
            <a:ext cx="1412566" cy="293846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10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complexArrays.html</a:t>
            </a:r>
            <a:endParaRPr lang="en-US" sz="10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396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333333"/>
                </a:solidFill>
              </a:rPr>
              <a:t>Accessing Complex Array Elements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 smtClean="0"/>
              <a:t>Discussion:</a:t>
            </a:r>
            <a:endParaRPr lang="en-US" sz="1500" b="1" dirty="0"/>
          </a:p>
          <a:p>
            <a:pPr marL="400050" lvl="1" indent="0">
              <a:buNone/>
            </a:pPr>
            <a:r>
              <a:rPr lang="en-US" sz="1500" dirty="0" smtClean="0"/>
              <a:t>Individual elements and properties of a complex array can accessed.</a:t>
            </a:r>
          </a:p>
          <a:p>
            <a:pPr marL="400050" lvl="1" indent="0">
              <a:buNone/>
            </a:pPr>
            <a:endParaRPr lang="en-US" sz="1500" b="1" dirty="0" smtClean="0"/>
          </a:p>
          <a:p>
            <a:pPr marL="0" indent="0">
              <a:buNone/>
            </a:pPr>
            <a:r>
              <a:rPr lang="en-US" sz="1500" b="1" dirty="0" smtClean="0"/>
              <a:t>Example:</a:t>
            </a:r>
            <a:endParaRPr lang="en-US" sz="1500" b="1" dirty="0"/>
          </a:p>
          <a:p>
            <a:pPr marL="400050" lvl="1" indent="0">
              <a:buNone/>
            </a:pPr>
            <a:r>
              <a:rPr lang="en-US" sz="1500" b="1" dirty="0" err="1">
                <a:latin typeface="Courier New"/>
                <a:cs typeface="Courier New"/>
              </a:rPr>
              <a:t>var</a:t>
            </a:r>
            <a:r>
              <a:rPr lang="en-US" sz="1500" b="1" dirty="0">
                <a:latin typeface="Courier New"/>
                <a:cs typeface="Courier New"/>
              </a:rPr>
              <a:t> stadium = [</a:t>
            </a:r>
          </a:p>
          <a:p>
            <a:pPr marL="400050" lvl="1" indent="0">
              <a:buNone/>
            </a:pPr>
            <a:r>
              <a:rPr lang="en-US" sz="1500" b="1" dirty="0">
                <a:latin typeface="Courier New"/>
                <a:cs typeface="Courier New"/>
              </a:rPr>
              <a:t>   { 'name': '</a:t>
            </a:r>
            <a:r>
              <a:rPr lang="en-US" sz="1500" b="1" dirty="0" err="1">
                <a:latin typeface="Courier New"/>
                <a:cs typeface="Courier New"/>
              </a:rPr>
              <a:t>Kinnick</a:t>
            </a:r>
            <a:r>
              <a:rPr lang="en-US" sz="1500" b="1" dirty="0">
                <a:latin typeface="Courier New"/>
                <a:cs typeface="Courier New"/>
              </a:rPr>
              <a:t> Stadium',</a:t>
            </a:r>
          </a:p>
          <a:p>
            <a:pPr marL="400050" lvl="1" indent="0">
              <a:buNone/>
            </a:pPr>
            <a:r>
              <a:rPr lang="en-US" sz="1500" b="1" dirty="0">
                <a:latin typeface="Courier New"/>
                <a:cs typeface="Courier New"/>
              </a:rPr>
              <a:t>     'city': 'Iowa City' },  // object properties</a:t>
            </a:r>
          </a:p>
          <a:p>
            <a:pPr marL="400050" lvl="1" indent="0">
              <a:buNone/>
            </a:pPr>
            <a:r>
              <a:rPr lang="en-US" sz="1500" b="1" dirty="0">
                <a:latin typeface="Courier New"/>
                <a:cs typeface="Courier New"/>
              </a:rPr>
              <a:t>   [ 41.658737, -91.551174 ],  // </a:t>
            </a:r>
            <a:r>
              <a:rPr lang="en-US" sz="1500" b="1" dirty="0" err="1">
                <a:latin typeface="Courier New"/>
                <a:cs typeface="Courier New"/>
              </a:rPr>
              <a:t>lat</a:t>
            </a:r>
            <a:r>
              <a:rPr lang="en-US" sz="1500" b="1" dirty="0">
                <a:latin typeface="Courier New"/>
                <a:cs typeface="Courier New"/>
              </a:rPr>
              <a:t>/long array</a:t>
            </a:r>
          </a:p>
          <a:p>
            <a:pPr marL="400050" lvl="1" indent="0">
              <a:buNone/>
            </a:pPr>
            <a:r>
              <a:rPr lang="en-US" sz="1500" b="1" dirty="0">
                <a:latin typeface="Courier New"/>
                <a:cs typeface="Courier New"/>
              </a:rPr>
              <a:t>   70585,  // capacity</a:t>
            </a:r>
          </a:p>
          <a:p>
            <a:pPr marL="400050" lvl="1" indent="0">
              <a:buNone/>
            </a:pPr>
            <a:r>
              <a:rPr lang="en-US" sz="1500" b="1" dirty="0">
                <a:latin typeface="Courier New"/>
                <a:cs typeface="Courier New"/>
              </a:rPr>
              <a:t>   1929,  // year opened</a:t>
            </a:r>
          </a:p>
          <a:p>
            <a:pPr marL="400050" lvl="1" indent="0">
              <a:buNone/>
            </a:pPr>
            <a:r>
              <a:rPr lang="en-US" sz="1500" b="1" dirty="0">
                <a:latin typeface="Courier New"/>
                <a:cs typeface="Courier New"/>
              </a:rPr>
              <a:t>   "Grass"  // surface</a:t>
            </a:r>
          </a:p>
          <a:p>
            <a:pPr marL="400050" lvl="1" indent="0">
              <a:buNone/>
            </a:pPr>
            <a:r>
              <a:rPr lang="en-US" sz="1500" b="1" dirty="0">
                <a:latin typeface="Courier New"/>
                <a:cs typeface="Courier New"/>
              </a:rPr>
              <a:t>];</a:t>
            </a:r>
          </a:p>
          <a:p>
            <a:pPr marL="400050" lvl="1" indent="0">
              <a:buNone/>
            </a:pPr>
            <a:endParaRPr lang="en-US" sz="15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sz="1500" b="1" dirty="0">
                <a:latin typeface="Courier New"/>
                <a:cs typeface="Courier New"/>
              </a:rPr>
              <a:t>// display object</a:t>
            </a:r>
          </a:p>
          <a:p>
            <a:pPr marL="400050" lvl="1" indent="0">
              <a:buNone/>
            </a:pPr>
            <a:r>
              <a:rPr lang="en-US" sz="1500" b="1" dirty="0" err="1">
                <a:latin typeface="Courier New"/>
                <a:cs typeface="Courier New"/>
              </a:rPr>
              <a:t>console.log</a:t>
            </a:r>
            <a:r>
              <a:rPr lang="en-US" sz="1500" b="1" dirty="0">
                <a:latin typeface="Courier New"/>
                <a:cs typeface="Courier New"/>
              </a:rPr>
              <a:t>( stadium[2] );  // capacity</a:t>
            </a:r>
          </a:p>
          <a:p>
            <a:pPr marL="400050" lvl="1" indent="0">
              <a:buNone/>
            </a:pPr>
            <a:r>
              <a:rPr lang="en-US" sz="1500" b="1" dirty="0" err="1">
                <a:latin typeface="Courier New"/>
                <a:cs typeface="Courier New"/>
              </a:rPr>
              <a:t>console.log</a:t>
            </a:r>
            <a:r>
              <a:rPr lang="en-US" sz="1500" b="1" dirty="0">
                <a:latin typeface="Courier New"/>
                <a:cs typeface="Courier New"/>
              </a:rPr>
              <a:t>( stadium[0].name );  // </a:t>
            </a:r>
            <a:r>
              <a:rPr lang="en-US" sz="1500" b="1" dirty="0" err="1">
                <a:latin typeface="Courier New"/>
                <a:cs typeface="Courier New"/>
              </a:rPr>
              <a:t>Kinnick</a:t>
            </a:r>
            <a:r>
              <a:rPr lang="en-US" sz="1500" b="1" dirty="0">
                <a:latin typeface="Courier New"/>
                <a:cs typeface="Courier New"/>
              </a:rPr>
              <a:t> Stadium via dot</a:t>
            </a:r>
          </a:p>
          <a:p>
            <a:pPr marL="400050" lvl="1" indent="0">
              <a:buNone/>
            </a:pPr>
            <a:r>
              <a:rPr lang="en-US" sz="1500" b="1" dirty="0" err="1">
                <a:latin typeface="Courier New"/>
                <a:cs typeface="Courier New"/>
              </a:rPr>
              <a:t>console.log</a:t>
            </a:r>
            <a:r>
              <a:rPr lang="en-US" sz="1500" b="1" dirty="0">
                <a:latin typeface="Courier New"/>
                <a:cs typeface="Courier New"/>
              </a:rPr>
              <a:t>( stadium[0]['name'] );  // </a:t>
            </a:r>
            <a:r>
              <a:rPr lang="en-US" sz="1500" b="1" dirty="0" err="1">
                <a:latin typeface="Courier New"/>
                <a:cs typeface="Courier New"/>
              </a:rPr>
              <a:t>Kinnick</a:t>
            </a:r>
            <a:r>
              <a:rPr lang="en-US" sz="1500" b="1" dirty="0">
                <a:latin typeface="Courier New"/>
                <a:cs typeface="Courier New"/>
              </a:rPr>
              <a:t> Stadium via key</a:t>
            </a:r>
          </a:p>
          <a:p>
            <a:pPr marL="400050" lvl="1" indent="0">
              <a:buNone/>
            </a:pPr>
            <a:r>
              <a:rPr lang="en-US" sz="1500" b="1" dirty="0" err="1">
                <a:latin typeface="Courier New"/>
                <a:cs typeface="Courier New"/>
              </a:rPr>
              <a:t>console.log</a:t>
            </a:r>
            <a:r>
              <a:rPr lang="en-US" sz="1500" b="1" dirty="0">
                <a:latin typeface="Courier New"/>
                <a:cs typeface="Courier New"/>
              </a:rPr>
              <a:t>( stadium[1][0] );  // latitude</a:t>
            </a:r>
            <a:endParaRPr lang="en-US" sz="15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088469" y="6381328"/>
            <a:ext cx="1787669" cy="293846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10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complexArrayAccess.html</a:t>
            </a:r>
            <a:endParaRPr lang="en-US" sz="10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597856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16967</TotalTime>
  <Words>222</Words>
  <Application>Microsoft Office PowerPoint</Application>
  <PresentationFormat>On-screen Show (4:3)</PresentationFormat>
  <Paragraphs>54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ＭＳ Ｐゴシック</vt:lpstr>
      <vt:lpstr>Arial</vt:lpstr>
      <vt:lpstr>Calibri</vt:lpstr>
      <vt:lpstr>Courier New</vt:lpstr>
      <vt:lpstr>DejaVu Sans</vt:lpstr>
      <vt:lpstr>Times New Roman</vt:lpstr>
      <vt:lpstr>Wingdings</vt:lpstr>
      <vt:lpstr>Diseño predeterminado</vt:lpstr>
      <vt:lpstr>PowerPoint Presentation</vt:lpstr>
      <vt:lpstr>Complex Arrays</vt:lpstr>
      <vt:lpstr>Accessing Complex Array Elements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McClurg, Fred R</cp:lastModifiedBy>
  <cp:revision>1016</cp:revision>
  <cp:lastPrinted>2014-05-27T20:54:29Z</cp:lastPrinted>
  <dcterms:created xsi:type="dcterms:W3CDTF">2010-05-23T14:28:12Z</dcterms:created>
  <dcterms:modified xsi:type="dcterms:W3CDTF">2016-02-27T23:52:57Z</dcterms:modified>
</cp:coreProperties>
</file>