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454" r:id="rId2"/>
    <p:sldId id="459" r:id="rId3"/>
    <p:sldId id="455" r:id="rId4"/>
    <p:sldId id="458" r:id="rId5"/>
    <p:sldId id="460" r:id="rId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422C16"/>
    <a:srgbClr val="0C788E"/>
    <a:srgbClr val="006666"/>
    <a:srgbClr val="0099CC"/>
    <a:srgbClr val="660066"/>
    <a:srgbClr val="003300"/>
    <a:srgbClr val="A50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0" autoAdjust="0"/>
    <p:restoredTop sz="94652" autoAdjust="0"/>
  </p:normalViewPr>
  <p:slideViewPr>
    <p:cSldViewPr>
      <p:cViewPr varScale="1">
        <p:scale>
          <a:sx n="41" d="100"/>
          <a:sy n="41" d="100"/>
        </p:scale>
        <p:origin x="4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Design Considerations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AA63FE-11C6-4B51-B532-6F1B6F54DD06}" type="datetime1">
              <a:rPr lang="en-US" smtClean="0"/>
              <a:t>2/27/2016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Introduction to JavaScript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9FBEFD-048C-5B44-8D1A-56BC96B6CA0F}" type="slidenum">
              <a:rPr lang="en-US" smtClean="0"/>
              <a:pPr/>
              <a:t>‹#›</a:t>
            </a:fld>
            <a:endParaRPr lang="en-US"/>
          </a:p>
        </p:txBody>
      </p:sp>
    </p:spTree>
    <p:extLst>
      <p:ext uri="{BB962C8B-B14F-4D97-AF65-F5344CB8AC3E}">
        <p14:creationId xmlns:p14="http://schemas.microsoft.com/office/powerpoint/2010/main" val="8395503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Design Considerations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84A90-2E64-47E6-9F64-67ECAA34B131}" type="datetime1">
              <a:rPr lang="en-US" smtClean="0"/>
              <a:t>2/27/2016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Introduction to JavaScript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7C5F8-F2AF-7647-8F85-9475CB6B0ECD}" type="slidenum">
              <a:rPr lang="en-US" smtClean="0"/>
              <a:pPr/>
              <a:t>‹#›</a:t>
            </a:fld>
            <a:endParaRPr lang="en-US"/>
          </a:p>
        </p:txBody>
      </p:sp>
    </p:spTree>
    <p:extLst>
      <p:ext uri="{BB962C8B-B14F-4D97-AF65-F5344CB8AC3E}">
        <p14:creationId xmlns:p14="http://schemas.microsoft.com/office/powerpoint/2010/main" val="757654313"/>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D7C5F8-F2AF-7647-8F85-9475CB6B0ECD}" type="slidenum">
              <a:rPr lang="en-US" smtClean="0"/>
              <a:pPr/>
              <a:t>1</a:t>
            </a:fld>
            <a:endParaRPr lang="en-US"/>
          </a:p>
        </p:txBody>
      </p:sp>
      <p:sp>
        <p:nvSpPr>
          <p:cNvPr id="5" name="Date Placeholder 4"/>
          <p:cNvSpPr>
            <a:spLocks noGrp="1"/>
          </p:cNvSpPr>
          <p:nvPr>
            <p:ph type="dt" idx="11"/>
          </p:nvPr>
        </p:nvSpPr>
        <p:spPr/>
        <p:txBody>
          <a:bodyPr/>
          <a:lstStyle/>
          <a:p>
            <a:fld id="{05A8FFC6-9262-4C6F-BC9D-D35D5CAA9684}"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Design Considerations</a:t>
            </a:r>
            <a:endParaRPr lang="en-US"/>
          </a:p>
        </p:txBody>
      </p:sp>
    </p:spTree>
    <p:extLst>
      <p:ext uri="{BB962C8B-B14F-4D97-AF65-F5344CB8AC3E}">
        <p14:creationId xmlns:p14="http://schemas.microsoft.com/office/powerpoint/2010/main" val="230798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0E4AADC-5BE5-AD4E-A2A1-DC602B9554D0}" type="slidenum">
              <a:rPr lang="es-ES"/>
              <a:pPr/>
              <a:t>‹#›</a:t>
            </a:fld>
            <a:endParaRPr lang="es-ES"/>
          </a:p>
        </p:txBody>
      </p:sp>
    </p:spTree>
    <p:extLst>
      <p:ext uri="{BB962C8B-B14F-4D97-AF65-F5344CB8AC3E}">
        <p14:creationId xmlns:p14="http://schemas.microsoft.com/office/powerpoint/2010/main" val="413187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D34FACF-0CC7-D24E-8D42-87CEFF8093C5}" type="slidenum">
              <a:rPr lang="es-ES"/>
              <a:pPr/>
              <a:t>‹#›</a:t>
            </a:fld>
            <a:endParaRPr lang="es-ES"/>
          </a:p>
        </p:txBody>
      </p:sp>
    </p:spTree>
    <p:extLst>
      <p:ext uri="{BB962C8B-B14F-4D97-AF65-F5344CB8AC3E}">
        <p14:creationId xmlns:p14="http://schemas.microsoft.com/office/powerpoint/2010/main" val="29498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E7F152B-D6EE-9340-8FC0-1DB120D52183}" type="slidenum">
              <a:rPr lang="es-ES"/>
              <a:pPr/>
              <a:t>‹#›</a:t>
            </a:fld>
            <a:endParaRPr lang="es-ES"/>
          </a:p>
        </p:txBody>
      </p:sp>
    </p:spTree>
    <p:extLst>
      <p:ext uri="{BB962C8B-B14F-4D97-AF65-F5344CB8AC3E}">
        <p14:creationId xmlns:p14="http://schemas.microsoft.com/office/powerpoint/2010/main" val="17792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8B1889F8-1024-1C49-B2F4-FB159C0D497B}" type="slidenum">
              <a:rPr lang="es-ES"/>
              <a:pPr/>
              <a:t>‹#›</a:t>
            </a:fld>
            <a:endParaRPr lang="es-ES"/>
          </a:p>
        </p:txBody>
      </p:sp>
    </p:spTree>
    <p:extLst>
      <p:ext uri="{BB962C8B-B14F-4D97-AF65-F5344CB8AC3E}">
        <p14:creationId xmlns:p14="http://schemas.microsoft.com/office/powerpoint/2010/main" val="123001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7CE374-CE89-C449-BA56-BED112ECC3E2}" type="slidenum">
              <a:rPr lang="es-ES"/>
              <a:pPr/>
              <a:t>‹#›</a:t>
            </a:fld>
            <a:endParaRPr lang="es-ES"/>
          </a:p>
        </p:txBody>
      </p:sp>
    </p:spTree>
    <p:extLst>
      <p:ext uri="{BB962C8B-B14F-4D97-AF65-F5344CB8AC3E}">
        <p14:creationId xmlns:p14="http://schemas.microsoft.com/office/powerpoint/2010/main" val="19290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CFA3218-C3AE-B84D-B902-E54EF63B5E33}" type="slidenum">
              <a:rPr lang="es-ES"/>
              <a:pPr/>
              <a:t>‹#›</a:t>
            </a:fld>
            <a:endParaRPr lang="es-ES"/>
          </a:p>
        </p:txBody>
      </p:sp>
    </p:spTree>
    <p:extLst>
      <p:ext uri="{BB962C8B-B14F-4D97-AF65-F5344CB8AC3E}">
        <p14:creationId xmlns:p14="http://schemas.microsoft.com/office/powerpoint/2010/main" val="394214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93EE3B6A-D7D3-514E-8F63-B8CFAA9E4C66}" type="slidenum">
              <a:rPr lang="es-ES"/>
              <a:pPr/>
              <a:t>‹#›</a:t>
            </a:fld>
            <a:endParaRPr lang="es-ES"/>
          </a:p>
        </p:txBody>
      </p:sp>
    </p:spTree>
    <p:extLst>
      <p:ext uri="{BB962C8B-B14F-4D97-AF65-F5344CB8AC3E}">
        <p14:creationId xmlns:p14="http://schemas.microsoft.com/office/powerpoint/2010/main" val="402898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2DACF023-3F25-3A4F-9F2D-FF277A6D1A62}" type="slidenum">
              <a:rPr lang="es-ES"/>
              <a:pPr/>
              <a:t>‹#›</a:t>
            </a:fld>
            <a:endParaRPr lang="es-ES"/>
          </a:p>
        </p:txBody>
      </p:sp>
    </p:spTree>
    <p:extLst>
      <p:ext uri="{BB962C8B-B14F-4D97-AF65-F5344CB8AC3E}">
        <p14:creationId xmlns:p14="http://schemas.microsoft.com/office/powerpoint/2010/main" val="75925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B6C5D191-3DE4-EF45-B078-A4CB241C7BB7}" type="slidenum">
              <a:rPr lang="es-ES"/>
              <a:pPr/>
              <a:t>‹#›</a:t>
            </a:fld>
            <a:endParaRPr lang="es-ES"/>
          </a:p>
        </p:txBody>
      </p:sp>
    </p:spTree>
    <p:extLst>
      <p:ext uri="{BB962C8B-B14F-4D97-AF65-F5344CB8AC3E}">
        <p14:creationId xmlns:p14="http://schemas.microsoft.com/office/powerpoint/2010/main" val="17247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9A6E74A-440F-2443-AA0F-99948BB0F7BC}" type="slidenum">
              <a:rPr lang="es-ES"/>
              <a:pPr/>
              <a:t>‹#›</a:t>
            </a:fld>
            <a:endParaRPr lang="es-ES"/>
          </a:p>
        </p:txBody>
      </p:sp>
    </p:spTree>
    <p:extLst>
      <p:ext uri="{BB962C8B-B14F-4D97-AF65-F5344CB8AC3E}">
        <p14:creationId xmlns:p14="http://schemas.microsoft.com/office/powerpoint/2010/main" val="187124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4053FA2C-4B15-3D4F-ADD6-B7DB1E5ADFEA}" type="slidenum">
              <a:rPr lang="es-ES"/>
              <a:pPr/>
              <a:t>‹#›</a:t>
            </a:fld>
            <a:endParaRPr lang="es-ES"/>
          </a:p>
        </p:txBody>
      </p:sp>
    </p:spTree>
    <p:extLst>
      <p:ext uri="{BB962C8B-B14F-4D97-AF65-F5344CB8AC3E}">
        <p14:creationId xmlns:p14="http://schemas.microsoft.com/office/powerpoint/2010/main" val="66085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fld id="{A5ACB66A-6A5B-CB43-B1B7-23FEB9894F2A}" type="slidenum">
              <a:rPr lang="es-ES"/>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973782" y="1331738"/>
            <a:ext cx="7315200" cy="1953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63354"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fontAlgn="auto">
              <a:spcAft>
                <a:spcPts val="0"/>
              </a:spcAft>
              <a:tabLst>
                <a:tab pos="0" algn="l"/>
                <a:tab pos="457152" algn="l"/>
                <a:tab pos="914305" algn="l"/>
                <a:tab pos="1371457" algn="l"/>
                <a:tab pos="1828610" algn="l"/>
                <a:tab pos="2285763" algn="l"/>
                <a:tab pos="2742916" algn="l"/>
                <a:tab pos="3200068" algn="l"/>
                <a:tab pos="3657221" algn="l"/>
                <a:tab pos="4114373" algn="l"/>
                <a:tab pos="4571526" algn="l"/>
                <a:tab pos="5028678" algn="l"/>
                <a:tab pos="5485831" algn="l"/>
                <a:tab pos="5942984" algn="l"/>
                <a:tab pos="6400137" algn="l"/>
                <a:tab pos="6857289" algn="l"/>
                <a:tab pos="7314442" algn="l"/>
                <a:tab pos="7771594" algn="l"/>
                <a:tab pos="8228747" algn="l"/>
                <a:tab pos="8685899" algn="l"/>
                <a:tab pos="9143052" algn="l"/>
              </a:tabLst>
              <a:defRPr/>
            </a:pPr>
            <a:r>
              <a:rPr lang="en-US" sz="5400" b="1" dirty="0" smtClean="0">
                <a:ea typeface="DejaVu Sans" pitchFamily="34" charset="0"/>
              </a:rPr>
              <a:t>Design Considerations</a:t>
            </a:r>
            <a:endParaRPr lang="en-US" sz="5400" b="1" dirty="0">
              <a:latin typeface="Arial"/>
              <a:ea typeface="DejaVu Sans" pitchFamily="34" charset="0"/>
              <a:cs typeface="Arial"/>
            </a:endParaRPr>
          </a:p>
        </p:txBody>
      </p:sp>
      <p:sp>
        <p:nvSpPr>
          <p:cNvPr id="7" name="Rectangle 2"/>
          <p:cNvSpPr>
            <a:spLocks noGrp="1" noChangeArrowheads="1"/>
          </p:cNvSpPr>
          <p:nvPr>
            <p:ph type="subTitle" idx="1"/>
          </p:nvPr>
        </p:nvSpPr>
        <p:spPr>
          <a:xfrm>
            <a:off x="1228576" y="3861047"/>
            <a:ext cx="6805612" cy="2042691"/>
          </a:xfrm>
        </p:spPr>
        <p:txBody>
          <a:bodyPr lIns="0" tIns="28077" rIns="0" bIns="0" anchor="ctr">
            <a:normAutofit/>
          </a:bodyPr>
          <a:lstStyle/>
          <a:p>
            <a:pPr indent="-331754" algn="ctr" eaLnBrk="1" fontAlgn="auto" hangingPunct="1">
              <a:spcBef>
                <a:spcPts val="661"/>
              </a:spcBef>
              <a:buClrTx/>
              <a:buFont typeface="Wingdings"/>
              <a:buNone/>
              <a:defRPr/>
            </a:pPr>
            <a:endParaRPr lang="en-US" dirty="0">
              <a:latin typeface="Arial"/>
              <a:cs typeface="Arial"/>
            </a:endParaRPr>
          </a:p>
        </p:txBody>
      </p:sp>
      <p:sp>
        <p:nvSpPr>
          <p:cNvPr id="8" name="Text Box 3"/>
          <p:cNvSpPr txBox="1">
            <a:spLocks noChangeArrowheads="1"/>
          </p:cNvSpPr>
          <p:nvPr/>
        </p:nvSpPr>
        <p:spPr bwMode="auto">
          <a:xfrm>
            <a:off x="821382" y="6246639"/>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b="1" dirty="0">
              <a:solidFill>
                <a:schemeClr val="tx1"/>
              </a:solidFill>
              <a:latin typeface="Arial"/>
              <a:cs typeface="Arial"/>
            </a:endParaRPr>
          </a:p>
        </p:txBody>
      </p:sp>
      <p:sp>
        <p:nvSpPr>
          <p:cNvPr id="5" name="Text Box 3"/>
          <p:cNvSpPr txBox="1">
            <a:spLocks noChangeArrowheads="1"/>
          </p:cNvSpPr>
          <p:nvPr/>
        </p:nvSpPr>
        <p:spPr bwMode="auto">
          <a:xfrm>
            <a:off x="973782" y="6291263"/>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dirty="0">
                <a:solidFill>
                  <a:schemeClr val="tx1"/>
                </a:solidFill>
                <a:latin typeface="Arial"/>
                <a:cs typeface="Arial"/>
              </a:rPr>
              <a:t>© Copyright </a:t>
            </a:r>
            <a:r>
              <a:rPr lang="en-US" sz="1200" b="1" dirty="0" smtClean="0">
                <a:solidFill>
                  <a:schemeClr val="tx1"/>
                </a:solidFill>
                <a:latin typeface="Arial"/>
                <a:cs typeface="Arial"/>
              </a:rPr>
              <a:t>2016,   </a:t>
            </a:r>
            <a:r>
              <a:rPr lang="en-US" sz="1200" b="1" dirty="0">
                <a:solidFill>
                  <a:schemeClr val="tx1"/>
                </a:solidFill>
                <a:latin typeface="Arial"/>
                <a:cs typeface="Arial"/>
              </a:rPr>
              <a:t>Fred McClurg   All Rights Reserved</a:t>
            </a:r>
          </a:p>
        </p:txBody>
      </p:sp>
    </p:spTree>
    <p:extLst>
      <p:ext uri="{BB962C8B-B14F-4D97-AF65-F5344CB8AC3E}">
        <p14:creationId xmlns:p14="http://schemas.microsoft.com/office/powerpoint/2010/main" val="2497665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t>This is a Red Crayon</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4464496" cy="4925144"/>
          </a:xfrm>
        </p:spPr>
        <p:txBody>
          <a:bodyPr>
            <a:normAutofit/>
          </a:bodyPr>
          <a:lstStyle/>
          <a:p>
            <a:pPr marL="0" indent="0">
              <a:lnSpc>
                <a:spcPct val="90000"/>
              </a:lnSpc>
              <a:buNone/>
            </a:pPr>
            <a:r>
              <a:rPr lang="en-US" sz="2800" dirty="0" smtClean="0">
                <a:cs typeface="Courier"/>
              </a:rPr>
              <a:t>Q: What is it?</a:t>
            </a:r>
          </a:p>
          <a:p>
            <a:pPr marL="0" indent="0">
              <a:lnSpc>
                <a:spcPct val="90000"/>
              </a:lnSpc>
              <a:buNone/>
            </a:pPr>
            <a:r>
              <a:rPr lang="en-US" sz="2800" dirty="0" smtClean="0">
                <a:cs typeface="Courier"/>
              </a:rPr>
              <a:t>A: A red crayon.</a:t>
            </a:r>
          </a:p>
          <a:p>
            <a:pPr marL="0" indent="0">
              <a:lnSpc>
                <a:spcPct val="90000"/>
              </a:lnSpc>
              <a:buNone/>
            </a:pPr>
            <a:endParaRPr lang="en-US" sz="2800" dirty="0" smtClean="0">
              <a:cs typeface="Courier"/>
            </a:endParaRPr>
          </a:p>
          <a:p>
            <a:pPr marL="0" indent="0">
              <a:lnSpc>
                <a:spcPct val="90000"/>
              </a:lnSpc>
              <a:buNone/>
            </a:pPr>
            <a:r>
              <a:rPr lang="en-US" sz="2800" dirty="0" smtClean="0">
                <a:cs typeface="Courier"/>
              </a:rPr>
              <a:t>Q: What does it do?</a:t>
            </a:r>
          </a:p>
          <a:p>
            <a:pPr marL="0" indent="0">
              <a:lnSpc>
                <a:spcPct val="90000"/>
              </a:lnSpc>
              <a:buNone/>
            </a:pPr>
            <a:r>
              <a:rPr lang="en-US" sz="2800" dirty="0" smtClean="0">
                <a:cs typeface="Courier"/>
              </a:rPr>
              <a:t>A: It colors things red.</a:t>
            </a:r>
          </a:p>
          <a:p>
            <a:pPr marL="0" indent="0">
              <a:lnSpc>
                <a:spcPct val="90000"/>
              </a:lnSpc>
              <a:buNone/>
            </a:pPr>
            <a:endParaRPr lang="en-US" sz="2800" dirty="0" smtClean="0">
              <a:cs typeface="Courier"/>
            </a:endParaRPr>
          </a:p>
          <a:p>
            <a:pPr marL="0" indent="0">
              <a:lnSpc>
                <a:spcPct val="90000"/>
              </a:lnSpc>
              <a:buNone/>
            </a:pPr>
            <a:r>
              <a:rPr lang="en-US" sz="2800" dirty="0" smtClean="0">
                <a:cs typeface="Courier New" pitchFamily="49" charset="0"/>
              </a:rPr>
              <a:t>Q: Do you use it on real art projects?</a:t>
            </a:r>
          </a:p>
          <a:p>
            <a:pPr marL="0" indent="0">
              <a:lnSpc>
                <a:spcPct val="90000"/>
              </a:lnSpc>
              <a:buNone/>
            </a:pPr>
            <a:r>
              <a:rPr lang="en-US" sz="2800" dirty="0" smtClean="0">
                <a:cs typeface="Courier New" pitchFamily="49" charset="0"/>
              </a:rPr>
              <a:t>A: Yes, when you need to color something red.</a:t>
            </a:r>
            <a:endParaRPr lang="en-US" sz="2800" dirty="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2</a:t>
            </a:fld>
            <a:endParaRPr lang="es-ES" dirty="0"/>
          </a:p>
        </p:txBody>
      </p:sp>
      <p:pic>
        <p:nvPicPr>
          <p:cNvPr id="5" name="Picture 4" descr="full_196074712.jpg"/>
          <p:cNvPicPr>
            <a:picLocks noChangeAspect="1"/>
          </p:cNvPicPr>
          <p:nvPr/>
        </p:nvPicPr>
        <p:blipFill>
          <a:blip r:embed="rId2"/>
          <a:stretch>
            <a:fillRect/>
          </a:stretch>
        </p:blipFill>
        <p:spPr>
          <a:xfrm>
            <a:off x="5028052" y="1556792"/>
            <a:ext cx="3840426" cy="2880320"/>
          </a:xfrm>
          <a:prstGeom prst="rect">
            <a:avLst/>
          </a:prstGeom>
        </p:spPr>
      </p:pic>
    </p:spTree>
    <p:extLst>
      <p:ext uri="{BB962C8B-B14F-4D97-AF65-F5344CB8AC3E}">
        <p14:creationId xmlns:p14="http://schemas.microsoft.com/office/powerpoint/2010/main" val="188442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t>Is a Red Crayon Useful?</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4176464" cy="4925144"/>
          </a:xfrm>
        </p:spPr>
        <p:txBody>
          <a:bodyPr>
            <a:normAutofit fontScale="85000" lnSpcReduction="20000"/>
          </a:bodyPr>
          <a:lstStyle/>
          <a:p>
            <a:pPr marL="0" indent="0">
              <a:buNone/>
            </a:pPr>
            <a:r>
              <a:rPr lang="en-US" sz="2800" dirty="0" smtClean="0">
                <a:cs typeface="Courier New" pitchFamily="49" charset="0"/>
              </a:rPr>
              <a:t>Q: I mean, did the art masters (Rembrandt, etc.) use this?</a:t>
            </a:r>
          </a:p>
          <a:p>
            <a:pPr marL="0" indent="0">
              <a:buNone/>
            </a:pPr>
            <a:r>
              <a:rPr lang="en-US" sz="2800" dirty="0" smtClean="0">
                <a:cs typeface="Courier New" pitchFamily="49" charset="0"/>
              </a:rPr>
              <a:t>A: Well, no ...</a:t>
            </a:r>
          </a:p>
          <a:p>
            <a:pPr marL="0" indent="0">
              <a:buNone/>
            </a:pPr>
            <a:endParaRPr lang="en-US" sz="2800" dirty="0" smtClean="0">
              <a:cs typeface="Courier New" pitchFamily="49" charset="0"/>
            </a:endParaRPr>
          </a:p>
          <a:p>
            <a:pPr marL="0" indent="0">
              <a:buNone/>
            </a:pPr>
            <a:r>
              <a:rPr lang="en-US" sz="2800" dirty="0" smtClean="0">
                <a:cs typeface="Courier New" pitchFamily="49" charset="0"/>
              </a:rPr>
              <a:t>Q: Do you use it on every art project?</a:t>
            </a:r>
          </a:p>
          <a:p>
            <a:pPr marL="0" indent="0">
              <a:buNone/>
            </a:pPr>
            <a:r>
              <a:rPr lang="en-US" sz="2800" dirty="0" smtClean="0">
                <a:cs typeface="Courier New" pitchFamily="49" charset="0"/>
              </a:rPr>
              <a:t>A: No, only projects that need to be red.</a:t>
            </a:r>
          </a:p>
          <a:p>
            <a:pPr marL="0" indent="0">
              <a:buNone/>
            </a:pPr>
            <a:endParaRPr lang="en-US" sz="2800" dirty="0" smtClean="0">
              <a:cs typeface="Courier New" pitchFamily="49" charset="0"/>
            </a:endParaRPr>
          </a:p>
          <a:p>
            <a:pPr marL="0" indent="0">
              <a:buNone/>
            </a:pPr>
            <a:r>
              <a:rPr lang="en-US" sz="2800" dirty="0" smtClean="0">
                <a:cs typeface="Courier New" pitchFamily="49" charset="0"/>
              </a:rPr>
              <a:t>Q: How often do you personally use it?</a:t>
            </a:r>
          </a:p>
          <a:p>
            <a:pPr marL="0" indent="0">
              <a:buNone/>
            </a:pPr>
            <a:r>
              <a:rPr lang="en-US" sz="2800" dirty="0" smtClean="0">
                <a:cs typeface="Courier New" pitchFamily="49" charset="0"/>
              </a:rPr>
              <a:t>A: Truthfully, I don’t usually use crayons very often.</a:t>
            </a:r>
            <a:endParaRPr lang="en-US" sz="2800" dirty="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3</a:t>
            </a:fld>
            <a:endParaRPr lang="es-ES" dirty="0"/>
          </a:p>
        </p:txBody>
      </p:sp>
      <p:pic>
        <p:nvPicPr>
          <p:cNvPr id="5" name="Picture 4" descr="full_196074712.jpg"/>
          <p:cNvPicPr>
            <a:picLocks noChangeAspect="1"/>
          </p:cNvPicPr>
          <p:nvPr/>
        </p:nvPicPr>
        <p:blipFill>
          <a:blip r:embed="rId2"/>
          <a:stretch>
            <a:fillRect/>
          </a:stretch>
        </p:blipFill>
        <p:spPr>
          <a:xfrm flipH="1">
            <a:off x="5028051" y="1556792"/>
            <a:ext cx="3840426" cy="2880320"/>
          </a:xfrm>
          <a:prstGeom prst="rect">
            <a:avLst/>
          </a:prstGeom>
        </p:spPr>
      </p:pic>
      <p:sp>
        <p:nvSpPr>
          <p:cNvPr id="6" name="Rectangle 3"/>
          <p:cNvSpPr txBox="1">
            <a:spLocks noChangeArrowheads="1"/>
          </p:cNvSpPr>
          <p:nvPr/>
        </p:nvSpPr>
        <p:spPr bwMode="auto">
          <a:xfrm>
            <a:off x="5004048" y="4581128"/>
            <a:ext cx="3816424" cy="2044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Courier New" pitchFamily="49" charset="0"/>
              </a:rPr>
              <a:t>Q: I don’t get it, why would you use it?  Can you give me an example?</a:t>
            </a:r>
          </a:p>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Courier New" pitchFamily="49" charset="0"/>
              </a:rPr>
              <a:t>A: Coloring a red heart.</a:t>
            </a:r>
            <a:endParaRPr kumimoji="0" lang="en-US" sz="2400" b="0" i="0" u="none" strike="noStrike" kern="0" cap="none" spc="0" normalizeH="0" baseline="0" noProof="0" dirty="0">
              <a:ln>
                <a:noFill/>
              </a:ln>
              <a:solidFill>
                <a:schemeClr val="tx1"/>
              </a:solidFill>
              <a:effectLst/>
              <a:uLnTx/>
              <a:uFillTx/>
              <a:latin typeface="+mn-lt"/>
              <a:ea typeface="+mn-ea"/>
              <a:cs typeface="Courier New" pitchFamily="49" charset="0"/>
            </a:endParaRPr>
          </a:p>
        </p:txBody>
      </p:sp>
    </p:spTree>
    <p:extLst>
      <p:ext uri="{BB962C8B-B14F-4D97-AF65-F5344CB8AC3E}">
        <p14:creationId xmlns:p14="http://schemas.microsoft.com/office/powerpoint/2010/main" val="188442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t>This is a Red Heart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4464496" cy="4925144"/>
          </a:xfrm>
        </p:spPr>
        <p:txBody>
          <a:bodyPr>
            <a:normAutofit/>
          </a:bodyPr>
          <a:lstStyle/>
          <a:p>
            <a:pPr marL="0" indent="0">
              <a:lnSpc>
                <a:spcPct val="90000"/>
              </a:lnSpc>
              <a:buNone/>
            </a:pPr>
            <a:r>
              <a:rPr lang="en-US" sz="2800" b="1" dirty="0" smtClean="0">
                <a:cs typeface="Courier"/>
              </a:rPr>
              <a:t>Logical Conclusion:</a:t>
            </a:r>
            <a:br>
              <a:rPr lang="en-US" sz="2800" b="1" dirty="0" smtClean="0">
                <a:cs typeface="Courier"/>
              </a:rPr>
            </a:br>
            <a:endParaRPr lang="en-US" sz="2800" b="1" dirty="0" smtClean="0">
              <a:cs typeface="Courier"/>
            </a:endParaRPr>
          </a:p>
          <a:p>
            <a:pPr marL="466725" indent="-358775">
              <a:lnSpc>
                <a:spcPct val="90000"/>
              </a:lnSpc>
            </a:pPr>
            <a:r>
              <a:rPr lang="en-US" sz="2800" dirty="0" smtClean="0">
                <a:cs typeface="Courier New" pitchFamily="49" charset="0"/>
              </a:rPr>
              <a:t>Crayons are not very useful.</a:t>
            </a:r>
          </a:p>
          <a:p>
            <a:pPr marL="466725" indent="-358775">
              <a:lnSpc>
                <a:spcPct val="90000"/>
              </a:lnSpc>
            </a:pPr>
            <a:r>
              <a:rPr lang="en-US" sz="2800" dirty="0" smtClean="0">
                <a:cs typeface="Courier New" pitchFamily="49" charset="0"/>
              </a:rPr>
              <a:t>Crayons are not for serious artists.</a:t>
            </a:r>
          </a:p>
          <a:p>
            <a:pPr marL="466725" indent="-358775">
              <a:lnSpc>
                <a:spcPct val="90000"/>
              </a:lnSpc>
            </a:pPr>
            <a:r>
              <a:rPr lang="en-US" sz="2800" dirty="0" smtClean="0">
                <a:cs typeface="Courier New" pitchFamily="49" charset="0"/>
              </a:rPr>
              <a:t>Red crayons can only draw red hearts.</a:t>
            </a:r>
          </a:p>
          <a:p>
            <a:pPr marL="466725" indent="-358775">
              <a:lnSpc>
                <a:spcPct val="90000"/>
              </a:lnSpc>
            </a:pPr>
            <a:r>
              <a:rPr lang="en-US" sz="2800" dirty="0" smtClean="0">
                <a:cs typeface="Courier New" pitchFamily="49" charset="0"/>
              </a:rPr>
              <a:t>Red hearts can only be drawn with crayons.</a:t>
            </a:r>
            <a:endParaRPr lang="en-US" sz="2800" dirty="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4</a:t>
            </a:fld>
            <a:endParaRPr lang="es-ES" dirty="0"/>
          </a:p>
        </p:txBody>
      </p:sp>
      <p:pic>
        <p:nvPicPr>
          <p:cNvPr id="5" name="Picture 4" descr="full_196074712.jpg"/>
          <p:cNvPicPr>
            <a:picLocks noChangeAspect="1"/>
          </p:cNvPicPr>
          <p:nvPr/>
        </p:nvPicPr>
        <p:blipFill>
          <a:blip r:embed="rId2"/>
          <a:stretch>
            <a:fillRect/>
          </a:stretch>
        </p:blipFill>
        <p:spPr>
          <a:xfrm>
            <a:off x="4932040" y="1556791"/>
            <a:ext cx="3767046" cy="3114487"/>
          </a:xfrm>
          <a:prstGeom prst="rect">
            <a:avLst/>
          </a:prstGeom>
        </p:spPr>
      </p:pic>
    </p:spTree>
    <p:extLst>
      <p:ext uri="{BB962C8B-B14F-4D97-AF65-F5344CB8AC3E}">
        <p14:creationId xmlns:p14="http://schemas.microsoft.com/office/powerpoint/2010/main" val="188442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t>This is also a Red Crayon</a:t>
            </a:r>
            <a:endParaRPr lang="en-US" b="1" dirty="0">
              <a:solidFill>
                <a:srgbClr val="333333"/>
              </a:solidFill>
            </a:endParaRPr>
          </a:p>
        </p:txBody>
      </p:sp>
      <p:sp>
        <p:nvSpPr>
          <p:cNvPr id="143363" name="Rectangle 3"/>
          <p:cNvSpPr>
            <a:spLocks noGrp="1" noChangeArrowheads="1"/>
          </p:cNvSpPr>
          <p:nvPr>
            <p:ph type="body" idx="1"/>
          </p:nvPr>
        </p:nvSpPr>
        <p:spPr>
          <a:xfrm>
            <a:off x="395536" y="5661248"/>
            <a:ext cx="7920880" cy="1080120"/>
          </a:xfrm>
        </p:spPr>
        <p:txBody>
          <a:bodyPr>
            <a:normAutofit fontScale="55000" lnSpcReduction="20000"/>
          </a:bodyPr>
          <a:lstStyle/>
          <a:p>
            <a:pPr marL="0" indent="0">
              <a:lnSpc>
                <a:spcPct val="90000"/>
              </a:lnSpc>
              <a:buNone/>
            </a:pPr>
            <a:r>
              <a:rPr lang="en-US" sz="2800" b="1" dirty="0" smtClean="0">
                <a:cs typeface="Courier"/>
              </a:rPr>
              <a:t>Artist Herb Williams creates original sculptures out of individual crayons that may require as many as hundreds of thousands.  He is one of the only independent buyers in the world who maintains an account with </a:t>
            </a:r>
            <a:r>
              <a:rPr lang="en-US" sz="2800" b="1" dirty="0" err="1" smtClean="0">
                <a:cs typeface="Courier"/>
              </a:rPr>
              <a:t>Crayola</a:t>
            </a:r>
            <a:r>
              <a:rPr lang="en-US" sz="2800" b="1" dirty="0" smtClean="0">
                <a:cs typeface="Courier"/>
              </a:rPr>
              <a:t>.  Herb explains</a:t>
            </a:r>
            <a:r>
              <a:rPr lang="en-US" sz="2800" b="1" smtClean="0">
                <a:cs typeface="Courier"/>
              </a:rPr>
              <a:t>, “To </a:t>
            </a:r>
            <a:r>
              <a:rPr lang="en-US" sz="2800" b="1" dirty="0" smtClean="0">
                <a:cs typeface="Courier"/>
              </a:rPr>
              <a:t>most adults, the sight and smell of crayons produce specific memories of childhood.  The twist in the road to nostalgia is the creation of a new object, from a medium in which it was not intended.”  http://www.herbwilliamsart.com</a:t>
            </a:r>
          </a:p>
        </p:txBody>
      </p:sp>
      <p:sp>
        <p:nvSpPr>
          <p:cNvPr id="2" name="Slide Number Placeholder 1"/>
          <p:cNvSpPr>
            <a:spLocks noGrp="1"/>
          </p:cNvSpPr>
          <p:nvPr>
            <p:ph type="sldNum" sz="quarter" idx="12"/>
          </p:nvPr>
        </p:nvSpPr>
        <p:spPr/>
        <p:txBody>
          <a:bodyPr/>
          <a:lstStyle/>
          <a:p>
            <a:fld id="{8B1889F8-1024-1C49-B2F4-FB159C0D497B}" type="slidenum">
              <a:rPr lang="es-ES" smtClean="0"/>
              <a:pPr/>
              <a:t>5</a:t>
            </a:fld>
            <a:endParaRPr lang="es-ES" dirty="0"/>
          </a:p>
        </p:txBody>
      </p:sp>
      <p:pic>
        <p:nvPicPr>
          <p:cNvPr id="6" name="Picture 5" descr="crayonFish.png"/>
          <p:cNvPicPr>
            <a:picLocks noChangeAspect="1"/>
          </p:cNvPicPr>
          <p:nvPr/>
        </p:nvPicPr>
        <p:blipFill>
          <a:blip r:embed="rId2"/>
          <a:stretch>
            <a:fillRect/>
          </a:stretch>
        </p:blipFill>
        <p:spPr>
          <a:xfrm>
            <a:off x="387873" y="1327412"/>
            <a:ext cx="8368255" cy="4203175"/>
          </a:xfrm>
          <a:prstGeom prst="rect">
            <a:avLst/>
          </a:prstGeom>
        </p:spPr>
      </p:pic>
    </p:spTree>
    <p:extLst>
      <p:ext uri="{BB962C8B-B14F-4D97-AF65-F5344CB8AC3E}">
        <p14:creationId xmlns:p14="http://schemas.microsoft.com/office/powerpoint/2010/main" val="188442679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22471</TotalTime>
  <Words>277</Words>
  <Application>Microsoft Office PowerPoint</Application>
  <PresentationFormat>On-screen Show (4:3)</PresentationFormat>
  <Paragraphs>38</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Calibri</vt:lpstr>
      <vt:lpstr>Courier</vt:lpstr>
      <vt:lpstr>Courier New</vt:lpstr>
      <vt:lpstr>DejaVu Sans</vt:lpstr>
      <vt:lpstr>Times New Roman</vt:lpstr>
      <vt:lpstr>Wingdings</vt:lpstr>
      <vt:lpstr>Diseño predeterminado</vt:lpstr>
      <vt:lpstr>PowerPoint Presentation</vt:lpstr>
      <vt:lpstr>This is a Red Crayon</vt:lpstr>
      <vt:lpstr>Is a Red Crayon Useful?</vt:lpstr>
      <vt:lpstr>This is a Red Heart</vt:lpstr>
      <vt:lpstr>This is also a Red Crayon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McClurg, Fred R</cp:lastModifiedBy>
  <cp:revision>1306</cp:revision>
  <dcterms:created xsi:type="dcterms:W3CDTF">2010-05-23T14:28:12Z</dcterms:created>
  <dcterms:modified xsi:type="dcterms:W3CDTF">2016-02-27T23:57:19Z</dcterms:modified>
</cp:coreProperties>
</file>