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54" r:id="rId2"/>
    <p:sldId id="455" r:id="rId3"/>
    <p:sldId id="458" r:id="rId4"/>
    <p:sldId id="457" r:id="rId5"/>
    <p:sldId id="456" r:id="rId6"/>
    <p:sldId id="460" r:id="rId7"/>
    <p:sldId id="459" r:id="rId8"/>
    <p:sldId id="462" r:id="rId9"/>
    <p:sldId id="463" r:id="rId10"/>
    <p:sldId id="464" r:id="rId11"/>
    <p:sldId id="461" r:id="rId1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422C16"/>
    <a:srgbClr val="0C788E"/>
    <a:srgbClr val="006666"/>
    <a:srgbClr val="0099CC"/>
    <a:srgbClr val="660066"/>
    <a:srgbClr val="003300"/>
    <a:srgbClr val="A5002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20" autoAdjust="0"/>
    <p:restoredTop sz="94652" autoAdjust="0"/>
  </p:normalViewPr>
  <p:slideViewPr>
    <p:cSldViewPr>
      <p:cViewPr varScale="1">
        <p:scale>
          <a:sx n="50" d="100"/>
          <a:sy n="50" d="100"/>
        </p:scale>
        <p:origin x="52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Event Handling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76582-E26B-4E76-8D1A-7C108C1FCFB7}" type="datetime1">
              <a:rPr lang="en-US" smtClean="0"/>
              <a:t>3/27/2016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FBEFD-048C-5B44-8D1A-56BC96B6C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5037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Event Handling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47A8D-E8A8-4E9D-8019-5EADE2B252D6}" type="datetime1">
              <a:rPr lang="en-US" smtClean="0"/>
              <a:t>3/27/2016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7C5F8-F2AF-7647-8F85-9475CB6B0E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5431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7C5F8-F2AF-7647-8F85-9475CB6B0EC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0357AC38-5585-4196-A9CD-E9CAD2D3998F}" type="datetime1">
              <a:rPr lang="en-US" smtClean="0"/>
              <a:t>3/27/2016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Introduction to JavaScript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Event Handling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5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4AADC-5BE5-AD4E-A2A1-DC602B9554D0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87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4FACF-0CC7-D24E-8D42-87CEFF8093C5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982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7F152B-D6EE-9340-8FC0-1DB120D5218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920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889F8-1024-1C49-B2F4-FB159C0D497B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01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CE374-CE89-C449-BA56-BED112ECC3E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040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A3218-C3AE-B84D-B902-E54EF63B5E3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214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E3B6A-D7D3-514E-8F63-B8CFAA9E4C66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982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ACF023-3F25-3A4F-9F2D-FF277A6D1A62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925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5D191-3DE4-EF45-B078-A4CB241C7BB7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74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6E74A-440F-2443-AA0F-99948BB0F7BC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2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53FA2C-4B15-3D4F-ADD6-B7DB1E5ADFEA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085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5ACB66A-6A5B-CB43-B1B7-23FEB9894F2A}" type="slidenum">
              <a:rPr lang="es-ES"/>
              <a:pPr/>
              <a:t>‹#›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973782" y="1331738"/>
            <a:ext cx="7315200" cy="195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63354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fontAlgn="auto">
              <a:spcAft>
                <a:spcPts val="0"/>
              </a:spcAft>
              <a:tabLst>
                <a:tab pos="0" algn="l"/>
                <a:tab pos="457152" algn="l"/>
                <a:tab pos="914305" algn="l"/>
                <a:tab pos="1371457" algn="l"/>
                <a:tab pos="1828610" algn="l"/>
                <a:tab pos="2285763" algn="l"/>
                <a:tab pos="2742916" algn="l"/>
                <a:tab pos="3200068" algn="l"/>
                <a:tab pos="3657221" algn="l"/>
                <a:tab pos="4114373" algn="l"/>
                <a:tab pos="4571526" algn="l"/>
                <a:tab pos="5028678" algn="l"/>
                <a:tab pos="5485831" algn="l"/>
                <a:tab pos="5942984" algn="l"/>
                <a:tab pos="6400137" algn="l"/>
                <a:tab pos="6857289" algn="l"/>
                <a:tab pos="7314442" algn="l"/>
                <a:tab pos="7771594" algn="l"/>
                <a:tab pos="8228747" algn="l"/>
                <a:tab pos="8685899" algn="l"/>
                <a:tab pos="9143052" algn="l"/>
              </a:tabLst>
              <a:defRPr/>
            </a:pPr>
            <a:r>
              <a:rPr lang="en-US" sz="5400" b="1" dirty="0" smtClean="0">
                <a:ea typeface="DejaVu Sans" pitchFamily="34" charset="0"/>
              </a:rPr>
              <a:t>Event Handling</a:t>
            </a:r>
            <a:endParaRPr lang="en-US" sz="5400" b="1" dirty="0">
              <a:latin typeface="Arial"/>
              <a:ea typeface="DejaVu Sans" pitchFamily="34" charset="0"/>
              <a:cs typeface="Arial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228576" y="3861047"/>
            <a:ext cx="6805612" cy="2042691"/>
          </a:xfrm>
        </p:spPr>
        <p:txBody>
          <a:bodyPr lIns="0" tIns="28077" rIns="0" bIns="0" anchor="ctr">
            <a:normAutofit/>
          </a:bodyPr>
          <a:lstStyle/>
          <a:p>
            <a:pPr indent="-331754" fontAlgn="auto">
              <a:spcBef>
                <a:spcPts val="661"/>
              </a:spcBef>
              <a:defRPr/>
            </a:pPr>
            <a:r>
              <a:rPr lang="en-US" dirty="0"/>
              <a:t>Introduction to JavaScript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821382" y="6246639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73782" y="6291263"/>
            <a:ext cx="7620000" cy="5667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63354" rIns="0" bIns="0" anchor="ctr"/>
          <a:lstStyle/>
          <a:p>
            <a:pPr algn="ctr" hangingPunct="0">
              <a:lnSpc>
                <a:spcPct val="93000"/>
              </a:lnSpc>
              <a:buSzPct val="100000"/>
              <a:buFont typeface="Times New Roman" pitchFamily="16" charset="0"/>
              <a:buNone/>
              <a:tabLst>
                <a:tab pos="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© Copyright </a:t>
            </a:r>
            <a:r>
              <a:rPr lang="en-US" sz="1200" b="1" dirty="0" smtClean="0">
                <a:solidFill>
                  <a:schemeClr val="tx1"/>
                </a:solidFill>
                <a:latin typeface="Arial"/>
                <a:cs typeface="Arial"/>
              </a:rPr>
              <a:t>2016,   </a:t>
            </a:r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Fred McClurg  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976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Toggle Classes </a:t>
            </a:r>
            <a:r>
              <a:rPr lang="en-US" dirty="0" err="1" smtClean="0"/>
              <a:t>onclick</a:t>
            </a:r>
            <a:r>
              <a:rPr lang="en-US" dirty="0" smtClean="0"/>
              <a:t>() via Variables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600" b="1" dirty="0" smtClean="0">
                <a:cs typeface="Courier"/>
              </a:rPr>
              <a:t>Discussion: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dirty="0" smtClean="0">
                <a:cs typeface="Courier"/>
              </a:rPr>
              <a:t>Instead of using “chaining” variables can be used to define the values.  The current class of an element can be retrieved and set via the “</a:t>
            </a:r>
            <a:r>
              <a:rPr lang="en-US" sz="1600" dirty="0" err="1" smtClean="0">
                <a:cs typeface="Courier"/>
              </a:rPr>
              <a:t>className</a:t>
            </a:r>
            <a:r>
              <a:rPr lang="en-US" sz="1600" dirty="0" smtClean="0">
                <a:cs typeface="Courier"/>
              </a:rPr>
              <a:t>” attribute.</a:t>
            </a:r>
            <a:endParaRPr lang="en-US" sz="1600" dirty="0"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"/>
                <a:cs typeface="Courier"/>
              </a:rPr>
              <a:t>Example: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&lt;div class="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redDiv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 id="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divBlock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"&gt;Red&lt;/div&gt;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toggleBlock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divBlock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toggleBlock.onclick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function()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if (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toggleBlock.className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== "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redDiv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 )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toggleBlock.className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greenDiv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toggleBlock.innerHTML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"Green";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toggleBlock.className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redDiv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toggleBlock.innerHTML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"Red";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&lt;/script&gt;</a:t>
            </a:r>
            <a:endParaRPr lang="en-US" sz="5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5539821" y="6309320"/>
            <a:ext cx="2018501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toggleClassesOnclickViaVar.html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Event </a:t>
            </a:r>
            <a:r>
              <a:rPr lang="en-US" dirty="0" err="1" smtClean="0"/>
              <a:t>onkeyup</a:t>
            </a:r>
            <a:r>
              <a:rPr lang="en-US" dirty="0" smtClean="0"/>
              <a:t>() via text entry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b="1" dirty="0" smtClean="0">
                <a:cs typeface="Courier"/>
              </a:rPr>
              <a:t>Discussion: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dirty="0" smtClean="0">
                <a:cs typeface="Courier"/>
              </a:rPr>
              <a:t>The </a:t>
            </a:r>
            <a:r>
              <a:rPr lang="en-US" sz="1700" dirty="0" err="1" smtClean="0">
                <a:cs typeface="Courier"/>
              </a:rPr>
              <a:t>onkeyup</a:t>
            </a:r>
            <a:r>
              <a:rPr lang="en-US" sz="1700" dirty="0" smtClean="0">
                <a:cs typeface="Courier"/>
              </a:rPr>
              <a:t>() event is triggered after any key is released.</a:t>
            </a:r>
            <a:endParaRPr lang="en-US" sz="1700" dirty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7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"/>
                <a:cs typeface="Courier"/>
              </a:rPr>
              <a:t>Example: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&lt;form&gt;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  &lt;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rows="5" cols="60" 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            id="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textBlock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"Desire that your life count for something great! ...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-- John Piper, Don't Waste Your Life&lt;/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textarea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7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  Count: &lt;input type="text" id="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textCount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                size="4" value="193"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readonly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7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7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textObj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( "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textBlock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" 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counterObj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( "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textCount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" );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7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textObj.onkeyup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= function()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counterObj.value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textObj.value.length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  };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&lt;/script&gt;</a:t>
            </a:r>
            <a:endParaRPr lang="en-US" sz="9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5559057" y="6309320"/>
            <a:ext cx="1992853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eventOnkeypressTextCount.html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an event?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4000" b="1" dirty="0" smtClean="0">
                <a:cs typeface="Courier"/>
              </a:rPr>
              <a:t>Discussion: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3600" dirty="0" smtClean="0">
                <a:cs typeface="Courier"/>
              </a:rPr>
              <a:t>An event is an action that is generated by HTML elements.  JavaScript can respond to those events.</a:t>
            </a:r>
            <a:endParaRPr lang="en-US" sz="3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Element Event Handling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600" b="1" dirty="0" smtClean="0">
                <a:cs typeface="Courier"/>
              </a:rPr>
              <a:t>Discussion: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2600" dirty="0" smtClean="0">
                <a:cs typeface="Courier"/>
              </a:rPr>
              <a:t>An in-line event can attached to most elements.</a:t>
            </a:r>
            <a:endParaRPr lang="en-US" sz="2600" dirty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6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600" b="1" dirty="0" smtClean="0">
                <a:latin typeface="Courier"/>
                <a:cs typeface="Courier"/>
              </a:rPr>
              <a:t>Example:</a:t>
            </a:r>
          </a:p>
          <a:p>
            <a:pPr lvl="1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&lt;p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="alert( 'You clicked?' );"&gt;</a:t>
            </a:r>
          </a:p>
          <a:p>
            <a:pPr lvl="1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Books don't change people; </a:t>
            </a:r>
          </a:p>
          <a:p>
            <a:pPr lvl="1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paragraphs do, sometimes even </a:t>
            </a:r>
          </a:p>
          <a:p>
            <a:pPr lvl="1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  sentences. -- John Piper</a:t>
            </a:r>
          </a:p>
          <a:p>
            <a:pPr lvl="1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&lt;/p&gt;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210677" y="6309320"/>
            <a:ext cx="1383712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eventViaElement.html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Event via Anonymous Function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b="1" dirty="0" smtClean="0">
                <a:cs typeface="Courier"/>
              </a:rPr>
              <a:t>Discussion: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800" dirty="0" smtClean="0">
                <a:cs typeface="Courier"/>
              </a:rPr>
              <a:t>Event handlers can be attached to most elements.  Anonymous functions are often used to define event actions.</a:t>
            </a:r>
            <a:endParaRPr lang="en-US" sz="1800" dirty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 smtClean="0">
                <a:latin typeface="Courier"/>
                <a:cs typeface="Courier"/>
              </a:rPr>
              <a:t>Example:</a:t>
            </a:r>
          </a:p>
          <a:p>
            <a:pPr lvl="1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&lt;p id=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i="1" dirty="0" err="1" smtClean="0">
                <a:latin typeface="Courier New" pitchFamily="49" charset="0"/>
                <a:cs typeface="Courier New" pitchFamily="49" charset="0"/>
              </a:rPr>
              <a:t>clickMe</a:t>
            </a:r>
            <a:r>
              <a:rPr lang="en-US" sz="1600" b="1" i="1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lvl="1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Is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better to lose your life</a:t>
            </a:r>
          </a:p>
          <a:p>
            <a:pPr lvl="1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than to waste it.  -- John Piper</a:t>
            </a:r>
          </a:p>
          <a:p>
            <a:pPr lvl="1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 lvl="1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lvl="1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para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 "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clickMe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 );</a:t>
            </a:r>
          </a:p>
          <a:p>
            <a:pPr lvl="1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 lvl="1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// define event handler</a:t>
            </a:r>
          </a:p>
          <a:p>
            <a:pPr lvl="1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para.onclick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function() {  // anonymous function</a:t>
            </a:r>
          </a:p>
          <a:p>
            <a:pPr lvl="1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alert( "Did you need something?" );</a:t>
            </a:r>
          </a:p>
          <a:p>
            <a:pPr lvl="1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};  // note: semi-colon required</a:t>
            </a:r>
          </a:p>
          <a:p>
            <a:pPr lvl="1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047973" y="6309320"/>
            <a:ext cx="1544012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eventViaAnonFunct.html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Validation via </a:t>
            </a:r>
            <a:r>
              <a:rPr lang="en-US" dirty="0" err="1" smtClean="0"/>
              <a:t>onblur</a:t>
            </a:r>
            <a:r>
              <a:rPr lang="en-US" dirty="0" smtClean="0"/>
              <a:t>(</a:t>
            </a:r>
            <a:r>
              <a:rPr lang="en-US" dirty="0"/>
              <a:t>) </a:t>
            </a:r>
            <a:r>
              <a:rPr lang="en-US" dirty="0" smtClean="0"/>
              <a:t>Event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b="1" dirty="0" smtClean="0">
                <a:cs typeface="Courier"/>
              </a:rPr>
              <a:t>Discussion: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dirty="0" smtClean="0">
                <a:cs typeface="Courier"/>
              </a:rPr>
              <a:t>The </a:t>
            </a:r>
            <a:r>
              <a:rPr lang="en-US" sz="1200" dirty="0" err="1" smtClean="0">
                <a:cs typeface="Courier"/>
              </a:rPr>
              <a:t>onblur</a:t>
            </a:r>
            <a:r>
              <a:rPr lang="en-US" sz="1200" dirty="0" smtClean="0">
                <a:cs typeface="Courier"/>
              </a:rPr>
              <a:t>() event is triggered when an element loses focus.  It is ideal for text box controls because the user has usually completed text entry when the event fires.</a:t>
            </a:r>
            <a:endParaRPr lang="en-US" sz="1200" dirty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"/>
                <a:cs typeface="Courier"/>
              </a:rPr>
              <a:t>Example: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&lt;form&gt;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Age: &lt;input type="text" id="age" 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onblur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checkNumber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 'age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1200" b="1" smtClean="0">
                <a:latin typeface="Courier New" pitchFamily="49" charset="0"/>
                <a:cs typeface="Courier New" pitchFamily="49" charset="0"/>
              </a:rPr>
              <a:t>);"&gt;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IQ: &lt;input type="text" id="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iq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onblur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checkNumber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 '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iq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' 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);"&gt; &lt;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&lt;input type="button" 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value="Post to Facebook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"&gt;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function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checkNumber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 id )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textObj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 id 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textStr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textObj.value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/^\d+$/;  // one or more numeric digits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if ( !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textStr.match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regExp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) )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alert( "'" +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textStr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+ "' is not a number." 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&lt;/script&gt;</a:t>
            </a:r>
            <a:endParaRPr lang="en-US" sz="44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027935" y="6309320"/>
            <a:ext cx="1691489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eventOnblurValidation.html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Prompt value via </a:t>
            </a:r>
            <a:r>
              <a:rPr lang="en-US" dirty="0" err="1" smtClean="0"/>
              <a:t>onfocus</a:t>
            </a:r>
            <a:r>
              <a:rPr lang="en-US" dirty="0" smtClean="0"/>
              <a:t>() and </a:t>
            </a:r>
            <a:r>
              <a:rPr lang="en-US" dirty="0" err="1" smtClean="0"/>
              <a:t>onblur</a:t>
            </a:r>
            <a:r>
              <a:rPr lang="en-US" dirty="0" smtClean="0"/>
              <a:t>()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b="1" dirty="0" smtClean="0">
                <a:cs typeface="Courier"/>
              </a:rPr>
              <a:t>Discussion: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dirty="0" smtClean="0">
                <a:cs typeface="Courier"/>
              </a:rPr>
              <a:t>The </a:t>
            </a:r>
            <a:r>
              <a:rPr lang="en-US" sz="1200" dirty="0" err="1" smtClean="0">
                <a:cs typeface="Courier"/>
              </a:rPr>
              <a:t>onfocus</a:t>
            </a:r>
            <a:r>
              <a:rPr lang="en-US" sz="1200" dirty="0" smtClean="0">
                <a:cs typeface="Courier"/>
              </a:rPr>
              <a:t>() event is triggered when an element gains focus.  It is ideal for text box controls when the user is ready to begin entering text.</a:t>
            </a:r>
            <a:endParaRPr lang="en-US" sz="1200" dirty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2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"/>
                <a:cs typeface="Courier"/>
              </a:rPr>
              <a:t>Example: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&lt;form&gt;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First: &lt;input type="text" id="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 value="first name only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"&gt; &lt;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Last: &lt;input type="text" id="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 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    value="enter last name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"&gt; &lt;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&lt;/form&gt;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function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textPrompt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 id, prompt )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nameField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 id );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nameField.onfocus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function()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if (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nameField.value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== prompt )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nameField.value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"";  // clear prompt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};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nameField.onblur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function()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if (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nameField.value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== "") {  // no text input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nameField.value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= prompt;  // display prompt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   }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   };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2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textPrompt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 "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fname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", "first name only" 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textPrompt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( "</a:t>
            </a:r>
            <a:r>
              <a:rPr lang="en-US" sz="1200" b="1" dirty="0" err="1" smtClean="0">
                <a:latin typeface="Courier New" pitchFamily="49" charset="0"/>
                <a:cs typeface="Courier New" pitchFamily="49" charset="0"/>
              </a:rPr>
              <a:t>lname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", "enter last name" 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&lt;/script&gt;</a:t>
            </a:r>
            <a:endParaRPr lang="en-US" sz="307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6079231" y="6309320"/>
            <a:ext cx="1640193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eventOnblurOnFocus.html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Image hover via </a:t>
            </a:r>
            <a:r>
              <a:rPr lang="en-US" dirty="0" err="1" smtClean="0"/>
              <a:t>onmouseover</a:t>
            </a:r>
            <a:r>
              <a:rPr lang="en-US" dirty="0" smtClean="0"/>
              <a:t>() and </a:t>
            </a:r>
            <a:r>
              <a:rPr lang="en-US" dirty="0" err="1" smtClean="0"/>
              <a:t>onmouseout</a:t>
            </a:r>
            <a:r>
              <a:rPr lang="en-US" dirty="0" smtClean="0"/>
              <a:t>()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b="1" dirty="0" smtClean="0">
                <a:cs typeface="Courier"/>
              </a:rPr>
              <a:t>Discussion: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dirty="0" smtClean="0">
                <a:cs typeface="Courier"/>
              </a:rPr>
              <a:t>The </a:t>
            </a:r>
            <a:r>
              <a:rPr lang="en-US" sz="1700" dirty="0" err="1" smtClean="0">
                <a:cs typeface="Courier"/>
              </a:rPr>
              <a:t>onmouseover</a:t>
            </a:r>
            <a:r>
              <a:rPr lang="en-US" sz="1700" dirty="0" smtClean="0">
                <a:cs typeface="Courier"/>
              </a:rPr>
              <a:t>() event is triggered when the mouse enters the boundary of an element.  The </a:t>
            </a:r>
            <a:r>
              <a:rPr lang="en-US" sz="1700" dirty="0" err="1" smtClean="0">
                <a:cs typeface="Courier"/>
              </a:rPr>
              <a:t>onmouseout</a:t>
            </a:r>
            <a:r>
              <a:rPr lang="en-US" sz="1700" dirty="0" smtClean="0">
                <a:cs typeface="Courier"/>
              </a:rPr>
              <a:t>() event is triggered when the mouse leaves the boundary of an element.</a:t>
            </a:r>
            <a:endParaRPr lang="en-US" sz="1700" dirty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7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"/>
                <a:cs typeface="Courier"/>
              </a:rPr>
              <a:t>Example: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&lt;image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="images/lightRight.png" id="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trainLight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"&gt;</a:t>
            </a:r>
            <a:endParaRPr lang="en-US" sz="17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endParaRPr lang="en-US" sz="17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imgObj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( "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trainLight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" );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7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imgObj.onmouseover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= function()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imgObj.setAttribute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( "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", "images/lightLeft.png" 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  };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7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imgObj.onmouseout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= function()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imgObj.setAttribute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( "</a:t>
            </a:r>
            <a:r>
              <a:rPr lang="en-US" sz="1700" b="1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", "images/lightRight.png" );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   };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700" b="1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5806721" y="6309320"/>
            <a:ext cx="1749197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hoverOnmouseoverOut.html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Toggle Classes via </a:t>
            </a:r>
            <a:r>
              <a:rPr lang="en-US" dirty="0" err="1" smtClean="0"/>
              <a:t>onclick</a:t>
            </a:r>
            <a:r>
              <a:rPr lang="en-US" dirty="0" smtClean="0"/>
              <a:t>() (CSS)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400" b="1" dirty="0" smtClean="0">
                <a:cs typeface="Courier"/>
              </a:rPr>
              <a:t>Discussion: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400" dirty="0" smtClean="0">
                <a:cs typeface="Courier"/>
              </a:rPr>
              <a:t>Two different classes can be set and toggled by a clickable div.</a:t>
            </a:r>
            <a:endParaRPr lang="en-US" sz="1400" dirty="0"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400" b="1" dirty="0" smtClean="0">
                <a:latin typeface="Courier"/>
                <a:cs typeface="Courier"/>
              </a:rPr>
              <a:t>Example: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&lt;style type="text/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div#divBlock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height: 100px;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width: 300px;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font-size: 100px;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line-height: 100px;  /* vertical alignment 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text-align: center;  /* horizontal alignment */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font-weight: bold;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padding: 25px;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div.redDiv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background-color: red;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400050" lvl="1" indent="0">
              <a:lnSpc>
                <a:spcPct val="80000"/>
              </a:lnSpc>
              <a:buNone/>
            </a:pP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div.greenDiv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background-color: green;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400050" lvl="1" indent="0">
              <a:lnSpc>
                <a:spcPct val="80000"/>
              </a:lnSpc>
              <a:buNone/>
            </a:pP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&lt;/style&gt;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5936564" y="6309320"/>
            <a:ext cx="1659429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ct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toggleClassesOnclick.html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Toggle Classes </a:t>
            </a:r>
            <a:r>
              <a:rPr lang="en-US" dirty="0" err="1" smtClean="0"/>
              <a:t>onclick</a:t>
            </a:r>
            <a:r>
              <a:rPr lang="en-US" dirty="0" smtClean="0"/>
              <a:t>() via Chaining</a:t>
            </a:r>
            <a:endParaRPr lang="en-US" b="1" dirty="0">
              <a:solidFill>
                <a:srgbClr val="333333"/>
              </a:solidFill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600200"/>
            <a:ext cx="8424936" cy="492514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dirty="0" smtClean="0">
                <a:cs typeface="Courier"/>
              </a:rPr>
              <a:t>Discussion: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600" dirty="0" smtClean="0">
                <a:cs typeface="Courier"/>
              </a:rPr>
              <a:t>Multiple methods and properties can be “chained” together.  The current class of an element can be retrieved and set via the “</a:t>
            </a:r>
            <a:r>
              <a:rPr lang="en-US" sz="1600" dirty="0" err="1" smtClean="0">
                <a:cs typeface="Courier"/>
              </a:rPr>
              <a:t>className</a:t>
            </a:r>
            <a:r>
              <a:rPr lang="en-US" sz="1600" dirty="0" smtClean="0">
                <a:cs typeface="Courier"/>
              </a:rPr>
              <a:t>” attribute.</a:t>
            </a:r>
            <a:endParaRPr lang="en-US" sz="1600" dirty="0"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 smtClean="0">
                <a:latin typeface="Courier"/>
                <a:cs typeface="Courier"/>
              </a:rPr>
              <a:t>Example: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&lt;div class="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redDiv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 id="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divBlock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"&gt;Red&lt;/div&gt;</a:t>
            </a:r>
          </a:p>
          <a:p>
            <a:pPr marL="400050" lvl="1" indent="0">
              <a:lnSpc>
                <a:spcPct val="90000"/>
              </a:lnSpc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&lt;script&gt;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divBlock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function()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if (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divBlock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== "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redDiv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 )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divBlock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greenDiv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divBlock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"Green";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} else {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divBlock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className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redDiv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document.getElementById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divBlock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").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innerHTML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"Red";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400050" lvl="1" indent="0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&lt;/script&gt;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889F8-1024-1C49-B2F4-FB159C0D497B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5" name="Folded Corner 4"/>
          <p:cNvSpPr>
            <a:spLocks noChangeArrowheads="1"/>
          </p:cNvSpPr>
          <p:nvPr/>
        </p:nvSpPr>
        <p:spPr bwMode="auto">
          <a:xfrm>
            <a:off x="5566270" y="6309320"/>
            <a:ext cx="2153154" cy="275481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FFAE87"/>
              </a:gs>
              <a:gs pos="50000">
                <a:srgbClr val="FFCCB7"/>
              </a:gs>
              <a:gs pos="100000">
                <a:srgbClr val="FFE5DC"/>
              </a:gs>
            </a:gsLst>
            <a:lin ang="16200000" scaled="1"/>
          </a:gradFill>
          <a:ln w="25400">
            <a:solidFill>
              <a:srgbClr val="BB6126"/>
            </a:solidFill>
            <a:round/>
            <a:headEnd/>
            <a:tailEnd/>
          </a:ln>
          <a:effectLst>
            <a:outerShdw blurRad="63500" dist="127001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>
            <a:spAutoFit/>
          </a:bodyPr>
          <a:lstStyle/>
          <a:p>
            <a:pPr algn="r">
              <a:buFont typeface="Times New Roman" pitchFamily="16" charset="0"/>
              <a:buNone/>
              <a:defRPr/>
            </a:pPr>
            <a:r>
              <a:rPr lang="en-US" sz="900" b="1" dirty="0" smtClean="0">
                <a:latin typeface="DejaVu Sans" pitchFamily="34" charset="0"/>
                <a:ea typeface="DejaVu Sans" pitchFamily="34" charset="0"/>
                <a:cs typeface="DejaVu Sans" pitchFamily="34" charset="0"/>
              </a:rPr>
              <a:t>toggleClassesOnclickViaChain.html</a:t>
            </a:r>
            <a:endParaRPr lang="en-US" sz="900" b="1" dirty="0">
              <a:solidFill>
                <a:schemeClr val="tx1"/>
              </a:solidFill>
              <a:latin typeface="DejaVu Sans" pitchFamily="34" charset="0"/>
              <a:ea typeface="DejaVu Sans" pitchFamily="34" charset="0"/>
              <a:cs typeface="DejaVu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2679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23235</TotalTime>
  <Words>1184</Words>
  <Application>Microsoft Office PowerPoint</Application>
  <PresentationFormat>On-screen Show (4:3)</PresentationFormat>
  <Paragraphs>217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ＭＳ Ｐゴシック</vt:lpstr>
      <vt:lpstr>Arial</vt:lpstr>
      <vt:lpstr>Calibri</vt:lpstr>
      <vt:lpstr>Courier</vt:lpstr>
      <vt:lpstr>Courier New</vt:lpstr>
      <vt:lpstr>DejaVu Sans</vt:lpstr>
      <vt:lpstr>Times New Roman</vt:lpstr>
      <vt:lpstr>Diseño predeterminado</vt:lpstr>
      <vt:lpstr>PowerPoint Presentation</vt:lpstr>
      <vt:lpstr>What is an event?</vt:lpstr>
      <vt:lpstr>Element Event Handling</vt:lpstr>
      <vt:lpstr>Event via Anonymous Function</vt:lpstr>
      <vt:lpstr>Validation via onblur() Event</vt:lpstr>
      <vt:lpstr>Prompt value via onfocus() and onblur()</vt:lpstr>
      <vt:lpstr>Image hover via onmouseover() and onmouseout()</vt:lpstr>
      <vt:lpstr>Toggle Classes via onclick() (CSS)</vt:lpstr>
      <vt:lpstr>Toggle Classes onclick() via Chaining</vt:lpstr>
      <vt:lpstr>Toggle Classes onclick() via Variables</vt:lpstr>
      <vt:lpstr>Event onkeyup() via text entry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McClurg, Fred R</cp:lastModifiedBy>
  <cp:revision>1403</cp:revision>
  <dcterms:created xsi:type="dcterms:W3CDTF">2010-05-23T14:28:12Z</dcterms:created>
  <dcterms:modified xsi:type="dcterms:W3CDTF">2016-03-27T16:31:15Z</dcterms:modified>
</cp:coreProperties>
</file>