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76" r:id="rId4"/>
    <p:sldId id="260" r:id="rId5"/>
    <p:sldId id="375" r:id="rId6"/>
    <p:sldId id="377" r:id="rId7"/>
    <p:sldId id="436" r:id="rId8"/>
    <p:sldId id="378" r:id="rId9"/>
    <p:sldId id="434" r:id="rId10"/>
    <p:sldId id="435" r:id="rId11"/>
    <p:sldId id="438" r:id="rId12"/>
    <p:sldId id="437" r:id="rId13"/>
    <p:sldId id="433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31" autoAdjust="0"/>
    <p:restoredTop sz="94652" autoAdjust="0"/>
  </p:normalViewPr>
  <p:slideViewPr>
    <p:cSldViewPr>
      <p:cViewPr varScale="1">
        <p:scale>
          <a:sx n="33" d="100"/>
          <a:sy n="33" d="100"/>
        </p:scale>
        <p:origin x="44" y="6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8309F-808A-430B-956A-19612BB7DF90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C21AA-BB05-40C1-83FB-5505D383D23F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D2D04E-3230-4B3E-AD36-0831C6A86C8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D9A307-556B-433E-8A91-4FECC55C1DBA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9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://www.w3schools.com/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Introduction to JavaScript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sz="3900" dirty="0" smtClean="0">
                <a:latin typeface="Arial"/>
                <a:cs typeface="Arial"/>
              </a:rPr>
              <a:t>Kirkwood </a:t>
            </a:r>
            <a:r>
              <a:rPr lang="en-US" sz="3900">
                <a:latin typeface="Arial"/>
                <a:cs typeface="Arial"/>
              </a:rPr>
              <a:t>Continuing </a:t>
            </a:r>
            <a:r>
              <a:rPr lang="en-US" sz="3900" smtClean="0">
                <a:latin typeface="Arial"/>
                <a:cs typeface="Arial"/>
              </a:rPr>
              <a:t>Education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What does code look like?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dirty="0"/>
              <a:t>Description: The &lt;script&gt; tag is used to embed JavaScript into an HTML file.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4000" dirty="0"/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dirty="0"/>
              <a:t>Example: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dirty="0">
                <a:latin typeface="Courier 10 Pitch" pitchFamily="1" charset="0"/>
              </a:rPr>
              <a:t>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&lt;script&gt;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 "Hello world!" );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43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Complete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&lt;title&gt;Hello World&lt;/title&gt;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 "Hello world!" );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indent="-3381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alt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21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What is it used for?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Client-side programming</a:t>
            </a:r>
          </a:p>
          <a:p>
            <a:r>
              <a:rPr lang="en-US" sz="4000" dirty="0" smtClean="0"/>
              <a:t>Add dynamic behavior to pages</a:t>
            </a:r>
          </a:p>
          <a:p>
            <a:r>
              <a:rPr lang="en-US" sz="4000" dirty="0" smtClean="0"/>
              <a:t>Ideal for input form validation</a:t>
            </a:r>
          </a:p>
          <a:p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JavaScript Resources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sz="4000" b="1" dirty="0"/>
              <a:t>w3schools</a:t>
            </a:r>
          </a:p>
          <a:p>
            <a:pPr marL="857250" lvl="2" indent="0">
              <a:buNone/>
            </a:pPr>
            <a:r>
              <a:rPr lang="en-US" sz="4000" b="1" dirty="0">
                <a:hlinkClick r:id="rId2"/>
              </a:rPr>
              <a:t>www.w3schools.com/</a:t>
            </a:r>
            <a:r>
              <a:rPr lang="en-US" sz="4000" b="1" dirty="0" smtClean="0">
                <a:hlinkClick r:id="rId2"/>
              </a:rPr>
              <a:t>js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/>
          </a:p>
          <a:p>
            <a:r>
              <a:rPr lang="en-US" sz="4000" b="1" dirty="0" smtClean="0"/>
              <a:t>Mozilla Developer Network</a:t>
            </a:r>
            <a:endParaRPr lang="en-US" sz="4000" b="1" dirty="0"/>
          </a:p>
          <a:p>
            <a:pPr marL="857250" lvl="2" indent="0">
              <a:buNone/>
            </a:pPr>
            <a:r>
              <a:rPr lang="en-US" sz="4000" b="1" dirty="0">
                <a:hlinkClick r:id="rId3"/>
              </a:rPr>
              <a:t>https://developer.mozilla.org/en-US/docs/Web/</a:t>
            </a:r>
            <a:r>
              <a:rPr lang="en-US" sz="4000" b="1" dirty="0" smtClean="0">
                <a:hlinkClick r:id="rId3"/>
              </a:rPr>
              <a:t>JavaScript</a:t>
            </a:r>
            <a:endParaRPr lang="en-US" sz="4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57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33"/>
                </a:solidFill>
              </a:rPr>
              <a:t>Course Goals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Conversant not fluent</a:t>
            </a:r>
          </a:p>
          <a:p>
            <a:r>
              <a:rPr lang="en-US" sz="4000" dirty="0" smtClean="0"/>
              <a:t>Read and write code</a:t>
            </a:r>
          </a:p>
          <a:p>
            <a:r>
              <a:rPr lang="en-US" sz="4000" dirty="0" smtClean="0"/>
              <a:t>Syntax familiarity</a:t>
            </a:r>
          </a:p>
          <a:p>
            <a:r>
              <a:rPr lang="en-US" sz="4000" dirty="0"/>
              <a:t>Variables</a:t>
            </a:r>
          </a:p>
          <a:p>
            <a:r>
              <a:rPr lang="en-US" sz="4000" dirty="0" smtClean="0"/>
              <a:t>Control structures</a:t>
            </a:r>
          </a:p>
          <a:p>
            <a:r>
              <a:rPr lang="en-US" sz="4000" dirty="0" smtClean="0"/>
              <a:t>Looping</a:t>
            </a:r>
          </a:p>
          <a:p>
            <a:r>
              <a:rPr lang="en-US" sz="4000" dirty="0" smtClean="0"/>
              <a:t>Data types</a:t>
            </a:r>
          </a:p>
          <a:p>
            <a:r>
              <a:rPr lang="en-US" sz="4000" dirty="0" smtClean="0"/>
              <a:t>Dynamic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History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1995: </a:t>
            </a:r>
            <a:r>
              <a:rPr lang="en-US" sz="4000" dirty="0" err="1" smtClean="0"/>
              <a:t>LiveScript</a:t>
            </a:r>
            <a:r>
              <a:rPr lang="en-US" sz="4000" dirty="0" smtClean="0"/>
              <a:t> (Netscape) by Brendan </a:t>
            </a:r>
            <a:r>
              <a:rPr lang="en-US" sz="4000" dirty="0" err="1" smtClean="0"/>
              <a:t>Eich</a:t>
            </a:r>
            <a:endParaRPr lang="en-US" sz="4000" dirty="0" smtClean="0"/>
          </a:p>
          <a:p>
            <a:pPr>
              <a:lnSpc>
                <a:spcPct val="110000"/>
              </a:lnSpc>
            </a:pPr>
            <a:r>
              <a:rPr lang="en-US" sz="4000" dirty="0" smtClean="0"/>
              <a:t>1996: Renamed by Sun to JavaScript for Netscape 2.0</a:t>
            </a:r>
          </a:p>
          <a:p>
            <a:pPr>
              <a:lnSpc>
                <a:spcPct val="110000"/>
              </a:lnSpc>
            </a:pPr>
            <a:r>
              <a:rPr lang="en-US" sz="4000" dirty="0" smtClean="0"/>
              <a:t>1996: Microsoft </a:t>
            </a:r>
            <a:r>
              <a:rPr lang="en-US" sz="4000" dirty="0" err="1" smtClean="0"/>
              <a:t>JScript</a:t>
            </a:r>
            <a:r>
              <a:rPr lang="en-US" sz="4000" dirty="0" smtClean="0"/>
              <a:t> for IE 3.0</a:t>
            </a:r>
          </a:p>
          <a:p>
            <a:pPr>
              <a:lnSpc>
                <a:spcPct val="110000"/>
              </a:lnSpc>
            </a:pPr>
            <a:r>
              <a:rPr lang="en-US" sz="4000" dirty="0" smtClean="0"/>
              <a:t>1997: ECMA Standardized language and renamed to </a:t>
            </a:r>
            <a:r>
              <a:rPr lang="en-US" sz="4000" dirty="0" err="1" smtClean="0"/>
              <a:t>ECMAScript</a:t>
            </a:r>
            <a:endParaRPr lang="en-US" sz="4000" dirty="0" smtClean="0"/>
          </a:p>
          <a:p>
            <a:pPr>
              <a:lnSpc>
                <a:spcPct val="110000"/>
              </a:lnSpc>
            </a:pPr>
            <a:r>
              <a:rPr lang="en-US" sz="4000" dirty="0" smtClean="0"/>
              <a:t>2009 </a:t>
            </a:r>
            <a:r>
              <a:rPr lang="en-US" sz="4000" dirty="0" err="1" smtClean="0"/>
              <a:t>ECMAScript</a:t>
            </a:r>
            <a:r>
              <a:rPr lang="en-US" sz="4000" dirty="0" smtClean="0"/>
              <a:t> 5.0 standard</a:t>
            </a:r>
          </a:p>
          <a:p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97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Where does JavaScript fit?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HTML: Structure and Content (skeleton)</a:t>
            </a:r>
          </a:p>
          <a:p>
            <a:pPr marL="857250" lvl="2" indent="0">
              <a:buNone/>
            </a:pPr>
            <a:r>
              <a:rPr lang="en-US" sz="2800" dirty="0" smtClean="0"/>
              <a:t>Markup Language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b="1" dirty="0" smtClean="0"/>
              <a:t>CSS: Presentation (cosmetics)</a:t>
            </a:r>
          </a:p>
          <a:p>
            <a:pPr marL="857250" lvl="2" indent="0">
              <a:buNone/>
            </a:pPr>
            <a:r>
              <a:rPr lang="en-US" sz="2800" dirty="0" smtClean="0"/>
              <a:t>Style Sheet Language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b="1" dirty="0" smtClean="0"/>
              <a:t>JavaScript: Browser Behavior (muscles)</a:t>
            </a:r>
          </a:p>
          <a:p>
            <a:pPr marL="857250" lvl="2" indent="0">
              <a:buNone/>
            </a:pPr>
            <a:r>
              <a:rPr lang="en-US" sz="2800" dirty="0" smtClean="0"/>
              <a:t>Client Programming Language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b="1" dirty="0" smtClean="0"/>
              <a:t>PHP: Database Connection </a:t>
            </a:r>
            <a:r>
              <a:rPr lang="en-US" b="1" dirty="0"/>
              <a:t>&amp; </a:t>
            </a:r>
            <a:r>
              <a:rPr lang="en-US" b="1" dirty="0" smtClean="0"/>
              <a:t>Dynamic Content (internal organs)</a:t>
            </a:r>
          </a:p>
          <a:p>
            <a:pPr marL="857250" lvl="2" indent="0">
              <a:buNone/>
            </a:pPr>
            <a:r>
              <a:rPr lang="en-US" sz="2800" dirty="0" smtClean="0"/>
              <a:t>Server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49638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is Limited (intentionally)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JavaScript is not </a:t>
            </a:r>
            <a:r>
              <a:rPr lang="en-US" sz="4000" dirty="0" smtClean="0"/>
              <a:t>Java!</a:t>
            </a:r>
            <a:endParaRPr lang="en-US" sz="4000" dirty="0" smtClean="0"/>
          </a:p>
          <a:p>
            <a:r>
              <a:rPr lang="en-US" sz="4000" dirty="0" smtClean="0"/>
              <a:t>Runs in the client’s browser</a:t>
            </a:r>
          </a:p>
          <a:p>
            <a:r>
              <a:rPr lang="en-US" sz="4000" dirty="0" smtClean="0"/>
              <a:t>No access to file system (security)</a:t>
            </a:r>
          </a:p>
          <a:p>
            <a:r>
              <a:rPr lang="en-US" sz="4000" dirty="0" smtClean="0"/>
              <a:t>Can’t open client files</a:t>
            </a:r>
          </a:p>
          <a:p>
            <a:r>
              <a:rPr lang="en-US" sz="4000" dirty="0" smtClean="0"/>
              <a:t>Can’t make database connection</a:t>
            </a:r>
          </a:p>
          <a:p>
            <a:r>
              <a:rPr lang="en-US" sz="4000" dirty="0" smtClean="0"/>
              <a:t>Can be disabled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18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Advantages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Development tools not required</a:t>
            </a:r>
          </a:p>
          <a:p>
            <a:r>
              <a:rPr lang="en-US" sz="4000" dirty="0" smtClean="0"/>
              <a:t>Only text editor necessary</a:t>
            </a:r>
          </a:p>
          <a:p>
            <a:r>
              <a:rPr lang="en-US" sz="4000" dirty="0" smtClean="0"/>
              <a:t>No license fees</a:t>
            </a:r>
          </a:p>
          <a:p>
            <a:r>
              <a:rPr lang="en-US" sz="4000" dirty="0" smtClean="0"/>
              <a:t>Native to multiple browsers</a:t>
            </a:r>
          </a:p>
          <a:p>
            <a:r>
              <a:rPr lang="en-US" sz="4000" dirty="0" smtClean="0"/>
              <a:t>Works </a:t>
            </a:r>
            <a:r>
              <a:rPr lang="en-US" sz="4000" dirty="0" smtClean="0"/>
              <a:t>well with </a:t>
            </a:r>
            <a:r>
              <a:rPr lang="en-US" sz="4000" dirty="0" smtClean="0"/>
              <a:t>server technologies (e.g. PHP, ASP, JSP,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49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</a:t>
            </a:r>
            <a:r>
              <a:rPr lang="en-US" dirty="0" smtClean="0">
                <a:solidFill>
                  <a:srgbClr val="333333"/>
                </a:solidFill>
              </a:rPr>
              <a:t>Disadvantages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Difficult to debug</a:t>
            </a:r>
          </a:p>
          <a:p>
            <a:r>
              <a:rPr lang="en-US" sz="4000" dirty="0" smtClean="0"/>
              <a:t>Errors are often “silent”</a:t>
            </a:r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Language Characteristics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Interpreted language (not compiled)</a:t>
            </a:r>
          </a:p>
          <a:p>
            <a:r>
              <a:rPr lang="en-US" sz="4000" dirty="0" smtClean="0"/>
              <a:t>Case sensitive (case matters)</a:t>
            </a:r>
          </a:p>
          <a:p>
            <a:r>
              <a:rPr lang="en-US" sz="4000" dirty="0" smtClean="0"/>
              <a:t>Each statement ends with a semi-colon (optional)</a:t>
            </a:r>
          </a:p>
          <a:p>
            <a:r>
              <a:rPr lang="en-US" sz="4000" dirty="0" smtClean="0"/>
              <a:t>Long statement can be split to multiple lines</a:t>
            </a:r>
          </a:p>
          <a:p>
            <a:r>
              <a:rPr lang="en-US" sz="4000" dirty="0" smtClean="0"/>
              <a:t>White spaces and newlines </a:t>
            </a:r>
            <a:r>
              <a:rPr lang="en-US" sz="4000" dirty="0" smtClean="0"/>
              <a:t>are ignored (except inside strings)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0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More Characteristics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 Oriented</a:t>
            </a:r>
          </a:p>
          <a:p>
            <a:r>
              <a:rPr lang="en-US" sz="4000" dirty="0" smtClean="0"/>
              <a:t>Loosely Typed (Dynamically Typed)</a:t>
            </a:r>
          </a:p>
          <a:p>
            <a:r>
              <a:rPr lang="en-US" sz="4000" dirty="0" smtClean="0"/>
              <a:t>Popular language</a:t>
            </a:r>
          </a:p>
          <a:p>
            <a:r>
              <a:rPr lang="en-US" sz="4000" dirty="0" smtClean="0"/>
              <a:t>Good user support</a:t>
            </a:r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572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16977</TotalTime>
  <Words>363</Words>
  <Application>Microsoft Office PowerPoint</Application>
  <PresentationFormat>On-screen Show (4:3)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Courier 10 Pitch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Course Goals</vt:lpstr>
      <vt:lpstr>JavaScript History</vt:lpstr>
      <vt:lpstr>Where does JavaScript fit?</vt:lpstr>
      <vt:lpstr>JavaScript is Limited (intentionally)</vt:lpstr>
      <vt:lpstr>JavaScript Advantages</vt:lpstr>
      <vt:lpstr>JavaScript Disadvantages</vt:lpstr>
      <vt:lpstr>Language Characteristics</vt:lpstr>
      <vt:lpstr>More Characteristics</vt:lpstr>
      <vt:lpstr>What does code look like?</vt:lpstr>
      <vt:lpstr>First Complete Example</vt:lpstr>
      <vt:lpstr>What is it used for?</vt:lpstr>
      <vt:lpstr>JavaScript Resources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1016</cp:revision>
  <dcterms:created xsi:type="dcterms:W3CDTF">2010-05-23T14:28:12Z</dcterms:created>
  <dcterms:modified xsi:type="dcterms:W3CDTF">2016-02-27T23:30:40Z</dcterms:modified>
</cp:coreProperties>
</file>