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54" r:id="rId2"/>
    <p:sldId id="459" r:id="rId3"/>
    <p:sldId id="455" r:id="rId4"/>
    <p:sldId id="458" r:id="rId5"/>
    <p:sldId id="462" r:id="rId6"/>
    <p:sldId id="460" r:id="rId7"/>
    <p:sldId id="463" r:id="rId8"/>
    <p:sldId id="466" r:id="rId9"/>
    <p:sldId id="464" r:id="rId10"/>
    <p:sldId id="465" r:id="rId11"/>
    <p:sldId id="461" r:id="rId12"/>
    <p:sldId id="468" r:id="rId13"/>
    <p:sldId id="469" r:id="rId14"/>
    <p:sldId id="470" r:id="rId15"/>
    <p:sldId id="471" r:id="rId16"/>
    <p:sldId id="472" r:id="rId17"/>
    <p:sldId id="473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50" d="100"/>
          <a:sy n="50" d="100"/>
        </p:scale>
        <p:origin x="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jQuery Introduction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9EFDB-423E-49A0-8238-58698C558725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jQuery Introduction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523F2-C108-48D0-B485-09F5412E836B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4B3404-0BA0-47B7-B0A1-71B4E6F89854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jQuery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jQuery Introduction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465C695-5D00-4A49-A2B4-844FE43E74F5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selecto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eve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effec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otools.net" TargetMode="External"/><Relationship Id="rId2" Type="http://schemas.openxmlformats.org/officeDocument/2006/relationships/hyperlink" Target="http://script.aculo.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jotoolkit.org" TargetMode="External"/><Relationship Id="rId4" Type="http://schemas.openxmlformats.org/officeDocument/2006/relationships/hyperlink" Target="http://developer.yahoo.com/yu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jQuery Introduction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“Hello World” via jQuery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The element is retrieved via “</a:t>
            </a:r>
            <a:r>
              <a:rPr lang="en-US" sz="2000" dirty="0" err="1" smtClean="0">
                <a:cs typeface="Courier"/>
              </a:rPr>
              <a:t>div#divBlock</a:t>
            </a:r>
            <a:r>
              <a:rPr lang="en-US" sz="2000" dirty="0" smtClean="0">
                <a:cs typeface="Courier"/>
              </a:rPr>
              <a:t>” selector.  Then the HTML content is set via the “html” method.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"&gt;&lt;/div&gt;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="http://ajax.googleapis.com/ajax/libs/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/1.12.1/jquery.min.js"&gt;&lt;/script&gt;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jQuery( 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div#divBlock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).html( "Hello World" 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87058" y="6309320"/>
            <a:ext cx="159530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helloWorldViajQuery.html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jQuery() and $()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 smtClean="0">
                <a:cs typeface="Courier"/>
              </a:rPr>
              <a:t>All jQuery calls use the “jQuery” object.  For example: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jQuery( "</a:t>
            </a:r>
            <a:r>
              <a:rPr lang="en-US" sz="3200" b="1" dirty="0" err="1" smtClean="0">
                <a:latin typeface="Courier New"/>
                <a:cs typeface="Courier New"/>
              </a:rPr>
              <a:t>div#divBlock</a:t>
            </a:r>
            <a:r>
              <a:rPr lang="en-US" sz="3200" b="1" dirty="0" smtClean="0">
                <a:latin typeface="Courier New"/>
                <a:cs typeface="Courier New"/>
              </a:rPr>
              <a:t>" ).html( "Hello World" );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 smtClean="0">
                <a:cs typeface="Courier"/>
              </a:rPr>
              <a:t>The “$” </a:t>
            </a:r>
            <a:r>
              <a:rPr lang="en-US" dirty="0">
                <a:cs typeface="Courier"/>
              </a:rPr>
              <a:t>is an alias for the “jQuery” object.  For example</a:t>
            </a:r>
            <a:r>
              <a:rPr lang="en-US" dirty="0" smtClean="0">
                <a:cs typeface="Courier"/>
              </a:rPr>
              <a:t>: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$( "</a:t>
            </a:r>
            <a:r>
              <a:rPr lang="en-US" sz="3200" b="1" dirty="0" err="1" smtClean="0">
                <a:latin typeface="Courier New"/>
                <a:cs typeface="Courier New"/>
              </a:rPr>
              <a:t>div#divBlock</a:t>
            </a:r>
            <a:r>
              <a:rPr lang="en-US" sz="3200" b="1" dirty="0" smtClean="0">
                <a:latin typeface="Courier New"/>
                <a:cs typeface="Courier New"/>
              </a:rPr>
              <a:t>" ).html( "Hello World" );</a:t>
            </a:r>
            <a:endParaRPr lang="en-US" sz="3200" b="1" dirty="0">
              <a:latin typeface="Courier New"/>
              <a:cs typeface="Courier New"/>
            </a:endParaRPr>
          </a:p>
          <a:p>
            <a:pPr lvl="1" indent="-342900">
              <a:lnSpc>
                <a:spcPct val="90000"/>
              </a:lnSpc>
              <a:buFont typeface="Wingdings" charset="2"/>
              <a:buChar char="Ø"/>
            </a:pPr>
            <a:endParaRPr lang="en-US" sz="2000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87058" y="6309320"/>
            <a:ext cx="159530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helloWorldViajQuery.html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3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Selectors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200" dirty="0" smtClean="0">
                <a:cs typeface="Courier"/>
              </a:rPr>
              <a:t>One of the strengths of jQuery is that it has very robust element selector specification.</a:t>
            </a:r>
            <a:endParaRPr lang="en-US" sz="2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 smtClean="0">
                <a:latin typeface="Courier"/>
                <a:cs typeface="Courier"/>
              </a:rPr>
              <a:t>Documentation:</a:t>
            </a:r>
          </a:p>
          <a:p>
            <a:pPr lvl="1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http://api.jquery.com/category/selectors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// all DIVs containing a (nested) paragraph</a:t>
            </a:r>
          </a:p>
          <a:p>
            <a:pPr lvl="1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$( "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div:has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(p)" ).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 "classy" );</a:t>
            </a:r>
          </a:p>
          <a:p>
            <a:pPr lvl="1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$( "#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idName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 ).append( "&lt;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&gt;"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$( "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p.class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 ).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 "title", "Call me Mr." );</a:t>
            </a:r>
          </a:p>
          <a:p>
            <a:pPr lvl="1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$("h1:contains('John')").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("color", "red");</a:t>
            </a: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Handling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dirty="0" smtClean="0">
                <a:cs typeface="Courier"/>
              </a:rPr>
              <a:t>jQuery can also add event handlers to elements.</a:t>
            </a:r>
            <a:endParaRPr lang="en-US" sz="3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latin typeface="Courier"/>
                <a:cs typeface="Courier"/>
              </a:rPr>
              <a:t>Documentation: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http://api.jquery.com/category/events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$("p").click( function() {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alert('You clicked?');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08085" y="6309320"/>
            <a:ext cx="148630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elementEventClick.html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 Loading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dirty="0" smtClean="0">
                <a:cs typeface="Courier"/>
              </a:rPr>
              <a:t>The jQuery “ready()” method takes the place of the “</a:t>
            </a:r>
            <a:r>
              <a:rPr lang="en-US" sz="3200" dirty="0" err="1" smtClean="0">
                <a:cs typeface="Courier"/>
              </a:rPr>
              <a:t>onload</a:t>
            </a:r>
            <a:r>
              <a:rPr lang="en-US" sz="3200" dirty="0" smtClean="0">
                <a:cs typeface="Courier"/>
              </a:rPr>
              <a:t>” event.</a:t>
            </a:r>
            <a:endParaRPr lang="en-US" sz="3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$(document).ready( function() {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$(".quote").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click( function() {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alert( "What's up?" );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});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563866" y="6309320"/>
            <a:ext cx="199285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windowLoadViaReadyEvent.html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dirty="0" smtClean="0">
                <a:cs typeface="Courier"/>
              </a:rPr>
              <a:t>The most common effects are “hide()”, “show()”, “</a:t>
            </a:r>
            <a:r>
              <a:rPr lang="en-US" sz="3200" dirty="0" err="1" smtClean="0">
                <a:cs typeface="Courier"/>
              </a:rPr>
              <a:t>fadeIn</a:t>
            </a:r>
            <a:r>
              <a:rPr lang="en-US" sz="3200" dirty="0" smtClean="0">
                <a:cs typeface="Courier"/>
              </a:rPr>
              <a:t>()”, “</a:t>
            </a:r>
            <a:r>
              <a:rPr lang="en-US" sz="3200" dirty="0" err="1" smtClean="0">
                <a:cs typeface="Courier"/>
              </a:rPr>
              <a:t>fadeOut</a:t>
            </a:r>
            <a:r>
              <a:rPr lang="en-US" sz="3200" dirty="0" smtClean="0">
                <a:cs typeface="Courier"/>
              </a:rPr>
              <a:t>()”, “toggle()”.</a:t>
            </a:r>
            <a:endParaRPr lang="en-US" sz="3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latin typeface="Courier"/>
                <a:cs typeface="Courier"/>
              </a:rPr>
              <a:t>Documentation: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  <a:hlinkClick r:id="rId2"/>
              </a:rPr>
              <a:t>http://api.jquery.com/category/effects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fadeOut</a:t>
            </a:r>
            <a:r>
              <a:rPr lang="en-US" dirty="0" smtClean="0"/>
              <a:t>() Effect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fadeDiv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"&gt;Click to Fade&lt;/div&gt;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fadeImage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="images/msLogo.png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="http://ajax.googleapis.com/ajax/libs/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/1.12.1/jquery.min.js"&gt;&lt;/script&gt;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$( "#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fadeDiv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).click( function()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$( "#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fadeImage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).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fadeOut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"slow", function()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alert( "Fade completed" );  // animation complete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});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306056" y="6309320"/>
            <a:ext cx="130035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effectsFadeOut.html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3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toggle() Effect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toggleDiv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"&gt;Click to Toggle&lt;/div&gt;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toggleImage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="images/tux.png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="http://ajax.googleapis.com/ajax/libs/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/1.12.1/jquery.min.js"&gt;&lt;/script&gt;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$( "#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toggleDiv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).click( function()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$("#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toggleImage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").toggle( "slow", function()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alert( "Toggle completed" 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});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6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06244" y="6309320"/>
            <a:ext cx="121058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effectsToggle.html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3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General JS Libraries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>
                <a:cs typeface="Courier"/>
              </a:rPr>
              <a:t>Prototype + </a:t>
            </a:r>
            <a:r>
              <a:rPr lang="en-US" sz="4000" b="1" dirty="0" err="1">
                <a:cs typeface="Courier"/>
              </a:rPr>
              <a:t>Scriptaculous</a:t>
            </a:r>
            <a:r>
              <a:rPr lang="en-US" sz="4000" b="1" dirty="0">
                <a:cs typeface="Courier"/>
              </a:rPr>
              <a:t>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>
                <a:cs typeface="Courier"/>
                <a:hlinkClick r:id="rId2"/>
              </a:rPr>
              <a:t>http://script.aculo.us</a:t>
            </a:r>
            <a:endParaRPr lang="en-US" sz="36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40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 err="1" smtClean="0">
                <a:cs typeface="Courier"/>
              </a:rPr>
              <a:t>MooTools</a:t>
            </a:r>
            <a:r>
              <a:rPr lang="en-US" sz="4000" b="1" dirty="0" smtClean="0">
                <a:cs typeface="Courier"/>
              </a:rPr>
              <a:t>:</a:t>
            </a:r>
            <a:endParaRPr lang="en-US" sz="40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  <a:hlinkClick r:id="rId3"/>
              </a:rPr>
              <a:t>http://mootools.net</a:t>
            </a:r>
            <a:endParaRPr lang="en-US" sz="36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40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YUI (Yahoo User Interface):</a:t>
            </a:r>
            <a:endParaRPr lang="en-US" sz="40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  <a:hlinkClick r:id="rId4"/>
              </a:rPr>
              <a:t>http://developer.yahoo.com/yui</a:t>
            </a:r>
            <a:endParaRPr lang="en-US" sz="36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40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Dojo Toolkit: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  <a:hlinkClick r:id="rId5"/>
              </a:rPr>
              <a:t>http://dojotoolkit.org</a:t>
            </a:r>
            <a:endParaRPr lang="en-US" sz="4000" dirty="0" smtClean="0"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00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jQuery?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Defined: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The most popular general purpose JavaScript library available.</a:t>
            </a:r>
            <a:r>
              <a:rPr lang="en-US" sz="3600" dirty="0" smtClean="0">
                <a:cs typeface="Courier New" pitchFamily="49" charset="0"/>
              </a:rPr>
              <a:t>  It provides commonly requested functionality in a standard and cross-browser compatible fashion.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4000" dirty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>
                <a:cs typeface="Courier New" pitchFamily="49" charset="0"/>
              </a:rPr>
              <a:t>Website: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>
                <a:cs typeface="Courier New" pitchFamily="49" charset="0"/>
              </a:rPr>
              <a:t>	</a:t>
            </a:r>
            <a:r>
              <a:rPr lang="en-US" sz="4000" dirty="0">
                <a:cs typeface="Courier New" pitchFamily="49" charset="0"/>
                <a:hlinkClick r:id="rId2"/>
              </a:rPr>
              <a:t>http://jquery.com</a:t>
            </a:r>
            <a:endParaRPr lang="en-US" sz="4000" dirty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4000" dirty="0" smtClean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 New" pitchFamily="49" charset="0"/>
              </a:rPr>
              <a:t>Documentation (excellent):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 smtClean="0">
                <a:cs typeface="Courier New" pitchFamily="49" charset="0"/>
              </a:rPr>
              <a:t>	</a:t>
            </a:r>
            <a:r>
              <a:rPr lang="en-US" sz="4000" dirty="0" smtClean="0">
                <a:cs typeface="Courier New" pitchFamily="49" charset="0"/>
                <a:hlinkClick r:id="rId3"/>
              </a:rPr>
              <a:t>http://docs.jquery.com</a:t>
            </a:r>
            <a:endParaRPr lang="en-US" sz="4000" dirty="0" smtClean="0"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Features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cs typeface="Courier"/>
              </a:rPr>
              <a:t>Advanced element selectors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cs typeface="Courier"/>
              </a:rPr>
              <a:t>Cross browser compatible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cs typeface="Courier"/>
              </a:rPr>
              <a:t>DOM traversal and manipulation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cs typeface="Courier"/>
              </a:rPr>
              <a:t>Display effects and animation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cs typeface="Courier"/>
              </a:rPr>
              <a:t>Event handling</a:t>
            </a:r>
          </a:p>
          <a:p>
            <a:pPr>
              <a:lnSpc>
                <a:spcPct val="90000"/>
              </a:lnSpc>
            </a:pPr>
            <a:r>
              <a:rPr lang="en-US" sz="4000" dirty="0" smtClean="0">
                <a:cs typeface="Courier"/>
              </a:rPr>
              <a:t>AJAX functionality</a:t>
            </a:r>
          </a:p>
          <a:p>
            <a:pPr>
              <a:lnSpc>
                <a:spcPct val="90000"/>
              </a:lnSpc>
            </a:pPr>
            <a:endParaRPr lang="en-US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Production </a:t>
            </a:r>
            <a:r>
              <a:rPr lang="en-US" dirty="0" err="1" smtClean="0"/>
              <a:t>vs</a:t>
            </a:r>
            <a:r>
              <a:rPr lang="en-US" dirty="0" smtClean="0"/>
              <a:t> Development Version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cs typeface="Courier"/>
              </a:rPr>
              <a:t>Discussion:</a:t>
            </a:r>
            <a:endParaRPr lang="en-US" sz="28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cs typeface="Courier"/>
              </a:rPr>
              <a:t>The only </a:t>
            </a:r>
            <a:r>
              <a:rPr lang="en-US" dirty="0" smtClean="0">
                <a:cs typeface="Courier"/>
              </a:rPr>
              <a:t>difference between the Production and Development version of </a:t>
            </a:r>
            <a:r>
              <a:rPr lang="en-US" dirty="0" err="1" smtClean="0">
                <a:cs typeface="Courier"/>
              </a:rPr>
              <a:t>jQuery</a:t>
            </a:r>
            <a:r>
              <a:rPr lang="en-US" dirty="0" smtClean="0">
                <a:cs typeface="Courier"/>
              </a:rPr>
              <a:t> is that the Production version is a “minified” copy of the Development version.  The “minified” version has all comments, newlines, and extra spaces removed.</a:t>
            </a:r>
            <a:endParaRPr lang="en-US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b="1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cs typeface="Courier"/>
              </a:rPr>
              <a:t>Production Version: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 smtClean="0">
                <a:cs typeface="Courier"/>
              </a:rPr>
              <a:t>The Production version is recommended for most web sites.  Because it is smaller, the download times are quicker.</a:t>
            </a:r>
            <a:endParaRPr lang="en-US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cs typeface="Courier"/>
              </a:rPr>
              <a:t>Development Version: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 smtClean="0">
                <a:cs typeface="Courier"/>
              </a:rPr>
              <a:t>If there is an error in the jQuery library, the Development version is useful for debugging because the code is on multiple lines and contains comments.</a:t>
            </a:r>
            <a:endParaRPr lang="en-US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9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use jQuery?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You include jQuery the same way you would include any external JavaScript file.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Local Installation Example: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jquery.min.js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lvl="1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Content Delivery Network (CDN) Example (preferred):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="http://ajax.googleapis.com/ajax/libs/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/1.12.1/jquery.min.js"&gt;&lt;/script&gt;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="http://ajax.microsoft.com/ajax/jQuery/jquery-1.12.1.min.js"&gt;&lt;/script&gt;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="http://code.jquery.com/jquery-1.12.1.min.js"&gt;&lt;/script&gt;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10677" y="6309320"/>
            <a:ext cx="138371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eventViaElement.html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“Hello World” CSS Include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CSS code can specified inline via the &lt;style&gt; tag or included via the link tag.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Inline via &lt;style&gt; tag: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div#divBlock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&lt;/style&gt;</a:t>
            </a:r>
            <a:endParaRPr lang="en-US" sz="6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Included via &lt;link&gt; tag: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/style.css"&gt;</a:t>
            </a:r>
            <a:endParaRPr lang="en-US" sz="9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34893" y="5169743"/>
            <a:ext cx="181331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helloWorldViaJavaScript.html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7146489" y="5673799"/>
            <a:ext cx="159530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helloWorldViajQuery.html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“Hello World” CSS Content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 smtClean="0">
                <a:cs typeface="Courier"/>
              </a:rPr>
              <a:t>The following JavaScript and jQuery example will use the style below for a blue DIV.</a:t>
            </a:r>
            <a:endParaRPr lang="en-US" sz="18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"/>
                <a:cs typeface="Courier"/>
              </a:rPr>
              <a:t>Example CSS:</a:t>
            </a:r>
          </a:p>
          <a:p>
            <a:pPr lvl="1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div#divBlock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width: 300px;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height: 100px;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line-height: 100px;  /* vertical alignment */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font-size: 50px;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font-weight: bold;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color: yellow;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background-color: blue;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text-align: center;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padding: 25px;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007370" y="6309320"/>
            <a:ext cx="67197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style.css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“Hello World” via JavaScript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dirty="0" smtClean="0">
                <a:cs typeface="Courier"/>
              </a:rPr>
              <a:t>The element is retrieved via </a:t>
            </a:r>
            <a:r>
              <a:rPr lang="en-US" sz="2400" dirty="0" err="1" smtClean="0">
                <a:cs typeface="Courier"/>
              </a:rPr>
              <a:t>getElementById</a:t>
            </a:r>
            <a:r>
              <a:rPr lang="en-US" sz="2400" dirty="0" smtClean="0">
                <a:cs typeface="Courier"/>
              </a:rPr>
              <a:t>() method.  Then the HTML is set via the “</a:t>
            </a:r>
            <a:r>
              <a:rPr lang="en-US" sz="2400" dirty="0" err="1" smtClean="0">
                <a:cs typeface="Courier"/>
              </a:rPr>
              <a:t>innerHTML</a:t>
            </a:r>
            <a:r>
              <a:rPr lang="en-US" sz="2400" dirty="0" smtClean="0">
                <a:cs typeface="Courier"/>
              </a:rPr>
              <a:t>” property.</a:t>
            </a:r>
            <a:endParaRPr lang="en-US" sz="24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"&gt;&lt;/div&gt;</a:t>
            </a:r>
          </a:p>
          <a:p>
            <a:pPr lvl="1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theDiv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theDiv.innerHTML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"Hello World";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761837" y="6309320"/>
            <a:ext cx="181331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helloWorldViaJavaScript.html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068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23502</TotalTime>
  <Words>1041</Words>
  <Application>Microsoft Office PowerPoint</Application>
  <PresentationFormat>On-screen Show (4:3)</PresentationFormat>
  <Paragraphs>216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Other General JS Libraries</vt:lpstr>
      <vt:lpstr>What is jQuery?</vt:lpstr>
      <vt:lpstr>jQuery Features</vt:lpstr>
      <vt:lpstr>Production vs Development Version</vt:lpstr>
      <vt:lpstr>How do I use jQuery?</vt:lpstr>
      <vt:lpstr>“Hello World” CSS Include</vt:lpstr>
      <vt:lpstr>“Hello World” CSS Content</vt:lpstr>
      <vt:lpstr>“Hello World” via JavaScript</vt:lpstr>
      <vt:lpstr>“Hello World” via jQuery</vt:lpstr>
      <vt:lpstr>jQuery() and $()</vt:lpstr>
      <vt:lpstr>jQuery Selectors</vt:lpstr>
      <vt:lpstr>Event Handling</vt:lpstr>
      <vt:lpstr>Window Loading</vt:lpstr>
      <vt:lpstr>Effects</vt:lpstr>
      <vt:lpstr>fadeOut() Effect</vt:lpstr>
      <vt:lpstr>toggle() Effect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1429</cp:revision>
  <dcterms:created xsi:type="dcterms:W3CDTF">2010-05-23T14:28:12Z</dcterms:created>
  <dcterms:modified xsi:type="dcterms:W3CDTF">2016-03-27T16:37:18Z</dcterms:modified>
</cp:coreProperties>
</file>