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8"/>
  </p:notesMasterIdLst>
  <p:handoutMasterIdLst>
    <p:handoutMasterId r:id="rId179"/>
  </p:handoutMasterIdLst>
  <p:sldIdLst>
    <p:sldId id="256" r:id="rId2"/>
    <p:sldId id="257" r:id="rId3"/>
    <p:sldId id="376" r:id="rId4"/>
    <p:sldId id="260" r:id="rId5"/>
    <p:sldId id="375" r:id="rId6"/>
    <p:sldId id="377" r:id="rId7"/>
    <p:sldId id="378" r:id="rId8"/>
    <p:sldId id="433" r:id="rId9"/>
    <p:sldId id="428" r:id="rId10"/>
    <p:sldId id="425" r:id="rId11"/>
    <p:sldId id="426" r:id="rId12"/>
    <p:sldId id="434" r:id="rId13"/>
    <p:sldId id="374" r:id="rId14"/>
    <p:sldId id="261" r:id="rId15"/>
    <p:sldId id="262" r:id="rId16"/>
    <p:sldId id="263" r:id="rId17"/>
    <p:sldId id="259" r:id="rId18"/>
    <p:sldId id="264" r:id="rId19"/>
    <p:sldId id="258" r:id="rId20"/>
    <p:sldId id="269" r:id="rId21"/>
    <p:sldId id="275" r:id="rId22"/>
    <p:sldId id="393" r:id="rId23"/>
    <p:sldId id="424" r:id="rId24"/>
    <p:sldId id="268" r:id="rId25"/>
    <p:sldId id="292" r:id="rId26"/>
    <p:sldId id="380" r:id="rId27"/>
    <p:sldId id="379" r:id="rId28"/>
    <p:sldId id="429" r:id="rId29"/>
    <p:sldId id="291" r:id="rId30"/>
    <p:sldId id="382" r:id="rId31"/>
    <p:sldId id="436" r:id="rId32"/>
    <p:sldId id="383" r:id="rId33"/>
    <p:sldId id="430" r:id="rId34"/>
    <p:sldId id="270" r:id="rId35"/>
    <p:sldId id="384" r:id="rId36"/>
    <p:sldId id="385" r:id="rId37"/>
    <p:sldId id="381" r:id="rId38"/>
    <p:sldId id="386" r:id="rId39"/>
    <p:sldId id="431" r:id="rId40"/>
    <p:sldId id="271" r:id="rId41"/>
    <p:sldId id="387" r:id="rId42"/>
    <p:sldId id="388" r:id="rId43"/>
    <p:sldId id="272" r:id="rId44"/>
    <p:sldId id="458" r:id="rId45"/>
    <p:sldId id="459" r:id="rId46"/>
    <p:sldId id="461" r:id="rId47"/>
    <p:sldId id="462" r:id="rId48"/>
    <p:sldId id="460" r:id="rId49"/>
    <p:sldId id="432" r:id="rId50"/>
    <p:sldId id="273" r:id="rId51"/>
    <p:sldId id="389" r:id="rId52"/>
    <p:sldId id="390" r:id="rId53"/>
    <p:sldId id="391" r:id="rId54"/>
    <p:sldId id="392" r:id="rId55"/>
    <p:sldId id="438" r:id="rId56"/>
    <p:sldId id="306" r:id="rId57"/>
    <p:sldId id="439" r:id="rId58"/>
    <p:sldId id="437" r:id="rId59"/>
    <p:sldId id="296" r:id="rId60"/>
    <p:sldId id="404" r:id="rId61"/>
    <p:sldId id="405" r:id="rId62"/>
    <p:sldId id="297" r:id="rId63"/>
    <p:sldId id="416" r:id="rId64"/>
    <p:sldId id="410" r:id="rId65"/>
    <p:sldId id="411" r:id="rId66"/>
    <p:sldId id="412" r:id="rId67"/>
    <p:sldId id="422" r:id="rId68"/>
    <p:sldId id="276" r:id="rId69"/>
    <p:sldId id="442" r:id="rId70"/>
    <p:sldId id="440" r:id="rId71"/>
    <p:sldId id="441" r:id="rId72"/>
    <p:sldId id="285" r:id="rId73"/>
    <p:sldId id="286" r:id="rId74"/>
    <p:sldId id="406" r:id="rId75"/>
    <p:sldId id="287" r:id="rId76"/>
    <p:sldId id="407" r:id="rId77"/>
    <p:sldId id="288" r:id="rId78"/>
    <p:sldId id="289" r:id="rId79"/>
    <p:sldId id="290" r:id="rId80"/>
    <p:sldId id="423" r:id="rId81"/>
    <p:sldId id="277" r:id="rId82"/>
    <p:sldId id="278" r:id="rId83"/>
    <p:sldId id="279" r:id="rId84"/>
    <p:sldId id="280" r:id="rId85"/>
    <p:sldId id="281" r:id="rId86"/>
    <p:sldId id="282" r:id="rId87"/>
    <p:sldId id="443" r:id="rId88"/>
    <p:sldId id="283" r:id="rId89"/>
    <p:sldId id="284" r:id="rId90"/>
    <p:sldId id="444" r:id="rId91"/>
    <p:sldId id="293" r:id="rId92"/>
    <p:sldId id="408" r:id="rId93"/>
    <p:sldId id="409" r:id="rId94"/>
    <p:sldId id="445" r:id="rId95"/>
    <p:sldId id="313" r:id="rId96"/>
    <p:sldId id="314" r:id="rId97"/>
    <p:sldId id="312" r:id="rId98"/>
    <p:sldId id="315" r:id="rId99"/>
    <p:sldId id="318" r:id="rId100"/>
    <p:sldId id="398" r:id="rId101"/>
    <p:sldId id="399" r:id="rId102"/>
    <p:sldId id="451" r:id="rId103"/>
    <p:sldId id="400" r:id="rId104"/>
    <p:sldId id="452" r:id="rId105"/>
    <p:sldId id="397" r:id="rId106"/>
    <p:sldId id="323" r:id="rId107"/>
    <p:sldId id="324" r:id="rId108"/>
    <p:sldId id="325" r:id="rId109"/>
    <p:sldId id="326" r:id="rId110"/>
    <p:sldId id="394" r:id="rId111"/>
    <p:sldId id="395" r:id="rId112"/>
    <p:sldId id="401" r:id="rId113"/>
    <p:sldId id="402" r:id="rId114"/>
    <p:sldId id="327" r:id="rId115"/>
    <p:sldId id="403" r:id="rId116"/>
    <p:sldId id="396" r:id="rId117"/>
    <p:sldId id="328" r:id="rId118"/>
    <p:sldId id="329" r:id="rId119"/>
    <p:sldId id="330" r:id="rId120"/>
    <p:sldId id="331" r:id="rId121"/>
    <p:sldId id="332" r:id="rId122"/>
    <p:sldId id="322" r:id="rId123"/>
    <p:sldId id="337" r:id="rId124"/>
    <p:sldId id="338" r:id="rId125"/>
    <p:sldId id="339" r:id="rId126"/>
    <p:sldId id="343" r:id="rId127"/>
    <p:sldId id="417" r:id="rId128"/>
    <p:sldId id="418" r:id="rId129"/>
    <p:sldId id="319" r:id="rId130"/>
    <p:sldId id="320" r:id="rId131"/>
    <p:sldId id="321" r:id="rId132"/>
    <p:sldId id="336" r:id="rId133"/>
    <p:sldId id="334" r:id="rId134"/>
    <p:sldId id="446" r:id="rId135"/>
    <p:sldId id="345" r:id="rId136"/>
    <p:sldId id="344" r:id="rId137"/>
    <p:sldId id="453" r:id="rId138"/>
    <p:sldId id="346" r:id="rId139"/>
    <p:sldId id="419" r:id="rId140"/>
    <p:sldId id="420" r:id="rId141"/>
    <p:sldId id="447" r:id="rId142"/>
    <p:sldId id="353" r:id="rId143"/>
    <p:sldId id="352" r:id="rId144"/>
    <p:sldId id="414" r:id="rId145"/>
    <p:sldId id="413" r:id="rId146"/>
    <p:sldId id="415" r:id="rId147"/>
    <p:sldId id="349" r:id="rId148"/>
    <p:sldId id="350" r:id="rId149"/>
    <p:sldId id="421" r:id="rId150"/>
    <p:sldId id="347" r:id="rId151"/>
    <p:sldId id="351" r:id="rId152"/>
    <p:sldId id="356" r:id="rId153"/>
    <p:sldId id="357" r:id="rId154"/>
    <p:sldId id="358" r:id="rId155"/>
    <p:sldId id="360" r:id="rId156"/>
    <p:sldId id="359" r:id="rId157"/>
    <p:sldId id="361" r:id="rId158"/>
    <p:sldId id="362" r:id="rId159"/>
    <p:sldId id="363" r:id="rId160"/>
    <p:sldId id="364" r:id="rId161"/>
    <p:sldId id="448" r:id="rId162"/>
    <p:sldId id="369" r:id="rId163"/>
    <p:sldId id="373" r:id="rId164"/>
    <p:sldId id="370" r:id="rId165"/>
    <p:sldId id="371" r:id="rId166"/>
    <p:sldId id="449" r:id="rId167"/>
    <p:sldId id="367" r:id="rId168"/>
    <p:sldId id="368" r:id="rId169"/>
    <p:sldId id="365" r:id="rId170"/>
    <p:sldId id="366" r:id="rId171"/>
    <p:sldId id="450" r:id="rId172"/>
    <p:sldId id="372" r:id="rId173"/>
    <p:sldId id="454" r:id="rId174"/>
    <p:sldId id="455" r:id="rId175"/>
    <p:sldId id="456" r:id="rId176"/>
    <p:sldId id="457" r:id="rId17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422C16"/>
    <a:srgbClr val="0C788E"/>
    <a:srgbClr val="006666"/>
    <a:srgbClr val="0099CC"/>
    <a:srgbClr val="660066"/>
    <a:srgbClr val="003300"/>
    <a:srgbClr val="A50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20" autoAdjust="0"/>
    <p:restoredTop sz="94652" autoAdjust="0"/>
  </p:normalViewPr>
  <p:slideViewPr>
    <p:cSldViewPr>
      <p:cViewPr varScale="1">
        <p:scale>
          <a:sx n="50" d="100"/>
          <a:sy n="50" d="100"/>
        </p:scale>
        <p:origin x="52" y="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80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handoutMaster" Target="handoutMasters/handout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JavaScript Boot Camp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72F8A-B2BB-9341-9B70-5DE653846910}" type="datetime1">
              <a:rPr lang="en-US" smtClean="0"/>
              <a:pPr/>
              <a:t>3/27/2016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FBEFD-048C-5B44-8D1A-56BC96B6C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5037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JavaScript Boot Camp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E0A17-E6CE-5340-98A8-3A83A5C49657}" type="datetime1">
              <a:rPr lang="en-US" smtClean="0"/>
              <a:pPr/>
              <a:t>3/27/2016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7C5F8-F2AF-7647-8F85-9475CB6B0E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5431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JavaScript Boot Camp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41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JavaScript Boot Camp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4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JavaScript Boot Camp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4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JavaScript Boot Camp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4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JavaScript Boot Camp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4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JavaScript Boot Camp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4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JavaScript Boot Camp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4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JavaScript Boot Camp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46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JavaScript Boot Camp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4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JavaScript Boot Camp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4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JavaScript Boot Camp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4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JavaScript Boot Camp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46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JavaScript Boot Camp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4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JavaScript Boot Camp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46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JavaScript Boot Camp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46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JavaScript Boot Camp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4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95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JavaScript Boot Camp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4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96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JavaScript Boot Camp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46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97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JavaScript Boot Camp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46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98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JavaScript Boot Camp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4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JavaScript Boot Camp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4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JavaScript Boot Camp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4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JavaScript Boot Camp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4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JavaScript Boot Camp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4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JavaScript Boot Camp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4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JavaScript Boot Camp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4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JavaScript Boot Camp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4AADC-5BE5-AD4E-A2A1-DC602B9554D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87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4FACF-0CC7-D24E-8D42-87CEFF8093C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82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F152B-D6EE-9340-8FC0-1DB120D5218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920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889F8-1024-1C49-B2F4-FB159C0D497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01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CE374-CE89-C449-BA56-BED112ECC3E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04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A3218-C3AE-B84D-B902-E54EF63B5E3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14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E3B6A-D7D3-514E-8F63-B8CFAA9E4C6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98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CF023-3F25-3A4F-9F2D-FF277A6D1A6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925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5D191-3DE4-EF45-B078-A4CB241C7BB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74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6E74A-440F-2443-AA0F-99948BB0F7B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2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3FA2C-4B15-3D4F-ADD6-B7DB1E5ADFE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85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5ACB66A-6A5B-CB43-B1B7-23FEB9894F2A}" type="slidenum">
              <a:rPr lang="es-ES"/>
              <a:pPr/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m.org" TargetMode="External"/><Relationship Id="rId2" Type="http://schemas.openxmlformats.org/officeDocument/2006/relationships/hyperlink" Target="http://www.eclipse.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rimsoneditor.com" TargetMode="External"/><Relationship Id="rId4" Type="http://schemas.openxmlformats.org/officeDocument/2006/relationships/hyperlink" Target="http://notepad-plus-plus.org" TargetMode="Externa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google.com/dlpage/chromeSXS" TargetMode="External"/><Relationship Id="rId2" Type="http://schemas.openxmlformats.org/officeDocument/2006/relationships/hyperlink" Target="http://google.com/chrome" TargetMode="Externa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getfirebug.com" TargetMode="External"/><Relationship Id="rId2" Type="http://schemas.openxmlformats.org/officeDocument/2006/relationships/hyperlink" Target="http://getfirefox.com" TargetMode="Externa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nightly.webkit.org" TargetMode="External"/><Relationship Id="rId2" Type="http://schemas.openxmlformats.org/officeDocument/2006/relationships/hyperlink" Target="http://apple.com/safari" TargetMode="Externa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Reserved_Word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jsref_obj_math.asp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" TargetMode="External"/><Relationship Id="rId2" Type="http://schemas.openxmlformats.org/officeDocument/2006/relationships/hyperlink" Target="http://www.w3schools.com/js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3782" y="1331738"/>
            <a:ext cx="7315200" cy="19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63354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b="1" dirty="0" smtClean="0">
                <a:latin typeface="Arial"/>
                <a:ea typeface="DejaVu Sans" pitchFamily="34" charset="0"/>
                <a:cs typeface="Arial"/>
              </a:rPr>
              <a:t>Introduction to JavaScript</a:t>
            </a:r>
            <a:endParaRPr lang="en-US" sz="5400" b="1" dirty="0">
              <a:latin typeface="Arial"/>
              <a:ea typeface="DejaVu Sans" pitchFamily="34" charset="0"/>
              <a:cs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28576" y="3861047"/>
            <a:ext cx="6805612" cy="2042691"/>
          </a:xfrm>
        </p:spPr>
        <p:txBody>
          <a:bodyPr lIns="0" tIns="28077" rIns="0" bIns="0" anchor="ctr">
            <a:normAutofit fontScale="92500"/>
          </a:bodyPr>
          <a:lstStyle/>
          <a:p>
            <a:pPr indent="-331754" algn="ctr" eaLnBrk="1" fontAlgn="auto" hangingPunct="1">
              <a:spcBef>
                <a:spcPts val="661"/>
              </a:spcBef>
              <a:buClrTx/>
              <a:buFont typeface="Wingdings"/>
              <a:buNone/>
              <a:defRPr/>
            </a:pPr>
            <a:r>
              <a:rPr lang="en-US" sz="3900" dirty="0" smtClean="0">
                <a:latin typeface="Arial"/>
                <a:cs typeface="Arial"/>
              </a:rPr>
              <a:t>Kirkwood </a:t>
            </a:r>
            <a:r>
              <a:rPr lang="en-US" sz="3900" dirty="0">
                <a:latin typeface="Arial"/>
                <a:cs typeface="Arial"/>
              </a:rPr>
              <a:t>Continuing Education</a:t>
            </a:r>
          </a:p>
          <a:p>
            <a:pPr indent="-331754" algn="ctr" eaLnBrk="1" fontAlgn="auto" hangingPunct="1">
              <a:spcBef>
                <a:spcPts val="661"/>
              </a:spcBef>
              <a:buClrTx/>
              <a:buFont typeface="Wingdings"/>
              <a:buNone/>
              <a:defRPr/>
            </a:pPr>
            <a:endParaRPr lang="en-US" dirty="0">
              <a:latin typeface="Arial"/>
              <a:cs typeface="Arial"/>
            </a:endParaRPr>
          </a:p>
          <a:p>
            <a:pPr indent="-331754" algn="ctr" eaLnBrk="1" fontAlgn="auto" hangingPunct="1">
              <a:spcBef>
                <a:spcPts val="661"/>
              </a:spcBef>
              <a:buClrTx/>
              <a:buFont typeface="Wingdings"/>
              <a:buNone/>
              <a:defRPr/>
            </a:pPr>
            <a:r>
              <a:rPr lang="en-US" dirty="0">
                <a:latin typeface="Arial"/>
                <a:cs typeface="Arial"/>
              </a:rPr>
              <a:t>Fred </a:t>
            </a:r>
            <a:r>
              <a:rPr lang="en-US" dirty="0" smtClean="0">
                <a:latin typeface="Arial"/>
                <a:cs typeface="Arial"/>
              </a:rPr>
              <a:t>McClurg, frmcclurg@gmail.com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21382" y="6246639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© Copyright </a:t>
            </a:r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2016,   </a:t>
            </a: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Fred McClurg   All Rights 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Text Editor Features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en-US" sz="3000" b="1" dirty="0" smtClean="0"/>
              <a:t>Syntax highlighting</a:t>
            </a:r>
          </a:p>
          <a:p>
            <a:pPr marL="1317625" lvl="2" indent="-457200">
              <a:buFont typeface="Wingdings" charset="2"/>
              <a:buChar char="Ø"/>
            </a:pPr>
            <a:r>
              <a:rPr lang="en-US" sz="2600" dirty="0"/>
              <a:t>Uses color for </a:t>
            </a:r>
            <a:r>
              <a:rPr lang="en-US" sz="2600" dirty="0" smtClean="0"/>
              <a:t>keywords</a:t>
            </a:r>
            <a:br>
              <a:rPr lang="en-US" sz="2600" dirty="0" smtClean="0"/>
            </a:br>
            <a:endParaRPr lang="en-US" sz="2600" dirty="0"/>
          </a:p>
          <a:p>
            <a:r>
              <a:rPr lang="en-US" sz="3000" b="1" dirty="0" smtClean="0"/>
              <a:t>Code completion</a:t>
            </a:r>
          </a:p>
          <a:p>
            <a:pPr marL="1317625" lvl="2" indent="-457200">
              <a:buFont typeface="Wingdings" charset="2"/>
              <a:buChar char="Ø"/>
            </a:pPr>
            <a:r>
              <a:rPr lang="en-US" sz="2600" dirty="0" smtClean="0"/>
              <a:t>Built-In Functions</a:t>
            </a:r>
          </a:p>
          <a:p>
            <a:pPr marL="1317625" lvl="2" indent="-457200">
              <a:buFont typeface="Wingdings" charset="2"/>
              <a:buChar char="Ø"/>
            </a:pPr>
            <a:r>
              <a:rPr lang="en-US" sz="2600" dirty="0" smtClean="0"/>
              <a:t>Custom Functions</a:t>
            </a:r>
            <a:br>
              <a:rPr lang="en-US" sz="2600" dirty="0" smtClean="0"/>
            </a:br>
            <a:endParaRPr lang="en-US" sz="2600" dirty="0" smtClean="0"/>
          </a:p>
          <a:p>
            <a:r>
              <a:rPr lang="en-US" sz="3000" b="1" dirty="0" smtClean="0"/>
              <a:t>Hints with function parameters</a:t>
            </a:r>
          </a:p>
          <a:p>
            <a:r>
              <a:rPr lang="en-US" sz="3000" b="1" dirty="0" smtClean="0"/>
              <a:t>Auto indentation</a:t>
            </a:r>
          </a:p>
          <a:p>
            <a:r>
              <a:rPr lang="en-US" sz="3000" b="1" dirty="0" smtClean="0"/>
              <a:t>Auto closing parenthesis/brace/bracket</a:t>
            </a:r>
            <a:endParaRPr lang="en-US" sz="3000" b="1" dirty="0"/>
          </a:p>
          <a:p>
            <a:r>
              <a:rPr lang="en-US" sz="3000" b="1" dirty="0" smtClean="0"/>
              <a:t>Flag syntax errors (Eclipse)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478458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JavaScript </a:t>
            </a:r>
            <a:r>
              <a:rPr lang="en-US" dirty="0" smtClean="0">
                <a:solidFill>
                  <a:srgbClr val="333333"/>
                </a:solidFill>
              </a:rPr>
              <a:t>Booleans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b="1" dirty="0" smtClean="0"/>
              <a:t>What is a Boolean?</a:t>
            </a:r>
            <a:endParaRPr lang="en-US" sz="3600" b="1" dirty="0"/>
          </a:p>
          <a:p>
            <a:pPr marL="457200" lvl="1" indent="0">
              <a:buNone/>
            </a:pPr>
            <a:r>
              <a:rPr lang="en-US" sz="3600" dirty="0" smtClean="0"/>
              <a:t>A Boolean value equates to either true or false.</a:t>
            </a:r>
            <a:br>
              <a:rPr lang="en-US" sz="3600" dirty="0" smtClean="0"/>
            </a:br>
            <a:endParaRPr lang="en-US" sz="3600" dirty="0" smtClean="0"/>
          </a:p>
          <a:p>
            <a:pPr marL="0" indent="0">
              <a:buNone/>
            </a:pPr>
            <a:r>
              <a:rPr lang="en-US" sz="3600" b="1" dirty="0"/>
              <a:t>Examples: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true;  // equates to true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false;  // equates to false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TRUE;  // error (incorrect case)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True;  // error (incorrect capitalization)</a:t>
            </a:r>
          </a:p>
          <a:p>
            <a:pPr marL="400050" lvl="1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4 == 4;  // true </a:t>
            </a:r>
            <a:r>
              <a:rPr lang="en-US" b="1" dirty="0" smtClean="0">
                <a:latin typeface="Courier New"/>
                <a:cs typeface="Courier New"/>
              </a:rPr>
              <a:t>(equality)</a:t>
            </a: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4 == </a:t>
            </a:r>
            <a:r>
              <a:rPr lang="en-US" b="1" dirty="0" smtClean="0">
                <a:latin typeface="Courier New"/>
                <a:cs typeface="Courier New"/>
              </a:rPr>
              <a:t>"4";  </a:t>
            </a:r>
            <a:r>
              <a:rPr lang="en-US" b="1" dirty="0">
                <a:latin typeface="Courier New"/>
                <a:cs typeface="Courier New"/>
              </a:rPr>
              <a:t>// true </a:t>
            </a:r>
            <a:r>
              <a:rPr lang="en-US" b="1" dirty="0" smtClean="0">
                <a:latin typeface="Courier New"/>
                <a:cs typeface="Courier New"/>
              </a:rPr>
              <a:t>(equality)</a:t>
            </a: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4 === 4;  // true </a:t>
            </a:r>
            <a:r>
              <a:rPr lang="en-US" b="1" dirty="0" smtClean="0">
                <a:latin typeface="Courier New"/>
                <a:cs typeface="Courier New"/>
              </a:rPr>
              <a:t>(identity)</a:t>
            </a: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4 === </a:t>
            </a:r>
            <a:r>
              <a:rPr lang="en-US" b="1" dirty="0" smtClean="0">
                <a:latin typeface="Courier New"/>
                <a:cs typeface="Courier New"/>
              </a:rPr>
              <a:t>"4";  </a:t>
            </a:r>
            <a:r>
              <a:rPr lang="en-US" b="1" dirty="0">
                <a:latin typeface="Courier New"/>
                <a:cs typeface="Courier New"/>
              </a:rPr>
              <a:t>// false (not </a:t>
            </a:r>
            <a:r>
              <a:rPr lang="en-US" b="1" dirty="0" smtClean="0">
                <a:latin typeface="Courier New"/>
                <a:cs typeface="Courier New"/>
              </a:rPr>
              <a:t>identity)</a:t>
            </a:r>
            <a:endParaRPr lang="en-US" sz="100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100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948264" y="6309320"/>
            <a:ext cx="1011815" cy="257115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sz="8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booleans.html</a:t>
            </a:r>
            <a:endParaRPr lang="en-US" sz="8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48222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What is true?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Examples</a:t>
            </a:r>
            <a:r>
              <a:rPr lang="en-US" sz="3600" b="1" dirty="0"/>
              <a:t>: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Boolean( 1 );  // true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Boolean( -1 );  // true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Boolean( 3 &lt; 4 );  // true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Boolean( 4 &lt;= 4 );  // true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Boolean( 3 != 4 );  // true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Boolean( "4" !== 4 ); // (not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ident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Boolean( !(3 &gt; 4) );  // true</a:t>
            </a:r>
            <a:endParaRPr lang="en-US" sz="399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101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7236296" y="6309320"/>
            <a:ext cx="797013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true.html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08539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What is also true?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Examples</a:t>
            </a:r>
            <a:r>
              <a:rPr lang="en-US" sz="3600" b="1" dirty="0"/>
              <a:t>:</a:t>
            </a:r>
          </a:p>
          <a:p>
            <a:pPr lvl="1">
              <a:buNone/>
            </a:pP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Boolean( ! false );  // true</a:t>
            </a:r>
          </a:p>
          <a:p>
            <a:pPr lvl="1">
              <a:buNone/>
            </a:pP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Boolean( "this is a string" );</a:t>
            </a:r>
          </a:p>
          <a:p>
            <a:pPr lvl="1">
              <a:buNone/>
            </a:pP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Boolean( 1 / 0 );  // (Infinity)</a:t>
            </a:r>
          </a:p>
          <a:p>
            <a:pPr lvl="1">
              <a:buNone/>
            </a:pP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Boolean( -1 / 0 );  // (-Infinity)</a:t>
            </a:r>
          </a:p>
          <a:p>
            <a:pPr lvl="1">
              <a:buNone/>
            </a:pP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Boolean( Infinity );  // true</a:t>
            </a:r>
          </a:p>
          <a:p>
            <a:pPr lvl="1">
              <a:buNone/>
            </a:pP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Boolean( -Infinity );  // true</a:t>
            </a:r>
            <a:endParaRPr lang="en-US" sz="3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102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804248" y="6309320"/>
            <a:ext cx="1074332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trueAlso.html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08539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What is false?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Examples</a:t>
            </a:r>
            <a:r>
              <a:rPr lang="en-US" sz="4000" b="1" dirty="0"/>
              <a:t>:</a:t>
            </a:r>
          </a:p>
          <a:p>
            <a:pPr marL="400050" lvl="1" indent="0">
              <a:buNone/>
            </a:pPr>
            <a:r>
              <a:rPr lang="en-US" sz="3100" b="1" dirty="0" smtClean="0">
                <a:latin typeface="Courier New"/>
                <a:cs typeface="Courier New"/>
              </a:rPr>
              <a:t>Boolean( 0 );  // false</a:t>
            </a:r>
          </a:p>
          <a:p>
            <a:pPr marL="400050" lvl="1" indent="0">
              <a:buNone/>
            </a:pPr>
            <a:r>
              <a:rPr lang="en-US" sz="3100" b="1" dirty="0" smtClean="0">
                <a:latin typeface="Courier New"/>
                <a:cs typeface="Courier New"/>
              </a:rPr>
              <a:t>Boolean( -0 );  // false</a:t>
            </a:r>
          </a:p>
          <a:p>
            <a:pPr marL="400050" lvl="1" indent="0">
              <a:buNone/>
            </a:pPr>
            <a:r>
              <a:rPr lang="en-US" sz="3100" b="1" dirty="0" smtClean="0">
                <a:latin typeface="Courier New"/>
                <a:cs typeface="Courier New"/>
              </a:rPr>
              <a:t>Boolean( "" );  // (empty string)</a:t>
            </a:r>
          </a:p>
          <a:p>
            <a:pPr marL="400050" lvl="1" indent="0">
              <a:buNone/>
            </a:pPr>
            <a:r>
              <a:rPr lang="en-US" sz="3100" b="1" dirty="0" smtClean="0">
                <a:latin typeface="Courier New"/>
                <a:cs typeface="Courier New"/>
              </a:rPr>
              <a:t>Boolean( null );  // false</a:t>
            </a:r>
          </a:p>
          <a:p>
            <a:pPr marL="400050" lvl="1" indent="0">
              <a:buNone/>
            </a:pPr>
            <a:r>
              <a:rPr lang="en-US" sz="3100" b="1" dirty="0" smtClean="0">
                <a:latin typeface="Courier New"/>
                <a:cs typeface="Courier New"/>
              </a:rPr>
              <a:t>Boolean( ! true );  // false</a:t>
            </a:r>
            <a:endParaRPr lang="en-US" sz="31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103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948264" y="6468795"/>
            <a:ext cx="840294" cy="257115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square" anchor="ctr" anchorCtr="1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sz="8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false.html</a:t>
            </a:r>
            <a:endParaRPr lang="en-US" sz="8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88700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What is also false?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Examples</a:t>
            </a:r>
            <a:r>
              <a:rPr lang="en-US" sz="4000" b="1" dirty="0"/>
              <a:t>:</a:t>
            </a:r>
          </a:p>
          <a:p>
            <a:pPr marL="400050" lvl="1" indent="0">
              <a:buNone/>
            </a:pPr>
            <a:r>
              <a:rPr lang="en-US" sz="3200" b="1" dirty="0" err="1" smtClean="0">
                <a:latin typeface="Courier New"/>
                <a:cs typeface="Courier New"/>
              </a:rPr>
              <a:t>var</a:t>
            </a:r>
            <a:r>
              <a:rPr lang="en-US" sz="3200" b="1" dirty="0" smtClean="0">
                <a:latin typeface="Courier New"/>
                <a:cs typeface="Courier New"/>
              </a:rPr>
              <a:t> x;</a:t>
            </a:r>
          </a:p>
          <a:p>
            <a:pPr marL="400050" lvl="1" indent="0">
              <a:buNone/>
            </a:pPr>
            <a:r>
              <a:rPr lang="en-US" sz="3200" b="1" dirty="0" smtClean="0">
                <a:latin typeface="Courier New"/>
                <a:cs typeface="Courier New"/>
              </a:rPr>
              <a:t>Boolean( x );  // (undefined)</a:t>
            </a:r>
          </a:p>
          <a:p>
            <a:pPr marL="400050" lvl="1" indent="0">
              <a:buNone/>
            </a:pPr>
            <a:endParaRPr lang="en-US" sz="3200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3200" b="1" dirty="0" smtClean="0">
                <a:latin typeface="Courier New"/>
                <a:cs typeface="Courier New"/>
              </a:rPr>
              <a:t>Boolean( </a:t>
            </a:r>
            <a:r>
              <a:rPr lang="en-US" sz="3200" b="1" dirty="0" err="1" smtClean="0">
                <a:latin typeface="Courier New"/>
                <a:cs typeface="Courier New"/>
              </a:rPr>
              <a:t>NaN</a:t>
            </a:r>
            <a:r>
              <a:rPr lang="en-US" sz="3200" b="1" dirty="0" smtClean="0">
                <a:latin typeface="Courier New"/>
                <a:cs typeface="Courier New"/>
              </a:rPr>
              <a:t> );  // false</a:t>
            </a:r>
          </a:p>
          <a:p>
            <a:pPr marL="400050" lvl="1" indent="0">
              <a:buNone/>
            </a:pPr>
            <a:r>
              <a:rPr lang="en-US" sz="3200" b="1" dirty="0" smtClean="0">
                <a:latin typeface="Courier New"/>
                <a:cs typeface="Courier New"/>
              </a:rPr>
              <a:t>Boolean( 0 / 0 );  // (</a:t>
            </a:r>
            <a:r>
              <a:rPr lang="en-US" sz="3200" b="1" dirty="0" err="1" smtClean="0">
                <a:latin typeface="Courier New"/>
                <a:cs typeface="Courier New"/>
              </a:rPr>
              <a:t>NaN</a:t>
            </a:r>
            <a:r>
              <a:rPr lang="en-US" sz="3200" b="1" dirty="0" smtClean="0">
                <a:latin typeface="Courier New"/>
                <a:cs typeface="Courier New"/>
              </a:rPr>
              <a:t>)</a:t>
            </a:r>
          </a:p>
          <a:p>
            <a:pPr marL="400050" lvl="1" indent="0">
              <a:buNone/>
            </a:pPr>
            <a:r>
              <a:rPr lang="en-US" sz="3200" b="1" dirty="0" smtClean="0">
                <a:latin typeface="Courier New"/>
                <a:cs typeface="Courier New"/>
              </a:rPr>
              <a:t>Boolean( 4 / "Fred" );  // (</a:t>
            </a:r>
            <a:r>
              <a:rPr lang="en-US" sz="3200" b="1" dirty="0" err="1" smtClean="0">
                <a:latin typeface="Courier New"/>
                <a:cs typeface="Courier New"/>
              </a:rPr>
              <a:t>NaN</a:t>
            </a:r>
            <a:r>
              <a:rPr lang="en-US" sz="3200" b="1" dirty="0" smtClean="0">
                <a:latin typeface="Courier New"/>
                <a:cs typeface="Courier New"/>
              </a:rPr>
              <a:t>)</a:t>
            </a:r>
            <a:endParaRPr lang="en-US" sz="32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104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804248" y="6309320"/>
            <a:ext cx="1117614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falseAlso.html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88700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What is an “if” statement?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3600" b="1" dirty="0">
                <a:cs typeface="Courier"/>
              </a:rPr>
              <a:t>Description: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3200" dirty="0" smtClean="0">
                <a:cs typeface="Courier"/>
              </a:rPr>
              <a:t>A statement that allows you to conditionally execute a block of code.  If the condition is true, the code block is executed.</a:t>
            </a:r>
            <a:endParaRPr lang="en-US" sz="3200" dirty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3100" b="1" dirty="0" smtClean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600" b="1" dirty="0" smtClean="0">
                <a:cs typeface="Courier"/>
              </a:rPr>
              <a:t>Syntax:</a:t>
            </a:r>
            <a:endParaRPr lang="en-US" sz="3600" b="1" dirty="0">
              <a:cs typeface="Courier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nl-NL" sz="32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nl-NL" sz="3200" b="1" dirty="0" smtClean="0">
                <a:latin typeface="Courier New" pitchFamily="49" charset="0"/>
                <a:cs typeface="Courier New" pitchFamily="49" charset="0"/>
              </a:rPr>
              <a:t> ( </a:t>
            </a:r>
            <a:r>
              <a:rPr lang="nl-NL" sz="3200" b="1" i="1" dirty="0" err="1" smtClean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nl-NL" sz="3200" b="1" dirty="0" smtClean="0">
                <a:latin typeface="Courier New" pitchFamily="49" charset="0"/>
                <a:cs typeface="Courier New" pitchFamily="49" charset="0"/>
              </a:rPr>
              <a:t> ) {  // </a:t>
            </a:r>
            <a:r>
              <a:rPr lang="nl-NL" sz="3200" b="1" dirty="0" err="1" smtClean="0">
                <a:latin typeface="Courier New" pitchFamily="49" charset="0"/>
                <a:cs typeface="Courier New" pitchFamily="49" charset="0"/>
              </a:rPr>
              <a:t>true</a:t>
            </a:r>
            <a:endParaRPr lang="nl-NL" sz="3200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// code statement;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105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32474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confirm</a:t>
            </a:r>
            <a:r>
              <a:rPr lang="en-US" smtClean="0">
                <a:solidFill>
                  <a:srgbClr val="333333"/>
                </a:solidFill>
              </a:rPr>
              <a:t>() Dialog: alert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// open confirm dialog</a:t>
            </a:r>
          </a:p>
          <a:p>
            <a:pPr marL="0" indent="0">
              <a:buNone/>
            </a:pP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 answer = </a:t>
            </a:r>
          </a:p>
          <a:p>
            <a:pPr marL="0" indent="0"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window.confirm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      "OK for true.  " +</a:t>
            </a:r>
          </a:p>
          <a:p>
            <a:pPr marL="0" indent="0"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      "Cancel for false.");</a:t>
            </a:r>
          </a:p>
          <a:p>
            <a:pPr marL="0" indent="0">
              <a:buNone/>
            </a:pPr>
            <a:endParaRPr lang="en-US" sz="4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console.log( answer );</a:t>
            </a:r>
            <a:endParaRPr lang="en-US" sz="4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106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998915" y="6247948"/>
            <a:ext cx="1021433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confirm.html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23139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Conditional Statement (if)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// open "OK", "Cancel" dialog</a:t>
            </a:r>
          </a:p>
          <a:p>
            <a:pPr marL="0" indent="0">
              <a:buNone/>
            </a:pPr>
            <a:r>
              <a:rPr lang="en-US" b="1" dirty="0" err="1">
                <a:latin typeface="Courier"/>
                <a:cs typeface="Courier"/>
              </a:rPr>
              <a:t>var</a:t>
            </a:r>
            <a:r>
              <a:rPr lang="en-US" b="1" dirty="0">
                <a:latin typeface="Courier"/>
                <a:cs typeface="Courier"/>
              </a:rPr>
              <a:t> answer = 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 </a:t>
            </a:r>
            <a:r>
              <a:rPr lang="en-US" b="1" dirty="0" err="1">
                <a:latin typeface="Courier"/>
                <a:cs typeface="Courier"/>
              </a:rPr>
              <a:t>window.confirm</a:t>
            </a:r>
            <a:r>
              <a:rPr lang="en-US" b="1" dirty="0">
                <a:latin typeface="Courier"/>
                <a:cs typeface="Courier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    "OK for true.  " +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    "Cancel for false.");</a:t>
            </a:r>
          </a:p>
          <a:p>
            <a:pPr marL="0" indent="0">
              <a:buNone/>
            </a:pPr>
            <a:endParaRPr lang="en-US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if ( answer == true )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 </a:t>
            </a:r>
            <a:r>
              <a:rPr lang="en-US" b="1" dirty="0" err="1">
                <a:latin typeface="Courier"/>
                <a:cs typeface="Courier"/>
              </a:rPr>
              <a:t>console.log</a:t>
            </a:r>
            <a:r>
              <a:rPr lang="en-US" b="1" dirty="0">
                <a:latin typeface="Courier"/>
                <a:cs typeface="Courier"/>
              </a:rPr>
              <a:t>( "You pressed OK" );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}</a:t>
            </a:r>
            <a:endParaRPr lang="en-US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107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719616" y="6165304"/>
            <a:ext cx="1300732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Script 16b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796136" y="4157975"/>
            <a:ext cx="2726313" cy="783193"/>
          </a:xfrm>
          <a:prstGeom prst="wedgeRoundRectCallout">
            <a:avLst/>
          </a:prstGeom>
          <a:solidFill>
            <a:srgbClr val="FFFFCC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Would this also work?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  <a:latin typeface="Courier"/>
                <a:cs typeface="Courier"/>
              </a:rPr>
              <a:t>if ( answer </a:t>
            </a:r>
            <a:r>
              <a:rPr lang="en-US" sz="2000" b="1" dirty="0" smtClean="0">
                <a:solidFill>
                  <a:schemeClr val="tx1"/>
                </a:solidFill>
                <a:latin typeface="Courier"/>
                <a:cs typeface="Courier"/>
              </a:rPr>
              <a:t>)</a:t>
            </a:r>
            <a:endParaRPr lang="en-US" sz="2000" b="1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4148324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Conditional Statements (if, else)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Courier"/>
                <a:cs typeface="Courier"/>
              </a:rPr>
              <a:t>// open "OK", "Cancel" dialog</a:t>
            </a:r>
          </a:p>
          <a:p>
            <a:pPr marL="0" indent="0">
              <a:buNone/>
            </a:pPr>
            <a:r>
              <a:rPr lang="en-US" sz="2400" b="1" dirty="0" err="1">
                <a:latin typeface="Courier"/>
                <a:cs typeface="Courier"/>
              </a:rPr>
              <a:t>var</a:t>
            </a:r>
            <a:r>
              <a:rPr lang="en-US" sz="2400" b="1" dirty="0">
                <a:latin typeface="Courier"/>
                <a:cs typeface="Courier"/>
              </a:rPr>
              <a:t> answer = </a:t>
            </a:r>
            <a:r>
              <a:rPr lang="en-US" sz="2400" b="1" dirty="0" err="1">
                <a:latin typeface="Courier"/>
                <a:cs typeface="Courier"/>
              </a:rPr>
              <a:t>window.confirm</a:t>
            </a:r>
            <a:r>
              <a:rPr lang="en-US" sz="2400" b="1" dirty="0">
                <a:latin typeface="Courier"/>
                <a:cs typeface="Courier"/>
              </a:rPr>
              <a:t>(</a:t>
            </a:r>
          </a:p>
          <a:p>
            <a:pPr marL="0" indent="0">
              <a:buNone/>
            </a:pPr>
            <a:r>
              <a:rPr lang="en-US" sz="2400" b="1" dirty="0">
                <a:latin typeface="Courier"/>
                <a:cs typeface="Courier"/>
              </a:rPr>
              <a:t>      "OK for true.  Cancel for false.");</a:t>
            </a:r>
          </a:p>
          <a:p>
            <a:pPr marL="0" indent="0">
              <a:buNone/>
            </a:pPr>
            <a:endParaRPr lang="en-US" sz="2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b="1" dirty="0">
                <a:latin typeface="Courier"/>
                <a:cs typeface="Courier"/>
              </a:rPr>
              <a:t>if ( answer == true )</a:t>
            </a:r>
          </a:p>
          <a:p>
            <a:pPr marL="0" indent="0">
              <a:buNone/>
            </a:pPr>
            <a:r>
              <a:rPr lang="en-US" sz="2400" b="1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latin typeface="Courier"/>
                <a:cs typeface="Courier"/>
              </a:rPr>
              <a:t>   </a:t>
            </a:r>
            <a:r>
              <a:rPr lang="en-US" sz="2400" b="1" dirty="0" err="1">
                <a:latin typeface="Courier"/>
                <a:cs typeface="Courier"/>
              </a:rPr>
              <a:t>console.log</a:t>
            </a:r>
            <a:r>
              <a:rPr lang="en-US" sz="2400" b="1" dirty="0">
                <a:latin typeface="Courier"/>
                <a:cs typeface="Courier"/>
              </a:rPr>
              <a:t>( "You pressed OK" );</a:t>
            </a:r>
          </a:p>
          <a:p>
            <a:pPr marL="0" indent="0">
              <a:buNone/>
            </a:pPr>
            <a:r>
              <a:rPr lang="en-US" sz="2400" b="1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2400" b="1" dirty="0">
                <a:latin typeface="Courier"/>
                <a:cs typeface="Courier"/>
              </a:rPr>
              <a:t>else  // if ( answer == false )</a:t>
            </a:r>
          </a:p>
          <a:p>
            <a:pPr marL="0" indent="0">
              <a:buNone/>
            </a:pPr>
            <a:r>
              <a:rPr lang="en-US" sz="2400" b="1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latin typeface="Courier"/>
                <a:cs typeface="Courier"/>
              </a:rPr>
              <a:t>   </a:t>
            </a:r>
            <a:r>
              <a:rPr lang="en-US" sz="2400" b="1" dirty="0" err="1">
                <a:latin typeface="Courier"/>
                <a:cs typeface="Courier"/>
              </a:rPr>
              <a:t>console.log</a:t>
            </a:r>
            <a:r>
              <a:rPr lang="en-US" sz="2400" b="1" dirty="0">
                <a:latin typeface="Courier"/>
                <a:cs typeface="Courier"/>
              </a:rPr>
              <a:t>( "You pressed Cancel" );</a:t>
            </a:r>
          </a:p>
          <a:p>
            <a:pPr marL="0" indent="0">
              <a:buNone/>
            </a:pPr>
            <a:r>
              <a:rPr lang="en-US" sz="2400" b="1" dirty="0">
                <a:latin typeface="Courier"/>
                <a:cs typeface="Courier"/>
              </a:rPr>
              <a:t>}</a:t>
            </a:r>
            <a:endParaRPr lang="en-US" sz="24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108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732240" y="6165304"/>
            <a:ext cx="1288108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Script 16c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13250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Conditional (if, else if, else)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>
                <a:latin typeface="Courier"/>
                <a:cs typeface="Courier"/>
              </a:rPr>
              <a:t>// open text prompt dialog</a:t>
            </a:r>
          </a:p>
          <a:p>
            <a:pPr marL="0" indent="0">
              <a:buNone/>
            </a:pPr>
            <a:r>
              <a:rPr lang="en-US" sz="2400" b="1" dirty="0" err="1">
                <a:latin typeface="Courier"/>
                <a:cs typeface="Courier"/>
              </a:rPr>
              <a:t>var</a:t>
            </a:r>
            <a:r>
              <a:rPr lang="en-US" sz="2400" b="1" dirty="0">
                <a:latin typeface="Courier"/>
                <a:cs typeface="Courier"/>
              </a:rPr>
              <a:t> answer = </a:t>
            </a:r>
            <a:r>
              <a:rPr lang="en-US" sz="2400" b="1" dirty="0" err="1">
                <a:latin typeface="Courier"/>
                <a:cs typeface="Courier"/>
              </a:rPr>
              <a:t>window.prompt</a:t>
            </a:r>
            <a:r>
              <a:rPr lang="en-US" sz="2400" b="1" dirty="0">
                <a:latin typeface="Courier"/>
                <a:cs typeface="Courier"/>
              </a:rPr>
              <a:t>("Enter YES or NO");</a:t>
            </a:r>
          </a:p>
          <a:p>
            <a:pPr marL="0" indent="0">
              <a:buNone/>
            </a:pPr>
            <a:endParaRPr lang="en-US" sz="2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b="1" dirty="0">
                <a:latin typeface="Courier"/>
                <a:cs typeface="Courier"/>
              </a:rPr>
              <a:t>if ( answer == "YES" ) {</a:t>
            </a:r>
          </a:p>
          <a:p>
            <a:pPr marL="0" indent="0">
              <a:buNone/>
            </a:pPr>
            <a:r>
              <a:rPr lang="en-US" sz="2400" b="1" dirty="0">
                <a:latin typeface="Courier"/>
                <a:cs typeface="Courier"/>
              </a:rPr>
              <a:t>   </a:t>
            </a:r>
            <a:r>
              <a:rPr lang="en-US" sz="2400" b="1" dirty="0" err="1">
                <a:latin typeface="Courier"/>
                <a:cs typeface="Courier"/>
              </a:rPr>
              <a:t>console.log</a:t>
            </a:r>
            <a:r>
              <a:rPr lang="en-US" sz="2400" b="1" dirty="0">
                <a:latin typeface="Courier"/>
                <a:cs typeface="Courier"/>
              </a:rPr>
              <a:t>( "You entered YES" );</a:t>
            </a:r>
          </a:p>
          <a:p>
            <a:pPr marL="0" indent="0">
              <a:buNone/>
            </a:pPr>
            <a:r>
              <a:rPr lang="en-US" sz="2400" b="1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2400" b="1" dirty="0">
                <a:latin typeface="Courier"/>
                <a:cs typeface="Courier"/>
              </a:rPr>
              <a:t>else if ( answer == "NO" ) {</a:t>
            </a:r>
          </a:p>
          <a:p>
            <a:pPr marL="0" indent="0">
              <a:buNone/>
            </a:pPr>
            <a:r>
              <a:rPr lang="en-US" sz="2400" b="1" dirty="0">
                <a:latin typeface="Courier"/>
                <a:cs typeface="Courier"/>
              </a:rPr>
              <a:t>   </a:t>
            </a:r>
            <a:r>
              <a:rPr lang="en-US" sz="2400" b="1" dirty="0" err="1">
                <a:latin typeface="Courier"/>
                <a:cs typeface="Courier"/>
              </a:rPr>
              <a:t>console.log</a:t>
            </a:r>
            <a:r>
              <a:rPr lang="en-US" sz="2400" b="1" dirty="0">
                <a:latin typeface="Courier"/>
                <a:cs typeface="Courier"/>
              </a:rPr>
              <a:t>( "You entered NO" );</a:t>
            </a:r>
          </a:p>
          <a:p>
            <a:pPr marL="0" indent="0">
              <a:buNone/>
            </a:pPr>
            <a:r>
              <a:rPr lang="en-US" sz="2400" b="1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2400" b="1" dirty="0">
                <a:latin typeface="Courier"/>
                <a:cs typeface="Courier"/>
              </a:rPr>
              <a:t>else {</a:t>
            </a:r>
          </a:p>
          <a:p>
            <a:pPr marL="0" indent="0">
              <a:buNone/>
            </a:pPr>
            <a:r>
              <a:rPr lang="en-US" sz="2400" b="1" dirty="0">
                <a:latin typeface="Courier"/>
                <a:cs typeface="Courier"/>
              </a:rPr>
              <a:t>   </a:t>
            </a:r>
            <a:r>
              <a:rPr lang="en-US" sz="2400" b="1" dirty="0" err="1">
                <a:latin typeface="Courier"/>
                <a:cs typeface="Courier"/>
              </a:rPr>
              <a:t>console.log</a:t>
            </a:r>
            <a:r>
              <a:rPr lang="en-US" sz="2400" b="1" dirty="0">
                <a:latin typeface="Courier"/>
                <a:cs typeface="Courier"/>
              </a:rPr>
              <a:t>( "Didn't follow directions!" );</a:t>
            </a:r>
          </a:p>
          <a:p>
            <a:pPr marL="0" indent="0">
              <a:buNone/>
            </a:pPr>
            <a:r>
              <a:rPr lang="en-US" sz="2400" b="1" dirty="0">
                <a:latin typeface="Courier"/>
                <a:cs typeface="Courier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109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7380312" y="5085184"/>
            <a:ext cx="1429110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Script 16da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868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Text Editor Recommendations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sz="3600" b="1" dirty="0" smtClean="0"/>
              <a:t>Eclipse: Integrated Development Environment (IDE)</a:t>
            </a:r>
            <a:endParaRPr lang="en-US" sz="3600" b="1" dirty="0"/>
          </a:p>
          <a:p>
            <a:pPr marL="857250" lvl="2" indent="0">
              <a:buNone/>
            </a:pPr>
            <a:r>
              <a:rPr lang="en-US" sz="3200" b="1" dirty="0">
                <a:hlinkClick r:id="rId2"/>
              </a:rPr>
              <a:t>http://</a:t>
            </a:r>
            <a:r>
              <a:rPr lang="en-US" sz="3200" b="1" dirty="0" smtClean="0">
                <a:hlinkClick r:id="rId2"/>
              </a:rPr>
              <a:t>www.eclipse.org</a:t>
            </a:r>
            <a:r>
              <a:rPr lang="en-US" sz="3200" b="1" dirty="0">
                <a:hlinkClick r:id="rId2"/>
              </a:rPr>
              <a:t/>
            </a:r>
            <a:br>
              <a:rPr lang="en-US" sz="3200" b="1" dirty="0">
                <a:hlinkClick r:id="rId2"/>
              </a:rPr>
            </a:br>
            <a:endParaRPr lang="en-US" sz="3200" b="1" dirty="0"/>
          </a:p>
          <a:p>
            <a:r>
              <a:rPr lang="en-US" sz="3600" b="1" dirty="0" err="1" smtClean="0"/>
              <a:t>Gvim</a:t>
            </a:r>
            <a:r>
              <a:rPr lang="en-US" sz="3600" b="1" dirty="0" smtClean="0"/>
              <a:t>: Editor (multiple platforms)</a:t>
            </a:r>
            <a:endParaRPr lang="en-US" sz="3600" b="1" dirty="0"/>
          </a:p>
          <a:p>
            <a:pPr marL="857250" lvl="2" indent="0">
              <a:buNone/>
            </a:pPr>
            <a:r>
              <a:rPr lang="en-US" sz="3200" b="1" dirty="0">
                <a:hlinkClick r:id="rId3"/>
              </a:rPr>
              <a:t>http://www.vim.org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  <a:p>
            <a:r>
              <a:rPr lang="en-US" sz="3600" b="1" dirty="0" smtClean="0"/>
              <a:t>Notepad++: Editor (windows)</a:t>
            </a:r>
          </a:p>
          <a:p>
            <a:pPr marL="857250" lvl="2" indent="0">
              <a:buNone/>
            </a:pPr>
            <a:r>
              <a:rPr lang="en-US" sz="3200" b="1" dirty="0">
                <a:hlinkClick r:id="rId4"/>
              </a:rPr>
              <a:t>http://notepad-plus-plus.org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  <a:p>
            <a:r>
              <a:rPr lang="en-US" sz="3600" b="1" dirty="0" smtClean="0"/>
              <a:t>Crimson Editor: Editor (windows)</a:t>
            </a:r>
          </a:p>
          <a:p>
            <a:pPr marL="857250" lvl="2" indent="0">
              <a:buNone/>
            </a:pPr>
            <a:r>
              <a:rPr lang="en-US" sz="3200" b="1" dirty="0">
                <a:hlinkClick r:id="rId5"/>
              </a:rPr>
              <a:t>http://www.crimsoneditor.com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106814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Logical Operators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1" dirty="0" smtClean="0">
                <a:latin typeface="Courier"/>
                <a:cs typeface="Courier"/>
              </a:rPr>
              <a:t>&amp;&amp;</a:t>
            </a:r>
            <a:r>
              <a:rPr lang="en-US" sz="2800" b="1" dirty="0" smtClean="0"/>
              <a:t> (Logical “AND”) </a:t>
            </a:r>
            <a:r>
              <a:rPr lang="en-US" sz="2800" b="1" dirty="0"/>
              <a:t>Defined:</a:t>
            </a:r>
          </a:p>
          <a:p>
            <a:pPr marL="400050" lvl="1" indent="0">
              <a:buNone/>
            </a:pPr>
            <a:r>
              <a:rPr lang="en-US" dirty="0" smtClean="0"/>
              <a:t>“AND” is </a:t>
            </a:r>
            <a:r>
              <a:rPr lang="en-US" dirty="0"/>
              <a:t>true only if both operands are true</a:t>
            </a:r>
          </a:p>
          <a:p>
            <a:pPr marL="400050" lvl="1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>
                <a:latin typeface="Courier"/>
                <a:cs typeface="Courier"/>
              </a:rPr>
              <a:t>||</a:t>
            </a:r>
            <a:r>
              <a:rPr lang="en-US" sz="2800" b="1" dirty="0" smtClean="0"/>
              <a:t> (Logical “OR”) Defined:</a:t>
            </a:r>
          </a:p>
          <a:p>
            <a:pPr marL="400050" lvl="1" indent="0">
              <a:buNone/>
            </a:pPr>
            <a:r>
              <a:rPr lang="en-US" dirty="0" smtClean="0"/>
              <a:t>“OR” is true only if at least one operand is true</a:t>
            </a:r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r>
              <a:rPr lang="en-US" sz="4000" b="1" dirty="0" smtClean="0">
                <a:latin typeface="Courier"/>
                <a:cs typeface="Courier"/>
              </a:rPr>
              <a:t>!</a:t>
            </a:r>
            <a:r>
              <a:rPr lang="en-US" sz="2800" b="1" dirty="0" smtClean="0"/>
              <a:t> (Logical “NOT”) </a:t>
            </a:r>
            <a:r>
              <a:rPr lang="en-US" sz="2800" b="1" dirty="0"/>
              <a:t>Defined:</a:t>
            </a:r>
          </a:p>
          <a:p>
            <a:pPr marL="400050" lvl="1" indent="0">
              <a:buNone/>
            </a:pPr>
            <a:r>
              <a:rPr lang="en-US" dirty="0" smtClean="0"/>
              <a:t>“NOT” </a:t>
            </a:r>
            <a:r>
              <a:rPr lang="en-US" dirty="0"/>
              <a:t>is true only if </a:t>
            </a:r>
            <a:r>
              <a:rPr lang="en-US" dirty="0" smtClean="0"/>
              <a:t>operand </a:t>
            </a:r>
            <a:r>
              <a:rPr lang="en-US" dirty="0"/>
              <a:t>is </a:t>
            </a:r>
            <a:r>
              <a:rPr lang="en-US" dirty="0" smtClean="0"/>
              <a:t>false (invert Boolean)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196040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Simple Logical Operators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latin typeface="Courier"/>
                <a:cs typeface="Courier"/>
              </a:rPr>
              <a:t>! </a:t>
            </a:r>
            <a:r>
              <a:rPr lang="en-US" b="1" dirty="0">
                <a:latin typeface="Courier"/>
                <a:cs typeface="Courier"/>
              </a:rPr>
              <a:t>true;  // false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! false;  // true</a:t>
            </a:r>
          </a:p>
          <a:p>
            <a:pPr marL="0" indent="0">
              <a:buNone/>
            </a:pPr>
            <a:endParaRPr lang="en-US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 smtClean="0">
                <a:latin typeface="Courier"/>
                <a:cs typeface="Courier"/>
              </a:rPr>
              <a:t>true </a:t>
            </a:r>
            <a:r>
              <a:rPr lang="en-US" b="1" dirty="0">
                <a:latin typeface="Courier"/>
                <a:cs typeface="Courier"/>
              </a:rPr>
              <a:t>&amp;&amp; true;  // true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true &amp;&amp; false;  // false</a:t>
            </a:r>
          </a:p>
          <a:p>
            <a:pPr marL="0" indent="0">
              <a:buNone/>
            </a:pPr>
            <a:endParaRPr lang="en-US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true || true;  // true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true || false;  // </a:t>
            </a:r>
            <a:r>
              <a:rPr lang="en-US" b="1" dirty="0" smtClean="0">
                <a:latin typeface="Courier"/>
                <a:cs typeface="Courier"/>
              </a:rPr>
              <a:t>true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111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588224" y="6084575"/>
            <a:ext cx="1300732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Script 05e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8106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Complex Logical Operators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cs typeface="Courier"/>
              </a:rPr>
              <a:t>Discussion: What happens when multiple logical operators are used together?</a:t>
            </a:r>
            <a:endParaRPr lang="en-US" b="1" dirty="0">
              <a:cs typeface="Courier"/>
            </a:endParaRPr>
          </a:p>
          <a:p>
            <a:pPr marL="0" indent="0">
              <a:buNone/>
            </a:pPr>
            <a:endParaRPr lang="en-US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 smtClean="0">
                <a:latin typeface="Courier"/>
                <a:cs typeface="Courier"/>
              </a:rPr>
              <a:t>/</a:t>
            </a:r>
            <a:r>
              <a:rPr lang="en-US" b="1" dirty="0">
                <a:latin typeface="Courier"/>
                <a:cs typeface="Courier"/>
              </a:rPr>
              <a:t>/ &amp;&amp; higher </a:t>
            </a:r>
            <a:r>
              <a:rPr lang="en-US" b="1" dirty="0" smtClean="0">
                <a:latin typeface="Courier"/>
                <a:cs typeface="Courier"/>
              </a:rPr>
              <a:t>precedence</a:t>
            </a:r>
          </a:p>
          <a:p>
            <a:pPr marL="0" indent="0">
              <a:buNone/>
            </a:pPr>
            <a:r>
              <a:rPr lang="en-US" b="1" dirty="0" smtClean="0">
                <a:latin typeface="Courier"/>
                <a:cs typeface="Courier"/>
              </a:rPr>
              <a:t>// and is evaluated first</a:t>
            </a:r>
            <a:endParaRPr lang="en-US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true || true &amp;&amp; false;  // true</a:t>
            </a:r>
          </a:p>
          <a:p>
            <a:pPr marL="0" indent="0">
              <a:buNone/>
            </a:pPr>
            <a:r>
              <a:rPr lang="da-DK" b="1" dirty="0">
                <a:latin typeface="Courier"/>
                <a:cs typeface="Courier"/>
              </a:rPr>
              <a:t>// true || ( true &amp;&amp; false ); </a:t>
            </a:r>
          </a:p>
          <a:p>
            <a:pPr marL="0" indent="0">
              <a:buNone/>
            </a:pPr>
            <a:r>
              <a:rPr lang="da-DK" b="1" dirty="0">
                <a:latin typeface="Courier"/>
                <a:cs typeface="Courier"/>
              </a:rPr>
              <a:t>// true || ( false ); </a:t>
            </a:r>
          </a:p>
          <a:p>
            <a:pPr marL="0" indent="0">
              <a:buNone/>
            </a:pPr>
            <a:r>
              <a:rPr lang="da-DK" b="1" dirty="0">
                <a:latin typeface="Courier"/>
                <a:cs typeface="Courier"/>
              </a:rPr>
              <a:t>// true</a:t>
            </a:r>
            <a:r>
              <a:rPr lang="da-DK" b="1" dirty="0" smtClean="0">
                <a:latin typeface="Courier"/>
                <a:cs typeface="Courier"/>
              </a:rPr>
              <a:t>;</a:t>
            </a:r>
            <a:endParaRPr lang="en-US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112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639896" y="6084575"/>
            <a:ext cx="1249060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Script 05f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93209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Logical Opposites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700" b="1" dirty="0" smtClean="0">
                <a:cs typeface="Courier"/>
              </a:rPr>
              <a:t>Discussion: It is often useful to know what the opposite of a logical “OR” or a logical “AND”.  Do you know what the inverse of “OR” and “AND”?</a:t>
            </a:r>
            <a:endParaRPr lang="en-US" sz="2700" b="1" dirty="0">
              <a:cs typeface="Courier"/>
            </a:endParaRPr>
          </a:p>
          <a:p>
            <a:pPr marL="0" indent="0">
              <a:buNone/>
            </a:pPr>
            <a:endParaRPr lang="en-US" sz="27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700" b="1" dirty="0" smtClean="0">
                <a:latin typeface="Courier"/>
                <a:cs typeface="Courier"/>
              </a:rPr>
              <a:t>/</a:t>
            </a:r>
            <a:r>
              <a:rPr lang="da-DK" sz="2700" b="1" dirty="0">
                <a:latin typeface="Courier"/>
                <a:cs typeface="Courier"/>
              </a:rPr>
              <a:t>/ ! </a:t>
            </a:r>
            <a:r>
              <a:rPr lang="da-DK" sz="2700" b="1" dirty="0" err="1">
                <a:latin typeface="Courier"/>
                <a:cs typeface="Courier"/>
              </a:rPr>
              <a:t>highest</a:t>
            </a:r>
            <a:r>
              <a:rPr lang="da-DK" sz="2700" b="1" dirty="0">
                <a:latin typeface="Courier"/>
                <a:cs typeface="Courier"/>
              </a:rPr>
              <a:t> </a:t>
            </a:r>
            <a:r>
              <a:rPr lang="da-DK" sz="2700" b="1" dirty="0" err="1">
                <a:latin typeface="Courier"/>
                <a:cs typeface="Courier"/>
              </a:rPr>
              <a:t>precedence</a:t>
            </a:r>
            <a:endParaRPr lang="da-DK" sz="27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700" b="1" dirty="0">
                <a:latin typeface="Courier"/>
                <a:cs typeface="Courier"/>
              </a:rPr>
              <a:t>!( true || false );  // false</a:t>
            </a:r>
          </a:p>
          <a:p>
            <a:pPr marL="0" indent="0">
              <a:buNone/>
            </a:pPr>
            <a:r>
              <a:rPr lang="da-DK" sz="2700" b="1" dirty="0">
                <a:latin typeface="Courier"/>
                <a:cs typeface="Courier"/>
              </a:rPr>
              <a:t>!true &amp;&amp; !false;  // false</a:t>
            </a:r>
          </a:p>
          <a:p>
            <a:pPr marL="0" indent="0">
              <a:buNone/>
            </a:pPr>
            <a:endParaRPr lang="da-DK" sz="27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a-DK" sz="2700" b="1" dirty="0">
                <a:latin typeface="Courier"/>
                <a:cs typeface="Courier"/>
              </a:rPr>
              <a:t>!( true &amp;&amp; false );  // true</a:t>
            </a:r>
          </a:p>
          <a:p>
            <a:pPr marL="0" indent="0">
              <a:buNone/>
            </a:pPr>
            <a:r>
              <a:rPr lang="da-DK" sz="2700" b="1" dirty="0">
                <a:latin typeface="Courier"/>
                <a:cs typeface="Courier"/>
              </a:rPr>
              <a:t>!true || !false;  // true</a:t>
            </a:r>
            <a:endParaRPr lang="en-US" sz="27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113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588224" y="6084575"/>
            <a:ext cx="1300732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Script 05g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67438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900" b="1" dirty="0" err="1">
                <a:latin typeface="Courier"/>
                <a:cs typeface="Courier"/>
              </a:rPr>
              <a:t>var</a:t>
            </a:r>
            <a:r>
              <a:rPr lang="en-US" sz="2900" b="1" dirty="0">
                <a:latin typeface="Courier"/>
                <a:cs typeface="Courier"/>
              </a:rPr>
              <a:t> value = 4;</a:t>
            </a:r>
          </a:p>
          <a:p>
            <a:pPr marL="0" indent="0">
              <a:buNone/>
            </a:pPr>
            <a:endParaRPr lang="en-US" sz="29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900" b="1" dirty="0">
                <a:latin typeface="Courier"/>
                <a:cs typeface="Courier"/>
              </a:rPr>
              <a:t>if ( value &gt;= 1 ) {  // min</a:t>
            </a:r>
          </a:p>
          <a:p>
            <a:pPr marL="0" indent="0">
              <a:buNone/>
            </a:pPr>
            <a:r>
              <a:rPr lang="en-US" sz="2900" b="1" dirty="0">
                <a:latin typeface="Courier"/>
                <a:cs typeface="Courier"/>
              </a:rPr>
              <a:t>   if ( value &lt;= 10 ) {  // max</a:t>
            </a:r>
          </a:p>
          <a:p>
            <a:pPr marL="0" indent="0">
              <a:buNone/>
            </a:pPr>
            <a:r>
              <a:rPr lang="en-US" sz="2900" b="1" dirty="0">
                <a:latin typeface="Courier"/>
                <a:cs typeface="Courier"/>
              </a:rPr>
              <a:t>      </a:t>
            </a:r>
            <a:r>
              <a:rPr lang="en-US" sz="2900" b="1" dirty="0" err="1">
                <a:latin typeface="Courier"/>
                <a:cs typeface="Courier"/>
              </a:rPr>
              <a:t>console.log</a:t>
            </a:r>
            <a:r>
              <a:rPr lang="en-US" sz="2900" b="1" dirty="0">
                <a:latin typeface="Courier"/>
                <a:cs typeface="Courier"/>
              </a:rPr>
              <a:t>( "Between 1 and 10" );</a:t>
            </a:r>
          </a:p>
          <a:p>
            <a:pPr marL="0" indent="0">
              <a:buNone/>
            </a:pPr>
            <a:r>
              <a:rPr lang="en-US" sz="2900" b="1" dirty="0">
                <a:latin typeface="Courier"/>
                <a:cs typeface="Courier"/>
              </a:rPr>
              <a:t>   }</a:t>
            </a:r>
          </a:p>
          <a:p>
            <a:pPr marL="0" indent="0">
              <a:buNone/>
            </a:pPr>
            <a:r>
              <a:rPr lang="en-US" sz="2900" b="1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2900" b="1" dirty="0">
                <a:latin typeface="Courier"/>
                <a:cs typeface="Courier"/>
              </a:rPr>
              <a:t>else {</a:t>
            </a:r>
          </a:p>
          <a:p>
            <a:pPr marL="0" indent="0">
              <a:buNone/>
            </a:pPr>
            <a:r>
              <a:rPr lang="en-US" sz="2900" b="1" dirty="0">
                <a:latin typeface="Courier"/>
                <a:cs typeface="Courier"/>
              </a:rPr>
              <a:t>   </a:t>
            </a:r>
            <a:r>
              <a:rPr lang="en-US" sz="2900" b="1" dirty="0" err="1">
                <a:latin typeface="Courier"/>
                <a:cs typeface="Courier"/>
              </a:rPr>
              <a:t>console.log</a:t>
            </a:r>
            <a:r>
              <a:rPr lang="en-US" sz="2900" b="1" dirty="0">
                <a:latin typeface="Courier"/>
                <a:cs typeface="Courier"/>
              </a:rPr>
              <a:t>( "Out of range" );</a:t>
            </a:r>
          </a:p>
          <a:p>
            <a:pPr marL="0" indent="0">
              <a:buNone/>
            </a:pPr>
            <a:r>
              <a:rPr lang="en-US" sz="2900" b="1" dirty="0">
                <a:latin typeface="Courier"/>
                <a:cs typeface="Courier"/>
              </a:rPr>
              <a:t>}</a:t>
            </a: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Nesting Conditional Statements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114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722116" y="6084575"/>
            <a:ext cx="1146468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HTML 44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38716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900" b="1" dirty="0" err="1">
                <a:latin typeface="Courier"/>
                <a:cs typeface="Courier"/>
              </a:rPr>
              <a:t>var</a:t>
            </a:r>
            <a:r>
              <a:rPr lang="en-US" sz="2900" b="1" dirty="0">
                <a:latin typeface="Courier"/>
                <a:cs typeface="Courier"/>
              </a:rPr>
              <a:t> value = 4;</a:t>
            </a:r>
          </a:p>
          <a:p>
            <a:pPr marL="0" indent="0">
              <a:buNone/>
            </a:pPr>
            <a:endParaRPr lang="en-US" sz="29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900" b="1" dirty="0">
                <a:latin typeface="Courier"/>
                <a:cs typeface="Courier"/>
              </a:rPr>
              <a:t>if ( ( value &gt;= 1 ) &amp;&amp;    // min</a:t>
            </a:r>
          </a:p>
          <a:p>
            <a:pPr marL="0" indent="0">
              <a:buNone/>
            </a:pPr>
            <a:r>
              <a:rPr lang="en-US" sz="2900" b="1" dirty="0">
                <a:latin typeface="Courier"/>
                <a:cs typeface="Courier"/>
              </a:rPr>
              <a:t>     ( value &lt;= 10 ) ) {  // max</a:t>
            </a:r>
          </a:p>
          <a:p>
            <a:pPr marL="0" indent="0">
              <a:buNone/>
            </a:pPr>
            <a:r>
              <a:rPr lang="en-US" sz="2900" b="1" dirty="0">
                <a:latin typeface="Courier"/>
                <a:cs typeface="Courier"/>
              </a:rPr>
              <a:t>   </a:t>
            </a:r>
            <a:r>
              <a:rPr lang="en-US" sz="2900" b="1" dirty="0" err="1">
                <a:latin typeface="Courier"/>
                <a:cs typeface="Courier"/>
              </a:rPr>
              <a:t>console.log</a:t>
            </a:r>
            <a:r>
              <a:rPr lang="en-US" sz="2900" b="1" dirty="0">
                <a:latin typeface="Courier"/>
                <a:cs typeface="Courier"/>
              </a:rPr>
              <a:t>( "Between 1 and 10" );</a:t>
            </a:r>
          </a:p>
          <a:p>
            <a:pPr marL="0" indent="0">
              <a:buNone/>
            </a:pPr>
            <a:r>
              <a:rPr lang="en-US" sz="2900" b="1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2900" b="1" dirty="0">
                <a:latin typeface="Courier"/>
                <a:cs typeface="Courier"/>
              </a:rPr>
              <a:t>else {</a:t>
            </a:r>
          </a:p>
          <a:p>
            <a:pPr marL="0" indent="0">
              <a:buNone/>
            </a:pPr>
            <a:r>
              <a:rPr lang="en-US" sz="2900" b="1" dirty="0">
                <a:latin typeface="Courier"/>
                <a:cs typeface="Courier"/>
              </a:rPr>
              <a:t>   </a:t>
            </a:r>
            <a:r>
              <a:rPr lang="en-US" sz="2900" b="1" dirty="0" err="1">
                <a:latin typeface="Courier"/>
                <a:cs typeface="Courier"/>
              </a:rPr>
              <a:t>console.log</a:t>
            </a:r>
            <a:r>
              <a:rPr lang="en-US" sz="2900" b="1" dirty="0">
                <a:latin typeface="Courier"/>
                <a:cs typeface="Courier"/>
              </a:rPr>
              <a:t>( "Out of range" );</a:t>
            </a:r>
          </a:p>
          <a:p>
            <a:pPr marL="0" indent="0">
              <a:buNone/>
            </a:pPr>
            <a:r>
              <a:rPr lang="en-US" sz="2900" b="1" dirty="0">
                <a:latin typeface="Courier"/>
                <a:cs typeface="Courier"/>
              </a:rPr>
              <a:t>}</a:t>
            </a: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Conditional (if, else, &amp;&amp;)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115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444208" y="6084575"/>
            <a:ext cx="1424376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HTML 16dd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38792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Conditional (if, else if, else, ||)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100" b="1" dirty="0">
                <a:latin typeface="Courier"/>
                <a:cs typeface="Courier"/>
              </a:rPr>
              <a:t>// open text prompt dialog</a:t>
            </a:r>
          </a:p>
          <a:p>
            <a:pPr marL="0" indent="0">
              <a:buNone/>
            </a:pPr>
            <a:r>
              <a:rPr lang="en-US" sz="2100" b="1" dirty="0" err="1">
                <a:latin typeface="Courier"/>
                <a:cs typeface="Courier"/>
              </a:rPr>
              <a:t>var</a:t>
            </a:r>
            <a:r>
              <a:rPr lang="en-US" sz="2100" b="1" dirty="0">
                <a:latin typeface="Courier"/>
                <a:cs typeface="Courier"/>
              </a:rPr>
              <a:t> answer = </a:t>
            </a:r>
            <a:r>
              <a:rPr lang="en-US" sz="2100" b="1" dirty="0" err="1">
                <a:latin typeface="Courier"/>
                <a:cs typeface="Courier"/>
              </a:rPr>
              <a:t>window.prompt</a:t>
            </a:r>
            <a:r>
              <a:rPr lang="en-US" sz="2100" b="1" dirty="0">
                <a:latin typeface="Courier"/>
                <a:cs typeface="Courier"/>
              </a:rPr>
              <a:t>("Type YES or NO");</a:t>
            </a:r>
          </a:p>
          <a:p>
            <a:pPr marL="0" indent="0">
              <a:buNone/>
            </a:pPr>
            <a:endParaRPr lang="en-US" sz="21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100" b="1" dirty="0">
                <a:latin typeface="Courier"/>
                <a:cs typeface="Courier"/>
              </a:rPr>
              <a:t>if ( ( answer == "yes" ) || </a:t>
            </a:r>
          </a:p>
          <a:p>
            <a:pPr marL="0" indent="0">
              <a:buNone/>
            </a:pPr>
            <a:r>
              <a:rPr lang="en-US" sz="2100" b="1" dirty="0">
                <a:latin typeface="Courier"/>
                <a:cs typeface="Courier"/>
              </a:rPr>
              <a:t>     ( answer == "YES" ) ) {</a:t>
            </a:r>
          </a:p>
          <a:p>
            <a:pPr marL="0" indent="0">
              <a:buNone/>
            </a:pPr>
            <a:r>
              <a:rPr lang="en-US" sz="2100" b="1" dirty="0">
                <a:latin typeface="Courier"/>
                <a:cs typeface="Courier"/>
              </a:rPr>
              <a:t>   </a:t>
            </a:r>
            <a:r>
              <a:rPr lang="en-US" sz="2100" b="1" dirty="0" err="1">
                <a:latin typeface="Courier"/>
                <a:cs typeface="Courier"/>
              </a:rPr>
              <a:t>console.log</a:t>
            </a:r>
            <a:r>
              <a:rPr lang="en-US" sz="2100" b="1" dirty="0">
                <a:latin typeface="Courier"/>
                <a:cs typeface="Courier"/>
              </a:rPr>
              <a:t>( "You typed YES" );</a:t>
            </a:r>
          </a:p>
          <a:p>
            <a:pPr marL="0" indent="0">
              <a:buNone/>
            </a:pPr>
            <a:r>
              <a:rPr lang="en-US" sz="2100" b="1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2100" b="1" dirty="0">
                <a:latin typeface="Courier"/>
                <a:cs typeface="Courier"/>
              </a:rPr>
              <a:t>else if ( ( answer == "no" ) || </a:t>
            </a:r>
          </a:p>
          <a:p>
            <a:pPr marL="0" indent="0">
              <a:buNone/>
            </a:pPr>
            <a:r>
              <a:rPr lang="en-US" sz="2100" b="1" dirty="0">
                <a:latin typeface="Courier"/>
                <a:cs typeface="Courier"/>
              </a:rPr>
              <a:t>          ( answer == "NO" ) ) {</a:t>
            </a:r>
          </a:p>
          <a:p>
            <a:pPr marL="0" indent="0">
              <a:buNone/>
            </a:pPr>
            <a:r>
              <a:rPr lang="en-US" sz="2100" b="1" dirty="0">
                <a:latin typeface="Courier"/>
                <a:cs typeface="Courier"/>
              </a:rPr>
              <a:t>   </a:t>
            </a:r>
            <a:r>
              <a:rPr lang="en-US" sz="2100" b="1" dirty="0" err="1">
                <a:latin typeface="Courier"/>
                <a:cs typeface="Courier"/>
              </a:rPr>
              <a:t>console.log</a:t>
            </a:r>
            <a:r>
              <a:rPr lang="en-US" sz="2100" b="1" dirty="0">
                <a:latin typeface="Courier"/>
                <a:cs typeface="Courier"/>
              </a:rPr>
              <a:t>( "You typed NO" );</a:t>
            </a:r>
          </a:p>
          <a:p>
            <a:pPr marL="0" indent="0">
              <a:buNone/>
            </a:pPr>
            <a:r>
              <a:rPr lang="en-US" sz="2100" b="1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2100" b="1" dirty="0">
                <a:latin typeface="Courier"/>
                <a:cs typeface="Courier"/>
              </a:rPr>
              <a:t>else {</a:t>
            </a:r>
          </a:p>
          <a:p>
            <a:pPr marL="0" indent="0">
              <a:buNone/>
            </a:pPr>
            <a:r>
              <a:rPr lang="en-US" sz="2100" b="1" dirty="0">
                <a:latin typeface="Courier"/>
                <a:cs typeface="Courier"/>
              </a:rPr>
              <a:t>   </a:t>
            </a:r>
            <a:r>
              <a:rPr lang="en-US" sz="2100" b="1" dirty="0" err="1">
                <a:latin typeface="Courier"/>
                <a:cs typeface="Courier"/>
              </a:rPr>
              <a:t>console.log</a:t>
            </a:r>
            <a:r>
              <a:rPr lang="en-US" sz="2100" b="1" dirty="0">
                <a:latin typeface="Courier"/>
                <a:cs typeface="Courier"/>
              </a:rPr>
              <a:t>( "Didn't follow directions!" );</a:t>
            </a:r>
          </a:p>
          <a:p>
            <a:pPr marL="0" indent="0">
              <a:buNone/>
            </a:pPr>
            <a:r>
              <a:rPr lang="en-US" sz="2100" b="1" dirty="0">
                <a:latin typeface="Courier"/>
                <a:cs typeface="Courier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116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7380312" y="5085184"/>
            <a:ext cx="1429110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Script 16db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1931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“if” and Regular Expressions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b="1" dirty="0">
                <a:latin typeface="Courier"/>
                <a:cs typeface="Courier"/>
              </a:rPr>
              <a:t>// open text prompt dialog</a:t>
            </a:r>
          </a:p>
          <a:p>
            <a:pPr marL="0" indent="0">
              <a:buNone/>
            </a:pPr>
            <a:r>
              <a:rPr lang="en-US" sz="2200" b="1" dirty="0" err="1">
                <a:latin typeface="Courier"/>
                <a:cs typeface="Courier"/>
              </a:rPr>
              <a:t>var</a:t>
            </a:r>
            <a:r>
              <a:rPr lang="en-US" sz="2200" b="1" dirty="0">
                <a:latin typeface="Courier"/>
                <a:cs typeface="Courier"/>
              </a:rPr>
              <a:t> answer = </a:t>
            </a:r>
            <a:r>
              <a:rPr lang="en-US" sz="2200" b="1" dirty="0" err="1">
                <a:latin typeface="Courier"/>
                <a:cs typeface="Courier"/>
              </a:rPr>
              <a:t>window.prompt</a:t>
            </a:r>
            <a:r>
              <a:rPr lang="en-US" sz="2200" b="1" dirty="0">
                <a:latin typeface="Courier"/>
                <a:cs typeface="Courier"/>
              </a:rPr>
              <a:t>("Type YES or NO");</a:t>
            </a:r>
          </a:p>
          <a:p>
            <a:pPr marL="0" indent="0">
              <a:buNone/>
            </a:pPr>
            <a:endParaRPr lang="en-US" sz="22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200" b="1" dirty="0" err="1">
                <a:latin typeface="Courier"/>
                <a:cs typeface="Courier"/>
              </a:rPr>
              <a:t>var</a:t>
            </a:r>
            <a:r>
              <a:rPr lang="en-US" sz="2200" b="1" dirty="0">
                <a:latin typeface="Courier"/>
                <a:cs typeface="Courier"/>
              </a:rPr>
              <a:t> </a:t>
            </a:r>
            <a:r>
              <a:rPr lang="en-US" sz="2200" b="1" dirty="0" err="1">
                <a:latin typeface="Courier"/>
                <a:cs typeface="Courier"/>
              </a:rPr>
              <a:t>regexYes</a:t>
            </a:r>
            <a:r>
              <a:rPr lang="en-US" sz="2200" b="1" dirty="0">
                <a:latin typeface="Courier"/>
                <a:cs typeface="Courier"/>
              </a:rPr>
              <a:t> = /^y$|yes/</a:t>
            </a:r>
            <a:r>
              <a:rPr lang="en-US" sz="2200" b="1" dirty="0" err="1">
                <a:latin typeface="Courier"/>
                <a:cs typeface="Courier"/>
              </a:rPr>
              <a:t>i</a:t>
            </a:r>
            <a:r>
              <a:rPr lang="en-US" sz="2200" b="1" dirty="0">
                <a:latin typeface="Courier"/>
                <a:cs typeface="Courier"/>
              </a:rPr>
              <a:t>;  // "y" or "yes"</a:t>
            </a:r>
          </a:p>
          <a:p>
            <a:pPr marL="0" indent="0">
              <a:buNone/>
            </a:pPr>
            <a:r>
              <a:rPr lang="en-US" sz="2200" b="1" dirty="0" err="1">
                <a:latin typeface="Courier"/>
                <a:cs typeface="Courier"/>
              </a:rPr>
              <a:t>var</a:t>
            </a:r>
            <a:r>
              <a:rPr lang="en-US" sz="2200" b="1" dirty="0">
                <a:latin typeface="Courier"/>
                <a:cs typeface="Courier"/>
              </a:rPr>
              <a:t> </a:t>
            </a:r>
            <a:r>
              <a:rPr lang="en-US" sz="2200" b="1" dirty="0" err="1">
                <a:latin typeface="Courier"/>
                <a:cs typeface="Courier"/>
              </a:rPr>
              <a:t>regexNo</a:t>
            </a:r>
            <a:r>
              <a:rPr lang="en-US" sz="2200" b="1" dirty="0">
                <a:latin typeface="Courier"/>
                <a:cs typeface="Courier"/>
              </a:rPr>
              <a:t> = /^n$|no/</a:t>
            </a:r>
            <a:r>
              <a:rPr lang="en-US" sz="2200" b="1" dirty="0" err="1">
                <a:latin typeface="Courier"/>
                <a:cs typeface="Courier"/>
              </a:rPr>
              <a:t>i</a:t>
            </a:r>
            <a:r>
              <a:rPr lang="en-US" sz="2200" b="1" dirty="0">
                <a:latin typeface="Courier"/>
                <a:cs typeface="Courier"/>
              </a:rPr>
              <a:t>;  // "n" or "no"</a:t>
            </a:r>
          </a:p>
          <a:p>
            <a:pPr marL="0" indent="0">
              <a:buNone/>
            </a:pPr>
            <a:endParaRPr lang="en-US" sz="22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200" b="1" dirty="0">
                <a:latin typeface="Courier"/>
                <a:cs typeface="Courier"/>
              </a:rPr>
              <a:t>if ( </a:t>
            </a:r>
            <a:r>
              <a:rPr lang="en-US" sz="2200" b="1" dirty="0" err="1">
                <a:latin typeface="Courier"/>
                <a:cs typeface="Courier"/>
              </a:rPr>
              <a:t>regexYes.test</a:t>
            </a:r>
            <a:r>
              <a:rPr lang="en-US" sz="2200" b="1" dirty="0">
                <a:latin typeface="Courier"/>
                <a:cs typeface="Courier"/>
              </a:rPr>
              <a:t>( answer ) ) {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  <a:cs typeface="Courier"/>
              </a:rPr>
              <a:t>   </a:t>
            </a:r>
            <a:r>
              <a:rPr lang="en-US" sz="2200" b="1" dirty="0" err="1">
                <a:latin typeface="Courier"/>
                <a:cs typeface="Courier"/>
              </a:rPr>
              <a:t>console.log</a:t>
            </a:r>
            <a:r>
              <a:rPr lang="en-US" sz="2200" b="1" dirty="0">
                <a:latin typeface="Courier"/>
                <a:cs typeface="Courier"/>
              </a:rPr>
              <a:t>( "You typed YES" );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  <a:cs typeface="Courier"/>
              </a:rPr>
              <a:t>else if ( </a:t>
            </a:r>
            <a:r>
              <a:rPr lang="en-US" sz="2200" b="1" dirty="0" err="1">
                <a:latin typeface="Courier"/>
                <a:cs typeface="Courier"/>
              </a:rPr>
              <a:t>regexNo.test</a:t>
            </a:r>
            <a:r>
              <a:rPr lang="en-US" sz="2200" b="1" dirty="0">
                <a:latin typeface="Courier"/>
                <a:cs typeface="Courier"/>
              </a:rPr>
              <a:t>( answer ) ) {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  <a:cs typeface="Courier"/>
              </a:rPr>
              <a:t>   </a:t>
            </a:r>
            <a:r>
              <a:rPr lang="en-US" sz="2200" b="1" dirty="0" err="1">
                <a:latin typeface="Courier"/>
                <a:cs typeface="Courier"/>
              </a:rPr>
              <a:t>console.log</a:t>
            </a:r>
            <a:r>
              <a:rPr lang="en-US" sz="2200" b="1" dirty="0">
                <a:latin typeface="Courier"/>
                <a:cs typeface="Courier"/>
              </a:rPr>
              <a:t>( "You typed NO" );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  <a:cs typeface="Courier"/>
              </a:rPr>
              <a:t>else {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  <a:cs typeface="Courier"/>
              </a:rPr>
              <a:t>   </a:t>
            </a:r>
            <a:r>
              <a:rPr lang="en-US" sz="2200" b="1" dirty="0" err="1">
                <a:latin typeface="Courier"/>
                <a:cs typeface="Courier"/>
              </a:rPr>
              <a:t>console.log</a:t>
            </a:r>
            <a:r>
              <a:rPr lang="en-US" sz="2200" b="1" dirty="0">
                <a:latin typeface="Courier"/>
                <a:cs typeface="Courier"/>
              </a:rPr>
              <a:t>( "Didn't follow directions!" );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  <a:cs typeface="Courier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117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516216" y="6228591"/>
            <a:ext cx="1429110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Script 16dc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58674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Conditional Using “switch”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 err="1">
                <a:latin typeface="Courier"/>
                <a:cs typeface="Courier"/>
              </a:rPr>
              <a:t>var</a:t>
            </a:r>
            <a:r>
              <a:rPr lang="en-US" sz="2200" b="1" dirty="0">
                <a:latin typeface="Courier"/>
                <a:cs typeface="Courier"/>
              </a:rPr>
              <a:t> answer = </a:t>
            </a:r>
            <a:r>
              <a:rPr lang="en-US" sz="2200" b="1" dirty="0" err="1">
                <a:latin typeface="Courier"/>
                <a:cs typeface="Courier"/>
              </a:rPr>
              <a:t>window.prompt</a:t>
            </a:r>
            <a:r>
              <a:rPr lang="en-US" sz="2200" b="1" dirty="0">
                <a:latin typeface="Courier"/>
                <a:cs typeface="Courier"/>
              </a:rPr>
              <a:t>("Type YES or NO");</a:t>
            </a:r>
          </a:p>
          <a:p>
            <a:pPr marL="0" indent="0">
              <a:buNone/>
            </a:pPr>
            <a:endParaRPr lang="en-US" sz="22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200" b="1" dirty="0">
                <a:latin typeface="Courier"/>
                <a:cs typeface="Courier"/>
              </a:rPr>
              <a:t>switch ( answer ) {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  <a:cs typeface="Courier"/>
              </a:rPr>
              <a:t>   case 'YES' :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  <a:cs typeface="Courier"/>
              </a:rPr>
              <a:t>      </a:t>
            </a:r>
            <a:r>
              <a:rPr lang="en-US" sz="2200" b="1" dirty="0" err="1">
                <a:latin typeface="Courier"/>
                <a:cs typeface="Courier"/>
              </a:rPr>
              <a:t>console.log</a:t>
            </a:r>
            <a:r>
              <a:rPr lang="en-US" sz="2200" b="1" dirty="0">
                <a:latin typeface="Courier"/>
                <a:cs typeface="Courier"/>
              </a:rPr>
              <a:t>( "You typed \"YES\"" );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  <a:cs typeface="Courier"/>
              </a:rPr>
              <a:t>      break;  // exit case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  <a:cs typeface="Courier"/>
              </a:rPr>
              <a:t>   case 'NO' :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  <a:cs typeface="Courier"/>
              </a:rPr>
              <a:t>      </a:t>
            </a:r>
            <a:r>
              <a:rPr lang="en-US" sz="2200" b="1" dirty="0" err="1">
                <a:latin typeface="Courier"/>
                <a:cs typeface="Courier"/>
              </a:rPr>
              <a:t>console.log</a:t>
            </a:r>
            <a:r>
              <a:rPr lang="en-US" sz="2200" b="1" dirty="0">
                <a:latin typeface="Courier"/>
                <a:cs typeface="Courier"/>
              </a:rPr>
              <a:t>( "You typed \"NO\"" );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  <a:cs typeface="Courier"/>
              </a:rPr>
              <a:t>      break;  // exit case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  <a:cs typeface="Courier"/>
              </a:rPr>
              <a:t>   default :  // else no other matches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  <a:cs typeface="Courier"/>
              </a:rPr>
              <a:t>      </a:t>
            </a:r>
            <a:r>
              <a:rPr lang="en-US" sz="2200" b="1" dirty="0" err="1">
                <a:latin typeface="Courier"/>
                <a:cs typeface="Courier"/>
              </a:rPr>
              <a:t>console.log</a:t>
            </a:r>
            <a:r>
              <a:rPr lang="en-US" sz="2200" b="1" dirty="0">
                <a:latin typeface="Courier"/>
                <a:cs typeface="Courier"/>
              </a:rPr>
              <a:t>( "You rebel!" );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  <a:cs typeface="Courier"/>
              </a:rPr>
              <a:t>      break;  // exit case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  <a:cs typeface="Courier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118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785596" y="6228591"/>
            <a:ext cx="1159730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Script 17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78025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Switch with Fall-Through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b="1" dirty="0" err="1">
                <a:latin typeface="Courier"/>
                <a:cs typeface="Courier"/>
              </a:rPr>
              <a:t>var</a:t>
            </a:r>
            <a:r>
              <a:rPr lang="en-US" sz="2200" b="1" dirty="0">
                <a:latin typeface="Courier"/>
                <a:cs typeface="Courier"/>
              </a:rPr>
              <a:t> answer = </a:t>
            </a:r>
            <a:r>
              <a:rPr lang="en-US" sz="2200" b="1" dirty="0" err="1">
                <a:latin typeface="Courier"/>
                <a:cs typeface="Courier"/>
              </a:rPr>
              <a:t>window.prompt</a:t>
            </a:r>
            <a:r>
              <a:rPr lang="en-US" sz="2200" b="1" dirty="0">
                <a:latin typeface="Courier"/>
                <a:cs typeface="Courier"/>
              </a:rPr>
              <a:t>("Type YES or NO");</a:t>
            </a:r>
          </a:p>
          <a:p>
            <a:pPr marL="0" indent="0">
              <a:buNone/>
            </a:pPr>
            <a:endParaRPr lang="en-US" sz="22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200" b="1" dirty="0">
                <a:latin typeface="Courier"/>
                <a:cs typeface="Courier"/>
              </a:rPr>
              <a:t>switch ( answer ) {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  <a:cs typeface="Courier"/>
              </a:rPr>
              <a:t>   case 'yes' :  // no break (fall-thru)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  <a:cs typeface="Courier"/>
              </a:rPr>
              <a:t>   case 'YES' :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  <a:cs typeface="Courier"/>
              </a:rPr>
              <a:t>      </a:t>
            </a:r>
            <a:r>
              <a:rPr lang="en-US" sz="2200" b="1" dirty="0" err="1">
                <a:latin typeface="Courier"/>
                <a:cs typeface="Courier"/>
              </a:rPr>
              <a:t>console.log</a:t>
            </a:r>
            <a:r>
              <a:rPr lang="en-US" sz="2200" b="1" dirty="0">
                <a:latin typeface="Courier"/>
                <a:cs typeface="Courier"/>
              </a:rPr>
              <a:t>( "You typed \"YES\"" );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  <a:cs typeface="Courier"/>
              </a:rPr>
              <a:t>      break;  // exit case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  <a:cs typeface="Courier"/>
              </a:rPr>
              <a:t>   case 'no' :  // no break (fall-thru)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  <a:cs typeface="Courier"/>
              </a:rPr>
              <a:t>   case 'NO' :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  <a:cs typeface="Courier"/>
              </a:rPr>
              <a:t>      </a:t>
            </a:r>
            <a:r>
              <a:rPr lang="en-US" sz="2200" b="1" dirty="0" err="1">
                <a:latin typeface="Courier"/>
                <a:cs typeface="Courier"/>
              </a:rPr>
              <a:t>console.log</a:t>
            </a:r>
            <a:r>
              <a:rPr lang="en-US" sz="2200" b="1" dirty="0">
                <a:latin typeface="Courier"/>
                <a:cs typeface="Courier"/>
              </a:rPr>
              <a:t>( "You typed \"NO\"" );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  <a:cs typeface="Courier"/>
              </a:rPr>
              <a:t>      break;  // exit case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  <a:cs typeface="Courier"/>
              </a:rPr>
              <a:t>   default :  // else no other matches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  <a:cs typeface="Courier"/>
              </a:rPr>
              <a:t>      </a:t>
            </a:r>
            <a:r>
              <a:rPr lang="en-US" sz="2200" b="1" dirty="0" err="1">
                <a:latin typeface="Courier"/>
                <a:cs typeface="Courier"/>
              </a:rPr>
              <a:t>console.log</a:t>
            </a:r>
            <a:r>
              <a:rPr lang="en-US" sz="2200" b="1" dirty="0">
                <a:latin typeface="Courier"/>
                <a:cs typeface="Courier"/>
              </a:rPr>
              <a:t>( "You rebel!" );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  <a:cs typeface="Courier"/>
              </a:rPr>
              <a:t>      break;  // exit case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  <a:cs typeface="Courier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119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785596" y="6228591"/>
            <a:ext cx="1159730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Script 18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439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3782" y="1331738"/>
            <a:ext cx="7315200" cy="19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63354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b="1" dirty="0" smtClean="0">
                <a:latin typeface="Arial"/>
                <a:ea typeface="DejaVu Sans" pitchFamily="34" charset="0"/>
                <a:cs typeface="Arial"/>
              </a:rPr>
              <a:t>Browsers</a:t>
            </a:r>
            <a:endParaRPr lang="en-US" sz="5400" b="1" dirty="0">
              <a:latin typeface="Arial"/>
              <a:ea typeface="DejaVu Sans" pitchFamily="34" charset="0"/>
              <a:cs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28576" y="3861047"/>
            <a:ext cx="6805612" cy="2042691"/>
          </a:xfrm>
        </p:spPr>
        <p:txBody>
          <a:bodyPr lIns="0" tIns="28077" rIns="0" bIns="0" anchor="ctr">
            <a:normAutofit/>
          </a:bodyPr>
          <a:lstStyle/>
          <a:p>
            <a:pPr indent="-331754" algn="ctr" eaLnBrk="1" fontAlgn="auto" hangingPunct="1">
              <a:spcBef>
                <a:spcPts val="661"/>
              </a:spcBef>
              <a:buClrTx/>
              <a:buFont typeface="Wingdings"/>
              <a:buNone/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21382" y="6246639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487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Single Statement “if</a:t>
            </a:r>
            <a:r>
              <a:rPr lang="en-US" smtClean="0">
                <a:solidFill>
                  <a:srgbClr val="333333"/>
                </a:solidFill>
              </a:rPr>
              <a:t>” Condition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b="1" dirty="0" err="1">
                <a:latin typeface="Courier"/>
                <a:cs typeface="Courier"/>
              </a:rPr>
              <a:t>var</a:t>
            </a:r>
            <a:r>
              <a:rPr lang="en-US" sz="3400" b="1" dirty="0">
                <a:latin typeface="Courier"/>
                <a:cs typeface="Courier"/>
              </a:rPr>
              <a:t> username = "admin";</a:t>
            </a:r>
          </a:p>
          <a:p>
            <a:pPr marL="0" indent="0">
              <a:buNone/>
            </a:pPr>
            <a:r>
              <a:rPr lang="en-US" sz="3400" b="1" dirty="0" err="1">
                <a:latin typeface="Courier"/>
                <a:cs typeface="Courier"/>
              </a:rPr>
              <a:t>var</a:t>
            </a:r>
            <a:r>
              <a:rPr lang="en-US" sz="3400" b="1" dirty="0">
                <a:latin typeface="Courier"/>
                <a:cs typeface="Courier"/>
              </a:rPr>
              <a:t> password = "secret";</a:t>
            </a:r>
          </a:p>
          <a:p>
            <a:pPr marL="0" indent="0">
              <a:buNone/>
            </a:pPr>
            <a:endParaRPr lang="en-US" sz="3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3400" b="1" dirty="0">
                <a:latin typeface="Courier"/>
                <a:cs typeface="Courier"/>
              </a:rPr>
              <a:t>if ( ( username == "admin" ) &amp;&amp; </a:t>
            </a:r>
          </a:p>
          <a:p>
            <a:pPr marL="0" indent="0">
              <a:buNone/>
            </a:pPr>
            <a:r>
              <a:rPr lang="en-US" sz="3400" b="1" dirty="0">
                <a:latin typeface="Courier"/>
                <a:cs typeface="Courier"/>
              </a:rPr>
              <a:t>     ( password == "secret" ) )</a:t>
            </a:r>
          </a:p>
          <a:p>
            <a:pPr marL="0" indent="0">
              <a:buNone/>
            </a:pPr>
            <a:r>
              <a:rPr lang="en-US" sz="3400" b="1" dirty="0">
                <a:latin typeface="Courier"/>
                <a:cs typeface="Courier"/>
              </a:rPr>
              <a:t>   </a:t>
            </a:r>
            <a:r>
              <a:rPr lang="en-US" sz="3400" b="1" dirty="0" err="1">
                <a:latin typeface="Courier"/>
                <a:cs typeface="Courier"/>
              </a:rPr>
              <a:t>console.log</a:t>
            </a:r>
            <a:r>
              <a:rPr lang="en-US" sz="3400" b="1" dirty="0">
                <a:latin typeface="Courier"/>
                <a:cs typeface="Courier"/>
              </a:rPr>
              <a:t>( "Welcome " +</a:t>
            </a:r>
          </a:p>
          <a:p>
            <a:pPr marL="0" indent="0">
              <a:buNone/>
            </a:pPr>
            <a:r>
              <a:rPr lang="en-US" sz="3400" b="1" dirty="0">
                <a:latin typeface="Courier"/>
                <a:cs typeface="Courier"/>
              </a:rPr>
              <a:t>                 username 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120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868654" y="6156583"/>
            <a:ext cx="1159730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Script 19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82913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Single Line “if” </a:t>
            </a:r>
            <a:r>
              <a:rPr lang="en-US" dirty="0">
                <a:solidFill>
                  <a:srgbClr val="333333"/>
                </a:solidFill>
              </a:rPr>
              <a:t>Statement 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700" b="1" dirty="0" err="1">
                <a:latin typeface="Courier"/>
                <a:cs typeface="Courier"/>
              </a:rPr>
              <a:t>var</a:t>
            </a:r>
            <a:r>
              <a:rPr lang="en-US" sz="2700" b="1" dirty="0">
                <a:latin typeface="Courier"/>
                <a:cs typeface="Courier"/>
              </a:rPr>
              <a:t> </a:t>
            </a:r>
            <a:r>
              <a:rPr lang="en-US" sz="2700" b="1" dirty="0" err="1">
                <a:latin typeface="Courier"/>
                <a:cs typeface="Courier"/>
              </a:rPr>
              <a:t>isLogin</a:t>
            </a:r>
            <a:r>
              <a:rPr lang="en-US" sz="2700" b="1" dirty="0">
                <a:latin typeface="Courier"/>
                <a:cs typeface="Courier"/>
              </a:rPr>
              <a:t> = true;</a:t>
            </a:r>
          </a:p>
          <a:p>
            <a:pPr marL="0" indent="0">
              <a:buNone/>
            </a:pPr>
            <a:endParaRPr lang="en-US" sz="27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700" b="1" dirty="0">
                <a:latin typeface="Courier"/>
                <a:cs typeface="Courier"/>
              </a:rPr>
              <a:t>if ( </a:t>
            </a:r>
            <a:r>
              <a:rPr lang="en-US" sz="2700" b="1" dirty="0" err="1">
                <a:latin typeface="Courier"/>
                <a:cs typeface="Courier"/>
              </a:rPr>
              <a:t>isLogin</a:t>
            </a:r>
            <a:r>
              <a:rPr lang="en-US" sz="2700" b="1" dirty="0">
                <a:latin typeface="Courier"/>
                <a:cs typeface="Courier"/>
              </a:rPr>
              <a:t> ) </a:t>
            </a:r>
            <a:r>
              <a:rPr lang="en-US" sz="2700" b="1" dirty="0" err="1">
                <a:latin typeface="Courier"/>
                <a:cs typeface="Courier"/>
              </a:rPr>
              <a:t>console.log</a:t>
            </a:r>
            <a:r>
              <a:rPr lang="en-US" sz="2700" b="1" dirty="0">
                <a:latin typeface="Courier"/>
                <a:cs typeface="Courier"/>
              </a:rPr>
              <a:t>( </a:t>
            </a:r>
            <a:r>
              <a:rPr lang="en-US" sz="2700" b="1" dirty="0" smtClean="0">
                <a:latin typeface="Courier"/>
                <a:cs typeface="Courier"/>
              </a:rPr>
              <a:t>"Success" )</a:t>
            </a:r>
            <a:r>
              <a:rPr lang="en-US" sz="2700" b="1" dirty="0">
                <a:latin typeface="Courier"/>
                <a:cs typeface="Courier"/>
              </a:rPr>
              <a:t>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121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804248" y="6084575"/>
            <a:ext cx="1159730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Script 20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76220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3782" y="1331738"/>
            <a:ext cx="7315200" cy="19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63354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b="1" dirty="0" smtClean="0">
                <a:latin typeface="Arial"/>
                <a:ea typeface="DejaVu Sans" pitchFamily="34" charset="0"/>
                <a:cs typeface="Arial"/>
              </a:rPr>
              <a:t>Looping Constructs</a:t>
            </a:r>
            <a:endParaRPr lang="en-US" sz="5400" b="1" dirty="0">
              <a:latin typeface="Arial"/>
              <a:ea typeface="DejaVu Sans" pitchFamily="34" charset="0"/>
              <a:cs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28576" y="3861047"/>
            <a:ext cx="6805612" cy="2042691"/>
          </a:xfrm>
        </p:spPr>
        <p:txBody>
          <a:bodyPr lIns="0" tIns="28077" rIns="0" bIns="0" anchor="ctr">
            <a:normAutofit/>
          </a:bodyPr>
          <a:lstStyle/>
          <a:p>
            <a:pPr indent="-331754" algn="ctr" eaLnBrk="1" fontAlgn="auto" hangingPunct="1">
              <a:spcBef>
                <a:spcPts val="661"/>
              </a:spcBef>
              <a:buClrTx/>
              <a:buFont typeface="Wingdings"/>
              <a:buNone/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21382" y="6246639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379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What is a “while” loop?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300" b="1" dirty="0">
                <a:cs typeface="Courier"/>
              </a:rPr>
              <a:t>Description: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300" dirty="0" smtClean="0">
                <a:cs typeface="Courier"/>
              </a:rPr>
              <a:t>A looping </a:t>
            </a:r>
            <a:r>
              <a:rPr lang="en-US" sz="2300" dirty="0">
                <a:cs typeface="Courier"/>
              </a:rPr>
              <a:t>construct </a:t>
            </a:r>
            <a:r>
              <a:rPr lang="en-US" sz="2300" dirty="0" smtClean="0">
                <a:cs typeface="Courier"/>
              </a:rPr>
              <a:t>used when you don’t know the number of iterations.  Ideal for when the end condition is not defined and you may wish to protect the block from execution.</a:t>
            </a:r>
            <a:endParaRPr lang="en-US" sz="2300" dirty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300" b="1" dirty="0" smtClean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300" b="1" dirty="0" smtClean="0">
                <a:cs typeface="Courier"/>
              </a:rPr>
              <a:t>Syntax:</a:t>
            </a:r>
            <a:endParaRPr lang="en-US" sz="2300" b="1" dirty="0">
              <a:cs typeface="Courier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nl-NL" sz="2300" b="1" dirty="0" err="1" smtClean="0">
                <a:latin typeface="Courier"/>
                <a:cs typeface="Courier"/>
              </a:rPr>
              <a:t>while</a:t>
            </a:r>
            <a:r>
              <a:rPr lang="nl-NL" sz="2300" b="1" dirty="0" smtClean="0">
                <a:latin typeface="Courier"/>
                <a:cs typeface="Courier"/>
              </a:rPr>
              <a:t> ( </a:t>
            </a:r>
            <a:r>
              <a:rPr lang="nl-NL" sz="2300" b="1" i="1" dirty="0" err="1" smtClean="0">
                <a:latin typeface="Courier"/>
                <a:cs typeface="Courier"/>
              </a:rPr>
              <a:t>condition</a:t>
            </a:r>
            <a:r>
              <a:rPr lang="nl-NL" sz="2300" b="1" dirty="0" smtClean="0">
                <a:latin typeface="Courier"/>
                <a:cs typeface="Courier"/>
              </a:rPr>
              <a:t> ) {  // </a:t>
            </a:r>
            <a:r>
              <a:rPr lang="nl-NL" sz="2300" b="1" dirty="0" err="1" smtClean="0">
                <a:latin typeface="Courier"/>
                <a:cs typeface="Courier"/>
              </a:rPr>
              <a:t>true</a:t>
            </a:r>
            <a:endParaRPr lang="nl-NL" sz="2300" b="1" dirty="0">
              <a:latin typeface="Courier"/>
              <a:cs typeface="Courier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nl-NL" sz="2300" b="1" dirty="0">
                <a:latin typeface="Courier"/>
                <a:cs typeface="Courier"/>
              </a:rPr>
              <a:t>   </a:t>
            </a:r>
            <a:r>
              <a:rPr lang="en-US" sz="2300" b="1" dirty="0" smtClean="0">
                <a:latin typeface="Courier"/>
                <a:cs typeface="Courier"/>
              </a:rPr>
              <a:t>// block of code;</a:t>
            </a:r>
            <a:endParaRPr lang="en-US" sz="2300" b="1" dirty="0">
              <a:latin typeface="Courier"/>
              <a:cs typeface="Courier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300" b="1" dirty="0" smtClean="0">
                <a:latin typeface="Courier"/>
                <a:cs typeface="Courier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US" sz="2300" b="1" dirty="0" smtClean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300" b="1" dirty="0" smtClean="0">
                <a:cs typeface="Courier"/>
              </a:rPr>
              <a:t>Characteristics:</a:t>
            </a:r>
            <a:endParaRPr lang="en-US" sz="2300" b="1" dirty="0">
              <a:cs typeface="Courier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300" dirty="0" smtClean="0">
                <a:cs typeface="Courier"/>
              </a:rPr>
              <a:t>The “while” loop executes a block of code zero or more times.</a:t>
            </a:r>
            <a:endParaRPr lang="en-US" sz="2300" dirty="0"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811305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A “while” Loop Example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cs typeface="Courier"/>
              </a:rPr>
              <a:t>Example:</a:t>
            </a:r>
          </a:p>
          <a:p>
            <a:pPr marL="400050" lvl="1" indent="0">
              <a:buNone/>
            </a:pPr>
            <a:r>
              <a:rPr lang="en-US" sz="3200" b="1" dirty="0" err="1">
                <a:latin typeface="Courier"/>
                <a:cs typeface="Courier"/>
              </a:rPr>
              <a:t>var</a:t>
            </a:r>
            <a:r>
              <a:rPr lang="en-US" sz="3200" b="1" dirty="0">
                <a:latin typeface="Courier"/>
                <a:cs typeface="Courier"/>
              </a:rPr>
              <a:t> </a:t>
            </a:r>
            <a:r>
              <a:rPr lang="en-US" sz="3200" b="1" dirty="0" err="1">
                <a:latin typeface="Courier"/>
                <a:cs typeface="Courier"/>
              </a:rPr>
              <a:t>i</a:t>
            </a:r>
            <a:r>
              <a:rPr lang="en-US" sz="3200" b="1" dirty="0">
                <a:latin typeface="Courier"/>
                <a:cs typeface="Courier"/>
              </a:rPr>
              <a:t> = 0;  // initialize index</a:t>
            </a:r>
          </a:p>
          <a:p>
            <a:pPr marL="400050" lvl="1" indent="0">
              <a:buNone/>
            </a:pPr>
            <a:endParaRPr lang="en-US" sz="3200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3200" b="1" dirty="0">
                <a:latin typeface="Courier"/>
                <a:cs typeface="Courier"/>
              </a:rPr>
              <a:t>while ( </a:t>
            </a:r>
            <a:r>
              <a:rPr lang="en-US" sz="3200" b="1" dirty="0" err="1">
                <a:latin typeface="Courier"/>
                <a:cs typeface="Courier"/>
              </a:rPr>
              <a:t>i</a:t>
            </a:r>
            <a:r>
              <a:rPr lang="en-US" sz="3200" b="1" dirty="0">
                <a:latin typeface="Courier"/>
                <a:cs typeface="Courier"/>
              </a:rPr>
              <a:t> &lt; 10 ) {  // if </a:t>
            </a:r>
            <a:r>
              <a:rPr lang="en-US" sz="3200" b="1" dirty="0" smtClean="0">
                <a:latin typeface="Courier"/>
                <a:cs typeface="Courier"/>
              </a:rPr>
              <a:t>true</a:t>
            </a:r>
            <a:endParaRPr lang="en-US" sz="3200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3200" b="1" dirty="0">
                <a:latin typeface="Courier"/>
                <a:cs typeface="Courier"/>
              </a:rPr>
              <a:t>   </a:t>
            </a:r>
            <a:r>
              <a:rPr lang="en-US" sz="3200" b="1" dirty="0" err="1">
                <a:latin typeface="Courier"/>
                <a:cs typeface="Courier"/>
              </a:rPr>
              <a:t>console.log</a:t>
            </a:r>
            <a:r>
              <a:rPr lang="en-US" sz="3200" b="1" dirty="0">
                <a:latin typeface="Courier"/>
                <a:cs typeface="Courier"/>
              </a:rPr>
              <a:t>( </a:t>
            </a:r>
            <a:r>
              <a:rPr lang="en-US" sz="3200" b="1" dirty="0" err="1">
                <a:latin typeface="Courier"/>
                <a:cs typeface="Courier"/>
              </a:rPr>
              <a:t>i</a:t>
            </a:r>
            <a:r>
              <a:rPr lang="en-US" sz="3200" b="1" dirty="0">
                <a:latin typeface="Courier"/>
                <a:cs typeface="Courier"/>
              </a:rPr>
              <a:t> );</a:t>
            </a:r>
          </a:p>
          <a:p>
            <a:pPr marL="400050" lvl="1" indent="0">
              <a:buNone/>
            </a:pPr>
            <a:r>
              <a:rPr lang="en-US" sz="3200" b="1" dirty="0">
                <a:latin typeface="Courier"/>
                <a:cs typeface="Courier"/>
              </a:rPr>
              <a:t>   </a:t>
            </a:r>
            <a:r>
              <a:rPr lang="en-US" sz="3200" b="1" dirty="0" err="1">
                <a:latin typeface="Courier"/>
                <a:cs typeface="Courier"/>
              </a:rPr>
              <a:t>i</a:t>
            </a:r>
            <a:r>
              <a:rPr lang="en-US" sz="3200" b="1" dirty="0">
                <a:latin typeface="Courier"/>
                <a:cs typeface="Courier"/>
              </a:rPr>
              <a:t>++;  // increment</a:t>
            </a:r>
          </a:p>
          <a:p>
            <a:pPr marL="400050" lvl="1" indent="0">
              <a:buNone/>
            </a:pPr>
            <a:r>
              <a:rPr lang="en-US" sz="3200" b="1" dirty="0">
                <a:latin typeface="Courier"/>
                <a:cs typeface="Courier"/>
              </a:rPr>
              <a:t>}</a:t>
            </a:r>
            <a:endParaRPr lang="en-US" sz="7200" b="1" dirty="0"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124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660232" y="6156583"/>
            <a:ext cx="1159730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Script 27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31520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More Complex “while” Loop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b="1" dirty="0" err="1">
                <a:latin typeface="Courier"/>
                <a:cs typeface="Courier"/>
              </a:rPr>
              <a:t>var</a:t>
            </a:r>
            <a:r>
              <a:rPr lang="en-US" sz="3600" b="1" dirty="0">
                <a:latin typeface="Courier"/>
                <a:cs typeface="Courier"/>
              </a:rPr>
              <a:t> </a:t>
            </a:r>
            <a:r>
              <a:rPr lang="en-US" sz="3600" b="1" dirty="0" err="1">
                <a:latin typeface="Courier"/>
                <a:cs typeface="Courier"/>
              </a:rPr>
              <a:t>ingalls</a:t>
            </a:r>
            <a:r>
              <a:rPr lang="en-US" sz="3600" b="1" dirty="0">
                <a:latin typeface="Courier"/>
                <a:cs typeface="Courier"/>
              </a:rPr>
              <a:t> = [ "Charles", "Caroline", </a:t>
            </a:r>
          </a:p>
          <a:p>
            <a:pPr marL="0" indent="0">
              <a:buNone/>
            </a:pPr>
            <a:r>
              <a:rPr lang="en-US" sz="3600" b="1" dirty="0">
                <a:latin typeface="Courier"/>
                <a:cs typeface="Courier"/>
              </a:rPr>
              <a:t>                "Mary", "Laura", </a:t>
            </a:r>
          </a:p>
          <a:p>
            <a:pPr marL="0" indent="0">
              <a:buNone/>
            </a:pPr>
            <a:r>
              <a:rPr lang="en-US" sz="3600" b="1" dirty="0">
                <a:latin typeface="Courier"/>
                <a:cs typeface="Courier"/>
              </a:rPr>
              <a:t>                "Carrie" ];</a:t>
            </a:r>
          </a:p>
          <a:p>
            <a:pPr marL="0" indent="0">
              <a:buNone/>
            </a:pPr>
            <a:endParaRPr lang="en-US" sz="36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3600" b="1" dirty="0">
                <a:latin typeface="Courier"/>
                <a:cs typeface="Courier"/>
              </a:rPr>
              <a:t>while ( </a:t>
            </a:r>
            <a:r>
              <a:rPr lang="en-US" sz="3600" b="1" dirty="0" err="1">
                <a:latin typeface="Courier"/>
                <a:cs typeface="Courier"/>
              </a:rPr>
              <a:t>ingalls.length</a:t>
            </a:r>
            <a:r>
              <a:rPr lang="en-US" sz="3600" b="1" dirty="0">
                <a:latin typeface="Courier"/>
                <a:cs typeface="Courier"/>
              </a:rPr>
              <a:t> != 0 ) {</a:t>
            </a:r>
          </a:p>
          <a:p>
            <a:pPr marL="0" indent="0">
              <a:buNone/>
            </a:pPr>
            <a:r>
              <a:rPr lang="en-US" sz="3600" b="1" dirty="0">
                <a:latin typeface="Courier"/>
                <a:cs typeface="Courier"/>
              </a:rPr>
              <a:t>   </a:t>
            </a:r>
            <a:r>
              <a:rPr lang="en-US" sz="3600" b="1" dirty="0" err="1">
                <a:latin typeface="Courier"/>
                <a:cs typeface="Courier"/>
              </a:rPr>
              <a:t>console.log</a:t>
            </a:r>
            <a:r>
              <a:rPr lang="en-US" sz="3600" b="1" dirty="0">
                <a:latin typeface="Courier"/>
                <a:cs typeface="Courier"/>
              </a:rPr>
              <a:t>( "Array: " + </a:t>
            </a:r>
            <a:r>
              <a:rPr lang="en-US" sz="3600" b="1" dirty="0" err="1">
                <a:latin typeface="Courier"/>
                <a:cs typeface="Courier"/>
              </a:rPr>
              <a:t>ingalls</a:t>
            </a:r>
            <a:r>
              <a:rPr lang="en-US" sz="3600" b="1" dirty="0">
                <a:latin typeface="Courier"/>
                <a:cs typeface="Courier"/>
              </a:rPr>
              <a:t> +</a:t>
            </a:r>
          </a:p>
          <a:p>
            <a:pPr marL="0" indent="0">
              <a:buNone/>
            </a:pPr>
            <a:r>
              <a:rPr lang="en-US" sz="3600" b="1" dirty="0">
                <a:latin typeface="Courier"/>
                <a:cs typeface="Courier"/>
              </a:rPr>
              <a:t>       " Length: " + </a:t>
            </a:r>
            <a:r>
              <a:rPr lang="en-US" sz="3600" b="1" dirty="0" err="1">
                <a:latin typeface="Courier"/>
                <a:cs typeface="Courier"/>
              </a:rPr>
              <a:t>ingalls.length</a:t>
            </a:r>
            <a:r>
              <a:rPr lang="en-US" sz="3600" b="1" dirty="0">
                <a:latin typeface="Courier"/>
                <a:cs typeface="Courier"/>
              </a:rPr>
              <a:t> );</a:t>
            </a:r>
          </a:p>
          <a:p>
            <a:pPr marL="0" indent="0">
              <a:buNone/>
            </a:pPr>
            <a:endParaRPr lang="en-US" sz="36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3600" b="1" dirty="0">
                <a:latin typeface="Courier"/>
                <a:cs typeface="Courier"/>
              </a:rPr>
              <a:t>   </a:t>
            </a:r>
            <a:r>
              <a:rPr lang="en-US" sz="3600" b="1" dirty="0" err="1">
                <a:latin typeface="Courier"/>
                <a:cs typeface="Courier"/>
              </a:rPr>
              <a:t>ingalls.pop</a:t>
            </a:r>
            <a:r>
              <a:rPr lang="en-US" sz="3600" b="1" dirty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3600" b="1" dirty="0">
                <a:latin typeface="Courier"/>
                <a:cs typeface="Courier"/>
              </a:rPr>
              <a:t>}</a:t>
            </a:r>
            <a:endParaRPr lang="en-US" sz="28300" b="1" dirty="0"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125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545254" y="6156583"/>
            <a:ext cx="1274708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HTML 28a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91631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What is a “do while” loop?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cs typeface="Courier"/>
              </a:rPr>
              <a:t>Description: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200" dirty="0" smtClean="0">
                <a:cs typeface="Courier"/>
              </a:rPr>
              <a:t>A looping </a:t>
            </a:r>
            <a:r>
              <a:rPr lang="en-US" sz="2200" dirty="0">
                <a:cs typeface="Courier"/>
              </a:rPr>
              <a:t>construct </a:t>
            </a:r>
            <a:r>
              <a:rPr lang="en-US" sz="2200" dirty="0" smtClean="0">
                <a:cs typeface="Courier"/>
              </a:rPr>
              <a:t>used in those situations when you don’t know the number of iterations.  Ideal for when the end condition is not defined </a:t>
            </a:r>
            <a:r>
              <a:rPr lang="en-US" sz="2200" dirty="0">
                <a:cs typeface="Courier"/>
              </a:rPr>
              <a:t>and you may wish to </a:t>
            </a:r>
            <a:r>
              <a:rPr lang="en-US" sz="2200" dirty="0" smtClean="0">
                <a:cs typeface="Courier"/>
              </a:rPr>
              <a:t>execute </a:t>
            </a:r>
            <a:r>
              <a:rPr lang="en-US" sz="2200" dirty="0">
                <a:cs typeface="Courier"/>
              </a:rPr>
              <a:t>the block </a:t>
            </a:r>
            <a:r>
              <a:rPr lang="en-US" sz="2200" dirty="0" smtClean="0">
                <a:cs typeface="Courier"/>
              </a:rPr>
              <a:t>at least one time.</a:t>
            </a:r>
            <a:endParaRPr lang="en-US" sz="2200" dirty="0">
              <a:cs typeface="Courier"/>
            </a:endParaRPr>
          </a:p>
          <a:p>
            <a:pPr marL="0" indent="0">
              <a:buNone/>
            </a:pPr>
            <a:endParaRPr lang="en-US" sz="2200" b="1" dirty="0" smtClean="0">
              <a:cs typeface="Courier"/>
            </a:endParaRPr>
          </a:p>
          <a:p>
            <a:pPr marL="0" indent="0">
              <a:buNone/>
            </a:pPr>
            <a:r>
              <a:rPr lang="en-US" sz="2200" b="1" dirty="0" smtClean="0">
                <a:cs typeface="Courier"/>
              </a:rPr>
              <a:t>Syntax:</a:t>
            </a:r>
            <a:endParaRPr lang="en-US" sz="2200" b="1" dirty="0">
              <a:cs typeface="Courier"/>
            </a:endParaRPr>
          </a:p>
          <a:p>
            <a:pPr marL="400050" lvl="1" indent="0">
              <a:buNone/>
            </a:pPr>
            <a:r>
              <a:rPr lang="nl-NL" sz="2200" b="1" dirty="0" smtClean="0">
                <a:latin typeface="Courier"/>
                <a:cs typeface="Courier"/>
              </a:rPr>
              <a:t>do {  // </a:t>
            </a:r>
            <a:r>
              <a:rPr lang="nl-NL" sz="2200" b="1" dirty="0" err="1" smtClean="0">
                <a:latin typeface="Courier"/>
                <a:cs typeface="Courier"/>
              </a:rPr>
              <a:t>while</a:t>
            </a:r>
            <a:endParaRPr lang="nl-NL" sz="2200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nl-NL" sz="2200" b="1" dirty="0">
                <a:latin typeface="Courier"/>
                <a:cs typeface="Courier"/>
              </a:rPr>
              <a:t>   </a:t>
            </a:r>
            <a:r>
              <a:rPr lang="nl-NL" sz="2200" b="1" dirty="0" smtClean="0">
                <a:latin typeface="Courier"/>
                <a:cs typeface="Courier"/>
              </a:rPr>
              <a:t>// block of code</a:t>
            </a:r>
            <a:r>
              <a:rPr lang="en-US" sz="2200" b="1" dirty="0" smtClean="0">
                <a:latin typeface="Courier"/>
                <a:cs typeface="Courier"/>
              </a:rPr>
              <a:t>;</a:t>
            </a:r>
            <a:endParaRPr lang="en-US" sz="2200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2200" b="1" dirty="0" smtClean="0">
                <a:latin typeface="Courier"/>
                <a:cs typeface="Courier"/>
              </a:rPr>
              <a:t>} while ( condition )</a:t>
            </a:r>
          </a:p>
          <a:p>
            <a:pPr marL="400050" lvl="1" indent="0">
              <a:buNone/>
            </a:pPr>
            <a:endParaRPr lang="en-US" sz="22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200" b="1" dirty="0" smtClean="0">
                <a:cs typeface="Courier"/>
              </a:rPr>
              <a:t>Characteristics:</a:t>
            </a:r>
            <a:endParaRPr lang="en-US" sz="2200" b="1" dirty="0">
              <a:cs typeface="Courier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200" dirty="0">
                <a:cs typeface="Courier"/>
              </a:rPr>
              <a:t>The “while” loop executes a block of code </a:t>
            </a:r>
            <a:r>
              <a:rPr lang="en-US" sz="2200" dirty="0" smtClean="0">
                <a:cs typeface="Courier"/>
              </a:rPr>
              <a:t>one or </a:t>
            </a:r>
            <a:r>
              <a:rPr lang="en-US" sz="2200" dirty="0">
                <a:cs typeface="Courier"/>
              </a:rPr>
              <a:t>more times.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118560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“do while” Student Exercise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>
                <a:cs typeface="Courier"/>
              </a:rPr>
              <a:t>Description: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3600" dirty="0" smtClean="0">
                <a:cs typeface="Courier"/>
              </a:rPr>
              <a:t>Build a “do while” loop that prints the numbers 0 to 9 to the console.</a:t>
            </a:r>
            <a:endParaRPr lang="en-US" sz="3600" dirty="0">
              <a:cs typeface="Courier"/>
            </a:endParaRPr>
          </a:p>
          <a:p>
            <a:pPr marL="0" indent="0">
              <a:buNone/>
            </a:pPr>
            <a:endParaRPr lang="en-US" sz="3600" b="1" dirty="0" smtClean="0">
              <a:cs typeface="Courier"/>
            </a:endParaRPr>
          </a:p>
          <a:p>
            <a:pPr marL="0" indent="0">
              <a:buNone/>
            </a:pPr>
            <a:r>
              <a:rPr lang="en-US" sz="4000" b="1" dirty="0" smtClean="0">
                <a:cs typeface="Courier"/>
              </a:rPr>
              <a:t>Hint:</a:t>
            </a:r>
            <a:endParaRPr lang="en-US" sz="4000" b="1" dirty="0">
              <a:cs typeface="Courier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3600" dirty="0" smtClean="0">
                <a:cs typeface="Courier"/>
              </a:rPr>
              <a:t>Look at the “while” example code.  The solution for the “do while” example will be similar.</a:t>
            </a:r>
            <a:endParaRPr lang="en-US" sz="3600" dirty="0"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130602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A “do while” Loop Example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cs typeface="Courier"/>
              </a:rPr>
              <a:t>Example:</a:t>
            </a:r>
          </a:p>
          <a:p>
            <a:pPr marL="400050" lvl="1" indent="0">
              <a:buNone/>
            </a:pPr>
            <a:r>
              <a:rPr lang="en-US" sz="3200" b="1" dirty="0" err="1">
                <a:latin typeface="Courier"/>
                <a:cs typeface="Courier"/>
              </a:rPr>
              <a:t>var</a:t>
            </a:r>
            <a:r>
              <a:rPr lang="en-US" sz="3200" b="1" dirty="0">
                <a:latin typeface="Courier"/>
                <a:cs typeface="Courier"/>
              </a:rPr>
              <a:t> </a:t>
            </a:r>
            <a:r>
              <a:rPr lang="en-US" sz="3200" b="1" dirty="0" err="1">
                <a:latin typeface="Courier"/>
                <a:cs typeface="Courier"/>
              </a:rPr>
              <a:t>i</a:t>
            </a:r>
            <a:r>
              <a:rPr lang="en-US" sz="3200" b="1" dirty="0">
                <a:latin typeface="Courier"/>
                <a:cs typeface="Courier"/>
              </a:rPr>
              <a:t> = 0;</a:t>
            </a:r>
          </a:p>
          <a:p>
            <a:pPr marL="400050" lvl="1" indent="0">
              <a:buNone/>
            </a:pPr>
            <a:endParaRPr lang="en-US" sz="3200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3200" b="1" dirty="0">
                <a:latin typeface="Courier"/>
                <a:cs typeface="Courier"/>
              </a:rPr>
              <a:t>do {  // while</a:t>
            </a:r>
          </a:p>
          <a:p>
            <a:pPr marL="400050" lvl="1" indent="0">
              <a:buNone/>
            </a:pPr>
            <a:r>
              <a:rPr lang="en-US" sz="3200" b="1" dirty="0">
                <a:latin typeface="Courier"/>
                <a:cs typeface="Courier"/>
              </a:rPr>
              <a:t>   </a:t>
            </a:r>
            <a:r>
              <a:rPr lang="en-US" sz="3200" b="1" dirty="0" err="1">
                <a:latin typeface="Courier"/>
                <a:cs typeface="Courier"/>
              </a:rPr>
              <a:t>console.log</a:t>
            </a:r>
            <a:r>
              <a:rPr lang="en-US" sz="3200" b="1" dirty="0">
                <a:latin typeface="Courier"/>
                <a:cs typeface="Courier"/>
              </a:rPr>
              <a:t>( </a:t>
            </a:r>
            <a:r>
              <a:rPr lang="en-US" sz="3200" b="1" dirty="0" err="1">
                <a:latin typeface="Courier"/>
                <a:cs typeface="Courier"/>
              </a:rPr>
              <a:t>i</a:t>
            </a:r>
            <a:r>
              <a:rPr lang="en-US" sz="3200" b="1" dirty="0">
                <a:latin typeface="Courier"/>
                <a:cs typeface="Courier"/>
              </a:rPr>
              <a:t> );</a:t>
            </a:r>
          </a:p>
          <a:p>
            <a:pPr marL="400050" lvl="1" indent="0">
              <a:buNone/>
            </a:pPr>
            <a:r>
              <a:rPr lang="en-US" sz="3200" b="1" dirty="0">
                <a:latin typeface="Courier"/>
                <a:cs typeface="Courier"/>
              </a:rPr>
              <a:t>   </a:t>
            </a:r>
            <a:r>
              <a:rPr lang="en-US" sz="3200" b="1" dirty="0" err="1">
                <a:latin typeface="Courier"/>
                <a:cs typeface="Courier"/>
              </a:rPr>
              <a:t>i</a:t>
            </a:r>
            <a:r>
              <a:rPr lang="en-US" sz="3200" b="1" dirty="0">
                <a:latin typeface="Courier"/>
                <a:cs typeface="Courier"/>
              </a:rPr>
              <a:t>++;  // increment</a:t>
            </a:r>
          </a:p>
          <a:p>
            <a:pPr marL="400050" lvl="1" indent="0">
              <a:buNone/>
            </a:pPr>
            <a:r>
              <a:rPr lang="en-US" sz="3200" b="1" dirty="0">
                <a:latin typeface="Courier"/>
                <a:cs typeface="Courier"/>
              </a:rPr>
              <a:t>} while ( </a:t>
            </a:r>
            <a:r>
              <a:rPr lang="en-US" sz="3200" b="1" dirty="0" err="1">
                <a:latin typeface="Courier"/>
                <a:cs typeface="Courier"/>
              </a:rPr>
              <a:t>i</a:t>
            </a:r>
            <a:r>
              <a:rPr lang="en-US" sz="3200" b="1" dirty="0">
                <a:latin typeface="Courier"/>
                <a:cs typeface="Courier"/>
              </a:rPr>
              <a:t> &lt; 10 )</a:t>
            </a:r>
            <a:r>
              <a:rPr lang="en-US" sz="3200" b="1" dirty="0" smtClean="0">
                <a:latin typeface="Courier"/>
                <a:cs typeface="Courier"/>
              </a:rPr>
              <a:t>;  /</a:t>
            </a:r>
            <a:r>
              <a:rPr lang="en-US" sz="3200" b="1" dirty="0">
                <a:latin typeface="Courier"/>
                <a:cs typeface="Courier"/>
              </a:rPr>
              <a:t>/ </a:t>
            </a:r>
            <a:r>
              <a:rPr lang="en-US" sz="3200" b="1" dirty="0" smtClean="0">
                <a:latin typeface="Courier"/>
                <a:cs typeface="Courier"/>
              </a:rPr>
              <a:t>semi</a:t>
            </a:r>
            <a:r>
              <a:rPr lang="en-US" sz="3200" b="1" dirty="0">
                <a:latin typeface="Courier"/>
                <a:cs typeface="Courier"/>
              </a:rPr>
              <a:t>-colon</a:t>
            </a:r>
            <a:endParaRPr lang="en-US" sz="27900" b="1" dirty="0"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128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519230" y="6156583"/>
            <a:ext cx="1300732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Script 28b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35246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What is a “for” loop?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cs typeface="Courier"/>
              </a:rPr>
              <a:t>Description:</a:t>
            </a:r>
          </a:p>
          <a:p>
            <a:pPr marL="400050" lvl="1" indent="0">
              <a:buNone/>
            </a:pPr>
            <a:r>
              <a:rPr lang="en-US" sz="2400" dirty="0">
                <a:cs typeface="Courier"/>
              </a:rPr>
              <a:t>A </a:t>
            </a:r>
            <a:r>
              <a:rPr lang="en-US" sz="2400" dirty="0" smtClean="0">
                <a:cs typeface="Courier"/>
              </a:rPr>
              <a:t>looping construct that </a:t>
            </a:r>
            <a:r>
              <a:rPr lang="en-US" sz="2400" dirty="0">
                <a:cs typeface="Courier"/>
              </a:rPr>
              <a:t>is ideal when the exact number (or the max number) of iterations is known.</a:t>
            </a:r>
          </a:p>
          <a:p>
            <a:pPr marL="400050" lvl="1" indent="0">
              <a:buNone/>
            </a:pPr>
            <a:endParaRPr lang="en-US" sz="2400" b="1" dirty="0">
              <a:cs typeface="Courier"/>
            </a:endParaRPr>
          </a:p>
          <a:p>
            <a:pPr marL="0" indent="0">
              <a:buNone/>
            </a:pPr>
            <a:r>
              <a:rPr lang="en-US" sz="2400" b="1" dirty="0" smtClean="0">
                <a:cs typeface="Courier"/>
              </a:rPr>
              <a:t>Syntax:</a:t>
            </a:r>
            <a:endParaRPr lang="en-US" sz="2400" b="1" dirty="0">
              <a:cs typeface="Courier"/>
            </a:endParaRPr>
          </a:p>
          <a:p>
            <a:pPr marL="400050" lvl="1" indent="0">
              <a:buNone/>
            </a:pPr>
            <a:r>
              <a:rPr lang="nl-NL" sz="2400" b="1" dirty="0" err="1" smtClean="0">
                <a:latin typeface="Courier"/>
                <a:cs typeface="Courier"/>
              </a:rPr>
              <a:t>for</a:t>
            </a:r>
            <a:r>
              <a:rPr lang="nl-NL" sz="2400" b="1" dirty="0" smtClean="0">
                <a:latin typeface="Courier"/>
                <a:cs typeface="Courier"/>
              </a:rPr>
              <a:t> </a:t>
            </a:r>
            <a:r>
              <a:rPr lang="nl-NL" sz="2400" b="1" dirty="0">
                <a:latin typeface="Courier"/>
                <a:cs typeface="Courier"/>
              </a:rPr>
              <a:t>( </a:t>
            </a:r>
            <a:r>
              <a:rPr lang="nl-NL" sz="2400" b="1" i="1" dirty="0" err="1" smtClean="0">
                <a:latin typeface="Courier"/>
                <a:cs typeface="Courier"/>
              </a:rPr>
              <a:t>initialization</a:t>
            </a:r>
            <a:r>
              <a:rPr lang="nl-NL" sz="2400" b="1" dirty="0" smtClean="0">
                <a:latin typeface="Courier"/>
                <a:cs typeface="Courier"/>
              </a:rPr>
              <a:t>; </a:t>
            </a:r>
          </a:p>
          <a:p>
            <a:pPr marL="400050" lvl="1" indent="0">
              <a:buNone/>
            </a:pPr>
            <a:r>
              <a:rPr lang="nl-NL" sz="2400" b="1" dirty="0">
                <a:latin typeface="Courier"/>
                <a:cs typeface="Courier"/>
              </a:rPr>
              <a:t> </a:t>
            </a:r>
            <a:r>
              <a:rPr lang="nl-NL" sz="2400" b="1" dirty="0" smtClean="0">
                <a:latin typeface="Courier"/>
                <a:cs typeface="Courier"/>
              </a:rPr>
              <a:t>     </a:t>
            </a:r>
            <a:r>
              <a:rPr lang="nl-NL" sz="2400" b="1" i="1" dirty="0" err="1" smtClean="0">
                <a:latin typeface="Courier"/>
                <a:cs typeface="Courier"/>
              </a:rPr>
              <a:t>condition</a:t>
            </a:r>
            <a:r>
              <a:rPr lang="nl-NL" sz="2400" b="1" dirty="0" smtClean="0">
                <a:latin typeface="Courier"/>
                <a:cs typeface="Courier"/>
              </a:rPr>
              <a:t>; </a:t>
            </a:r>
          </a:p>
          <a:p>
            <a:pPr marL="400050" lvl="1" indent="0">
              <a:buNone/>
            </a:pPr>
            <a:r>
              <a:rPr lang="nl-NL" sz="2400" b="1" dirty="0">
                <a:latin typeface="Courier"/>
                <a:cs typeface="Courier"/>
              </a:rPr>
              <a:t> </a:t>
            </a:r>
            <a:r>
              <a:rPr lang="nl-NL" sz="2400" b="1" dirty="0" smtClean="0">
                <a:latin typeface="Courier"/>
                <a:cs typeface="Courier"/>
              </a:rPr>
              <a:t>     </a:t>
            </a:r>
            <a:r>
              <a:rPr lang="nl-NL" sz="2400" b="1" i="1" dirty="0" err="1" smtClean="0">
                <a:latin typeface="Courier"/>
                <a:cs typeface="Courier"/>
              </a:rPr>
              <a:t>increment|decrement</a:t>
            </a:r>
            <a:r>
              <a:rPr lang="nl-NL" sz="2400" b="1" dirty="0" smtClean="0">
                <a:latin typeface="Courier"/>
                <a:cs typeface="Courier"/>
              </a:rPr>
              <a:t> ) {</a:t>
            </a:r>
            <a:endParaRPr lang="nl-NL" sz="2400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nl-NL" sz="2400" b="1" dirty="0">
                <a:latin typeface="Courier"/>
                <a:cs typeface="Courier"/>
              </a:rPr>
              <a:t>   </a:t>
            </a:r>
            <a:r>
              <a:rPr lang="en-US" sz="2400" b="1" dirty="0" smtClean="0">
                <a:latin typeface="Courier"/>
                <a:cs typeface="Courier"/>
              </a:rPr>
              <a:t>// block of code;</a:t>
            </a:r>
            <a:endParaRPr lang="en-US" sz="2400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2400" b="1" dirty="0">
                <a:latin typeface="Courier"/>
                <a:cs typeface="Courier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129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6640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33"/>
                </a:solidFill>
              </a:rPr>
              <a:t>Browser Development Features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 smtClean="0"/>
              <a:t>JavaScript Console</a:t>
            </a:r>
          </a:p>
          <a:p>
            <a:r>
              <a:rPr lang="en-US" sz="4000" dirty="0" smtClean="0"/>
              <a:t>Debugger</a:t>
            </a:r>
          </a:p>
          <a:p>
            <a:r>
              <a:rPr lang="en-US" sz="4000" dirty="0" smtClean="0"/>
              <a:t>Inspect (and modify) live sites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446425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Simple “for” Loop Example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cs typeface="Courier"/>
              </a:rPr>
              <a:t>Description:</a:t>
            </a:r>
          </a:p>
          <a:p>
            <a:pPr marL="400050" lvl="1" indent="0">
              <a:buNone/>
            </a:pPr>
            <a:r>
              <a:rPr lang="en-US" sz="2400" dirty="0" smtClean="0">
                <a:cs typeface="Courier"/>
              </a:rPr>
              <a:t>Display a count from 0 to 9.</a:t>
            </a:r>
          </a:p>
          <a:p>
            <a:pPr marL="400050" lvl="1" indent="0">
              <a:buNone/>
            </a:pPr>
            <a:endParaRPr lang="en-US" sz="2000" b="1" dirty="0" smtClean="0">
              <a:cs typeface="Courier"/>
            </a:endParaRPr>
          </a:p>
          <a:p>
            <a:pPr marL="0" indent="0">
              <a:buNone/>
            </a:pPr>
            <a:r>
              <a:rPr lang="en-US" sz="2400" b="1" dirty="0" smtClean="0">
                <a:cs typeface="Courier"/>
              </a:rPr>
              <a:t>Example:</a:t>
            </a:r>
            <a:endParaRPr lang="en-US" sz="2400" b="1" dirty="0">
              <a:cs typeface="Courier"/>
            </a:endParaRPr>
          </a:p>
          <a:p>
            <a:pPr marL="400050" lvl="1" indent="0">
              <a:buNone/>
            </a:pPr>
            <a:r>
              <a:rPr lang="da-DK" sz="2400" b="1" dirty="0">
                <a:latin typeface="Courier"/>
                <a:cs typeface="Courier"/>
              </a:rPr>
              <a:t>var min = 0;</a:t>
            </a:r>
          </a:p>
          <a:p>
            <a:pPr marL="400050" lvl="1" indent="0">
              <a:buNone/>
            </a:pPr>
            <a:r>
              <a:rPr lang="da-DK" sz="2400" b="1" dirty="0">
                <a:latin typeface="Courier"/>
                <a:cs typeface="Courier"/>
              </a:rPr>
              <a:t>var max = 10;</a:t>
            </a:r>
          </a:p>
          <a:p>
            <a:pPr marL="400050" lvl="1" indent="0">
              <a:buNone/>
            </a:pPr>
            <a:endParaRPr lang="da-DK" sz="2400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da-DK" sz="2400" b="1" dirty="0">
                <a:latin typeface="Courier"/>
                <a:cs typeface="Courier"/>
              </a:rPr>
              <a:t>for ( var i = min; i &lt; max; i++ )</a:t>
            </a:r>
          </a:p>
          <a:p>
            <a:pPr marL="400050" lvl="1" indent="0">
              <a:buNone/>
            </a:pPr>
            <a:r>
              <a:rPr lang="da-DK" sz="2400" b="1" dirty="0">
                <a:latin typeface="Courier"/>
                <a:cs typeface="Courier"/>
              </a:rPr>
              <a:t>{</a:t>
            </a:r>
          </a:p>
          <a:p>
            <a:pPr marL="400050" lvl="1" indent="0">
              <a:buNone/>
            </a:pPr>
            <a:r>
              <a:rPr lang="da-DK" sz="2400" b="1" dirty="0">
                <a:latin typeface="Courier"/>
                <a:cs typeface="Courier"/>
              </a:rPr>
              <a:t>   </a:t>
            </a:r>
            <a:r>
              <a:rPr lang="da-DK" sz="2400" b="1" dirty="0" err="1">
                <a:latin typeface="Courier"/>
                <a:cs typeface="Courier"/>
              </a:rPr>
              <a:t>console.log</a:t>
            </a:r>
            <a:r>
              <a:rPr lang="da-DK" sz="2400" b="1" dirty="0">
                <a:latin typeface="Courier"/>
                <a:cs typeface="Courier"/>
              </a:rPr>
              <a:t>( i );</a:t>
            </a:r>
          </a:p>
          <a:p>
            <a:pPr marL="400050" lvl="1" indent="0">
              <a:buNone/>
            </a:pPr>
            <a:r>
              <a:rPr lang="da-DK" sz="2400" b="1" dirty="0">
                <a:latin typeface="Courier"/>
                <a:cs typeface="Courier"/>
              </a:rPr>
              <a:t>}</a:t>
            </a:r>
            <a:endParaRPr lang="en-US" sz="6000" b="1" dirty="0"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130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660232" y="6156583"/>
            <a:ext cx="1159730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Script 24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81992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More Complex “for” Loop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smtClean="0">
                <a:cs typeface="Courier"/>
              </a:rPr>
              <a:t>Description:</a:t>
            </a:r>
          </a:p>
          <a:p>
            <a:pPr marL="400050" lvl="1" indent="0">
              <a:buNone/>
            </a:pPr>
            <a:r>
              <a:rPr lang="en-US" sz="1800" dirty="0" smtClean="0">
                <a:cs typeface="Courier"/>
              </a:rPr>
              <a:t>Determine which page we are currently on.</a:t>
            </a:r>
          </a:p>
          <a:p>
            <a:pPr marL="400050" lvl="1" indent="0">
              <a:buNone/>
            </a:pPr>
            <a:endParaRPr lang="en-US" sz="1800" b="1" dirty="0" smtClean="0">
              <a:cs typeface="Courier"/>
            </a:endParaRPr>
          </a:p>
          <a:p>
            <a:pPr marL="0" indent="0">
              <a:buNone/>
            </a:pPr>
            <a:r>
              <a:rPr lang="en-US" sz="1800" b="1" dirty="0" smtClean="0">
                <a:cs typeface="Courier"/>
              </a:rPr>
              <a:t>Example:</a:t>
            </a:r>
            <a:endParaRPr lang="en-US" sz="1800" b="1" dirty="0">
              <a:cs typeface="Courier"/>
            </a:endParaRPr>
          </a:p>
          <a:p>
            <a:pPr marL="400050" lvl="1" indent="0">
              <a:buNone/>
            </a:pPr>
            <a:r>
              <a:rPr lang="en-US" sz="1800" b="1" dirty="0" err="1">
                <a:latin typeface="Courier"/>
                <a:cs typeface="Courier"/>
              </a:rPr>
              <a:t>var</a:t>
            </a:r>
            <a:r>
              <a:rPr lang="en-US" sz="1800" b="1" dirty="0">
                <a:latin typeface="Courier"/>
                <a:cs typeface="Courier"/>
              </a:rPr>
              <a:t> </a:t>
            </a:r>
            <a:r>
              <a:rPr lang="en-US" sz="1800" b="1" dirty="0" err="1">
                <a:latin typeface="Courier"/>
                <a:cs typeface="Courier"/>
              </a:rPr>
              <a:t>pageTitles</a:t>
            </a:r>
            <a:r>
              <a:rPr lang="en-US" sz="1800" b="1" dirty="0">
                <a:latin typeface="Courier"/>
                <a:cs typeface="Courier"/>
              </a:rPr>
              <a:t> = [ 'Home', 'About', 'Contact',</a:t>
            </a:r>
          </a:p>
          <a:p>
            <a:pPr marL="400050" lvl="1" indent="0">
              <a:buNone/>
            </a:pPr>
            <a:r>
              <a:rPr lang="fr-FR" sz="1800" b="1" dirty="0">
                <a:latin typeface="Courier"/>
                <a:cs typeface="Courier"/>
              </a:rPr>
              <a:t>                   'More </a:t>
            </a:r>
            <a:r>
              <a:rPr lang="fr-FR" sz="1800" b="1" dirty="0" err="1">
                <a:latin typeface="Courier"/>
                <a:cs typeface="Courier"/>
              </a:rPr>
              <a:t>Complex</a:t>
            </a:r>
            <a:r>
              <a:rPr lang="fr-FR" sz="1800" b="1" dirty="0">
                <a:latin typeface="Courier"/>
                <a:cs typeface="Courier"/>
              </a:rPr>
              <a:t> "for" </a:t>
            </a:r>
            <a:r>
              <a:rPr lang="fr-FR" sz="1800" b="1" dirty="0" err="1">
                <a:latin typeface="Courier"/>
                <a:cs typeface="Courier"/>
              </a:rPr>
              <a:t>Loop</a:t>
            </a:r>
            <a:r>
              <a:rPr lang="fr-FR" sz="1800" b="1" dirty="0">
                <a:latin typeface="Courier"/>
                <a:cs typeface="Courier"/>
              </a:rPr>
              <a:t>'];</a:t>
            </a:r>
          </a:p>
          <a:p>
            <a:pPr marL="400050" lvl="1" indent="0">
              <a:buNone/>
            </a:pPr>
            <a:endParaRPr lang="fr-FR" sz="1800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fr-FR" sz="1800" b="1" dirty="0">
                <a:latin typeface="Courier"/>
                <a:cs typeface="Courier"/>
              </a:rPr>
              <a:t>for ( var i = 0; i &lt; </a:t>
            </a:r>
            <a:r>
              <a:rPr lang="fr-FR" sz="1800" b="1" dirty="0" err="1">
                <a:latin typeface="Courier"/>
                <a:cs typeface="Courier"/>
              </a:rPr>
              <a:t>pageTitles.length</a:t>
            </a:r>
            <a:r>
              <a:rPr lang="fr-FR" sz="1800" b="1" dirty="0">
                <a:latin typeface="Courier"/>
                <a:cs typeface="Courier"/>
              </a:rPr>
              <a:t>; i++ )</a:t>
            </a:r>
          </a:p>
          <a:p>
            <a:pPr marL="400050" lvl="1" indent="0">
              <a:buNone/>
            </a:pPr>
            <a:r>
              <a:rPr lang="fr-FR" sz="1800" b="1" dirty="0">
                <a:latin typeface="Courier"/>
                <a:cs typeface="Courier"/>
              </a:rPr>
              <a:t>{</a:t>
            </a:r>
          </a:p>
          <a:p>
            <a:pPr marL="400050" lvl="1" indent="0">
              <a:buNone/>
            </a:pPr>
            <a:r>
              <a:rPr lang="fr-FR" sz="1800" b="1" dirty="0">
                <a:latin typeface="Courier"/>
                <a:cs typeface="Courier"/>
              </a:rPr>
              <a:t>   if ( </a:t>
            </a:r>
            <a:r>
              <a:rPr lang="fr-FR" sz="1800" b="1" dirty="0" err="1">
                <a:latin typeface="Courier"/>
                <a:cs typeface="Courier"/>
              </a:rPr>
              <a:t>document.title</a:t>
            </a:r>
            <a:r>
              <a:rPr lang="fr-FR" sz="1800" b="1" dirty="0">
                <a:latin typeface="Courier"/>
                <a:cs typeface="Courier"/>
              </a:rPr>
              <a:t> == </a:t>
            </a:r>
            <a:r>
              <a:rPr lang="fr-FR" sz="1800" b="1" dirty="0" err="1">
                <a:latin typeface="Courier"/>
                <a:cs typeface="Courier"/>
              </a:rPr>
              <a:t>pageTitles</a:t>
            </a:r>
            <a:r>
              <a:rPr lang="fr-FR" sz="1800" b="1" dirty="0">
                <a:latin typeface="Courier"/>
                <a:cs typeface="Courier"/>
              </a:rPr>
              <a:t>[i] )</a:t>
            </a:r>
          </a:p>
          <a:p>
            <a:pPr marL="400050" lvl="1" indent="0">
              <a:buNone/>
            </a:pPr>
            <a:r>
              <a:rPr lang="fr-FR" sz="1800" b="1" dirty="0">
                <a:latin typeface="Courier"/>
                <a:cs typeface="Courier"/>
              </a:rPr>
              <a:t>      </a:t>
            </a:r>
            <a:r>
              <a:rPr lang="fr-FR" sz="1800" b="1" dirty="0" err="1">
                <a:latin typeface="Courier"/>
                <a:cs typeface="Courier"/>
              </a:rPr>
              <a:t>console.log</a:t>
            </a:r>
            <a:r>
              <a:rPr lang="fr-FR" sz="1800" b="1" dirty="0">
                <a:latin typeface="Courier"/>
                <a:cs typeface="Courier"/>
              </a:rPr>
              <a:t>( "</a:t>
            </a:r>
            <a:r>
              <a:rPr lang="fr-FR" sz="1800" b="1" dirty="0" err="1">
                <a:latin typeface="Courier"/>
                <a:cs typeface="Courier"/>
              </a:rPr>
              <a:t>We</a:t>
            </a:r>
            <a:r>
              <a:rPr lang="fr-FR" sz="1800" b="1" dirty="0">
                <a:latin typeface="Courier"/>
                <a:cs typeface="Courier"/>
              </a:rPr>
              <a:t> are on page " +</a:t>
            </a:r>
          </a:p>
          <a:p>
            <a:pPr marL="400050" lvl="1" indent="0">
              <a:buNone/>
            </a:pPr>
            <a:r>
              <a:rPr lang="fr-FR" sz="1800" b="1" dirty="0">
                <a:latin typeface="Courier"/>
                <a:cs typeface="Courier"/>
              </a:rPr>
              <a:t>            </a:t>
            </a:r>
            <a:r>
              <a:rPr lang="fr-FR" sz="1800" b="1" dirty="0" err="1">
                <a:latin typeface="Courier"/>
                <a:cs typeface="Courier"/>
              </a:rPr>
              <a:t>pageTitles</a:t>
            </a:r>
            <a:r>
              <a:rPr lang="fr-FR" sz="1800" b="1" dirty="0">
                <a:latin typeface="Courier"/>
                <a:cs typeface="Courier"/>
              </a:rPr>
              <a:t>[i] );</a:t>
            </a:r>
          </a:p>
          <a:p>
            <a:pPr marL="400050" lvl="1" indent="0">
              <a:buNone/>
            </a:pPr>
            <a:r>
              <a:rPr lang="hu-HU" sz="1800" b="1" dirty="0">
                <a:latin typeface="Courier"/>
                <a:cs typeface="Courier"/>
              </a:rPr>
              <a:t>   else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"/>
                <a:cs typeface="Courier"/>
              </a:rPr>
              <a:t>      </a:t>
            </a:r>
            <a:r>
              <a:rPr lang="en-US" sz="1800" b="1" dirty="0" err="1">
                <a:latin typeface="Courier"/>
                <a:cs typeface="Courier"/>
              </a:rPr>
              <a:t>console.log</a:t>
            </a:r>
            <a:r>
              <a:rPr lang="en-US" sz="1800" b="1" dirty="0">
                <a:latin typeface="Courier"/>
                <a:cs typeface="Courier"/>
              </a:rPr>
              <a:t>( "We are not on " +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"/>
                <a:cs typeface="Courier"/>
              </a:rPr>
              <a:t>            </a:t>
            </a:r>
            <a:r>
              <a:rPr lang="en-US" sz="1800" b="1" dirty="0" err="1">
                <a:latin typeface="Courier"/>
                <a:cs typeface="Courier"/>
              </a:rPr>
              <a:t>pageTitles</a:t>
            </a:r>
            <a:r>
              <a:rPr lang="en-US" sz="1800" b="1" dirty="0">
                <a:latin typeface="Courier"/>
                <a:cs typeface="Courier"/>
              </a:rPr>
              <a:t>[</a:t>
            </a:r>
            <a:r>
              <a:rPr lang="en-US" sz="1800" b="1" dirty="0" err="1">
                <a:latin typeface="Courier"/>
                <a:cs typeface="Courier"/>
              </a:rPr>
              <a:t>i</a:t>
            </a:r>
            <a:r>
              <a:rPr lang="en-US" sz="1800" b="1" dirty="0">
                <a:latin typeface="Courier"/>
                <a:cs typeface="Courier"/>
              </a:rPr>
              <a:t>] );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"/>
                <a:cs typeface="Courier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131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660232" y="6156583"/>
            <a:ext cx="1159730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Script 25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10509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What is a “for in” loop?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100" b="1" dirty="0">
                <a:cs typeface="Courier"/>
              </a:rPr>
              <a:t>Description:</a:t>
            </a:r>
          </a:p>
          <a:p>
            <a:pPr marL="400050" lvl="1" indent="0">
              <a:buNone/>
            </a:pPr>
            <a:r>
              <a:rPr lang="en-US" sz="3100" dirty="0" smtClean="0">
                <a:cs typeface="Courier"/>
              </a:rPr>
              <a:t>A looping </a:t>
            </a:r>
            <a:r>
              <a:rPr lang="en-US" sz="3100" dirty="0">
                <a:cs typeface="Courier"/>
              </a:rPr>
              <a:t>construct designed to iterate over the elements of an array.</a:t>
            </a:r>
          </a:p>
          <a:p>
            <a:pPr marL="0" indent="0">
              <a:buNone/>
            </a:pPr>
            <a:endParaRPr lang="en-US" sz="3100" b="1" dirty="0" smtClean="0">
              <a:cs typeface="Courier"/>
            </a:endParaRPr>
          </a:p>
          <a:p>
            <a:pPr marL="0" indent="0">
              <a:buNone/>
            </a:pPr>
            <a:r>
              <a:rPr lang="en-US" sz="3100" b="1" dirty="0" smtClean="0">
                <a:cs typeface="Courier"/>
              </a:rPr>
              <a:t>Syntax:</a:t>
            </a:r>
            <a:endParaRPr lang="en-US" sz="3100" b="1" dirty="0">
              <a:cs typeface="Courier"/>
            </a:endParaRPr>
          </a:p>
          <a:p>
            <a:pPr marL="400050" lvl="1" indent="0">
              <a:buNone/>
            </a:pPr>
            <a:r>
              <a:rPr lang="nl-NL" sz="3100" b="1" dirty="0" err="1" smtClean="0">
                <a:latin typeface="Courier"/>
                <a:cs typeface="Courier"/>
              </a:rPr>
              <a:t>for</a:t>
            </a:r>
            <a:r>
              <a:rPr lang="nl-NL" sz="3100" b="1" dirty="0" smtClean="0">
                <a:latin typeface="Courier"/>
                <a:cs typeface="Courier"/>
              </a:rPr>
              <a:t> ( var </a:t>
            </a:r>
            <a:r>
              <a:rPr lang="nl-NL" sz="3100" b="1" i="1" dirty="0" smtClean="0">
                <a:latin typeface="Courier"/>
                <a:cs typeface="Courier"/>
              </a:rPr>
              <a:t>index</a:t>
            </a:r>
            <a:r>
              <a:rPr lang="nl-NL" sz="3100" b="1" dirty="0">
                <a:latin typeface="Courier"/>
                <a:cs typeface="Courier"/>
              </a:rPr>
              <a:t> </a:t>
            </a:r>
            <a:r>
              <a:rPr lang="nl-NL" sz="3100" b="1" dirty="0" smtClean="0">
                <a:latin typeface="Courier"/>
                <a:cs typeface="Courier"/>
              </a:rPr>
              <a:t>in </a:t>
            </a:r>
            <a:r>
              <a:rPr lang="nl-NL" sz="3100" b="1" i="1" dirty="0" err="1" smtClean="0">
                <a:latin typeface="Courier"/>
                <a:cs typeface="Courier"/>
              </a:rPr>
              <a:t>arrayName</a:t>
            </a:r>
            <a:r>
              <a:rPr lang="nl-NL" sz="3100" b="1" dirty="0" smtClean="0">
                <a:latin typeface="Courier"/>
                <a:cs typeface="Courier"/>
              </a:rPr>
              <a:t> )</a:t>
            </a:r>
            <a:endParaRPr lang="nl-NL" sz="3100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nl-NL" sz="3100" b="1" dirty="0">
                <a:latin typeface="Courier"/>
                <a:cs typeface="Courier"/>
              </a:rPr>
              <a:t>{</a:t>
            </a:r>
          </a:p>
          <a:p>
            <a:pPr marL="400050" lvl="1" indent="0">
              <a:buNone/>
            </a:pPr>
            <a:r>
              <a:rPr lang="nl-NL" sz="3100" b="1" dirty="0">
                <a:latin typeface="Courier"/>
                <a:cs typeface="Courier"/>
              </a:rPr>
              <a:t>   </a:t>
            </a:r>
            <a:r>
              <a:rPr lang="en-US" sz="3100" b="1" dirty="0" smtClean="0">
                <a:latin typeface="Courier"/>
                <a:cs typeface="Courier"/>
              </a:rPr>
              <a:t>...;</a:t>
            </a:r>
            <a:endParaRPr lang="en-US" sz="3100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3100" b="1" dirty="0">
                <a:latin typeface="Courier"/>
                <a:cs typeface="Courier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132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900885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A </a:t>
            </a:r>
            <a:r>
              <a:rPr lang="en-US" dirty="0">
                <a:solidFill>
                  <a:srgbClr val="333333"/>
                </a:solidFill>
              </a:rPr>
              <a:t>“for in” </a:t>
            </a:r>
            <a:r>
              <a:rPr lang="en-US" dirty="0" smtClean="0">
                <a:solidFill>
                  <a:srgbClr val="333333"/>
                </a:solidFill>
              </a:rPr>
              <a:t>Loop Example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 smtClean="0">
                <a:cs typeface="Courier"/>
              </a:rPr>
              <a:t>Description:</a:t>
            </a:r>
          </a:p>
          <a:p>
            <a:pPr marL="400050" lvl="1" indent="0">
              <a:buNone/>
            </a:pPr>
            <a:r>
              <a:rPr lang="en-US" sz="2400" dirty="0" smtClean="0">
                <a:cs typeface="Courier"/>
              </a:rPr>
              <a:t>Looping construct designed to iterate over the elements of an array.</a:t>
            </a:r>
          </a:p>
          <a:p>
            <a:pPr marL="400050" lvl="1" indent="0">
              <a:buNone/>
            </a:pPr>
            <a:endParaRPr lang="en-US" sz="2400" b="1" dirty="0" smtClean="0">
              <a:cs typeface="Courier"/>
            </a:endParaRPr>
          </a:p>
          <a:p>
            <a:pPr marL="0" indent="0">
              <a:buNone/>
            </a:pPr>
            <a:r>
              <a:rPr lang="en-US" sz="2400" b="1" dirty="0" smtClean="0">
                <a:cs typeface="Courier"/>
              </a:rPr>
              <a:t>Example:</a:t>
            </a:r>
            <a:endParaRPr lang="en-US" sz="2400" b="1" dirty="0">
              <a:cs typeface="Courier"/>
            </a:endParaRPr>
          </a:p>
          <a:p>
            <a:pPr marL="400050" lvl="1" indent="0">
              <a:buNone/>
            </a:pPr>
            <a:r>
              <a:rPr lang="de-DE" sz="2400" b="1" dirty="0" err="1">
                <a:latin typeface="Courier"/>
                <a:cs typeface="Courier"/>
              </a:rPr>
              <a:t>var</a:t>
            </a:r>
            <a:r>
              <a:rPr lang="de-DE" sz="2400" b="1" dirty="0">
                <a:latin typeface="Courier"/>
                <a:cs typeface="Courier"/>
              </a:rPr>
              <a:t> </a:t>
            </a:r>
            <a:r>
              <a:rPr lang="de-DE" sz="2400" b="1" dirty="0" err="1">
                <a:latin typeface="Courier"/>
                <a:cs typeface="Courier"/>
              </a:rPr>
              <a:t>animals</a:t>
            </a:r>
            <a:r>
              <a:rPr lang="de-DE" sz="2400" b="1" dirty="0">
                <a:latin typeface="Courier"/>
                <a:cs typeface="Courier"/>
              </a:rPr>
              <a:t> = [ "Lions", </a:t>
            </a:r>
          </a:p>
          <a:p>
            <a:pPr marL="400050" lvl="1" indent="0">
              <a:buNone/>
            </a:pPr>
            <a:r>
              <a:rPr lang="de-DE" sz="2400" b="1" dirty="0">
                <a:latin typeface="Courier"/>
                <a:cs typeface="Courier"/>
              </a:rPr>
              <a:t>                "Tigers", </a:t>
            </a:r>
          </a:p>
          <a:p>
            <a:pPr marL="400050" lvl="1" indent="0">
              <a:buNone/>
            </a:pPr>
            <a:r>
              <a:rPr lang="de-DE" sz="2400" b="1" dirty="0">
                <a:latin typeface="Courier"/>
                <a:cs typeface="Courier"/>
              </a:rPr>
              <a:t>                "</a:t>
            </a:r>
            <a:r>
              <a:rPr lang="de-DE" sz="2400" b="1" dirty="0" err="1">
                <a:latin typeface="Courier"/>
                <a:cs typeface="Courier"/>
              </a:rPr>
              <a:t>Bears</a:t>
            </a:r>
            <a:r>
              <a:rPr lang="de-DE" sz="2400" b="1" dirty="0">
                <a:latin typeface="Courier"/>
                <a:cs typeface="Courier"/>
              </a:rPr>
              <a:t>" ];</a:t>
            </a:r>
          </a:p>
          <a:p>
            <a:pPr marL="400050" lvl="1" indent="0">
              <a:buNone/>
            </a:pPr>
            <a:endParaRPr lang="de-DE" sz="2400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de-DE" sz="2400" b="1" dirty="0" err="1">
                <a:latin typeface="Courier"/>
                <a:cs typeface="Courier"/>
              </a:rPr>
              <a:t>for</a:t>
            </a:r>
            <a:r>
              <a:rPr lang="de-DE" sz="2400" b="1" dirty="0">
                <a:latin typeface="Courier"/>
                <a:cs typeface="Courier"/>
              </a:rPr>
              <a:t> ( </a:t>
            </a:r>
            <a:r>
              <a:rPr lang="de-DE" sz="2400" b="1" dirty="0" err="1">
                <a:latin typeface="Courier"/>
                <a:cs typeface="Courier"/>
              </a:rPr>
              <a:t>var</a:t>
            </a:r>
            <a:r>
              <a:rPr lang="de-DE" sz="2400" b="1" dirty="0">
                <a:latin typeface="Courier"/>
                <a:cs typeface="Courier"/>
              </a:rPr>
              <a:t> i in </a:t>
            </a:r>
            <a:r>
              <a:rPr lang="de-DE" sz="2400" b="1" dirty="0" err="1">
                <a:latin typeface="Courier"/>
                <a:cs typeface="Courier"/>
              </a:rPr>
              <a:t>animals</a:t>
            </a:r>
            <a:r>
              <a:rPr lang="de-DE" sz="2400" b="1" dirty="0">
                <a:latin typeface="Courier"/>
                <a:cs typeface="Courier"/>
              </a:rPr>
              <a:t> )</a:t>
            </a:r>
          </a:p>
          <a:p>
            <a:pPr marL="400050" lvl="1" indent="0">
              <a:buNone/>
            </a:pPr>
            <a:r>
              <a:rPr lang="de-DE" sz="2400" b="1" dirty="0">
                <a:latin typeface="Courier"/>
                <a:cs typeface="Courier"/>
              </a:rPr>
              <a:t>{</a:t>
            </a:r>
          </a:p>
          <a:p>
            <a:pPr marL="400050" lvl="1" indent="0">
              <a:buNone/>
            </a:pPr>
            <a:r>
              <a:rPr lang="de-DE" sz="2400" b="1" dirty="0">
                <a:latin typeface="Courier"/>
                <a:cs typeface="Courier"/>
              </a:rPr>
              <a:t>   </a:t>
            </a:r>
            <a:r>
              <a:rPr lang="de-DE" sz="2400" b="1" dirty="0" err="1">
                <a:latin typeface="Courier"/>
                <a:cs typeface="Courier"/>
              </a:rPr>
              <a:t>console.log</a:t>
            </a:r>
            <a:r>
              <a:rPr lang="de-DE" sz="2400" b="1" dirty="0">
                <a:latin typeface="Courier"/>
                <a:cs typeface="Courier"/>
              </a:rPr>
              <a:t>( "</a:t>
            </a:r>
            <a:r>
              <a:rPr lang="de-DE" sz="2400" b="1" dirty="0" err="1">
                <a:latin typeface="Courier"/>
                <a:cs typeface="Courier"/>
              </a:rPr>
              <a:t>animals</a:t>
            </a:r>
            <a:r>
              <a:rPr lang="de-DE" sz="2400" b="1" dirty="0">
                <a:latin typeface="Courier"/>
                <a:cs typeface="Courier"/>
              </a:rPr>
              <a:t>[" + i + "] = " </a:t>
            </a:r>
          </a:p>
          <a:p>
            <a:pPr marL="400050" lvl="1" indent="0">
              <a:buNone/>
            </a:pPr>
            <a:r>
              <a:rPr lang="de-DE" sz="2400" b="1" dirty="0">
                <a:latin typeface="Courier"/>
                <a:cs typeface="Courier"/>
              </a:rPr>
              <a:t>                + </a:t>
            </a:r>
            <a:r>
              <a:rPr lang="de-DE" sz="2400" b="1" dirty="0" err="1">
                <a:latin typeface="Courier"/>
                <a:cs typeface="Courier"/>
              </a:rPr>
              <a:t>animals</a:t>
            </a:r>
            <a:r>
              <a:rPr lang="de-DE" sz="2400" b="1" dirty="0">
                <a:latin typeface="Courier"/>
                <a:cs typeface="Courier"/>
              </a:rPr>
              <a:t>[i] );</a:t>
            </a:r>
          </a:p>
          <a:p>
            <a:pPr marL="400050" lvl="1" indent="0">
              <a:buNone/>
            </a:pPr>
            <a:r>
              <a:rPr lang="de-DE" sz="2400" b="1" dirty="0">
                <a:latin typeface="Courier"/>
                <a:cs typeface="Courier"/>
              </a:rPr>
              <a:t>}</a:t>
            </a:r>
            <a:endParaRPr lang="en-US" sz="27900" b="1" dirty="0"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133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660232" y="6156583"/>
            <a:ext cx="1159730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Script 26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60933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3782" y="1331738"/>
            <a:ext cx="7315200" cy="19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63354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b="1" dirty="0" smtClean="0">
                <a:latin typeface="Arial"/>
                <a:ea typeface="DejaVu Sans" pitchFamily="34" charset="0"/>
                <a:cs typeface="Arial"/>
              </a:rPr>
              <a:t>Break and Continue</a:t>
            </a:r>
            <a:endParaRPr lang="en-US" sz="5400" b="1" dirty="0">
              <a:latin typeface="Arial"/>
              <a:ea typeface="DejaVu Sans" pitchFamily="34" charset="0"/>
              <a:cs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28576" y="3861047"/>
            <a:ext cx="6805612" cy="2042691"/>
          </a:xfrm>
        </p:spPr>
        <p:txBody>
          <a:bodyPr lIns="0" tIns="28077" rIns="0" bIns="0" anchor="ctr">
            <a:normAutofit/>
          </a:bodyPr>
          <a:lstStyle/>
          <a:p>
            <a:pPr indent="-331754" algn="ctr" eaLnBrk="1" fontAlgn="auto" hangingPunct="1">
              <a:spcBef>
                <a:spcPts val="661"/>
              </a:spcBef>
              <a:buClrTx/>
              <a:buFont typeface="Wingdings"/>
              <a:buNone/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21382" y="6246639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493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Using “break” in a Loop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b="1" dirty="0">
                <a:cs typeface="Courier"/>
              </a:rPr>
              <a:t>Description:</a:t>
            </a:r>
          </a:p>
          <a:p>
            <a:pPr marL="400050" lvl="1" indent="0">
              <a:buNone/>
            </a:pPr>
            <a:r>
              <a:rPr lang="en-US" sz="3000" dirty="0" smtClean="0">
                <a:cs typeface="Courier"/>
              </a:rPr>
              <a:t>The “break” statement immediately terminates a loop.  The “break” does not impact an “if” statement.</a:t>
            </a:r>
            <a:endParaRPr lang="en-US" sz="3000" dirty="0">
              <a:cs typeface="Courier"/>
            </a:endParaRPr>
          </a:p>
          <a:p>
            <a:pPr marL="0" indent="0">
              <a:buNone/>
            </a:pPr>
            <a:endParaRPr lang="en-US" sz="3000" b="1" dirty="0" smtClean="0">
              <a:cs typeface="Courier"/>
            </a:endParaRPr>
          </a:p>
          <a:p>
            <a:pPr marL="0" indent="0">
              <a:buNone/>
            </a:pPr>
            <a:r>
              <a:rPr lang="en-US" sz="3000" b="1" dirty="0" smtClean="0">
                <a:cs typeface="Courier"/>
              </a:rPr>
              <a:t>Syntax:</a:t>
            </a:r>
            <a:endParaRPr lang="en-US" sz="3000" b="1" dirty="0">
              <a:cs typeface="Courier"/>
            </a:endParaRPr>
          </a:p>
          <a:p>
            <a:pPr marL="400050" lvl="1" indent="0">
              <a:buNone/>
            </a:pPr>
            <a:r>
              <a:rPr lang="nl-NL" sz="3000" b="1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nl-NL" sz="3000" b="1" dirty="0" smtClean="0">
                <a:latin typeface="Courier New" pitchFamily="49" charset="0"/>
                <a:cs typeface="Courier New" pitchFamily="49" charset="0"/>
              </a:rPr>
              <a:t> ( </a:t>
            </a:r>
            <a:r>
              <a:rPr lang="nl-NL" sz="3000" i="1" dirty="0" err="1" smtClean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nl-NL" sz="3000" b="1" dirty="0" smtClean="0">
                <a:latin typeface="Courier New" pitchFamily="49" charset="0"/>
                <a:cs typeface="Courier New" pitchFamily="49" charset="0"/>
              </a:rPr>
              <a:t> ) {  // </a:t>
            </a:r>
            <a:r>
              <a:rPr lang="nl-NL" sz="3000" b="1" dirty="0" err="1" smtClean="0">
                <a:latin typeface="Courier New" pitchFamily="49" charset="0"/>
                <a:cs typeface="Courier New" pitchFamily="49" charset="0"/>
              </a:rPr>
              <a:t>true</a:t>
            </a:r>
            <a:endParaRPr lang="nl-NL" sz="3000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nl-NL" sz="30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if ( </a:t>
            </a:r>
            <a:r>
              <a:rPr lang="en-US" sz="3000" i="1" dirty="0" smtClean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 )  // true</a:t>
            </a:r>
          </a:p>
          <a:p>
            <a:pPr marL="400050" lvl="1" indent="0"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     break;  // exit loop</a:t>
            </a:r>
            <a:endParaRPr lang="en-US" sz="3000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135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754974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Simple “break” within “for”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cs typeface="Courier"/>
              </a:rPr>
              <a:t>Description:</a:t>
            </a:r>
          </a:p>
          <a:p>
            <a:pPr marL="400050" lvl="1" indent="0">
              <a:buNone/>
            </a:pPr>
            <a:r>
              <a:rPr lang="en-US" sz="2400" dirty="0" smtClean="0">
                <a:cs typeface="Courier"/>
              </a:rPr>
              <a:t>Sometimes the “break” is used to protect an equation from .</a:t>
            </a:r>
          </a:p>
          <a:p>
            <a:pPr marL="0" indent="0">
              <a:buNone/>
            </a:pPr>
            <a:endParaRPr lang="en-US" sz="2400" b="1" dirty="0" smtClean="0">
              <a:cs typeface="Courier"/>
            </a:endParaRPr>
          </a:p>
          <a:p>
            <a:pPr marL="0" indent="0">
              <a:buNone/>
            </a:pPr>
            <a:r>
              <a:rPr lang="en-US" sz="2400" b="1" dirty="0" smtClean="0">
                <a:cs typeface="Courier"/>
              </a:rPr>
              <a:t>Syntax: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for (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-5;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++ ) 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if (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== 0 ) {  // prevent division by zero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break;  // exit loop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console.log( 5 /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136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226257" y="6239227"/>
            <a:ext cx="1593705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pickQueenWhile.html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85531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Complex “break” within “while”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// count number of times to draw a queen (using a while)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guess = 0;  // counter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cards = [ "Ace", "King", "Queen", "Jack" ];  // face cards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min = 0;  // smallest array index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max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cards.length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- 1;  // largest index</a:t>
            </a:r>
          </a:p>
          <a:p>
            <a:pPr marL="0" indent="0">
              <a:lnSpc>
                <a:spcPct val="80000"/>
              </a:lnSpc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// pick first random number between 0 and 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pick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* max) + min );</a:t>
            </a:r>
          </a:p>
          <a:p>
            <a:pPr marL="0" indent="0">
              <a:lnSpc>
                <a:spcPct val="80000"/>
              </a:lnSpc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while ( true ) {  // infinite loop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guess++;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if ( cards[pick] == "Queen" ) {  // found it!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console.log( guess + ". Right: " + cards[pick] 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break;  // stop guessing exit loop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lnSpc>
                <a:spcPct val="80000"/>
              </a:lnSpc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console.log( guess + ". Wrong: " + cards[pick] 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pick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* max) + min );  // next guess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console.log( "Guesses: " + guess );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137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226257" y="6239227"/>
            <a:ext cx="1593705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pickQueenWhile.html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85531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smtClean="0">
                <a:solidFill>
                  <a:srgbClr val="333333"/>
                </a:solidFill>
              </a:rPr>
              <a:t>Complex “break” within “do while”</a:t>
            </a:r>
            <a:endParaRPr lang="en-US" sz="3800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400" b="1" dirty="0">
                <a:latin typeface="Courier"/>
                <a:cs typeface="Courier"/>
              </a:rPr>
              <a:t>/*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b="1" dirty="0">
                <a:latin typeface="Courier"/>
                <a:cs typeface="Courier"/>
              </a:rPr>
              <a:t> * Number times it takes to draw a Queen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b="1" dirty="0">
                <a:latin typeface="Courier"/>
                <a:cs typeface="Courier"/>
              </a:rPr>
              <a:t>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b="1" dirty="0" err="1">
                <a:latin typeface="Courier"/>
                <a:cs typeface="Courier"/>
              </a:rPr>
              <a:t>var</a:t>
            </a:r>
            <a:r>
              <a:rPr lang="en-US" sz="1400" b="1" dirty="0">
                <a:latin typeface="Courier"/>
                <a:cs typeface="Courier"/>
              </a:rPr>
              <a:t> choice = 0;  // counter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b="1" dirty="0" err="1">
                <a:latin typeface="Courier"/>
                <a:cs typeface="Courier"/>
              </a:rPr>
              <a:t>var</a:t>
            </a:r>
            <a:r>
              <a:rPr lang="en-US" sz="1400" b="1" dirty="0">
                <a:latin typeface="Courier"/>
                <a:cs typeface="Courier"/>
              </a:rPr>
              <a:t> cards = [ "Ace", "King", "Queen", "Jack" ]; // face cards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b="1" dirty="0" err="1">
                <a:latin typeface="Courier"/>
                <a:cs typeface="Courier"/>
              </a:rPr>
              <a:t>var</a:t>
            </a:r>
            <a:r>
              <a:rPr lang="en-US" sz="1400" b="1" dirty="0">
                <a:latin typeface="Courier"/>
                <a:cs typeface="Courier"/>
              </a:rPr>
              <a:t> min = 0;  // smallest array index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b="1" dirty="0" err="1">
                <a:latin typeface="Courier"/>
                <a:cs typeface="Courier"/>
              </a:rPr>
              <a:t>var</a:t>
            </a:r>
            <a:r>
              <a:rPr lang="en-US" sz="1400" b="1" dirty="0">
                <a:latin typeface="Courier"/>
                <a:cs typeface="Courier"/>
              </a:rPr>
              <a:t> max = </a:t>
            </a:r>
            <a:r>
              <a:rPr lang="en-US" sz="1400" b="1" dirty="0" err="1">
                <a:latin typeface="Courier"/>
                <a:cs typeface="Courier"/>
              </a:rPr>
              <a:t>cards.length</a:t>
            </a:r>
            <a:r>
              <a:rPr lang="en-US" sz="1400" b="1" dirty="0">
                <a:latin typeface="Courier"/>
                <a:cs typeface="Courier"/>
              </a:rPr>
              <a:t> - 1;  // largest array index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b="1" dirty="0" err="1">
                <a:latin typeface="Courier"/>
                <a:cs typeface="Courier"/>
              </a:rPr>
              <a:t>var</a:t>
            </a:r>
            <a:r>
              <a:rPr lang="en-US" sz="1400" b="1" dirty="0">
                <a:latin typeface="Courier"/>
                <a:cs typeface="Courier"/>
              </a:rPr>
              <a:t> pick;</a:t>
            </a:r>
          </a:p>
          <a:p>
            <a:pPr marL="0" indent="0">
              <a:lnSpc>
                <a:spcPct val="80000"/>
              </a:lnSpc>
              <a:buNone/>
            </a:pPr>
            <a:endParaRPr lang="en-US" sz="1400" b="1" dirty="0"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400" b="1" dirty="0">
                <a:latin typeface="Courier"/>
                <a:cs typeface="Courier"/>
              </a:rPr>
              <a:t>do  // while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b="1" dirty="0">
                <a:latin typeface="Courier"/>
                <a:cs typeface="Courier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b="1" dirty="0">
                <a:latin typeface="Courier"/>
                <a:cs typeface="Courier"/>
              </a:rPr>
              <a:t>   choice++;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b="1" dirty="0">
                <a:latin typeface="Courier"/>
                <a:cs typeface="Courier"/>
              </a:rPr>
              <a:t>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b="1" dirty="0">
                <a:latin typeface="Courier"/>
                <a:cs typeface="Courier"/>
              </a:rPr>
              <a:t>   // random number between 0 and 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b="1" dirty="0">
                <a:latin typeface="Courier"/>
                <a:cs typeface="Courier"/>
              </a:rPr>
              <a:t>   pick = </a:t>
            </a:r>
            <a:r>
              <a:rPr lang="en-US" sz="1400" b="1" dirty="0" err="1">
                <a:latin typeface="Courier"/>
                <a:cs typeface="Courier"/>
              </a:rPr>
              <a:t>Math.floor</a:t>
            </a:r>
            <a:r>
              <a:rPr lang="en-US" sz="1400" b="1" dirty="0">
                <a:latin typeface="Courier"/>
                <a:cs typeface="Courier"/>
              </a:rPr>
              <a:t>( (</a:t>
            </a:r>
            <a:r>
              <a:rPr lang="en-US" sz="1400" b="1" dirty="0" err="1">
                <a:latin typeface="Courier"/>
                <a:cs typeface="Courier"/>
              </a:rPr>
              <a:t>Math.random</a:t>
            </a:r>
            <a:r>
              <a:rPr lang="en-US" sz="1400" b="1" dirty="0">
                <a:latin typeface="Courier"/>
                <a:cs typeface="Courier"/>
              </a:rPr>
              <a:t>() * max) + min );</a:t>
            </a:r>
          </a:p>
          <a:p>
            <a:pPr marL="0" indent="0">
              <a:lnSpc>
                <a:spcPct val="80000"/>
              </a:lnSpc>
              <a:buNone/>
            </a:pPr>
            <a:endParaRPr lang="en-US" sz="1400" b="1" dirty="0"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400" b="1" dirty="0">
                <a:latin typeface="Courier"/>
                <a:cs typeface="Courier"/>
              </a:rPr>
              <a:t>   if ( cards[pick] == "Queen" 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b="1" dirty="0">
                <a:latin typeface="Courier"/>
                <a:cs typeface="Courier"/>
              </a:rPr>
              <a:t>      break;  // exit loop</a:t>
            </a:r>
          </a:p>
          <a:p>
            <a:pPr marL="0" indent="0">
              <a:lnSpc>
                <a:spcPct val="80000"/>
              </a:lnSpc>
              <a:buNone/>
            </a:pPr>
            <a:endParaRPr lang="en-US" sz="1400" b="1" dirty="0"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400" b="1" dirty="0">
                <a:latin typeface="Courier"/>
                <a:cs typeface="Courier"/>
              </a:rPr>
              <a:t>   </a:t>
            </a:r>
            <a:r>
              <a:rPr lang="en-US" sz="1400" b="1" dirty="0" err="1">
                <a:latin typeface="Courier"/>
                <a:cs typeface="Courier"/>
              </a:rPr>
              <a:t>console.log</a:t>
            </a:r>
            <a:r>
              <a:rPr lang="en-US" sz="1400" b="1" dirty="0">
                <a:latin typeface="Courier"/>
                <a:cs typeface="Courier"/>
              </a:rPr>
              <a:t>( "Wrong: " + cards[pick] 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b="1" dirty="0">
                <a:latin typeface="Courier"/>
                <a:cs typeface="Courier"/>
              </a:rPr>
              <a:t>} while ( true )  // infinite loop</a:t>
            </a:r>
          </a:p>
          <a:p>
            <a:pPr marL="0" indent="0">
              <a:lnSpc>
                <a:spcPct val="80000"/>
              </a:lnSpc>
              <a:buNone/>
            </a:pPr>
            <a:endParaRPr lang="en-US" sz="1400" b="1" dirty="0"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400" b="1" dirty="0" err="1">
                <a:latin typeface="Courier"/>
                <a:cs typeface="Courier"/>
              </a:rPr>
              <a:t>console.log</a:t>
            </a:r>
            <a:r>
              <a:rPr lang="en-US" sz="1400" b="1" dirty="0">
                <a:latin typeface="Courier"/>
                <a:cs typeface="Courier"/>
              </a:rPr>
              <a:t>( "Tries: " + choice 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138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531854" y="6156583"/>
            <a:ext cx="1288108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Script 30a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80045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Using “continue” in a Loop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900" b="1" dirty="0">
                <a:cs typeface="Courier"/>
              </a:rPr>
              <a:t>Description:</a:t>
            </a:r>
          </a:p>
          <a:p>
            <a:pPr marL="400050" lvl="1" indent="0">
              <a:buNone/>
            </a:pPr>
            <a:r>
              <a:rPr lang="en-US" sz="2900" dirty="0" smtClean="0">
                <a:cs typeface="Courier"/>
              </a:rPr>
              <a:t>The “continue” statement terminates the current iteration of a loop.  The “continue” does not impact an “if” statement.</a:t>
            </a:r>
            <a:endParaRPr lang="en-US" sz="2900" dirty="0">
              <a:cs typeface="Courier"/>
            </a:endParaRPr>
          </a:p>
          <a:p>
            <a:pPr marL="0" indent="0">
              <a:buNone/>
            </a:pPr>
            <a:endParaRPr lang="en-US" sz="2900" b="1" dirty="0" smtClean="0">
              <a:cs typeface="Courier"/>
            </a:endParaRPr>
          </a:p>
          <a:p>
            <a:pPr marL="0" indent="0">
              <a:buNone/>
            </a:pPr>
            <a:r>
              <a:rPr lang="en-US" sz="2900" b="1" dirty="0" smtClean="0">
                <a:cs typeface="Courier"/>
              </a:rPr>
              <a:t>Syntax:</a:t>
            </a:r>
            <a:endParaRPr lang="en-US" sz="2900" b="1" dirty="0">
              <a:cs typeface="Courier"/>
            </a:endParaRPr>
          </a:p>
          <a:p>
            <a:pPr marL="400050" lvl="1" indent="0">
              <a:buNone/>
            </a:pPr>
            <a:r>
              <a:rPr lang="nl-NL" sz="2900" b="1" dirty="0" err="1" smtClean="0">
                <a:latin typeface="Courier"/>
                <a:cs typeface="Courier"/>
              </a:rPr>
              <a:t>while</a:t>
            </a:r>
            <a:r>
              <a:rPr lang="nl-NL" sz="2900" b="1" dirty="0" smtClean="0">
                <a:latin typeface="Courier"/>
                <a:cs typeface="Courier"/>
              </a:rPr>
              <a:t> ( </a:t>
            </a:r>
            <a:r>
              <a:rPr lang="nl-NL" sz="2900" b="1" i="1" dirty="0" err="1" smtClean="0">
                <a:latin typeface="Courier"/>
                <a:cs typeface="Courier"/>
              </a:rPr>
              <a:t>condition</a:t>
            </a:r>
            <a:r>
              <a:rPr lang="nl-NL" sz="2900" b="1" dirty="0" smtClean="0">
                <a:latin typeface="Courier"/>
                <a:cs typeface="Courier"/>
              </a:rPr>
              <a:t> ) {  // </a:t>
            </a:r>
            <a:r>
              <a:rPr lang="nl-NL" sz="2900" b="1" dirty="0" err="1" smtClean="0">
                <a:latin typeface="Courier"/>
                <a:cs typeface="Courier"/>
              </a:rPr>
              <a:t>true</a:t>
            </a:r>
            <a:endParaRPr lang="nl-NL" sz="2900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nl-NL" sz="2900" b="1" dirty="0">
                <a:latin typeface="Courier"/>
                <a:cs typeface="Courier"/>
              </a:rPr>
              <a:t>   </a:t>
            </a:r>
            <a:r>
              <a:rPr lang="en-US" sz="2900" b="1" dirty="0" smtClean="0">
                <a:latin typeface="Courier"/>
                <a:cs typeface="Courier"/>
              </a:rPr>
              <a:t>if ( </a:t>
            </a:r>
            <a:r>
              <a:rPr lang="en-US" sz="2900" b="1" i="1" dirty="0" smtClean="0">
                <a:latin typeface="Courier"/>
                <a:cs typeface="Courier"/>
              </a:rPr>
              <a:t>condition</a:t>
            </a:r>
            <a:r>
              <a:rPr lang="en-US" sz="2900" b="1" dirty="0" smtClean="0">
                <a:latin typeface="Courier"/>
                <a:cs typeface="Courier"/>
              </a:rPr>
              <a:t> )  // true</a:t>
            </a:r>
          </a:p>
          <a:p>
            <a:pPr marL="400050" lvl="1" indent="0">
              <a:buNone/>
            </a:pPr>
            <a:r>
              <a:rPr lang="en-US" sz="2900" b="1" dirty="0">
                <a:latin typeface="Courier"/>
                <a:cs typeface="Courier"/>
              </a:rPr>
              <a:t> </a:t>
            </a:r>
            <a:r>
              <a:rPr lang="en-US" sz="2900" b="1" dirty="0" smtClean="0">
                <a:latin typeface="Courier"/>
                <a:cs typeface="Courier"/>
              </a:rPr>
              <a:t>     continue;  // exit iteration</a:t>
            </a:r>
            <a:endParaRPr lang="en-US" sz="2900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2900" b="1" dirty="0">
                <a:latin typeface="Courier"/>
                <a:cs typeface="Courier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139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667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33"/>
                </a:solidFill>
              </a:rPr>
              <a:t>JavaScript Development Browsers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dirty="0" smtClean="0"/>
              <a:t>Google</a:t>
            </a:r>
          </a:p>
          <a:p>
            <a:pPr marL="1025525" lvl="1" indent="-561975" defTabSz="1028700">
              <a:buFont typeface="Wingdings" charset="2"/>
              <a:buChar char="q"/>
            </a:pPr>
            <a:r>
              <a:rPr lang="en-US" sz="3600" dirty="0" smtClean="0"/>
              <a:t>Chrome</a:t>
            </a:r>
          </a:p>
          <a:p>
            <a:pPr marL="1371600" lvl="3" indent="0">
              <a:buNone/>
            </a:pPr>
            <a:r>
              <a:rPr lang="en-US" sz="3200" dirty="0" smtClean="0">
                <a:hlinkClick r:id="rId2"/>
              </a:rPr>
              <a:t>http://google.com/chrome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pPr marL="1025525" lvl="1" indent="-561975" defTabSz="1028700">
              <a:buFont typeface="Wingdings" charset="2"/>
              <a:buChar char="q"/>
            </a:pPr>
            <a:r>
              <a:rPr lang="en-US" sz="3600" dirty="0"/>
              <a:t>Chrome Canary</a:t>
            </a:r>
          </a:p>
          <a:p>
            <a:pPr marL="1371600" lvl="3" indent="0">
              <a:buNone/>
            </a:pPr>
            <a:r>
              <a:rPr lang="en-US" sz="3200" dirty="0" smtClean="0">
                <a:hlinkClick r:id="rId3"/>
              </a:rPr>
              <a:t>http://tools.google.com/dlpage/chromeSXS</a:t>
            </a:r>
            <a:endParaRPr lang="en-US" sz="3200" dirty="0" smtClean="0"/>
          </a:p>
          <a:p>
            <a:pPr marL="1371600" lvl="3" indent="0">
              <a:buNone/>
            </a:pPr>
            <a:endParaRPr lang="en-US" sz="3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318395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Example “continue” within “for”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latin typeface="Courier"/>
                <a:cs typeface="Courier"/>
              </a:rPr>
              <a:t>for( </a:t>
            </a:r>
            <a:r>
              <a:rPr lang="en-US" b="1" dirty="0" err="1">
                <a:latin typeface="Courier"/>
                <a:cs typeface="Courier"/>
              </a:rPr>
              <a:t>var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err="1">
                <a:latin typeface="Courier"/>
                <a:cs typeface="Courier"/>
              </a:rPr>
              <a:t>i</a:t>
            </a:r>
            <a:r>
              <a:rPr lang="en-US" b="1" dirty="0">
                <a:latin typeface="Courier"/>
                <a:cs typeface="Courier"/>
              </a:rPr>
              <a:t> = 0; </a:t>
            </a:r>
            <a:r>
              <a:rPr lang="en-US" b="1" dirty="0" err="1">
                <a:latin typeface="Courier"/>
                <a:cs typeface="Courier"/>
              </a:rPr>
              <a:t>i</a:t>
            </a:r>
            <a:r>
              <a:rPr lang="en-US" b="1" dirty="0">
                <a:latin typeface="Courier"/>
                <a:cs typeface="Courier"/>
              </a:rPr>
              <a:t> &lt; 100; </a:t>
            </a:r>
            <a:r>
              <a:rPr lang="en-US" b="1" dirty="0" err="1">
                <a:latin typeface="Courier"/>
                <a:cs typeface="Courier"/>
              </a:rPr>
              <a:t>i</a:t>
            </a:r>
            <a:r>
              <a:rPr lang="en-US" b="1" dirty="0">
                <a:latin typeface="Courier"/>
                <a:cs typeface="Courier"/>
              </a:rPr>
              <a:t>++ ) {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latin typeface="Courier"/>
                <a:cs typeface="Courier"/>
              </a:rPr>
              <a:t>   // not even multiple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latin typeface="Courier"/>
                <a:cs typeface="Courier"/>
              </a:rPr>
              <a:t>   if ( </a:t>
            </a:r>
            <a:r>
              <a:rPr lang="en-US" b="1" dirty="0" err="1">
                <a:latin typeface="Courier"/>
                <a:cs typeface="Courier"/>
              </a:rPr>
              <a:t>i</a:t>
            </a:r>
            <a:r>
              <a:rPr lang="en-US" b="1" dirty="0">
                <a:latin typeface="Courier"/>
                <a:cs typeface="Courier"/>
              </a:rPr>
              <a:t> % 10 != 0 )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latin typeface="Courier"/>
                <a:cs typeface="Courier"/>
              </a:rPr>
              <a:t>      // skip current </a:t>
            </a:r>
            <a:r>
              <a:rPr lang="en-US" b="1" dirty="0" smtClean="0">
                <a:latin typeface="Courier"/>
                <a:cs typeface="Courier"/>
              </a:rPr>
              <a:t>iteration</a:t>
            </a:r>
            <a:endParaRPr lang="en-US" b="1" dirty="0"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latin typeface="Courier"/>
                <a:cs typeface="Courier"/>
              </a:rPr>
              <a:t>      continue;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latin typeface="Courier"/>
                <a:cs typeface="Courier"/>
              </a:rPr>
              <a:t> 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latin typeface="Courier"/>
                <a:cs typeface="Courier"/>
              </a:rPr>
              <a:t>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latin typeface="Courier"/>
                <a:cs typeface="Courier"/>
              </a:rPr>
              <a:t>   </a:t>
            </a:r>
            <a:r>
              <a:rPr lang="en-US" b="1" dirty="0" err="1">
                <a:latin typeface="Courier"/>
                <a:cs typeface="Courier"/>
              </a:rPr>
              <a:t>console.log</a:t>
            </a:r>
            <a:r>
              <a:rPr lang="en-US" b="1" dirty="0">
                <a:latin typeface="Courier"/>
                <a:cs typeface="Courier"/>
              </a:rPr>
              <a:t>( </a:t>
            </a:r>
            <a:r>
              <a:rPr lang="en-US" b="1" dirty="0" err="1">
                <a:latin typeface="Courier"/>
                <a:cs typeface="Courier"/>
              </a:rPr>
              <a:t>i</a:t>
            </a:r>
            <a:r>
              <a:rPr lang="en-US" b="1" dirty="0">
                <a:latin typeface="Courier"/>
                <a:cs typeface="Courier"/>
              </a:rPr>
              <a:t> 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latin typeface="Courier"/>
                <a:cs typeface="Courier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140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519230" y="6156583"/>
            <a:ext cx="1300732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Script 30b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08038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3782" y="1331738"/>
            <a:ext cx="7315200" cy="19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63354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b="1" dirty="0" smtClean="0">
                <a:latin typeface="Arial"/>
                <a:ea typeface="DejaVu Sans" pitchFamily="34" charset="0"/>
                <a:cs typeface="Arial"/>
              </a:rPr>
              <a:t>Ternary Operators</a:t>
            </a:r>
            <a:endParaRPr lang="en-US" sz="5400" b="1" dirty="0">
              <a:latin typeface="Arial"/>
              <a:ea typeface="DejaVu Sans" pitchFamily="34" charset="0"/>
              <a:cs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28576" y="3861047"/>
            <a:ext cx="6805612" cy="2042691"/>
          </a:xfrm>
        </p:spPr>
        <p:txBody>
          <a:bodyPr lIns="0" tIns="28077" rIns="0" bIns="0" anchor="ctr">
            <a:normAutofit/>
          </a:bodyPr>
          <a:lstStyle/>
          <a:p>
            <a:pPr indent="-331754" algn="ctr" eaLnBrk="1" fontAlgn="auto" hangingPunct="1">
              <a:spcBef>
                <a:spcPts val="661"/>
              </a:spcBef>
              <a:buClrTx/>
              <a:buFont typeface="Wingdings"/>
              <a:buNone/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21382" y="6246639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493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333333"/>
                </a:solidFill>
              </a:rPr>
              <a:t>Ternary Operator (“if” Shortcut)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900" b="1" dirty="0">
                <a:cs typeface="Courier"/>
              </a:rPr>
              <a:t>Description:</a:t>
            </a:r>
          </a:p>
          <a:p>
            <a:pPr marL="400050" lvl="1" indent="0">
              <a:buNone/>
            </a:pPr>
            <a:r>
              <a:rPr lang="en-US" sz="2900" dirty="0" smtClean="0">
                <a:cs typeface="Courier"/>
              </a:rPr>
              <a:t>Abbreviated notation of the “if” condition.  Often used for returning a value upon a true or false condition.</a:t>
            </a:r>
            <a:endParaRPr lang="en-US" sz="2900" dirty="0">
              <a:cs typeface="Courier"/>
            </a:endParaRPr>
          </a:p>
          <a:p>
            <a:pPr marL="0" indent="0">
              <a:buNone/>
            </a:pPr>
            <a:endParaRPr lang="en-US" sz="2900" b="1" dirty="0" smtClean="0">
              <a:cs typeface="Courier"/>
            </a:endParaRPr>
          </a:p>
          <a:p>
            <a:pPr marL="0" indent="0">
              <a:buNone/>
            </a:pPr>
            <a:r>
              <a:rPr lang="en-US" sz="2900" b="1" dirty="0" smtClean="0">
                <a:cs typeface="Courier"/>
              </a:rPr>
              <a:t>Syntax:</a:t>
            </a:r>
            <a:endParaRPr lang="en-US" sz="2900" b="1" dirty="0">
              <a:cs typeface="Courier"/>
            </a:endParaRPr>
          </a:p>
          <a:p>
            <a:pPr marL="400050" lvl="1" indent="0">
              <a:buNone/>
            </a:pPr>
            <a:r>
              <a:rPr lang="nl-NL" sz="2900" b="1" i="1" dirty="0" err="1" smtClean="0">
                <a:latin typeface="Courier"/>
                <a:cs typeface="Courier"/>
              </a:rPr>
              <a:t>condition</a:t>
            </a:r>
            <a:r>
              <a:rPr lang="nl-NL" sz="2900" b="1" dirty="0" smtClean="0">
                <a:latin typeface="Courier"/>
                <a:cs typeface="Courier"/>
              </a:rPr>
              <a:t> </a:t>
            </a:r>
            <a:r>
              <a:rPr lang="en-US" sz="2900" b="1" dirty="0" smtClean="0">
                <a:latin typeface="Courier"/>
                <a:cs typeface="Courier"/>
              </a:rPr>
              <a:t>? </a:t>
            </a:r>
            <a:r>
              <a:rPr lang="en-US" sz="2900" b="1" i="1" dirty="0" err="1" smtClean="0">
                <a:latin typeface="Courier"/>
                <a:cs typeface="Courier"/>
              </a:rPr>
              <a:t>trueValue</a:t>
            </a:r>
            <a:r>
              <a:rPr lang="en-US" sz="2900" b="1" dirty="0" smtClean="0">
                <a:latin typeface="Courier"/>
                <a:cs typeface="Courier"/>
              </a:rPr>
              <a:t> : </a:t>
            </a:r>
            <a:r>
              <a:rPr lang="en-US" sz="2900" b="1" i="1" dirty="0" err="1" smtClean="0">
                <a:latin typeface="Courier"/>
                <a:cs typeface="Courier"/>
              </a:rPr>
              <a:t>elseValue</a:t>
            </a:r>
            <a:r>
              <a:rPr lang="en-US" sz="2900" b="1" dirty="0" smtClean="0">
                <a:latin typeface="Courier"/>
                <a:cs typeface="Courier"/>
              </a:rPr>
              <a:t> ;</a:t>
            </a:r>
            <a:endParaRPr lang="en-US" sz="2900" b="1" dirty="0"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142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849676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Ternary </a:t>
            </a:r>
            <a:r>
              <a:rPr lang="en-US" dirty="0" smtClean="0">
                <a:solidFill>
                  <a:srgbClr val="333333"/>
                </a:solidFill>
              </a:rPr>
              <a:t>Operator Example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>
                <a:latin typeface="Courier"/>
                <a:cs typeface="Courier"/>
              </a:rPr>
              <a:t>var prefix = "</a:t>
            </a:r>
            <a:r>
              <a:rPr lang="nl-NL" sz="2000" b="1" dirty="0" err="1">
                <a:latin typeface="Courier"/>
                <a:cs typeface="Courier"/>
              </a:rPr>
              <a:t>Alumn</a:t>
            </a:r>
            <a:r>
              <a:rPr lang="nl-NL" sz="2000" b="1" dirty="0">
                <a:latin typeface="Courier"/>
                <a:cs typeface="Courier"/>
              </a:rPr>
              <a:t>";</a:t>
            </a:r>
          </a:p>
          <a:p>
            <a:pPr marL="0" indent="0">
              <a:buNone/>
            </a:pPr>
            <a:r>
              <a:rPr lang="nl-NL" sz="2000" b="1" dirty="0">
                <a:latin typeface="Courier"/>
                <a:cs typeface="Courier"/>
              </a:rPr>
              <a:t>var word = prefix;</a:t>
            </a:r>
          </a:p>
          <a:p>
            <a:pPr marL="0" indent="0">
              <a:buNone/>
            </a:pPr>
            <a:r>
              <a:rPr lang="nl-NL" sz="2000" b="1" dirty="0">
                <a:latin typeface="Courier"/>
                <a:cs typeface="Courier"/>
              </a:rPr>
              <a:t>var </a:t>
            </a:r>
            <a:r>
              <a:rPr lang="nl-NL" sz="2000" b="1" dirty="0" err="1">
                <a:latin typeface="Courier"/>
                <a:cs typeface="Courier"/>
              </a:rPr>
              <a:t>totalCount</a:t>
            </a:r>
            <a:r>
              <a:rPr lang="nl-NL" sz="2000" b="1" dirty="0">
                <a:latin typeface="Courier"/>
                <a:cs typeface="Courier"/>
              </a:rPr>
              <a:t> = 4;</a:t>
            </a:r>
          </a:p>
          <a:p>
            <a:pPr marL="0" indent="0">
              <a:buNone/>
            </a:pPr>
            <a:r>
              <a:rPr lang="nl-NL" sz="2000" b="1" dirty="0">
                <a:latin typeface="Courier"/>
                <a:cs typeface="Courier"/>
              </a:rPr>
              <a:t>var </a:t>
            </a:r>
            <a:r>
              <a:rPr lang="nl-NL" sz="2000" b="1" dirty="0" err="1">
                <a:latin typeface="Courier"/>
                <a:cs typeface="Courier"/>
              </a:rPr>
              <a:t>maleCount</a:t>
            </a:r>
            <a:r>
              <a:rPr lang="nl-NL" sz="2000" b="1" dirty="0">
                <a:latin typeface="Courier"/>
                <a:cs typeface="Courier"/>
              </a:rPr>
              <a:t> = 1;</a:t>
            </a:r>
          </a:p>
          <a:p>
            <a:pPr marL="0" indent="0">
              <a:buNone/>
            </a:pPr>
            <a:endParaRPr lang="nl-NL" sz="20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nl-NL" sz="2000" b="1" dirty="0" err="1">
                <a:latin typeface="Courier"/>
                <a:cs typeface="Courier"/>
              </a:rPr>
              <a:t>if</a:t>
            </a:r>
            <a:r>
              <a:rPr lang="nl-NL" sz="2000" b="1" dirty="0">
                <a:latin typeface="Courier"/>
                <a:cs typeface="Courier"/>
              </a:rPr>
              <a:t> ( </a:t>
            </a:r>
            <a:r>
              <a:rPr lang="nl-NL" sz="2000" b="1" dirty="0" err="1">
                <a:latin typeface="Courier"/>
                <a:cs typeface="Courier"/>
              </a:rPr>
              <a:t>maleCount</a:t>
            </a:r>
            <a:r>
              <a:rPr lang="nl-NL" sz="2000" b="1" dirty="0">
                <a:latin typeface="Courier"/>
                <a:cs typeface="Courier"/>
              </a:rPr>
              <a:t> &gt;= 1 ) {  // </a:t>
            </a:r>
            <a:r>
              <a:rPr lang="nl-NL" sz="2000" b="1" dirty="0" err="1">
                <a:latin typeface="Courier"/>
                <a:cs typeface="Courier"/>
              </a:rPr>
              <a:t>masculine</a:t>
            </a:r>
            <a:endParaRPr lang="nl-NL" sz="20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nl-NL" sz="2000" b="1" dirty="0">
                <a:latin typeface="Courier"/>
                <a:cs typeface="Courier"/>
              </a:rPr>
              <a:t>   word += ( </a:t>
            </a:r>
            <a:r>
              <a:rPr lang="nl-NL" sz="2000" b="1" dirty="0" err="1">
                <a:latin typeface="Courier"/>
                <a:cs typeface="Courier"/>
              </a:rPr>
              <a:t>totalCount</a:t>
            </a:r>
            <a:r>
              <a:rPr lang="nl-NL" sz="2000" b="1" dirty="0">
                <a:latin typeface="Courier"/>
                <a:cs typeface="Courier"/>
              </a:rPr>
              <a:t> == 1 ) ? "</a:t>
            </a:r>
            <a:r>
              <a:rPr lang="nl-NL" sz="2000" b="1" dirty="0" err="1">
                <a:latin typeface="Courier"/>
                <a:cs typeface="Courier"/>
              </a:rPr>
              <a:t>us</a:t>
            </a:r>
            <a:r>
              <a:rPr lang="nl-NL" sz="2000" b="1" dirty="0">
                <a:latin typeface="Courier"/>
                <a:cs typeface="Courier"/>
              </a:rPr>
              <a:t>" : "i";</a:t>
            </a:r>
          </a:p>
          <a:p>
            <a:pPr marL="0" indent="0">
              <a:buNone/>
            </a:pPr>
            <a:r>
              <a:rPr lang="nl-NL" sz="2000" b="1" dirty="0">
                <a:latin typeface="Courier"/>
                <a:cs typeface="Courier"/>
              </a:rPr>
              <a:t>} </a:t>
            </a:r>
            <a:r>
              <a:rPr lang="nl-NL" sz="2000" b="1" dirty="0" err="1">
                <a:latin typeface="Courier"/>
                <a:cs typeface="Courier"/>
              </a:rPr>
              <a:t>else</a:t>
            </a:r>
            <a:r>
              <a:rPr lang="nl-NL" sz="2000" b="1" dirty="0">
                <a:latin typeface="Courier"/>
                <a:cs typeface="Courier"/>
              </a:rPr>
              <a:t> {  // </a:t>
            </a:r>
            <a:r>
              <a:rPr lang="nl-NL" sz="2000" b="1" dirty="0" err="1">
                <a:latin typeface="Courier"/>
                <a:cs typeface="Courier"/>
              </a:rPr>
              <a:t>feminine</a:t>
            </a:r>
            <a:endParaRPr lang="nl-NL" sz="20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nl-NL" sz="2000" b="1" dirty="0">
                <a:latin typeface="Courier"/>
                <a:cs typeface="Courier"/>
              </a:rPr>
              <a:t>   word += ( </a:t>
            </a:r>
            <a:r>
              <a:rPr lang="nl-NL" sz="2000" b="1" dirty="0" err="1">
                <a:latin typeface="Courier"/>
                <a:cs typeface="Courier"/>
              </a:rPr>
              <a:t>totalCount</a:t>
            </a:r>
            <a:r>
              <a:rPr lang="nl-NL" sz="2000" b="1" dirty="0">
                <a:latin typeface="Courier"/>
                <a:cs typeface="Courier"/>
              </a:rPr>
              <a:t> == 1 ) ? "a" : "</a:t>
            </a:r>
            <a:r>
              <a:rPr lang="nl-NL" sz="2000" b="1" dirty="0" err="1">
                <a:latin typeface="Courier"/>
                <a:cs typeface="Courier"/>
              </a:rPr>
              <a:t>ae</a:t>
            </a:r>
            <a:r>
              <a:rPr lang="nl-NL" sz="2000" b="1" dirty="0">
                <a:latin typeface="Courier"/>
                <a:cs typeface="Courier"/>
              </a:rPr>
              <a:t>";</a:t>
            </a:r>
          </a:p>
          <a:p>
            <a:pPr marL="0" indent="0">
              <a:buNone/>
            </a:pPr>
            <a:r>
              <a:rPr lang="nl-NL" sz="2000" b="1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nl-NL" sz="20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nl-NL" sz="2000" b="1" dirty="0">
                <a:latin typeface="Courier"/>
                <a:cs typeface="Courier"/>
              </a:rPr>
              <a:t>var report = word + " </a:t>
            </a:r>
            <a:r>
              <a:rPr lang="nl-NL" sz="2000" b="1" dirty="0" err="1">
                <a:latin typeface="Courier"/>
                <a:cs typeface="Courier"/>
              </a:rPr>
              <a:t>attended</a:t>
            </a:r>
            <a:r>
              <a:rPr lang="nl-NL" sz="2000" b="1" dirty="0">
                <a:latin typeface="Courier"/>
                <a:cs typeface="Courier"/>
              </a:rPr>
              <a:t>: " + </a:t>
            </a:r>
            <a:r>
              <a:rPr lang="nl-NL" sz="2000" b="1" dirty="0" err="1">
                <a:latin typeface="Courier"/>
                <a:cs typeface="Courier"/>
              </a:rPr>
              <a:t>totalCount</a:t>
            </a:r>
            <a:r>
              <a:rPr lang="nl-NL" sz="2000" b="1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nl-NL" sz="2000" b="1" dirty="0" err="1">
                <a:latin typeface="Courier"/>
                <a:cs typeface="Courier"/>
              </a:rPr>
              <a:t>console.log</a:t>
            </a:r>
            <a:r>
              <a:rPr lang="nl-NL" sz="2000" b="1" dirty="0">
                <a:latin typeface="Courier"/>
                <a:cs typeface="Courier"/>
              </a:rPr>
              <a:t>( report );</a:t>
            </a:r>
            <a:endParaRPr lang="en-US" sz="2000" b="1" dirty="0"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143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7481358" y="4788431"/>
            <a:ext cx="1274708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HTML 21a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37973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333333"/>
                </a:solidFill>
              </a:rPr>
              <a:t>Ternary </a:t>
            </a:r>
            <a:r>
              <a:rPr lang="en-US" dirty="0" smtClean="0">
                <a:solidFill>
                  <a:srgbClr val="333333"/>
                </a:solidFill>
              </a:rPr>
              <a:t>Operator:</a:t>
            </a:r>
            <a:br>
              <a:rPr lang="en-US" dirty="0" smtClean="0">
                <a:solidFill>
                  <a:srgbClr val="333333"/>
                </a:solidFill>
              </a:rPr>
            </a:br>
            <a:r>
              <a:rPr lang="en-US" dirty="0" smtClean="0">
                <a:solidFill>
                  <a:srgbClr val="333333"/>
                </a:solidFill>
              </a:rPr>
              <a:t>Student Exercise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cs typeface="Courier"/>
              </a:rPr>
              <a:t>Problem:</a:t>
            </a:r>
          </a:p>
          <a:p>
            <a:pPr marL="400050" lvl="1" indent="0">
              <a:buNone/>
            </a:pPr>
            <a:r>
              <a:rPr lang="en-US" sz="3200" dirty="0" smtClean="0">
                <a:cs typeface="Courier"/>
              </a:rPr>
              <a:t>Create a script that uses the Ternary Operator to make the following words plural or singular based on the number of each as specified by the zoo object.</a:t>
            </a:r>
            <a:endParaRPr lang="en-US" sz="3200" dirty="0"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144</a:t>
            </a:fld>
            <a:endParaRPr lang="es-E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030693"/>
              </p:ext>
            </p:extLst>
          </p:nvPr>
        </p:nvGraphicFramePr>
        <p:xfrm>
          <a:off x="467544" y="4509120"/>
          <a:ext cx="3672408" cy="20726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417058"/>
                <a:gridCol w="1255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Label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Value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i="0" dirty="0" err="1" smtClean="0">
                          <a:latin typeface="Courier New"/>
                          <a:cs typeface="Courier New"/>
                        </a:rPr>
                        <a:t>hippopotam</a:t>
                      </a:r>
                      <a:endParaRPr lang="en-US" sz="28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latin typeface="Courier New"/>
                          <a:cs typeface="Courier New"/>
                        </a:rPr>
                        <a:t>3</a:t>
                      </a:r>
                      <a:endParaRPr lang="en-US" sz="28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i="0" dirty="0" err="1" smtClean="0">
                          <a:latin typeface="Courier New"/>
                          <a:cs typeface="Courier New"/>
                        </a:rPr>
                        <a:t>cact</a:t>
                      </a:r>
                      <a:endParaRPr lang="en-US" sz="28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latin typeface="Courier New"/>
                          <a:cs typeface="Courier New"/>
                        </a:rPr>
                        <a:t>2</a:t>
                      </a:r>
                      <a:endParaRPr lang="en-US" sz="28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i="0" dirty="0" err="1" smtClean="0">
                          <a:latin typeface="Courier New"/>
                          <a:cs typeface="Courier New"/>
                        </a:rPr>
                        <a:t>octop</a:t>
                      </a:r>
                      <a:endParaRPr lang="en-US" sz="28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latin typeface="Courier New"/>
                          <a:cs typeface="Courier New"/>
                        </a:rPr>
                        <a:t>1</a:t>
                      </a:r>
                      <a:endParaRPr lang="en-US" sz="28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99992" y="4437112"/>
            <a:ext cx="36724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Note: The plural of the words in the table end with an “</a:t>
            </a:r>
            <a:r>
              <a:rPr lang="en-US" sz="2800" dirty="0" err="1" smtClean="0"/>
              <a:t>i</a:t>
            </a:r>
            <a:r>
              <a:rPr lang="en-US" sz="2800" dirty="0" smtClean="0"/>
              <a:t>” and the singular of those words end with “us”.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287011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Ternary </a:t>
            </a:r>
            <a:r>
              <a:rPr lang="en-US" dirty="0" smtClean="0">
                <a:solidFill>
                  <a:srgbClr val="333333"/>
                </a:solidFill>
              </a:rPr>
              <a:t>Operator Solution: 1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dirty="0" err="1">
                <a:latin typeface="Courier"/>
                <a:cs typeface="Courier"/>
              </a:rPr>
              <a:t>var</a:t>
            </a:r>
            <a:r>
              <a:rPr lang="en-US" sz="1700" b="1" dirty="0">
                <a:latin typeface="Courier"/>
                <a:cs typeface="Courier"/>
              </a:rPr>
              <a:t> zoo = {};  // declare object</a:t>
            </a:r>
          </a:p>
          <a:p>
            <a:pPr marL="0" indent="0">
              <a:buNone/>
            </a:pPr>
            <a:endParaRPr lang="en-US" sz="17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700" b="1" dirty="0">
                <a:latin typeface="Courier"/>
                <a:cs typeface="Courier"/>
              </a:rPr>
              <a:t>// initialize object values</a:t>
            </a:r>
          </a:p>
          <a:p>
            <a:pPr marL="0" indent="0">
              <a:buNone/>
            </a:pPr>
            <a:r>
              <a:rPr lang="en-US" sz="1700" b="1" dirty="0">
                <a:latin typeface="Courier"/>
                <a:cs typeface="Courier"/>
              </a:rPr>
              <a:t>zoo["</a:t>
            </a:r>
            <a:r>
              <a:rPr lang="en-US" sz="1700" b="1" dirty="0" err="1">
                <a:latin typeface="Courier"/>
                <a:cs typeface="Courier"/>
              </a:rPr>
              <a:t>hippopotam</a:t>
            </a:r>
            <a:r>
              <a:rPr lang="en-US" sz="1700" b="1" dirty="0">
                <a:latin typeface="Courier"/>
                <a:cs typeface="Courier"/>
              </a:rPr>
              <a:t>"] = 3;</a:t>
            </a:r>
          </a:p>
          <a:p>
            <a:pPr marL="0" indent="0">
              <a:buNone/>
            </a:pPr>
            <a:r>
              <a:rPr lang="en-US" sz="1700" b="1" dirty="0">
                <a:latin typeface="Courier"/>
                <a:cs typeface="Courier"/>
              </a:rPr>
              <a:t>zoo["</a:t>
            </a:r>
            <a:r>
              <a:rPr lang="en-US" sz="1700" b="1" dirty="0" err="1">
                <a:latin typeface="Courier"/>
                <a:cs typeface="Courier"/>
              </a:rPr>
              <a:t>cact</a:t>
            </a:r>
            <a:r>
              <a:rPr lang="en-US" sz="1700" b="1" dirty="0">
                <a:latin typeface="Courier"/>
                <a:cs typeface="Courier"/>
              </a:rPr>
              <a:t>"] = 2;</a:t>
            </a:r>
          </a:p>
          <a:p>
            <a:pPr marL="0" indent="0">
              <a:buNone/>
            </a:pPr>
            <a:r>
              <a:rPr lang="en-US" sz="1700" b="1" dirty="0">
                <a:latin typeface="Courier"/>
                <a:cs typeface="Courier"/>
              </a:rPr>
              <a:t>zoo["</a:t>
            </a:r>
            <a:r>
              <a:rPr lang="en-US" sz="1700" b="1" dirty="0" err="1">
                <a:latin typeface="Courier"/>
                <a:cs typeface="Courier"/>
              </a:rPr>
              <a:t>octop</a:t>
            </a:r>
            <a:r>
              <a:rPr lang="en-US" sz="1700" b="1" dirty="0">
                <a:latin typeface="Courier"/>
                <a:cs typeface="Courier"/>
              </a:rPr>
              <a:t>"] = 1;</a:t>
            </a:r>
          </a:p>
          <a:p>
            <a:pPr marL="0" indent="0">
              <a:buNone/>
            </a:pPr>
            <a:endParaRPr lang="en-US" sz="17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700" b="1" dirty="0">
                <a:latin typeface="Courier"/>
                <a:cs typeface="Courier"/>
              </a:rPr>
              <a:t>for ( </a:t>
            </a:r>
            <a:r>
              <a:rPr lang="en-US" sz="1700" b="1" dirty="0" err="1">
                <a:latin typeface="Courier"/>
                <a:cs typeface="Courier"/>
              </a:rPr>
              <a:t>var</a:t>
            </a:r>
            <a:r>
              <a:rPr lang="en-US" sz="1700" b="1" dirty="0">
                <a:latin typeface="Courier"/>
                <a:cs typeface="Courier"/>
              </a:rPr>
              <a:t> key in zoo ) {</a:t>
            </a:r>
          </a:p>
          <a:p>
            <a:pPr marL="0" indent="0">
              <a:buNone/>
            </a:pPr>
            <a:r>
              <a:rPr lang="en-US" sz="1700" b="1" dirty="0">
                <a:latin typeface="Courier"/>
                <a:cs typeface="Courier"/>
              </a:rPr>
              <a:t>   </a:t>
            </a:r>
            <a:r>
              <a:rPr lang="en-US" sz="1700" b="1" dirty="0" err="1">
                <a:latin typeface="Courier"/>
                <a:cs typeface="Courier"/>
              </a:rPr>
              <a:t>var</a:t>
            </a:r>
            <a:r>
              <a:rPr lang="en-US" sz="1700" b="1" dirty="0">
                <a:latin typeface="Courier"/>
                <a:cs typeface="Courier"/>
              </a:rPr>
              <a:t> noun = key;</a:t>
            </a:r>
          </a:p>
          <a:p>
            <a:pPr marL="0" indent="0">
              <a:buNone/>
            </a:pPr>
            <a:r>
              <a:rPr lang="en-US" sz="1700" b="1" dirty="0">
                <a:latin typeface="Courier"/>
                <a:cs typeface="Courier"/>
              </a:rPr>
              <a:t>   </a:t>
            </a:r>
            <a:r>
              <a:rPr lang="en-US" sz="1700" b="1" dirty="0" err="1">
                <a:latin typeface="Courier"/>
                <a:cs typeface="Courier"/>
              </a:rPr>
              <a:t>var</a:t>
            </a:r>
            <a:r>
              <a:rPr lang="en-US" sz="1700" b="1" dirty="0">
                <a:latin typeface="Courier"/>
                <a:cs typeface="Courier"/>
              </a:rPr>
              <a:t> count = zoo[key];</a:t>
            </a:r>
          </a:p>
          <a:p>
            <a:pPr marL="0" indent="0">
              <a:buNone/>
            </a:pPr>
            <a:r>
              <a:rPr lang="en-US" sz="1700" b="1" dirty="0">
                <a:latin typeface="Courier"/>
                <a:cs typeface="Courier"/>
              </a:rPr>
              <a:t>   </a:t>
            </a:r>
          </a:p>
          <a:p>
            <a:pPr marL="0" indent="0">
              <a:buNone/>
            </a:pPr>
            <a:r>
              <a:rPr lang="en-US" sz="1700" b="1" dirty="0">
                <a:latin typeface="Courier"/>
                <a:cs typeface="Courier"/>
              </a:rPr>
              <a:t>   noun += count != 1 ? "</a:t>
            </a:r>
            <a:r>
              <a:rPr lang="en-US" sz="1700" b="1" dirty="0" err="1">
                <a:latin typeface="Courier"/>
                <a:cs typeface="Courier"/>
              </a:rPr>
              <a:t>i</a:t>
            </a:r>
            <a:r>
              <a:rPr lang="en-US" sz="1700" b="1" dirty="0">
                <a:latin typeface="Courier"/>
                <a:cs typeface="Courier"/>
              </a:rPr>
              <a:t>" : "us";</a:t>
            </a:r>
          </a:p>
          <a:p>
            <a:pPr marL="0" indent="0">
              <a:buNone/>
            </a:pPr>
            <a:r>
              <a:rPr lang="en-US" sz="1700" b="1" dirty="0">
                <a:latin typeface="Courier"/>
                <a:cs typeface="Courier"/>
              </a:rPr>
              <a:t>   </a:t>
            </a:r>
            <a:r>
              <a:rPr lang="en-US" sz="1700" b="1" dirty="0" err="1">
                <a:latin typeface="Courier"/>
                <a:cs typeface="Courier"/>
              </a:rPr>
              <a:t>var</a:t>
            </a:r>
            <a:r>
              <a:rPr lang="en-US" sz="1700" b="1" dirty="0">
                <a:latin typeface="Courier"/>
                <a:cs typeface="Courier"/>
              </a:rPr>
              <a:t> quote = "Zoo has " + count + " " + noun;</a:t>
            </a:r>
          </a:p>
          <a:p>
            <a:pPr marL="0" indent="0">
              <a:buNone/>
            </a:pPr>
            <a:r>
              <a:rPr lang="en-US" sz="1700" b="1" dirty="0">
                <a:latin typeface="Courier"/>
                <a:cs typeface="Courier"/>
              </a:rPr>
              <a:t>   </a:t>
            </a:r>
            <a:r>
              <a:rPr lang="en-US" sz="1700" b="1" dirty="0" err="1">
                <a:latin typeface="Courier"/>
                <a:cs typeface="Courier"/>
              </a:rPr>
              <a:t>console.log</a:t>
            </a:r>
            <a:r>
              <a:rPr lang="en-US" sz="1700" b="1" dirty="0">
                <a:latin typeface="Courier"/>
                <a:cs typeface="Courier"/>
              </a:rPr>
              <a:t>( quote );</a:t>
            </a:r>
          </a:p>
          <a:p>
            <a:pPr marL="0" indent="0">
              <a:buNone/>
            </a:pPr>
            <a:r>
              <a:rPr lang="en-US" sz="1700" b="1" dirty="0">
                <a:latin typeface="Courier"/>
                <a:cs typeface="Courier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145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7481358" y="4788431"/>
            <a:ext cx="1274708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HTML 21b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87681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Ternary </a:t>
            </a:r>
            <a:r>
              <a:rPr lang="en-US" dirty="0" smtClean="0">
                <a:solidFill>
                  <a:srgbClr val="333333"/>
                </a:solidFill>
              </a:rPr>
              <a:t>Operator Solution: 2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"/>
                <a:cs typeface="Courier"/>
              </a:rPr>
              <a:t>var</a:t>
            </a:r>
            <a:r>
              <a:rPr lang="en-US" sz="2000" b="1" dirty="0">
                <a:latin typeface="Courier"/>
                <a:cs typeface="Courier"/>
              </a:rPr>
              <a:t> zoo = {</a:t>
            </a:r>
          </a:p>
          <a:p>
            <a:pPr marL="0" indent="0">
              <a:buNone/>
            </a:pPr>
            <a:r>
              <a:rPr lang="en-US" sz="2000" b="1" dirty="0">
                <a:latin typeface="Courier"/>
                <a:cs typeface="Courier"/>
              </a:rPr>
              <a:t>      </a:t>
            </a:r>
            <a:r>
              <a:rPr lang="en-US" sz="2000" b="1" dirty="0" err="1">
                <a:latin typeface="Courier"/>
                <a:cs typeface="Courier"/>
              </a:rPr>
              <a:t>hippopotam</a:t>
            </a:r>
            <a:r>
              <a:rPr lang="en-US" sz="2000" b="1" dirty="0">
                <a:latin typeface="Courier"/>
                <a:cs typeface="Courier"/>
              </a:rPr>
              <a:t>: 3,</a:t>
            </a:r>
          </a:p>
          <a:p>
            <a:pPr marL="0" indent="0">
              <a:buNone/>
            </a:pPr>
            <a:r>
              <a:rPr lang="en-US" sz="2000" b="1" dirty="0">
                <a:latin typeface="Courier"/>
                <a:cs typeface="Courier"/>
              </a:rPr>
              <a:t>      </a:t>
            </a:r>
            <a:r>
              <a:rPr lang="en-US" sz="2000" b="1" dirty="0" err="1">
                <a:latin typeface="Courier"/>
                <a:cs typeface="Courier"/>
              </a:rPr>
              <a:t>cact</a:t>
            </a:r>
            <a:r>
              <a:rPr lang="en-US" sz="2000" b="1" dirty="0">
                <a:latin typeface="Courier"/>
                <a:cs typeface="Courier"/>
              </a:rPr>
              <a:t>: 2,</a:t>
            </a:r>
          </a:p>
          <a:p>
            <a:pPr marL="0" indent="0">
              <a:buNone/>
            </a:pPr>
            <a:r>
              <a:rPr lang="en-US" sz="2000" b="1" dirty="0">
                <a:latin typeface="Courier"/>
                <a:cs typeface="Courier"/>
              </a:rPr>
              <a:t>      </a:t>
            </a:r>
            <a:r>
              <a:rPr lang="en-US" sz="2000" b="1" dirty="0" err="1">
                <a:latin typeface="Courier"/>
                <a:cs typeface="Courier"/>
              </a:rPr>
              <a:t>octop</a:t>
            </a:r>
            <a:r>
              <a:rPr lang="en-US" sz="2000" b="1" dirty="0">
                <a:latin typeface="Courier"/>
                <a:cs typeface="Courier"/>
              </a:rPr>
              <a:t>: 1,</a:t>
            </a:r>
          </a:p>
          <a:p>
            <a:pPr marL="0" indent="0">
              <a:buNone/>
            </a:pPr>
            <a:r>
              <a:rPr lang="en-US" sz="2000" b="1" dirty="0">
                <a:latin typeface="Courier"/>
                <a:cs typeface="Courier"/>
              </a:rPr>
              <a:t>};</a:t>
            </a:r>
          </a:p>
          <a:p>
            <a:pPr marL="0" indent="0">
              <a:buNone/>
            </a:pPr>
            <a:endParaRPr lang="en-US" sz="20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b="1" dirty="0">
                <a:latin typeface="Courier"/>
                <a:cs typeface="Courier"/>
              </a:rPr>
              <a:t>for ( </a:t>
            </a:r>
            <a:r>
              <a:rPr lang="en-US" sz="2000" b="1" dirty="0" err="1">
                <a:latin typeface="Courier"/>
                <a:cs typeface="Courier"/>
              </a:rPr>
              <a:t>var</a:t>
            </a:r>
            <a:r>
              <a:rPr lang="en-US" sz="2000" b="1" dirty="0">
                <a:latin typeface="Courier"/>
                <a:cs typeface="Courier"/>
              </a:rPr>
              <a:t> key in zoo ) {</a:t>
            </a:r>
          </a:p>
          <a:p>
            <a:pPr marL="0" indent="0">
              <a:buNone/>
            </a:pPr>
            <a:r>
              <a:rPr lang="en-US" sz="2000" b="1" dirty="0">
                <a:latin typeface="Courier"/>
                <a:cs typeface="Courier"/>
              </a:rPr>
              <a:t>   </a:t>
            </a:r>
            <a:r>
              <a:rPr lang="en-US" sz="2000" b="1" dirty="0" err="1">
                <a:latin typeface="Courier"/>
                <a:cs typeface="Courier"/>
              </a:rPr>
              <a:t>var</a:t>
            </a:r>
            <a:r>
              <a:rPr lang="en-US" sz="2000" b="1" dirty="0">
                <a:latin typeface="Courier"/>
                <a:cs typeface="Courier"/>
              </a:rPr>
              <a:t> noun = key;</a:t>
            </a:r>
          </a:p>
          <a:p>
            <a:pPr marL="0" indent="0">
              <a:buNone/>
            </a:pPr>
            <a:r>
              <a:rPr lang="en-US" sz="2000" b="1" dirty="0">
                <a:latin typeface="Courier"/>
                <a:cs typeface="Courier"/>
              </a:rPr>
              <a:t>   </a:t>
            </a:r>
            <a:r>
              <a:rPr lang="en-US" sz="2000" b="1" dirty="0" err="1">
                <a:latin typeface="Courier"/>
                <a:cs typeface="Courier"/>
              </a:rPr>
              <a:t>var</a:t>
            </a:r>
            <a:r>
              <a:rPr lang="en-US" sz="2000" b="1" dirty="0">
                <a:latin typeface="Courier"/>
                <a:cs typeface="Courier"/>
              </a:rPr>
              <a:t> count = zoo[key];</a:t>
            </a:r>
          </a:p>
          <a:p>
            <a:pPr marL="0" indent="0">
              <a:buNone/>
            </a:pPr>
            <a:r>
              <a:rPr lang="en-US" sz="2000" b="1" dirty="0">
                <a:latin typeface="Courier"/>
                <a:cs typeface="Courier"/>
              </a:rPr>
              <a:t>   </a:t>
            </a:r>
          </a:p>
          <a:p>
            <a:pPr marL="0" indent="0">
              <a:buNone/>
            </a:pPr>
            <a:r>
              <a:rPr lang="en-US" sz="2000" b="1" dirty="0">
                <a:latin typeface="Courier"/>
                <a:cs typeface="Courier"/>
              </a:rPr>
              <a:t>   noun += count != 1 ? "</a:t>
            </a:r>
            <a:r>
              <a:rPr lang="en-US" sz="2000" b="1" dirty="0" err="1">
                <a:latin typeface="Courier"/>
                <a:cs typeface="Courier"/>
              </a:rPr>
              <a:t>i</a:t>
            </a:r>
            <a:r>
              <a:rPr lang="en-US" sz="2000" b="1" dirty="0">
                <a:latin typeface="Courier"/>
                <a:cs typeface="Courier"/>
              </a:rPr>
              <a:t>" : "us";</a:t>
            </a:r>
          </a:p>
          <a:p>
            <a:pPr marL="0" indent="0">
              <a:buNone/>
            </a:pPr>
            <a:r>
              <a:rPr lang="en-US" sz="2000" b="1" dirty="0">
                <a:latin typeface="Courier"/>
                <a:cs typeface="Courier"/>
              </a:rPr>
              <a:t>   </a:t>
            </a:r>
            <a:r>
              <a:rPr lang="en-US" sz="2000" b="1" dirty="0" err="1">
                <a:latin typeface="Courier"/>
                <a:cs typeface="Courier"/>
              </a:rPr>
              <a:t>var</a:t>
            </a:r>
            <a:r>
              <a:rPr lang="en-US" sz="2000" b="1" dirty="0">
                <a:latin typeface="Courier"/>
                <a:cs typeface="Courier"/>
              </a:rPr>
              <a:t> quote = "Zoo has " + count + " " + noun;</a:t>
            </a:r>
          </a:p>
          <a:p>
            <a:pPr marL="0" indent="0">
              <a:buNone/>
            </a:pPr>
            <a:r>
              <a:rPr lang="en-US" sz="2000" b="1" dirty="0">
                <a:latin typeface="Courier"/>
                <a:cs typeface="Courier"/>
              </a:rPr>
              <a:t>   </a:t>
            </a:r>
            <a:r>
              <a:rPr lang="en-US" sz="2000" b="1" dirty="0" err="1">
                <a:latin typeface="Courier"/>
                <a:cs typeface="Courier"/>
              </a:rPr>
              <a:t>console.log</a:t>
            </a:r>
            <a:r>
              <a:rPr lang="en-US" sz="2000" b="1" dirty="0">
                <a:latin typeface="Courier"/>
                <a:cs typeface="Courier"/>
              </a:rPr>
              <a:t>( quote );</a:t>
            </a:r>
          </a:p>
          <a:p>
            <a:pPr marL="0" indent="0">
              <a:buNone/>
            </a:pPr>
            <a:r>
              <a:rPr lang="en-US" sz="2000" b="1" dirty="0">
                <a:latin typeface="Courier"/>
                <a:cs typeface="Courier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146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7481358" y="4788431"/>
            <a:ext cx="1274708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HTML 21c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68648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3782" y="1331738"/>
            <a:ext cx="7315200" cy="19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63354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b="1" dirty="0" smtClean="0">
                <a:latin typeface="Arial"/>
                <a:ea typeface="DejaVu Sans" pitchFamily="34" charset="0"/>
                <a:cs typeface="Arial"/>
              </a:rPr>
              <a:t>Custom Functions</a:t>
            </a:r>
            <a:endParaRPr lang="en-US" sz="5400" b="1" dirty="0">
              <a:latin typeface="Arial"/>
              <a:ea typeface="DejaVu Sans" pitchFamily="34" charset="0"/>
              <a:cs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28576" y="3861047"/>
            <a:ext cx="6805612" cy="2042691"/>
          </a:xfrm>
        </p:spPr>
        <p:txBody>
          <a:bodyPr lIns="0" tIns="28077" rIns="0" bIns="0" anchor="ctr">
            <a:normAutofit/>
          </a:bodyPr>
          <a:lstStyle/>
          <a:p>
            <a:pPr indent="-331754" algn="ctr" eaLnBrk="1" fontAlgn="auto" hangingPunct="1">
              <a:spcBef>
                <a:spcPts val="661"/>
              </a:spcBef>
              <a:buClrTx/>
              <a:buFont typeface="Wingdings"/>
              <a:buNone/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21382" y="6246639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50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What is a Function?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900" b="1" dirty="0">
                <a:cs typeface="Courier"/>
              </a:rPr>
              <a:t>Description:</a:t>
            </a:r>
          </a:p>
          <a:p>
            <a:pPr marL="400050" lvl="1" indent="0">
              <a:buNone/>
            </a:pPr>
            <a:r>
              <a:rPr lang="en-US" sz="2900" dirty="0" smtClean="0">
                <a:cs typeface="Courier"/>
              </a:rPr>
              <a:t>A function is a named block of code that performs a task.  A function is executed when it’s name is invoked or called.</a:t>
            </a:r>
          </a:p>
          <a:p>
            <a:pPr marL="400050" lvl="1" indent="0">
              <a:buNone/>
            </a:pPr>
            <a:endParaRPr lang="en-US" sz="2900" dirty="0">
              <a:cs typeface="Courier"/>
            </a:endParaRPr>
          </a:p>
          <a:p>
            <a:pPr marL="400050" lvl="1" indent="0">
              <a:buNone/>
            </a:pPr>
            <a:r>
              <a:rPr lang="en-US" sz="2900" dirty="0" smtClean="0">
                <a:cs typeface="Courier"/>
              </a:rPr>
              <a:t>It is useful for reducing code rewrite, making the code more encapsulated (self-contained) and easier to maintain.</a:t>
            </a:r>
            <a:endParaRPr lang="en-US" sz="2900" b="1" dirty="0"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148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681035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Function Syntax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b="1" dirty="0" smtClean="0">
                <a:cs typeface="Courier"/>
              </a:rPr>
              <a:t>Function Definition Syntax</a:t>
            </a:r>
            <a:r>
              <a:rPr lang="en-US" sz="3100" b="1" dirty="0">
                <a:cs typeface="Courier"/>
              </a:rPr>
              <a:t>:</a:t>
            </a:r>
          </a:p>
          <a:p>
            <a:pPr marL="400050" lvl="1" indent="0">
              <a:buNone/>
            </a:pPr>
            <a:r>
              <a:rPr lang="nl-NL" sz="3100" b="1" dirty="0" err="1">
                <a:latin typeface="Courier"/>
                <a:cs typeface="Courier"/>
              </a:rPr>
              <a:t>function</a:t>
            </a:r>
            <a:r>
              <a:rPr lang="nl-NL" sz="3100" b="1" dirty="0">
                <a:latin typeface="Courier"/>
                <a:cs typeface="Courier"/>
              </a:rPr>
              <a:t> </a:t>
            </a:r>
            <a:r>
              <a:rPr lang="nl-NL" sz="3100" b="1" dirty="0" err="1">
                <a:latin typeface="Courier"/>
                <a:cs typeface="Courier"/>
              </a:rPr>
              <a:t>funcName</a:t>
            </a:r>
            <a:r>
              <a:rPr lang="nl-NL" sz="3100" b="1" dirty="0">
                <a:latin typeface="Courier"/>
                <a:cs typeface="Courier"/>
              </a:rPr>
              <a:t>( </a:t>
            </a:r>
            <a:r>
              <a:rPr lang="nl-NL" sz="3100" b="1" i="1" dirty="0">
                <a:latin typeface="Courier"/>
                <a:cs typeface="Courier"/>
              </a:rPr>
              <a:t>p1, ...</a:t>
            </a:r>
            <a:r>
              <a:rPr lang="nl-NL" sz="3100" b="1" dirty="0">
                <a:latin typeface="Courier"/>
                <a:cs typeface="Courier"/>
              </a:rPr>
              <a:t> ) {</a:t>
            </a:r>
          </a:p>
          <a:p>
            <a:pPr marL="400050" lvl="1" indent="0">
              <a:buNone/>
            </a:pPr>
            <a:r>
              <a:rPr lang="nl-NL" sz="3100" b="1" dirty="0">
                <a:latin typeface="Courier"/>
                <a:cs typeface="Courier"/>
              </a:rPr>
              <a:t>   </a:t>
            </a:r>
            <a:r>
              <a:rPr lang="en-US" sz="3100" b="1" dirty="0">
                <a:latin typeface="Courier"/>
                <a:cs typeface="Courier"/>
              </a:rPr>
              <a:t>...;  // function body</a:t>
            </a:r>
          </a:p>
          <a:p>
            <a:pPr marL="400050" lvl="1" indent="0">
              <a:buNone/>
            </a:pPr>
            <a:r>
              <a:rPr lang="en-US" sz="3100" b="1" dirty="0">
                <a:latin typeface="Courier"/>
                <a:cs typeface="Courier"/>
              </a:rPr>
              <a:t>   return( </a:t>
            </a:r>
            <a:r>
              <a:rPr lang="en-US" sz="3100" b="1" dirty="0" err="1">
                <a:latin typeface="Courier"/>
                <a:cs typeface="Courier"/>
              </a:rPr>
              <a:t>returnVal</a:t>
            </a:r>
            <a:r>
              <a:rPr lang="en-US" sz="3100" b="1" dirty="0">
                <a:latin typeface="Courier"/>
                <a:cs typeface="Courier"/>
              </a:rPr>
              <a:t> )</a:t>
            </a:r>
            <a:r>
              <a:rPr lang="en-US" sz="3100" b="1" dirty="0" smtClean="0">
                <a:latin typeface="Courier"/>
                <a:cs typeface="Courier"/>
              </a:rPr>
              <a:t>;</a:t>
            </a:r>
          </a:p>
          <a:p>
            <a:pPr marL="400050" lvl="1" indent="0">
              <a:buNone/>
            </a:pPr>
            <a:r>
              <a:rPr lang="en-US" sz="3100" b="1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3100" b="1" dirty="0" smtClean="0">
              <a:cs typeface="Courier"/>
            </a:endParaRPr>
          </a:p>
          <a:p>
            <a:pPr marL="0" indent="0">
              <a:buNone/>
            </a:pPr>
            <a:r>
              <a:rPr lang="en-US" sz="3100" b="1" dirty="0" smtClean="0">
                <a:cs typeface="Courier"/>
              </a:rPr>
              <a:t>Function Call Syntax:</a:t>
            </a:r>
            <a:endParaRPr lang="en-US" sz="3100" b="1" dirty="0">
              <a:cs typeface="Courier"/>
            </a:endParaRPr>
          </a:p>
          <a:p>
            <a:pPr marL="400050" lvl="1" indent="0">
              <a:buNone/>
            </a:pPr>
            <a:r>
              <a:rPr lang="nl-NL" sz="3100" b="1" dirty="0" smtClean="0">
                <a:latin typeface="Courier"/>
                <a:cs typeface="Courier"/>
              </a:rPr>
              <a:t>var </a:t>
            </a:r>
            <a:r>
              <a:rPr lang="nl-NL" sz="3100" b="1" dirty="0" err="1" smtClean="0">
                <a:latin typeface="Courier"/>
                <a:cs typeface="Courier"/>
              </a:rPr>
              <a:t>retVal</a:t>
            </a:r>
            <a:r>
              <a:rPr lang="nl-NL" sz="3100" b="1" dirty="0" smtClean="0">
                <a:latin typeface="Courier"/>
                <a:cs typeface="Courier"/>
              </a:rPr>
              <a:t> = </a:t>
            </a:r>
            <a:r>
              <a:rPr lang="nl-NL" sz="3100" b="1" dirty="0" err="1" smtClean="0">
                <a:latin typeface="Courier"/>
                <a:cs typeface="Courier"/>
              </a:rPr>
              <a:t>funcName</a:t>
            </a:r>
            <a:r>
              <a:rPr lang="nl-NL" sz="3100" b="1" dirty="0" smtClean="0">
                <a:latin typeface="Courier"/>
                <a:cs typeface="Courier"/>
              </a:rPr>
              <a:t>( </a:t>
            </a:r>
            <a:r>
              <a:rPr lang="nl-NL" sz="3100" b="1" i="1" dirty="0" smtClean="0">
                <a:latin typeface="Courier"/>
                <a:cs typeface="Courier"/>
              </a:rPr>
              <a:t>p1, ...</a:t>
            </a:r>
            <a:r>
              <a:rPr lang="nl-NL" sz="3100" b="1" dirty="0" smtClean="0">
                <a:latin typeface="Courier"/>
                <a:cs typeface="Courier"/>
              </a:rPr>
              <a:t> )</a:t>
            </a:r>
            <a:r>
              <a:rPr lang="en-US" sz="3100" b="1" dirty="0" smtClean="0">
                <a:latin typeface="Courier"/>
                <a:cs typeface="Courier"/>
              </a:rPr>
              <a:t>;</a:t>
            </a:r>
            <a:endParaRPr lang="en-US" sz="3100" b="1" dirty="0"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149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063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33"/>
                </a:solidFill>
              </a:rPr>
              <a:t>JavaScript Development Browsers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dirty="0" smtClean="0"/>
              <a:t>Firefox + Firebug</a:t>
            </a:r>
          </a:p>
          <a:p>
            <a:pPr marL="1025525" lvl="1" indent="-561975" defTabSz="1028700">
              <a:buFont typeface="Wingdings" charset="2"/>
              <a:buChar char="q"/>
            </a:pPr>
            <a:r>
              <a:rPr lang="en-US" sz="3600" dirty="0" smtClean="0"/>
              <a:t>Firefox</a:t>
            </a:r>
          </a:p>
          <a:p>
            <a:pPr marL="1371600" lvl="3" indent="0">
              <a:buNone/>
            </a:pPr>
            <a:r>
              <a:rPr lang="en-US" sz="3200" dirty="0" smtClean="0">
                <a:hlinkClick r:id="rId2"/>
              </a:rPr>
              <a:t>http://getfirefox.com</a:t>
            </a:r>
            <a:endParaRPr lang="en-US" sz="3200" dirty="0"/>
          </a:p>
          <a:p>
            <a:pPr marL="1371600" lvl="3" indent="0">
              <a:buNone/>
            </a:pPr>
            <a:endParaRPr lang="en-US" sz="3200" dirty="0" smtClean="0"/>
          </a:p>
          <a:p>
            <a:pPr marL="1025525" lvl="1" indent="-561975" defTabSz="1028700">
              <a:buFont typeface="Wingdings" charset="2"/>
              <a:buChar char="q"/>
            </a:pPr>
            <a:r>
              <a:rPr lang="en-US" sz="3600" dirty="0" smtClean="0"/>
              <a:t>Firebug (Add-on)</a:t>
            </a:r>
            <a:endParaRPr lang="en-US" sz="3600" dirty="0"/>
          </a:p>
          <a:p>
            <a:pPr marL="1371600" lvl="3" indent="0">
              <a:buNone/>
            </a:pPr>
            <a:r>
              <a:rPr lang="en-US" sz="3200" dirty="0" smtClean="0">
                <a:hlinkClick r:id="rId3"/>
              </a:rPr>
              <a:t>http://getfirebug.com</a:t>
            </a:r>
            <a:endParaRPr lang="en-US" sz="3200" dirty="0" smtClean="0"/>
          </a:p>
          <a:p>
            <a:pPr marL="1371600" lvl="3" indent="0">
              <a:buNone/>
            </a:pPr>
            <a:endParaRPr lang="en-US" sz="3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9833332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Custom Function Definition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800" b="1" dirty="0" smtClean="0">
                <a:cs typeface="Courier"/>
              </a:rPr>
              <a:t>Inside file “</a:t>
            </a:r>
            <a:r>
              <a:rPr lang="en-US" sz="2800" b="1" dirty="0" err="1" smtClean="0">
                <a:cs typeface="Courier"/>
              </a:rPr>
              <a:t>random.js</a:t>
            </a:r>
            <a:r>
              <a:rPr lang="en-US" sz="2800" b="1" dirty="0" smtClean="0">
                <a:cs typeface="Courier"/>
              </a:rPr>
              <a:t>”: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b="1" dirty="0">
              <a:latin typeface="Courier"/>
              <a:cs typeface="Courier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100" b="1" dirty="0" smtClean="0">
                <a:latin typeface="Courier"/>
                <a:cs typeface="Courier"/>
              </a:rPr>
              <a:t>/</a:t>
            </a:r>
            <a:r>
              <a:rPr lang="en-US" sz="2100" b="1" dirty="0">
                <a:latin typeface="Courier"/>
                <a:cs typeface="Courier"/>
              </a:rPr>
              <a:t>**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100" b="1" dirty="0">
                <a:latin typeface="Courier"/>
                <a:cs typeface="Courier"/>
              </a:rPr>
              <a:t> * Random integer within a range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100" b="1" dirty="0">
                <a:latin typeface="Courier"/>
                <a:cs typeface="Courier"/>
              </a:rPr>
              <a:t> * 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100" b="1" dirty="0">
                <a:latin typeface="Courier"/>
                <a:cs typeface="Courier"/>
              </a:rPr>
              <a:t> * @</a:t>
            </a:r>
            <a:r>
              <a:rPr lang="en-US" sz="2100" b="1" dirty="0" err="1">
                <a:latin typeface="Courier"/>
                <a:cs typeface="Courier"/>
              </a:rPr>
              <a:t>param</a:t>
            </a:r>
            <a:r>
              <a:rPr lang="en-US" sz="2100" b="1" dirty="0">
                <a:latin typeface="Courier"/>
                <a:cs typeface="Courier"/>
              </a:rPr>
              <a:t>  min     Start of range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100" b="1" dirty="0">
                <a:latin typeface="Courier"/>
                <a:cs typeface="Courier"/>
              </a:rPr>
              <a:t> * @</a:t>
            </a:r>
            <a:r>
              <a:rPr lang="en-US" sz="2100" b="1" dirty="0" err="1">
                <a:latin typeface="Courier"/>
                <a:cs typeface="Courier"/>
              </a:rPr>
              <a:t>param</a:t>
            </a:r>
            <a:r>
              <a:rPr lang="en-US" sz="2100" b="1" dirty="0">
                <a:latin typeface="Courier"/>
                <a:cs typeface="Courier"/>
              </a:rPr>
              <a:t>  max     End of range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100" b="1" dirty="0">
                <a:latin typeface="Courier"/>
                <a:cs typeface="Courier"/>
              </a:rPr>
              <a:t> * @return </a:t>
            </a:r>
            <a:r>
              <a:rPr lang="en-US" sz="2100" b="1" dirty="0" err="1">
                <a:latin typeface="Courier"/>
                <a:cs typeface="Courier"/>
              </a:rPr>
              <a:t>rndInt</a:t>
            </a:r>
            <a:r>
              <a:rPr lang="en-US" sz="2100" b="1" dirty="0">
                <a:latin typeface="Courier"/>
                <a:cs typeface="Courier"/>
              </a:rPr>
              <a:t>  Random integer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100" b="1" dirty="0">
                <a:latin typeface="Courier"/>
                <a:cs typeface="Courier"/>
              </a:rPr>
              <a:t> */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100" b="1" dirty="0">
                <a:latin typeface="Courier"/>
                <a:cs typeface="Courier"/>
              </a:rPr>
              <a:t>function </a:t>
            </a:r>
            <a:r>
              <a:rPr lang="en-US" sz="2100" b="1" dirty="0" err="1">
                <a:latin typeface="Courier"/>
                <a:cs typeface="Courier"/>
              </a:rPr>
              <a:t>randomInteger</a:t>
            </a:r>
            <a:r>
              <a:rPr lang="en-US" sz="2100" b="1" dirty="0">
                <a:latin typeface="Courier"/>
                <a:cs typeface="Courier"/>
              </a:rPr>
              <a:t>( min, max )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100" b="1" dirty="0">
                <a:latin typeface="Courier"/>
                <a:cs typeface="Courier"/>
              </a:rPr>
              <a:t>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100" b="1" dirty="0">
                <a:latin typeface="Courier"/>
                <a:cs typeface="Courier"/>
              </a:rPr>
              <a:t>   </a:t>
            </a:r>
            <a:r>
              <a:rPr lang="en-US" sz="2100" b="1" dirty="0" err="1">
                <a:latin typeface="Courier"/>
                <a:cs typeface="Courier"/>
              </a:rPr>
              <a:t>var</a:t>
            </a:r>
            <a:r>
              <a:rPr lang="en-US" sz="2100" b="1" dirty="0">
                <a:latin typeface="Courier"/>
                <a:cs typeface="Courier"/>
              </a:rPr>
              <a:t> </a:t>
            </a:r>
            <a:r>
              <a:rPr lang="en-US" sz="2100" b="1" dirty="0" err="1">
                <a:latin typeface="Courier"/>
                <a:cs typeface="Courier"/>
              </a:rPr>
              <a:t>rndInt</a:t>
            </a:r>
            <a:r>
              <a:rPr lang="en-US" sz="2100" b="1" dirty="0">
                <a:latin typeface="Courier"/>
                <a:cs typeface="Courier"/>
              </a:rPr>
              <a:t> = </a:t>
            </a:r>
            <a:r>
              <a:rPr lang="en-US" sz="2100" b="1" dirty="0" err="1">
                <a:latin typeface="Courier"/>
                <a:cs typeface="Courier"/>
              </a:rPr>
              <a:t>Math.floor</a:t>
            </a:r>
            <a:r>
              <a:rPr lang="en-US" sz="2100" b="1" dirty="0">
                <a:latin typeface="Courier"/>
                <a:cs typeface="Courier"/>
              </a:rPr>
              <a:t>( 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100" b="1" dirty="0">
                <a:latin typeface="Courier"/>
                <a:cs typeface="Courier"/>
              </a:rPr>
              <a:t>         ( </a:t>
            </a:r>
            <a:r>
              <a:rPr lang="en-US" sz="2100" b="1" dirty="0" err="1">
                <a:latin typeface="Courier"/>
                <a:cs typeface="Courier"/>
              </a:rPr>
              <a:t>Math.random</a:t>
            </a:r>
            <a:r>
              <a:rPr lang="en-US" sz="2100" b="1" dirty="0">
                <a:latin typeface="Courier"/>
                <a:cs typeface="Courier"/>
              </a:rPr>
              <a:t>() * max ) + min );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2100" b="1" dirty="0">
              <a:latin typeface="Courier"/>
              <a:cs typeface="Courier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100" b="1" dirty="0">
                <a:latin typeface="Courier"/>
                <a:cs typeface="Courier"/>
              </a:rPr>
              <a:t>   return( </a:t>
            </a:r>
            <a:r>
              <a:rPr lang="en-US" sz="2100" b="1" dirty="0" err="1">
                <a:latin typeface="Courier"/>
                <a:cs typeface="Courier"/>
              </a:rPr>
              <a:t>rndInt</a:t>
            </a:r>
            <a:r>
              <a:rPr lang="en-US" sz="2100" b="1" dirty="0">
                <a:latin typeface="Courier"/>
                <a:cs typeface="Courier"/>
              </a:rPr>
              <a:t> );  // send to function call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100" b="1" dirty="0">
                <a:latin typeface="Courier"/>
                <a:cs typeface="Courier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150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7452320" y="1556792"/>
            <a:ext cx="1159730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Script 31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431052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Custom Function Call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1" dirty="0">
                <a:cs typeface="Courier"/>
              </a:rPr>
              <a:t>Inside file </a:t>
            </a:r>
            <a:r>
              <a:rPr lang="en-US" sz="2400" b="1" dirty="0" smtClean="0">
                <a:cs typeface="Courier"/>
              </a:rPr>
              <a:t>“</a:t>
            </a:r>
            <a:r>
              <a:rPr lang="en-US" sz="2400" b="1" dirty="0" err="1" smtClean="0">
                <a:cs typeface="Courier"/>
              </a:rPr>
              <a:t>random.html</a:t>
            </a:r>
            <a:r>
              <a:rPr lang="en-US" sz="2400" b="1" dirty="0" smtClean="0">
                <a:cs typeface="Courier"/>
              </a:rPr>
              <a:t>”</a:t>
            </a:r>
            <a:r>
              <a:rPr lang="en-US" sz="2400" b="1" dirty="0">
                <a:cs typeface="Courier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b="1" dirty="0" smtClean="0">
              <a:latin typeface="Courier"/>
              <a:cs typeface="Courier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400" b="1" dirty="0">
                <a:latin typeface="Courier"/>
                <a:cs typeface="Courier"/>
              </a:rPr>
              <a:t>&lt;script&gt;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400" b="1" dirty="0">
                <a:latin typeface="Courier"/>
                <a:cs typeface="Courier"/>
              </a:rPr>
              <a:t>   /*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400" b="1" dirty="0">
                <a:latin typeface="Courier"/>
                <a:cs typeface="Courier"/>
              </a:rPr>
              <a:t>    * Generate 10 random numbers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400" b="1" dirty="0">
                <a:latin typeface="Courier"/>
                <a:cs typeface="Courier"/>
              </a:rPr>
              <a:t>    */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400" b="1" dirty="0">
                <a:latin typeface="Courier"/>
                <a:cs typeface="Courier"/>
              </a:rPr>
              <a:t>   for ( </a:t>
            </a:r>
            <a:r>
              <a:rPr lang="en-US" sz="2400" b="1" dirty="0" err="1">
                <a:latin typeface="Courier"/>
                <a:cs typeface="Courier"/>
              </a:rPr>
              <a:t>var</a:t>
            </a:r>
            <a:r>
              <a:rPr lang="en-US" sz="2400" b="1" dirty="0">
                <a:latin typeface="Courier"/>
                <a:cs typeface="Courier"/>
              </a:rPr>
              <a:t> </a:t>
            </a:r>
            <a:r>
              <a:rPr lang="en-US" sz="2400" b="1" dirty="0" err="1">
                <a:latin typeface="Courier"/>
                <a:cs typeface="Courier"/>
              </a:rPr>
              <a:t>i</a:t>
            </a:r>
            <a:r>
              <a:rPr lang="en-US" sz="2400" b="1" dirty="0">
                <a:latin typeface="Courier"/>
                <a:cs typeface="Courier"/>
              </a:rPr>
              <a:t> = 0; </a:t>
            </a:r>
            <a:r>
              <a:rPr lang="en-US" sz="2400" b="1" dirty="0" err="1">
                <a:latin typeface="Courier"/>
                <a:cs typeface="Courier"/>
              </a:rPr>
              <a:t>i</a:t>
            </a:r>
            <a:r>
              <a:rPr lang="en-US" sz="2400" b="1" dirty="0">
                <a:latin typeface="Courier"/>
                <a:cs typeface="Courier"/>
              </a:rPr>
              <a:t> &lt; 10; </a:t>
            </a:r>
            <a:r>
              <a:rPr lang="en-US" sz="2400" b="1" dirty="0" err="1">
                <a:latin typeface="Courier"/>
                <a:cs typeface="Courier"/>
              </a:rPr>
              <a:t>i</a:t>
            </a:r>
            <a:r>
              <a:rPr lang="en-US" sz="2400" b="1" dirty="0">
                <a:latin typeface="Courier"/>
                <a:cs typeface="Courier"/>
              </a:rPr>
              <a:t>++ ) 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400" b="1" dirty="0">
                <a:latin typeface="Courier"/>
                <a:cs typeface="Courier"/>
              </a:rPr>
              <a:t>   {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400" b="1" dirty="0">
                <a:latin typeface="Courier"/>
                <a:cs typeface="Courier"/>
              </a:rPr>
              <a:t>      </a:t>
            </a:r>
            <a:r>
              <a:rPr lang="en-US" sz="2400" b="1" dirty="0" err="1">
                <a:latin typeface="Courier"/>
                <a:cs typeface="Courier"/>
              </a:rPr>
              <a:t>console.log</a:t>
            </a:r>
            <a:r>
              <a:rPr lang="en-US" sz="2400" b="1" dirty="0">
                <a:latin typeface="Courier"/>
                <a:cs typeface="Courier"/>
              </a:rPr>
              <a:t>( </a:t>
            </a:r>
            <a:r>
              <a:rPr lang="en-US" sz="2400" b="1" dirty="0" err="1">
                <a:latin typeface="Courier"/>
                <a:cs typeface="Courier"/>
              </a:rPr>
              <a:t>i</a:t>
            </a:r>
            <a:r>
              <a:rPr lang="en-US" sz="2400" b="1" dirty="0">
                <a:latin typeface="Courier"/>
                <a:cs typeface="Courier"/>
              </a:rPr>
              <a:t> + ": " + 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400" b="1" dirty="0">
                <a:latin typeface="Courier"/>
                <a:cs typeface="Courier"/>
              </a:rPr>
              <a:t>            </a:t>
            </a:r>
            <a:r>
              <a:rPr lang="en-US" sz="2400" b="1" dirty="0" err="1">
                <a:latin typeface="Courier"/>
                <a:cs typeface="Courier"/>
              </a:rPr>
              <a:t>randomInteger</a:t>
            </a:r>
            <a:r>
              <a:rPr lang="en-US" sz="2400" b="1" dirty="0">
                <a:latin typeface="Courier"/>
                <a:cs typeface="Courier"/>
              </a:rPr>
              <a:t>( 1, 10 ) 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400" b="1" dirty="0">
                <a:latin typeface="Courier"/>
                <a:cs typeface="Courier"/>
              </a:rPr>
              <a:t>   }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400" b="1" dirty="0">
                <a:latin typeface="Courier"/>
                <a:cs typeface="Courier"/>
              </a:rPr>
              <a:t>&lt;/script&gt;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151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749597" y="6156583"/>
            <a:ext cx="1142373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HTML 31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241446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Function Definition Example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600" b="1" dirty="0" smtClean="0">
                <a:cs typeface="Courier"/>
              </a:rPr>
              <a:t>Inside file “</a:t>
            </a:r>
            <a:r>
              <a:rPr lang="en-US" sz="1600" b="1" dirty="0" err="1" smtClean="0">
                <a:cs typeface="Courier"/>
              </a:rPr>
              <a:t>elmerFudd.js</a:t>
            </a:r>
            <a:r>
              <a:rPr lang="en-US" sz="1600" b="1" dirty="0" smtClean="0">
                <a:cs typeface="Courier"/>
              </a:rPr>
              <a:t>”:</a:t>
            </a:r>
          </a:p>
          <a:p>
            <a:pPr marL="0" indent="0">
              <a:lnSpc>
                <a:spcPct val="80000"/>
              </a:lnSpc>
              <a:buNone/>
            </a:pPr>
            <a:endParaRPr lang="en-US" sz="1600" b="1" dirty="0">
              <a:latin typeface="Courier"/>
              <a:cs typeface="Courier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>
                <a:latin typeface="Courier"/>
                <a:cs typeface="Courier"/>
              </a:rPr>
              <a:t>/**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>
                <a:latin typeface="Courier"/>
                <a:cs typeface="Courier"/>
              </a:rPr>
              <a:t> * Converts string to Elmer </a:t>
            </a:r>
            <a:r>
              <a:rPr lang="en-US" sz="1600" b="1" dirty="0" err="1">
                <a:latin typeface="Courier"/>
                <a:cs typeface="Courier"/>
              </a:rPr>
              <a:t>Fudd</a:t>
            </a:r>
            <a:r>
              <a:rPr lang="en-US" sz="1600" b="1" dirty="0">
                <a:latin typeface="Courier"/>
                <a:cs typeface="Courier"/>
              </a:rPr>
              <a:t> speech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>
                <a:latin typeface="Courier"/>
                <a:cs typeface="Courier"/>
              </a:rPr>
              <a:t> * 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>
                <a:latin typeface="Courier"/>
                <a:cs typeface="Courier"/>
              </a:rPr>
              <a:t> * @</a:t>
            </a:r>
            <a:r>
              <a:rPr lang="en-US" sz="1600" b="1" dirty="0" err="1">
                <a:latin typeface="Courier"/>
                <a:cs typeface="Courier"/>
              </a:rPr>
              <a:t>param</a:t>
            </a:r>
            <a:r>
              <a:rPr lang="en-US" sz="1600" b="1" dirty="0">
                <a:latin typeface="Courier"/>
                <a:cs typeface="Courier"/>
              </a:rPr>
              <a:t>  </a:t>
            </a:r>
            <a:r>
              <a:rPr lang="en-US" sz="1600" b="1" dirty="0" err="1">
                <a:latin typeface="Courier"/>
                <a:cs typeface="Courier"/>
              </a:rPr>
              <a:t>origSpeak</a:t>
            </a:r>
            <a:r>
              <a:rPr lang="en-US" sz="1600" b="1" dirty="0">
                <a:latin typeface="Courier"/>
                <a:cs typeface="Courier"/>
              </a:rPr>
              <a:t>  Original text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>
                <a:latin typeface="Courier"/>
                <a:cs typeface="Courier"/>
              </a:rPr>
              <a:t> * @return </a:t>
            </a:r>
            <a:r>
              <a:rPr lang="en-US" sz="1600" b="1" dirty="0" err="1">
                <a:latin typeface="Courier"/>
                <a:cs typeface="Courier"/>
              </a:rPr>
              <a:t>fuddSpeak</a:t>
            </a:r>
            <a:r>
              <a:rPr lang="en-US" sz="1600" b="1" dirty="0">
                <a:latin typeface="Courier"/>
                <a:cs typeface="Courier"/>
              </a:rPr>
              <a:t>  Converted text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>
                <a:latin typeface="Courier"/>
                <a:cs typeface="Courier"/>
              </a:rPr>
              <a:t> */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>
                <a:latin typeface="Courier"/>
                <a:cs typeface="Courier"/>
              </a:rPr>
              <a:t>function </a:t>
            </a:r>
            <a:r>
              <a:rPr lang="en-US" sz="1600" b="1" dirty="0" err="1">
                <a:latin typeface="Courier"/>
                <a:cs typeface="Courier"/>
              </a:rPr>
              <a:t>fuddify</a:t>
            </a:r>
            <a:r>
              <a:rPr lang="en-US" sz="1600" b="1" dirty="0">
                <a:latin typeface="Courier"/>
                <a:cs typeface="Courier"/>
              </a:rPr>
              <a:t>( </a:t>
            </a:r>
            <a:r>
              <a:rPr lang="en-US" sz="1600" b="1" dirty="0" err="1">
                <a:latin typeface="Courier"/>
                <a:cs typeface="Courier"/>
              </a:rPr>
              <a:t>origSpeak</a:t>
            </a:r>
            <a:r>
              <a:rPr lang="en-US" sz="1600" b="1" dirty="0">
                <a:latin typeface="Courier"/>
                <a:cs typeface="Courier"/>
              </a:rPr>
              <a:t> )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>
                <a:latin typeface="Courier"/>
                <a:cs typeface="Courier"/>
              </a:rPr>
              <a:t>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>
                <a:latin typeface="Courier"/>
                <a:cs typeface="Courier"/>
              </a:rPr>
              <a:t>   </a:t>
            </a:r>
            <a:r>
              <a:rPr lang="en-US" sz="1600" b="1" dirty="0" err="1">
                <a:latin typeface="Courier"/>
                <a:cs typeface="Courier"/>
              </a:rPr>
              <a:t>var</a:t>
            </a:r>
            <a:r>
              <a:rPr lang="en-US" sz="1600" b="1" dirty="0"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fuddSpeak</a:t>
            </a:r>
            <a:r>
              <a:rPr lang="en-US" sz="1600" b="1" dirty="0">
                <a:latin typeface="Courier"/>
                <a:cs typeface="Courier"/>
              </a:rPr>
              <a:t> = </a:t>
            </a:r>
            <a:r>
              <a:rPr lang="en-US" sz="1600" b="1" dirty="0" err="1">
                <a:latin typeface="Courier"/>
                <a:cs typeface="Courier"/>
              </a:rPr>
              <a:t>origSpeak</a:t>
            </a:r>
            <a:r>
              <a:rPr lang="en-US" sz="1600" b="1" dirty="0">
                <a:latin typeface="Courier"/>
                <a:cs typeface="Courier"/>
              </a:rPr>
              <a:t>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>
                <a:latin typeface="Courier"/>
                <a:cs typeface="Courier"/>
              </a:rPr>
              <a:t>   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>
                <a:latin typeface="Courier"/>
                <a:cs typeface="Courier"/>
              </a:rPr>
              <a:t>   if ( </a:t>
            </a:r>
            <a:r>
              <a:rPr lang="en-US" sz="1600" b="1" dirty="0" err="1">
                <a:latin typeface="Courier"/>
                <a:cs typeface="Courier"/>
              </a:rPr>
              <a:t>typeof</a:t>
            </a:r>
            <a:r>
              <a:rPr lang="en-US" sz="1600" b="1" dirty="0">
                <a:latin typeface="Courier"/>
                <a:cs typeface="Courier"/>
              </a:rPr>
              <a:t>( </a:t>
            </a:r>
            <a:r>
              <a:rPr lang="en-US" sz="1600" b="1" dirty="0" err="1">
                <a:latin typeface="Courier"/>
                <a:cs typeface="Courier"/>
              </a:rPr>
              <a:t>origSpeak</a:t>
            </a:r>
            <a:r>
              <a:rPr lang="en-US" sz="1600" b="1" dirty="0">
                <a:latin typeface="Courier"/>
                <a:cs typeface="Courier"/>
              </a:rPr>
              <a:t> ) != "string" )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>
                <a:latin typeface="Courier"/>
                <a:cs typeface="Courier"/>
              </a:rPr>
              <a:t>      </a:t>
            </a:r>
            <a:r>
              <a:rPr lang="en-US" sz="1600" b="1" dirty="0" err="1">
                <a:latin typeface="Courier"/>
                <a:cs typeface="Courier"/>
              </a:rPr>
              <a:t>fuddSpeak</a:t>
            </a:r>
            <a:r>
              <a:rPr lang="en-US" sz="1600" b="1" dirty="0">
                <a:latin typeface="Courier"/>
                <a:cs typeface="Courier"/>
              </a:rPr>
              <a:t> = "Can't </a:t>
            </a:r>
            <a:r>
              <a:rPr lang="en-US" sz="1600" b="1" dirty="0" err="1">
                <a:latin typeface="Courier"/>
                <a:cs typeface="Courier"/>
              </a:rPr>
              <a:t>Fuddify</a:t>
            </a:r>
            <a:r>
              <a:rPr lang="en-US" sz="1600" b="1" dirty="0">
                <a:latin typeface="Courier"/>
                <a:cs typeface="Courier"/>
              </a:rPr>
              <a:t>: " + </a:t>
            </a:r>
            <a:r>
              <a:rPr lang="en-US" sz="1600" b="1" dirty="0" err="1">
                <a:latin typeface="Courier"/>
                <a:cs typeface="Courier"/>
              </a:rPr>
              <a:t>origSpeak</a:t>
            </a:r>
            <a:r>
              <a:rPr lang="en-US" sz="1600" b="1" dirty="0">
                <a:latin typeface="Courier"/>
                <a:cs typeface="Courier"/>
              </a:rPr>
              <a:t>;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600" b="1" dirty="0">
              <a:latin typeface="Courier"/>
              <a:cs typeface="Courier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>
                <a:latin typeface="Courier"/>
                <a:cs typeface="Courier"/>
              </a:rPr>
              <a:t>   </a:t>
            </a:r>
            <a:r>
              <a:rPr lang="en-US" sz="1600" b="1" dirty="0" err="1">
                <a:latin typeface="Courier"/>
                <a:cs typeface="Courier"/>
              </a:rPr>
              <a:t>fuddSpeak</a:t>
            </a:r>
            <a:r>
              <a:rPr lang="en-US" sz="1600" b="1" dirty="0">
                <a:latin typeface="Courier"/>
                <a:cs typeface="Courier"/>
              </a:rPr>
              <a:t> = </a:t>
            </a:r>
            <a:r>
              <a:rPr lang="en-US" sz="1600" b="1" dirty="0" err="1">
                <a:latin typeface="Courier"/>
                <a:cs typeface="Courier"/>
              </a:rPr>
              <a:t>fuddSpeak.replace</a:t>
            </a:r>
            <a:r>
              <a:rPr lang="en-US" sz="1600" b="1" dirty="0">
                <a:latin typeface="Courier"/>
                <a:cs typeface="Courier"/>
              </a:rPr>
              <a:t>( /r/g, 'w' );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>
                <a:latin typeface="Courier"/>
                <a:cs typeface="Courier"/>
              </a:rPr>
              <a:t>   </a:t>
            </a:r>
            <a:r>
              <a:rPr lang="en-US" sz="1600" b="1" dirty="0" err="1">
                <a:latin typeface="Courier"/>
                <a:cs typeface="Courier"/>
              </a:rPr>
              <a:t>fuddSpeak</a:t>
            </a:r>
            <a:r>
              <a:rPr lang="en-US" sz="1600" b="1" dirty="0">
                <a:latin typeface="Courier"/>
                <a:cs typeface="Courier"/>
              </a:rPr>
              <a:t> = </a:t>
            </a:r>
            <a:r>
              <a:rPr lang="en-US" sz="1600" b="1" dirty="0" err="1">
                <a:latin typeface="Courier"/>
                <a:cs typeface="Courier"/>
              </a:rPr>
              <a:t>fuddSpeak.replace</a:t>
            </a:r>
            <a:r>
              <a:rPr lang="en-US" sz="1600" b="1" dirty="0">
                <a:latin typeface="Courier"/>
                <a:cs typeface="Courier"/>
              </a:rPr>
              <a:t>( /R/g, 'W' );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>
                <a:latin typeface="Courier"/>
                <a:cs typeface="Courier"/>
              </a:rPr>
              <a:t>   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>
                <a:latin typeface="Courier"/>
                <a:cs typeface="Courier"/>
              </a:rPr>
              <a:t>   return( </a:t>
            </a:r>
            <a:r>
              <a:rPr lang="en-US" sz="1600" b="1" dirty="0" err="1">
                <a:latin typeface="Courier"/>
                <a:cs typeface="Courier"/>
              </a:rPr>
              <a:t>fuddSpeak</a:t>
            </a:r>
            <a:r>
              <a:rPr lang="en-US" sz="1600" b="1" dirty="0">
                <a:latin typeface="Courier"/>
                <a:cs typeface="Courier"/>
              </a:rPr>
              <a:t> );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>
                <a:latin typeface="Courier"/>
                <a:cs typeface="Courier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152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7452320" y="1556792"/>
            <a:ext cx="1159730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Script 32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19798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Function Call Example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1" dirty="0">
                <a:cs typeface="Courier"/>
              </a:rPr>
              <a:t>Inside file </a:t>
            </a:r>
            <a:r>
              <a:rPr lang="en-US" sz="2400" b="1" dirty="0" smtClean="0">
                <a:cs typeface="Courier"/>
              </a:rPr>
              <a:t>“</a:t>
            </a:r>
            <a:r>
              <a:rPr lang="en-US" sz="2400" b="1" dirty="0" err="1" smtClean="0">
                <a:cs typeface="Courier"/>
              </a:rPr>
              <a:t>elmerFudd.html</a:t>
            </a:r>
            <a:r>
              <a:rPr lang="en-US" sz="2400" b="1" dirty="0" smtClean="0">
                <a:cs typeface="Courier"/>
              </a:rPr>
              <a:t>”</a:t>
            </a:r>
            <a:r>
              <a:rPr lang="en-US" sz="2400" b="1" dirty="0">
                <a:cs typeface="Courier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b="1" dirty="0" smtClean="0">
              <a:latin typeface="Courier"/>
              <a:cs typeface="Courier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400" b="1" dirty="0">
                <a:latin typeface="Courier"/>
                <a:cs typeface="Courier"/>
              </a:rPr>
              <a:t>&lt;script&gt;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400" b="1" dirty="0">
                <a:latin typeface="Courier"/>
                <a:cs typeface="Courier"/>
              </a:rPr>
              <a:t>   </a:t>
            </a:r>
            <a:r>
              <a:rPr lang="en-US" sz="2400" b="1" dirty="0" err="1">
                <a:latin typeface="Courier"/>
                <a:cs typeface="Courier"/>
              </a:rPr>
              <a:t>var</a:t>
            </a:r>
            <a:r>
              <a:rPr lang="en-US" sz="2400" b="1" dirty="0">
                <a:latin typeface="Courier"/>
                <a:cs typeface="Courier"/>
              </a:rPr>
              <a:t> quote = "</a:t>
            </a:r>
            <a:r>
              <a:rPr lang="en-US" sz="2400" b="1" dirty="0" err="1">
                <a:latin typeface="Courier"/>
                <a:cs typeface="Courier"/>
              </a:rPr>
              <a:t>Shhh</a:t>
            </a:r>
            <a:r>
              <a:rPr lang="en-US" sz="2400" b="1" dirty="0">
                <a:latin typeface="Courier"/>
                <a:cs typeface="Courier"/>
              </a:rPr>
              <a:t>.\n" +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400" b="1" dirty="0">
                <a:latin typeface="Courier"/>
                <a:cs typeface="Courier"/>
              </a:rPr>
              <a:t>      "Be very very quiet.\n" +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400" b="1" dirty="0">
                <a:latin typeface="Courier"/>
                <a:cs typeface="Courier"/>
              </a:rPr>
              <a:t>      "I'm hunting rabbits.";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2400" b="1" dirty="0">
              <a:latin typeface="Courier"/>
              <a:cs typeface="Courier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400" b="1" dirty="0">
                <a:latin typeface="Courier"/>
                <a:cs typeface="Courier"/>
              </a:rPr>
              <a:t>   // function call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400" b="1" dirty="0">
                <a:latin typeface="Courier"/>
                <a:cs typeface="Courier"/>
              </a:rPr>
              <a:t>   </a:t>
            </a:r>
            <a:r>
              <a:rPr lang="en-US" sz="2400" b="1" dirty="0" err="1">
                <a:latin typeface="Courier"/>
                <a:cs typeface="Courier"/>
              </a:rPr>
              <a:t>var</a:t>
            </a:r>
            <a:r>
              <a:rPr lang="en-US" sz="2400" b="1" dirty="0">
                <a:latin typeface="Courier"/>
                <a:cs typeface="Courier"/>
              </a:rPr>
              <a:t> </a:t>
            </a:r>
            <a:r>
              <a:rPr lang="en-US" sz="2400" b="1" dirty="0" err="1">
                <a:latin typeface="Courier"/>
                <a:cs typeface="Courier"/>
              </a:rPr>
              <a:t>fuddTalk</a:t>
            </a:r>
            <a:r>
              <a:rPr lang="en-US" sz="2400" b="1" dirty="0">
                <a:latin typeface="Courier"/>
                <a:cs typeface="Courier"/>
              </a:rPr>
              <a:t> = </a:t>
            </a:r>
            <a:r>
              <a:rPr lang="en-US" sz="2400" b="1" dirty="0" err="1">
                <a:latin typeface="Courier"/>
                <a:cs typeface="Courier"/>
              </a:rPr>
              <a:t>fuddify</a:t>
            </a:r>
            <a:r>
              <a:rPr lang="en-US" sz="2400" b="1" dirty="0">
                <a:latin typeface="Courier"/>
                <a:cs typeface="Courier"/>
              </a:rPr>
              <a:t>( quote 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400" b="1" dirty="0">
                <a:latin typeface="Courier"/>
                <a:cs typeface="Courier"/>
              </a:rPr>
              <a:t>   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400" b="1" dirty="0">
                <a:latin typeface="Courier"/>
                <a:cs typeface="Courier"/>
              </a:rPr>
              <a:t>   alert( </a:t>
            </a:r>
            <a:r>
              <a:rPr lang="en-US" sz="2400" b="1" dirty="0" err="1">
                <a:latin typeface="Courier"/>
                <a:cs typeface="Courier"/>
              </a:rPr>
              <a:t>fuddTalk</a:t>
            </a:r>
            <a:r>
              <a:rPr lang="en-US" sz="2400" b="1" dirty="0">
                <a:latin typeface="Courier"/>
                <a:cs typeface="Courier"/>
              </a:rPr>
              <a:t> 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400" b="1" dirty="0">
                <a:latin typeface="Courier"/>
                <a:cs typeface="Courier"/>
              </a:rPr>
              <a:t>&lt;/script&gt;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153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749597" y="6156583"/>
            <a:ext cx="1142373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HTML 32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84054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Another Function Definition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b="1" dirty="0" smtClean="0">
                <a:cs typeface="Courier"/>
              </a:rPr>
              <a:t>Inside file “</a:t>
            </a:r>
            <a:r>
              <a:rPr lang="en-US" sz="1500" b="1" dirty="0" err="1" smtClean="0">
                <a:cs typeface="Courier"/>
              </a:rPr>
              <a:t>evenOdd.js</a:t>
            </a:r>
            <a:r>
              <a:rPr lang="en-US" sz="1500" b="1" dirty="0" smtClean="0">
                <a:cs typeface="Courier"/>
              </a:rPr>
              <a:t>”: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 b="1" dirty="0">
              <a:latin typeface="Courier"/>
              <a:cs typeface="Courier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500" b="1" dirty="0">
                <a:latin typeface="Courier"/>
                <a:cs typeface="Courier"/>
              </a:rPr>
              <a:t>/**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500" b="1" dirty="0">
                <a:latin typeface="Courier"/>
                <a:cs typeface="Courier"/>
              </a:rPr>
              <a:t> * Determine if number is even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500" b="1" dirty="0">
                <a:latin typeface="Courier"/>
                <a:cs typeface="Courier"/>
              </a:rPr>
              <a:t> * 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500" b="1" dirty="0">
                <a:latin typeface="Courier"/>
                <a:cs typeface="Courier"/>
              </a:rPr>
              <a:t> * @</a:t>
            </a:r>
            <a:r>
              <a:rPr lang="en-US" sz="1500" b="1" dirty="0" err="1">
                <a:latin typeface="Courier"/>
                <a:cs typeface="Courier"/>
              </a:rPr>
              <a:t>param</a:t>
            </a:r>
            <a:r>
              <a:rPr lang="en-US" sz="1500" b="1" dirty="0">
                <a:latin typeface="Courier"/>
                <a:cs typeface="Courier"/>
              </a:rPr>
              <a:t>  </a:t>
            </a:r>
            <a:r>
              <a:rPr lang="en-US" sz="1500" b="1" dirty="0" err="1">
                <a:latin typeface="Courier"/>
                <a:cs typeface="Courier"/>
              </a:rPr>
              <a:t>num</a:t>
            </a:r>
            <a:r>
              <a:rPr lang="en-US" sz="1500" b="1" dirty="0">
                <a:latin typeface="Courier"/>
                <a:cs typeface="Courier"/>
              </a:rPr>
              <a:t>     Passed parameter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500" b="1" dirty="0">
                <a:latin typeface="Courier"/>
                <a:cs typeface="Courier"/>
              </a:rPr>
              <a:t> * @return </a:t>
            </a:r>
            <a:r>
              <a:rPr lang="en-US" sz="1500" b="1" dirty="0" err="1">
                <a:latin typeface="Courier"/>
                <a:cs typeface="Courier"/>
              </a:rPr>
              <a:t>retVal</a:t>
            </a:r>
            <a:r>
              <a:rPr lang="en-US" sz="1500" b="1" dirty="0">
                <a:latin typeface="Courier"/>
                <a:cs typeface="Courier"/>
              </a:rPr>
              <a:t>  True if parameter is even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500" b="1" dirty="0">
                <a:latin typeface="Courier"/>
                <a:cs typeface="Courier"/>
              </a:rPr>
              <a:t> */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500" b="1" dirty="0">
                <a:latin typeface="Courier"/>
                <a:cs typeface="Courier"/>
              </a:rPr>
              <a:t>function </a:t>
            </a:r>
            <a:r>
              <a:rPr lang="en-US" sz="1500" b="1" dirty="0" err="1">
                <a:latin typeface="Courier"/>
                <a:cs typeface="Courier"/>
              </a:rPr>
              <a:t>isEven</a:t>
            </a:r>
            <a:r>
              <a:rPr lang="en-US" sz="1500" b="1" dirty="0">
                <a:latin typeface="Courier"/>
                <a:cs typeface="Courier"/>
              </a:rPr>
              <a:t>( </a:t>
            </a:r>
            <a:r>
              <a:rPr lang="en-US" sz="1500" b="1" dirty="0" err="1">
                <a:latin typeface="Courier"/>
                <a:cs typeface="Courier"/>
              </a:rPr>
              <a:t>num</a:t>
            </a:r>
            <a:r>
              <a:rPr lang="en-US" sz="1500" b="1" dirty="0">
                <a:latin typeface="Courier"/>
                <a:cs typeface="Courier"/>
              </a:rPr>
              <a:t> 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500" b="1" dirty="0">
                <a:latin typeface="Courier"/>
                <a:cs typeface="Courier"/>
              </a:rPr>
              <a:t>{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500" b="1" dirty="0">
                <a:latin typeface="Courier"/>
                <a:cs typeface="Courier"/>
              </a:rPr>
              <a:t>   </a:t>
            </a:r>
            <a:r>
              <a:rPr lang="en-US" sz="1500" b="1" dirty="0" err="1">
                <a:latin typeface="Courier"/>
                <a:cs typeface="Courier"/>
              </a:rPr>
              <a:t>var</a:t>
            </a:r>
            <a:r>
              <a:rPr lang="en-US" sz="1500" b="1" dirty="0">
                <a:latin typeface="Courier"/>
                <a:cs typeface="Courier"/>
              </a:rPr>
              <a:t> </a:t>
            </a:r>
            <a:r>
              <a:rPr lang="en-US" sz="1500" b="1" dirty="0" err="1">
                <a:latin typeface="Courier"/>
                <a:cs typeface="Courier"/>
              </a:rPr>
              <a:t>retVal</a:t>
            </a:r>
            <a:r>
              <a:rPr lang="en-US" sz="1500" b="1" dirty="0">
                <a:latin typeface="Courier"/>
                <a:cs typeface="Courier"/>
              </a:rPr>
              <a:t>;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1500" b="1" dirty="0">
              <a:latin typeface="Courier"/>
              <a:cs typeface="Courier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500" b="1" dirty="0">
                <a:latin typeface="Courier"/>
                <a:cs typeface="Courier"/>
              </a:rPr>
              <a:t>   if ( </a:t>
            </a:r>
            <a:r>
              <a:rPr lang="en-US" sz="1500" b="1" dirty="0" err="1">
                <a:latin typeface="Courier"/>
                <a:cs typeface="Courier"/>
              </a:rPr>
              <a:t>num</a:t>
            </a:r>
            <a:r>
              <a:rPr lang="en-US" sz="1500" b="1" dirty="0">
                <a:latin typeface="Courier"/>
                <a:cs typeface="Courier"/>
              </a:rPr>
              <a:t> % 2 == 0 )  // evenly divisible by 2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500" b="1" dirty="0">
                <a:latin typeface="Courier"/>
                <a:cs typeface="Courier"/>
              </a:rPr>
              <a:t>      </a:t>
            </a:r>
            <a:r>
              <a:rPr lang="en-US" sz="1500" b="1" dirty="0" err="1">
                <a:latin typeface="Courier"/>
                <a:cs typeface="Courier"/>
              </a:rPr>
              <a:t>retVal</a:t>
            </a:r>
            <a:r>
              <a:rPr lang="en-US" sz="1500" b="1" dirty="0">
                <a:latin typeface="Courier"/>
                <a:cs typeface="Courier"/>
              </a:rPr>
              <a:t> = true;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500" b="1" dirty="0">
                <a:latin typeface="Courier"/>
                <a:cs typeface="Courier"/>
              </a:rPr>
              <a:t>   else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500" b="1" dirty="0">
                <a:latin typeface="Courier"/>
                <a:cs typeface="Courier"/>
              </a:rPr>
              <a:t>      </a:t>
            </a:r>
            <a:r>
              <a:rPr lang="en-US" sz="1500" b="1" dirty="0" err="1">
                <a:latin typeface="Courier"/>
                <a:cs typeface="Courier"/>
              </a:rPr>
              <a:t>retVal</a:t>
            </a:r>
            <a:r>
              <a:rPr lang="en-US" sz="1500" b="1" dirty="0">
                <a:latin typeface="Courier"/>
                <a:cs typeface="Courier"/>
              </a:rPr>
              <a:t> = false;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500" b="1" dirty="0">
                <a:latin typeface="Courier"/>
                <a:cs typeface="Courier"/>
              </a:rPr>
              <a:t>   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500" b="1" dirty="0">
                <a:latin typeface="Courier"/>
                <a:cs typeface="Courier"/>
              </a:rPr>
              <a:t>   return( </a:t>
            </a:r>
            <a:r>
              <a:rPr lang="en-US" sz="1500" b="1" dirty="0" err="1">
                <a:latin typeface="Courier"/>
                <a:cs typeface="Courier"/>
              </a:rPr>
              <a:t>retVal</a:t>
            </a:r>
            <a:r>
              <a:rPr lang="en-US" sz="1500" b="1" dirty="0">
                <a:latin typeface="Courier"/>
                <a:cs typeface="Courier"/>
              </a:rPr>
              <a:t> );  // ta </a:t>
            </a:r>
            <a:r>
              <a:rPr lang="en-US" sz="1500" b="1" dirty="0" err="1">
                <a:latin typeface="Courier"/>
                <a:cs typeface="Courier"/>
              </a:rPr>
              <a:t>senda</a:t>
            </a:r>
            <a:endParaRPr lang="en-US" sz="1500" b="1" dirty="0">
              <a:latin typeface="Courier"/>
              <a:cs typeface="Courier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500" b="1" dirty="0">
                <a:latin typeface="Courier"/>
                <a:cs typeface="Courier"/>
              </a:rPr>
              <a:t>}</a:t>
            </a:r>
            <a:endParaRPr lang="da-DK" sz="1500" b="1" dirty="0"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154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7452320" y="1556792"/>
            <a:ext cx="1159730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Script 33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4078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333333"/>
                </a:solidFill>
              </a:rPr>
              <a:t>Another Function Definition (cont. </a:t>
            </a:r>
            <a:r>
              <a:rPr lang="en-US" sz="3600" dirty="0">
                <a:solidFill>
                  <a:srgbClr val="333333"/>
                </a:solidFill>
              </a:rPr>
              <a:t>2</a:t>
            </a:r>
            <a:r>
              <a:rPr lang="en-US" sz="3600" dirty="0" smtClean="0">
                <a:solidFill>
                  <a:srgbClr val="333333"/>
                </a:solidFill>
              </a:rPr>
              <a:t>)</a:t>
            </a:r>
            <a:endParaRPr lang="en-US" sz="3600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400" b="1" dirty="0" smtClean="0">
                <a:cs typeface="Courier"/>
              </a:rPr>
              <a:t>Inside file “</a:t>
            </a:r>
            <a:r>
              <a:rPr lang="en-US" sz="2400" b="1" dirty="0" err="1" smtClean="0">
                <a:cs typeface="Courier"/>
              </a:rPr>
              <a:t>evenOdd.js</a:t>
            </a:r>
            <a:r>
              <a:rPr lang="en-US" sz="2400" b="1" dirty="0" smtClean="0">
                <a:cs typeface="Courier"/>
              </a:rPr>
              <a:t>”:</a:t>
            </a:r>
          </a:p>
          <a:p>
            <a:pPr marL="0" indent="0">
              <a:lnSpc>
                <a:spcPct val="80000"/>
              </a:lnSpc>
              <a:buNone/>
            </a:pPr>
            <a:endParaRPr lang="en-US" sz="2400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2400" b="1" dirty="0">
                <a:latin typeface="Courier"/>
                <a:cs typeface="Courier"/>
              </a:rPr>
              <a:t>/**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"/>
                <a:cs typeface="Courier"/>
              </a:rPr>
              <a:t> * Determine if number is odd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"/>
                <a:cs typeface="Courier"/>
              </a:rPr>
              <a:t> * 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"/>
                <a:cs typeface="Courier"/>
              </a:rPr>
              <a:t> * @</a:t>
            </a:r>
            <a:r>
              <a:rPr lang="en-US" sz="2400" b="1" dirty="0" err="1">
                <a:latin typeface="Courier"/>
                <a:cs typeface="Courier"/>
              </a:rPr>
              <a:t>param</a:t>
            </a:r>
            <a:r>
              <a:rPr lang="en-US" sz="2400" b="1" dirty="0">
                <a:latin typeface="Courier"/>
                <a:cs typeface="Courier"/>
              </a:rPr>
              <a:t>  </a:t>
            </a:r>
            <a:r>
              <a:rPr lang="en-US" sz="2400" b="1" dirty="0" err="1">
                <a:latin typeface="Courier"/>
                <a:cs typeface="Courier"/>
              </a:rPr>
              <a:t>num</a:t>
            </a:r>
            <a:r>
              <a:rPr lang="en-US" sz="2400" b="1" dirty="0">
                <a:latin typeface="Courier"/>
                <a:cs typeface="Courier"/>
              </a:rPr>
              <a:t>     Passed parameter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"/>
                <a:cs typeface="Courier"/>
              </a:rPr>
              <a:t> * @return </a:t>
            </a:r>
            <a:r>
              <a:rPr lang="en-US" sz="2400" b="1" dirty="0" err="1">
                <a:latin typeface="Courier"/>
                <a:cs typeface="Courier"/>
              </a:rPr>
              <a:t>retVal</a:t>
            </a:r>
            <a:r>
              <a:rPr lang="en-US" sz="2400" b="1" dirty="0">
                <a:latin typeface="Courier"/>
                <a:cs typeface="Courier"/>
              </a:rPr>
              <a:t>  True if parameter is odd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"/>
                <a:cs typeface="Courier"/>
              </a:rPr>
              <a:t> */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"/>
                <a:cs typeface="Courier"/>
              </a:rPr>
              <a:t>function </a:t>
            </a:r>
            <a:r>
              <a:rPr lang="en-US" sz="2400" b="1" dirty="0" err="1">
                <a:latin typeface="Courier"/>
                <a:cs typeface="Courier"/>
              </a:rPr>
              <a:t>isOdd</a:t>
            </a:r>
            <a:r>
              <a:rPr lang="en-US" sz="2400" b="1" dirty="0">
                <a:latin typeface="Courier"/>
                <a:cs typeface="Courier"/>
              </a:rPr>
              <a:t>( </a:t>
            </a:r>
            <a:r>
              <a:rPr lang="en-US" sz="2400" b="1" dirty="0" err="1">
                <a:latin typeface="Courier"/>
                <a:cs typeface="Courier"/>
              </a:rPr>
              <a:t>num</a:t>
            </a:r>
            <a:r>
              <a:rPr lang="en-US" sz="2400" b="1" dirty="0">
                <a:latin typeface="Courier"/>
                <a:cs typeface="Courier"/>
              </a:rPr>
              <a:t> )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"/>
                <a:cs typeface="Courier"/>
              </a:rPr>
              <a:t>{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"/>
                <a:cs typeface="Courier"/>
              </a:rPr>
              <a:t>   // call function and negate results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"/>
                <a:cs typeface="Courier"/>
              </a:rPr>
              <a:t>   return( ! </a:t>
            </a:r>
            <a:r>
              <a:rPr lang="en-US" sz="2400" b="1" dirty="0" err="1">
                <a:latin typeface="Courier"/>
                <a:cs typeface="Courier"/>
              </a:rPr>
              <a:t>isEven</a:t>
            </a:r>
            <a:r>
              <a:rPr lang="en-US" sz="2400" b="1" dirty="0">
                <a:latin typeface="Courier"/>
                <a:cs typeface="Courier"/>
              </a:rPr>
              <a:t>( </a:t>
            </a:r>
            <a:r>
              <a:rPr lang="en-US" sz="2400" b="1" dirty="0" err="1">
                <a:latin typeface="Courier"/>
                <a:cs typeface="Courier"/>
              </a:rPr>
              <a:t>num</a:t>
            </a:r>
            <a:r>
              <a:rPr lang="en-US" sz="2400" b="1" dirty="0">
                <a:latin typeface="Courier"/>
                <a:cs typeface="Courier"/>
              </a:rPr>
              <a:t> ) );  // ta </a:t>
            </a:r>
            <a:r>
              <a:rPr lang="en-US" sz="2400" b="1" dirty="0" err="1">
                <a:latin typeface="Courier"/>
                <a:cs typeface="Courier"/>
              </a:rPr>
              <a:t>senda</a:t>
            </a:r>
            <a:endParaRPr lang="en-US" sz="2400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2400" b="1" dirty="0">
                <a:latin typeface="Courier"/>
                <a:cs typeface="Courier"/>
              </a:rPr>
              <a:t>}</a:t>
            </a:r>
            <a:endParaRPr lang="en-US" sz="9600" b="1" dirty="0"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155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7452320" y="1556792"/>
            <a:ext cx="1159730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Script 33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70711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Another Function Call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1" dirty="0">
                <a:cs typeface="Courier"/>
              </a:rPr>
              <a:t>Inside file </a:t>
            </a:r>
            <a:r>
              <a:rPr lang="en-US" sz="2400" b="1" dirty="0" smtClean="0">
                <a:cs typeface="Courier"/>
              </a:rPr>
              <a:t>“</a:t>
            </a:r>
            <a:r>
              <a:rPr lang="en-US" sz="2400" b="1" dirty="0" err="1" smtClean="0">
                <a:cs typeface="Courier"/>
              </a:rPr>
              <a:t>evenOdd.html</a:t>
            </a:r>
            <a:r>
              <a:rPr lang="en-US" sz="2400" b="1" dirty="0" smtClean="0">
                <a:cs typeface="Courier"/>
              </a:rPr>
              <a:t>”</a:t>
            </a:r>
            <a:r>
              <a:rPr lang="en-US" sz="2400" b="1" dirty="0">
                <a:cs typeface="Courier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b="1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b="1" dirty="0">
                <a:latin typeface="Courier"/>
                <a:cs typeface="Courier"/>
              </a:rPr>
              <a:t>&lt;script&gt;</a:t>
            </a:r>
          </a:p>
          <a:p>
            <a:pPr marL="400050" lvl="1" indent="0">
              <a:buNone/>
            </a:pPr>
            <a:r>
              <a:rPr lang="da-DK" b="1" dirty="0">
                <a:latin typeface="Courier"/>
                <a:cs typeface="Courier"/>
              </a:rPr>
              <a:t>   var </a:t>
            </a:r>
            <a:r>
              <a:rPr lang="da-DK" b="1" dirty="0" err="1">
                <a:latin typeface="Courier"/>
                <a:cs typeface="Courier"/>
              </a:rPr>
              <a:t>str</a:t>
            </a:r>
            <a:r>
              <a:rPr lang="da-DK" b="1" dirty="0">
                <a:latin typeface="Courier"/>
                <a:cs typeface="Courier"/>
              </a:rPr>
              <a:t>;</a:t>
            </a:r>
          </a:p>
          <a:p>
            <a:pPr marL="400050" lvl="1" indent="0">
              <a:buNone/>
            </a:pPr>
            <a:r>
              <a:rPr lang="da-DK" b="1" dirty="0">
                <a:latin typeface="Courier"/>
                <a:cs typeface="Courier"/>
              </a:rPr>
              <a:t>   </a:t>
            </a:r>
          </a:p>
          <a:p>
            <a:pPr marL="400050" lvl="1" indent="0">
              <a:buNone/>
            </a:pPr>
            <a:r>
              <a:rPr lang="da-DK" b="1" dirty="0">
                <a:latin typeface="Courier"/>
                <a:cs typeface="Courier"/>
              </a:rPr>
              <a:t>   for ( var i = 0; i &lt; 10; i++ ) </a:t>
            </a:r>
          </a:p>
          <a:p>
            <a:pPr marL="400050" lvl="1" indent="0">
              <a:buNone/>
            </a:pPr>
            <a:r>
              <a:rPr lang="da-DK" b="1" dirty="0">
                <a:latin typeface="Courier"/>
                <a:cs typeface="Courier"/>
              </a:rPr>
              <a:t>   {</a:t>
            </a:r>
          </a:p>
          <a:p>
            <a:pPr marL="400050" lvl="1" indent="0">
              <a:buNone/>
            </a:pPr>
            <a:r>
              <a:rPr lang="ro-RO" b="1" dirty="0">
                <a:latin typeface="Courier"/>
                <a:cs typeface="Courier"/>
              </a:rPr>
              <a:t>      str = "isEven(" + i + "): " + </a:t>
            </a:r>
          </a:p>
          <a:p>
            <a:pPr marL="400050" lvl="1" indent="0">
              <a:buNone/>
            </a:pPr>
            <a:r>
              <a:rPr lang="ro-RO" b="1" dirty="0">
                <a:latin typeface="Courier"/>
                <a:cs typeface="Courier"/>
              </a:rPr>
              <a:t>             isEven(i) + "  " + </a:t>
            </a:r>
          </a:p>
          <a:p>
            <a:pPr marL="400050" lvl="1" indent="0">
              <a:buNone/>
            </a:pPr>
            <a:r>
              <a:rPr lang="ro-RO" b="1" dirty="0">
                <a:latin typeface="Courier"/>
                <a:cs typeface="Courier"/>
              </a:rPr>
              <a:t>            "isOdd(" + i + "): " + </a:t>
            </a:r>
          </a:p>
          <a:p>
            <a:pPr marL="400050" lvl="1" indent="0">
              <a:buNone/>
            </a:pPr>
            <a:r>
              <a:rPr lang="ro-RO" b="1" dirty="0">
                <a:latin typeface="Courier"/>
                <a:cs typeface="Courier"/>
              </a:rPr>
              <a:t>             isOdd(i);</a:t>
            </a:r>
          </a:p>
          <a:p>
            <a:pPr marL="400050" lvl="1" indent="0">
              <a:buNone/>
            </a:pPr>
            <a:endParaRPr lang="ro-RO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ro-RO" b="1" dirty="0">
                <a:latin typeface="Courier"/>
                <a:cs typeface="Courier"/>
              </a:rPr>
              <a:t>      console.log( str );</a:t>
            </a:r>
          </a:p>
          <a:p>
            <a:pPr marL="400050" lvl="1" indent="0">
              <a:buNone/>
            </a:pPr>
            <a:r>
              <a:rPr lang="ro-RO" b="1" dirty="0">
                <a:latin typeface="Courier"/>
                <a:cs typeface="Courier"/>
              </a:rPr>
              <a:t>   }</a:t>
            </a:r>
          </a:p>
          <a:p>
            <a:pPr marL="400050" lvl="1" indent="0">
              <a:buNone/>
            </a:pPr>
            <a:r>
              <a:rPr lang="ro-RO" b="1" dirty="0">
                <a:latin typeface="Courier"/>
                <a:cs typeface="Courier"/>
              </a:rPr>
              <a:t>&lt;/script&gt;</a:t>
            </a:r>
            <a:endParaRPr lang="en-US" sz="5600" b="1" dirty="0"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156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749597" y="6156583"/>
            <a:ext cx="1142373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HTML 33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24231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333333"/>
                </a:solidFill>
              </a:rPr>
              <a:t>Default Parameter Values (JS)</a:t>
            </a:r>
            <a:endParaRPr lang="en-US" sz="4000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300" b="1" dirty="0" smtClean="0">
                <a:cs typeface="Courier"/>
              </a:rPr>
              <a:t>A function can default to a certain value if the passed arguments are missing.  Inside file “</a:t>
            </a:r>
            <a:r>
              <a:rPr lang="en-US" sz="1300" b="1" dirty="0" err="1" smtClean="0">
                <a:cs typeface="Courier"/>
              </a:rPr>
              <a:t>rectangle.js</a:t>
            </a:r>
            <a:r>
              <a:rPr lang="en-US" sz="1300" b="1" dirty="0" smtClean="0">
                <a:cs typeface="Courier"/>
              </a:rPr>
              <a:t>”: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300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1300" b="1" dirty="0">
                <a:latin typeface="Courier"/>
                <a:cs typeface="Courier"/>
              </a:rPr>
              <a:t>/**</a:t>
            </a:r>
          </a:p>
          <a:p>
            <a:pPr marL="400050" lvl="1" indent="0">
              <a:buNone/>
            </a:pPr>
            <a:r>
              <a:rPr lang="en-US" sz="1300" b="1" dirty="0">
                <a:latin typeface="Courier"/>
                <a:cs typeface="Courier"/>
              </a:rPr>
              <a:t> * Calculate the area of rectangle</a:t>
            </a:r>
          </a:p>
          <a:p>
            <a:pPr marL="400050" lvl="1" indent="0">
              <a:buNone/>
            </a:pPr>
            <a:r>
              <a:rPr lang="en-US" sz="1300" b="1" dirty="0">
                <a:latin typeface="Courier"/>
                <a:cs typeface="Courier"/>
              </a:rPr>
              <a:t> * </a:t>
            </a:r>
          </a:p>
          <a:p>
            <a:pPr marL="400050" lvl="1" indent="0">
              <a:buNone/>
            </a:pPr>
            <a:r>
              <a:rPr lang="en-US" sz="1300" b="1" dirty="0">
                <a:latin typeface="Courier"/>
                <a:cs typeface="Courier"/>
              </a:rPr>
              <a:t> * @</a:t>
            </a:r>
            <a:r>
              <a:rPr lang="en-US" sz="1300" b="1" dirty="0" err="1">
                <a:latin typeface="Courier"/>
                <a:cs typeface="Courier"/>
              </a:rPr>
              <a:t>param</a:t>
            </a:r>
            <a:r>
              <a:rPr lang="en-US" sz="1300" b="1" dirty="0">
                <a:latin typeface="Courier"/>
                <a:cs typeface="Courier"/>
              </a:rPr>
              <a:t>  height  Rectangle height</a:t>
            </a:r>
          </a:p>
          <a:p>
            <a:pPr marL="400050" lvl="1" indent="0">
              <a:buNone/>
            </a:pPr>
            <a:r>
              <a:rPr lang="en-US" sz="1300" b="1" dirty="0">
                <a:latin typeface="Courier"/>
                <a:cs typeface="Courier"/>
              </a:rPr>
              <a:t> * @</a:t>
            </a:r>
            <a:r>
              <a:rPr lang="en-US" sz="1300" b="1" dirty="0" err="1">
                <a:latin typeface="Courier"/>
                <a:cs typeface="Courier"/>
              </a:rPr>
              <a:t>param</a:t>
            </a:r>
            <a:r>
              <a:rPr lang="en-US" sz="1300" b="1" dirty="0">
                <a:latin typeface="Courier"/>
                <a:cs typeface="Courier"/>
              </a:rPr>
              <a:t>  width   Rectangle width (optional)</a:t>
            </a:r>
          </a:p>
          <a:p>
            <a:pPr marL="400050" lvl="1" indent="0">
              <a:buNone/>
            </a:pPr>
            <a:r>
              <a:rPr lang="en-US" sz="1300" b="1" dirty="0">
                <a:latin typeface="Courier"/>
                <a:cs typeface="Courier"/>
              </a:rPr>
              <a:t> * @return area    Rectangle area</a:t>
            </a:r>
          </a:p>
          <a:p>
            <a:pPr marL="400050" lvl="1" indent="0">
              <a:buNone/>
            </a:pPr>
            <a:r>
              <a:rPr lang="en-US" sz="1300" b="1" dirty="0">
                <a:latin typeface="Courier"/>
                <a:cs typeface="Courier"/>
              </a:rPr>
              <a:t> */</a:t>
            </a:r>
          </a:p>
          <a:p>
            <a:pPr marL="400050" lvl="1" indent="0">
              <a:buNone/>
            </a:pPr>
            <a:r>
              <a:rPr lang="en-US" sz="1300" b="1" dirty="0">
                <a:latin typeface="Courier"/>
                <a:cs typeface="Courier"/>
              </a:rPr>
              <a:t>function </a:t>
            </a:r>
            <a:r>
              <a:rPr lang="en-US" sz="1300" b="1" dirty="0" err="1">
                <a:latin typeface="Courier"/>
                <a:cs typeface="Courier"/>
              </a:rPr>
              <a:t>areaRectangle</a:t>
            </a:r>
            <a:r>
              <a:rPr lang="en-US" sz="1300" b="1" dirty="0">
                <a:latin typeface="Courier"/>
                <a:cs typeface="Courier"/>
              </a:rPr>
              <a:t>( height, width )</a:t>
            </a:r>
          </a:p>
          <a:p>
            <a:pPr marL="400050" lvl="1" indent="0">
              <a:buNone/>
            </a:pPr>
            <a:r>
              <a:rPr lang="en-US" sz="1300" b="1" dirty="0">
                <a:latin typeface="Courier"/>
                <a:cs typeface="Courier"/>
              </a:rPr>
              <a:t>{</a:t>
            </a:r>
          </a:p>
          <a:p>
            <a:pPr marL="400050" lvl="1" indent="0">
              <a:buNone/>
            </a:pPr>
            <a:r>
              <a:rPr lang="en-US" sz="1300" b="1" dirty="0">
                <a:latin typeface="Courier"/>
                <a:cs typeface="Courier"/>
              </a:rPr>
              <a:t>   </a:t>
            </a:r>
            <a:r>
              <a:rPr lang="en-US" sz="1300" b="1" dirty="0" err="1">
                <a:latin typeface="Courier"/>
                <a:cs typeface="Courier"/>
              </a:rPr>
              <a:t>var</a:t>
            </a:r>
            <a:r>
              <a:rPr lang="en-US" sz="1300" b="1" dirty="0">
                <a:latin typeface="Courier"/>
                <a:cs typeface="Courier"/>
              </a:rPr>
              <a:t> area;</a:t>
            </a:r>
          </a:p>
          <a:p>
            <a:pPr marL="400050" lvl="1" indent="0">
              <a:buNone/>
            </a:pPr>
            <a:endParaRPr lang="en-US" sz="1300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1300" b="1" dirty="0">
                <a:latin typeface="Courier"/>
                <a:cs typeface="Courier"/>
              </a:rPr>
              <a:t>   // check if parameter is specified</a:t>
            </a:r>
          </a:p>
          <a:p>
            <a:pPr marL="400050" lvl="1" indent="0">
              <a:buNone/>
            </a:pPr>
            <a:r>
              <a:rPr lang="en-US" sz="1300" b="1" dirty="0">
                <a:latin typeface="Courier"/>
                <a:cs typeface="Courier"/>
              </a:rPr>
              <a:t>   if ( </a:t>
            </a:r>
            <a:r>
              <a:rPr lang="en-US" sz="1300" b="1" dirty="0" err="1">
                <a:latin typeface="Courier"/>
                <a:cs typeface="Courier"/>
              </a:rPr>
              <a:t>typeof</a:t>
            </a:r>
            <a:r>
              <a:rPr lang="en-US" sz="1300" b="1" dirty="0">
                <a:latin typeface="Courier"/>
                <a:cs typeface="Courier"/>
              </a:rPr>
              <a:t>( width ) != 'undefined' )</a:t>
            </a:r>
          </a:p>
          <a:p>
            <a:pPr marL="400050" lvl="1" indent="0">
              <a:buNone/>
            </a:pPr>
            <a:r>
              <a:rPr lang="en-US" sz="1300" b="1" dirty="0">
                <a:latin typeface="Courier"/>
                <a:cs typeface="Courier"/>
              </a:rPr>
              <a:t>      area = height * width;</a:t>
            </a:r>
          </a:p>
          <a:p>
            <a:pPr marL="400050" lvl="1" indent="0">
              <a:buNone/>
            </a:pPr>
            <a:r>
              <a:rPr lang="hu-HU" sz="1300" b="1" dirty="0">
                <a:latin typeface="Courier"/>
                <a:cs typeface="Courier"/>
              </a:rPr>
              <a:t>   else</a:t>
            </a:r>
          </a:p>
          <a:p>
            <a:pPr marL="400050" lvl="1" indent="0">
              <a:buNone/>
            </a:pPr>
            <a:r>
              <a:rPr lang="en-US" sz="1300" b="1" dirty="0">
                <a:latin typeface="Courier"/>
                <a:cs typeface="Courier"/>
              </a:rPr>
              <a:t>      area = height * height;</a:t>
            </a:r>
          </a:p>
          <a:p>
            <a:pPr marL="400050" lvl="1" indent="0">
              <a:buNone/>
            </a:pPr>
            <a:r>
              <a:rPr lang="en-US" sz="1300" b="1" dirty="0">
                <a:latin typeface="Courier"/>
                <a:cs typeface="Courier"/>
              </a:rPr>
              <a:t>   </a:t>
            </a:r>
          </a:p>
          <a:p>
            <a:pPr marL="400050" lvl="1" indent="0">
              <a:buNone/>
            </a:pPr>
            <a:r>
              <a:rPr lang="en-US" sz="1300" b="1" dirty="0">
                <a:latin typeface="Courier"/>
                <a:cs typeface="Courier"/>
              </a:rPr>
              <a:t>   return( area );</a:t>
            </a:r>
          </a:p>
          <a:p>
            <a:pPr marL="400050" lvl="1" indent="0">
              <a:buNone/>
            </a:pPr>
            <a:r>
              <a:rPr lang="en-US" sz="1300" b="1" dirty="0">
                <a:latin typeface="Courier"/>
                <a:cs typeface="Courier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157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804248" y="6165304"/>
            <a:ext cx="1159730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Script 34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77309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333333"/>
                </a:solidFill>
              </a:rPr>
              <a:t>Default Argument Values </a:t>
            </a:r>
            <a:r>
              <a:rPr lang="en-US" dirty="0" smtClean="0">
                <a:solidFill>
                  <a:srgbClr val="333333"/>
                </a:solidFill>
              </a:rPr>
              <a:t>(HTML)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1" dirty="0">
                <a:cs typeface="Courier"/>
              </a:rPr>
              <a:t>Inside file </a:t>
            </a:r>
            <a:r>
              <a:rPr lang="en-US" sz="2400" b="1" dirty="0" smtClean="0">
                <a:cs typeface="Courier"/>
              </a:rPr>
              <a:t>“</a:t>
            </a:r>
            <a:r>
              <a:rPr lang="en-US" sz="2400" b="1" dirty="0" err="1" smtClean="0">
                <a:cs typeface="Courier"/>
              </a:rPr>
              <a:t>rectangle.html</a:t>
            </a:r>
            <a:r>
              <a:rPr lang="en-US" sz="2400" b="1" dirty="0" smtClean="0">
                <a:cs typeface="Courier"/>
              </a:rPr>
              <a:t>”</a:t>
            </a:r>
            <a:r>
              <a:rPr lang="en-US" sz="2400" b="1" dirty="0">
                <a:cs typeface="Courier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b="1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b="1" dirty="0">
                <a:latin typeface="Courier"/>
                <a:cs typeface="Courier"/>
              </a:rPr>
              <a:t>&lt;script&gt;</a:t>
            </a:r>
          </a:p>
          <a:p>
            <a:pPr marL="400050" lvl="1" indent="0">
              <a:buNone/>
            </a:pPr>
            <a:r>
              <a:rPr lang="en-US" b="1" dirty="0">
                <a:latin typeface="Courier"/>
                <a:cs typeface="Courier"/>
              </a:rPr>
              <a:t>   </a:t>
            </a:r>
            <a:r>
              <a:rPr lang="en-US" b="1" dirty="0" err="1">
                <a:latin typeface="Courier"/>
                <a:cs typeface="Courier"/>
              </a:rPr>
              <a:t>var</a:t>
            </a:r>
            <a:r>
              <a:rPr lang="en-US" b="1" dirty="0">
                <a:latin typeface="Courier"/>
                <a:cs typeface="Courier"/>
              </a:rPr>
              <a:t> height = 5;</a:t>
            </a:r>
          </a:p>
          <a:p>
            <a:pPr marL="400050" lvl="1" indent="0">
              <a:buNone/>
            </a:pPr>
            <a:r>
              <a:rPr lang="en-US" b="1" dirty="0">
                <a:latin typeface="Courier"/>
                <a:cs typeface="Courier"/>
              </a:rPr>
              <a:t>   </a:t>
            </a:r>
            <a:r>
              <a:rPr lang="en-US" b="1" dirty="0" err="1">
                <a:latin typeface="Courier"/>
                <a:cs typeface="Courier"/>
              </a:rPr>
              <a:t>var</a:t>
            </a:r>
            <a:r>
              <a:rPr lang="en-US" b="1" dirty="0">
                <a:latin typeface="Courier"/>
                <a:cs typeface="Courier"/>
              </a:rPr>
              <a:t> width = 10;</a:t>
            </a:r>
          </a:p>
          <a:p>
            <a:pPr marL="400050" lvl="1" indent="0">
              <a:buNone/>
            </a:pPr>
            <a:r>
              <a:rPr lang="en-US" b="1" dirty="0">
                <a:latin typeface="Courier"/>
                <a:cs typeface="Courier"/>
              </a:rPr>
              <a:t>   </a:t>
            </a:r>
            <a:r>
              <a:rPr lang="en-US" b="1" dirty="0" err="1">
                <a:latin typeface="Courier"/>
                <a:cs typeface="Courier"/>
              </a:rPr>
              <a:t>var</a:t>
            </a:r>
            <a:r>
              <a:rPr lang="en-US" b="1" dirty="0">
                <a:latin typeface="Courier"/>
                <a:cs typeface="Courier"/>
              </a:rPr>
              <a:t> area;</a:t>
            </a:r>
          </a:p>
          <a:p>
            <a:pPr marL="400050" lvl="1" indent="0">
              <a:buNone/>
            </a:pPr>
            <a:r>
              <a:rPr lang="en-US" b="1" dirty="0">
                <a:latin typeface="Courier"/>
                <a:cs typeface="Courier"/>
              </a:rPr>
              <a:t>   </a:t>
            </a:r>
          </a:p>
          <a:p>
            <a:pPr marL="400050" lvl="1" indent="0">
              <a:buNone/>
            </a:pPr>
            <a:r>
              <a:rPr lang="en-US" b="1" dirty="0">
                <a:latin typeface="Courier"/>
                <a:cs typeface="Courier"/>
              </a:rPr>
              <a:t>   // pass two arguments</a:t>
            </a:r>
          </a:p>
          <a:p>
            <a:pPr marL="400050" lvl="1" indent="0">
              <a:buNone/>
            </a:pPr>
            <a:r>
              <a:rPr lang="en-US" b="1" dirty="0">
                <a:latin typeface="Courier"/>
                <a:cs typeface="Courier"/>
              </a:rPr>
              <a:t>   area = </a:t>
            </a:r>
            <a:r>
              <a:rPr lang="en-US" b="1" dirty="0" err="1">
                <a:latin typeface="Courier"/>
                <a:cs typeface="Courier"/>
              </a:rPr>
              <a:t>areaRectangle</a:t>
            </a:r>
            <a:r>
              <a:rPr lang="en-US" b="1" dirty="0">
                <a:latin typeface="Courier"/>
                <a:cs typeface="Courier"/>
              </a:rPr>
              <a:t>( height, width );</a:t>
            </a:r>
          </a:p>
          <a:p>
            <a:pPr marL="400050" lvl="1" indent="0">
              <a:buNone/>
            </a:pPr>
            <a:r>
              <a:rPr lang="en-US" b="1" dirty="0">
                <a:latin typeface="Courier"/>
                <a:cs typeface="Courier"/>
              </a:rPr>
              <a:t>   </a:t>
            </a:r>
            <a:r>
              <a:rPr lang="en-US" b="1" dirty="0" err="1">
                <a:latin typeface="Courier"/>
                <a:cs typeface="Courier"/>
              </a:rPr>
              <a:t>console.log</a:t>
            </a:r>
            <a:r>
              <a:rPr lang="en-US" b="1" dirty="0">
                <a:latin typeface="Courier"/>
                <a:cs typeface="Courier"/>
              </a:rPr>
              <a:t>( area );</a:t>
            </a:r>
          </a:p>
          <a:p>
            <a:pPr marL="400050" lvl="1" indent="0">
              <a:buNone/>
            </a:pPr>
            <a:r>
              <a:rPr lang="en-US" b="1" dirty="0">
                <a:latin typeface="Courier"/>
                <a:cs typeface="Courier"/>
              </a:rPr>
              <a:t>   </a:t>
            </a:r>
          </a:p>
          <a:p>
            <a:pPr marL="400050" lvl="1" indent="0">
              <a:buNone/>
            </a:pPr>
            <a:r>
              <a:rPr lang="en-US" b="1" dirty="0">
                <a:latin typeface="Courier"/>
                <a:cs typeface="Courier"/>
              </a:rPr>
              <a:t>   // pass one argument</a:t>
            </a:r>
          </a:p>
          <a:p>
            <a:pPr marL="400050" lvl="1" indent="0">
              <a:buNone/>
            </a:pPr>
            <a:r>
              <a:rPr lang="en-US" b="1" dirty="0">
                <a:latin typeface="Courier"/>
                <a:cs typeface="Courier"/>
              </a:rPr>
              <a:t>   area = </a:t>
            </a:r>
            <a:r>
              <a:rPr lang="en-US" b="1" dirty="0" err="1">
                <a:latin typeface="Courier"/>
                <a:cs typeface="Courier"/>
              </a:rPr>
              <a:t>areaRectangle</a:t>
            </a:r>
            <a:r>
              <a:rPr lang="en-US" b="1" dirty="0">
                <a:latin typeface="Courier"/>
                <a:cs typeface="Courier"/>
              </a:rPr>
              <a:t>( width );</a:t>
            </a:r>
          </a:p>
          <a:p>
            <a:pPr marL="400050" lvl="1" indent="0">
              <a:buNone/>
            </a:pPr>
            <a:r>
              <a:rPr lang="en-US" b="1" dirty="0">
                <a:latin typeface="Courier"/>
                <a:cs typeface="Courier"/>
              </a:rPr>
              <a:t>   </a:t>
            </a:r>
            <a:r>
              <a:rPr lang="en-US" b="1" dirty="0" err="1">
                <a:latin typeface="Courier"/>
                <a:cs typeface="Courier"/>
              </a:rPr>
              <a:t>console.log</a:t>
            </a:r>
            <a:r>
              <a:rPr lang="en-US" b="1" dirty="0">
                <a:latin typeface="Courier"/>
                <a:cs typeface="Courier"/>
              </a:rPr>
              <a:t>( area );</a:t>
            </a:r>
          </a:p>
          <a:p>
            <a:pPr marL="400050" lvl="1" indent="0">
              <a:buNone/>
            </a:pPr>
            <a:r>
              <a:rPr lang="en-US" b="1" dirty="0">
                <a:latin typeface="Courier"/>
                <a:cs typeface="Courier"/>
              </a:rPr>
              <a:t>&lt;/script&gt;</a:t>
            </a:r>
            <a:endParaRPr lang="en-US" sz="27900" b="1" dirty="0"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158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749597" y="6156583"/>
            <a:ext cx="1142373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HTML 34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7220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333333"/>
                </a:solidFill>
              </a:rPr>
              <a:t>Variable Length Arguments (JS)</a:t>
            </a:r>
            <a:endParaRPr lang="en-US" sz="4000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b="1" dirty="0" smtClean="0">
                <a:cs typeface="Courier"/>
              </a:rPr>
              <a:t>A function can be made to handle any number of arguments.  Inside file “</a:t>
            </a:r>
            <a:r>
              <a:rPr lang="en-US" sz="1500" b="1" dirty="0" err="1" smtClean="0">
                <a:cs typeface="Courier"/>
              </a:rPr>
              <a:t>add.js</a:t>
            </a:r>
            <a:r>
              <a:rPr lang="en-US" sz="1500" b="1" dirty="0" smtClean="0">
                <a:cs typeface="Courier"/>
              </a:rPr>
              <a:t>”: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1500" b="1" dirty="0">
              <a:latin typeface="Courier"/>
              <a:cs typeface="Courier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500" b="1" dirty="0">
                <a:latin typeface="Courier"/>
                <a:cs typeface="Courier"/>
              </a:rPr>
              <a:t>/**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500" b="1" dirty="0">
                <a:latin typeface="Courier"/>
                <a:cs typeface="Courier"/>
              </a:rPr>
              <a:t> * Sum the passed arguments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500" b="1" dirty="0">
                <a:latin typeface="Courier"/>
                <a:cs typeface="Courier"/>
              </a:rPr>
              <a:t> * 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500" b="1" dirty="0">
                <a:latin typeface="Courier"/>
                <a:cs typeface="Courier"/>
              </a:rPr>
              <a:t> * @</a:t>
            </a:r>
            <a:r>
              <a:rPr lang="en-US" sz="1500" b="1" dirty="0" err="1">
                <a:latin typeface="Courier"/>
                <a:cs typeface="Courier"/>
              </a:rPr>
              <a:t>param</a:t>
            </a:r>
            <a:r>
              <a:rPr lang="en-US" sz="1500" b="1" dirty="0">
                <a:latin typeface="Courier"/>
                <a:cs typeface="Courier"/>
              </a:rPr>
              <a:t>  arguments  Any number of arguments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500" b="1" dirty="0">
                <a:latin typeface="Courier"/>
                <a:cs typeface="Courier"/>
              </a:rPr>
              <a:t> * @return total      Summation of arguments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500" b="1" dirty="0">
                <a:latin typeface="Courier"/>
                <a:cs typeface="Courier"/>
              </a:rPr>
              <a:t> */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500" b="1" dirty="0">
                <a:latin typeface="Courier"/>
                <a:cs typeface="Courier"/>
              </a:rPr>
              <a:t>function add()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500" b="1" dirty="0">
                <a:latin typeface="Courier"/>
                <a:cs typeface="Courier"/>
              </a:rPr>
              <a:t>{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nb-NO" sz="1500" b="1" dirty="0">
                <a:latin typeface="Courier"/>
                <a:cs typeface="Courier"/>
              </a:rPr>
              <a:t>   var total = 0;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nb-NO" sz="1500" b="1" dirty="0">
              <a:latin typeface="Courier"/>
              <a:cs typeface="Courier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nb-NO" sz="1500" b="1" dirty="0">
                <a:latin typeface="Courier"/>
                <a:cs typeface="Courier"/>
              </a:rPr>
              <a:t>   for ( var i = 0; i &lt; </a:t>
            </a:r>
            <a:r>
              <a:rPr lang="nb-NO" sz="1500" b="1" dirty="0" err="1">
                <a:latin typeface="Courier"/>
                <a:cs typeface="Courier"/>
              </a:rPr>
              <a:t>arguments.length</a:t>
            </a:r>
            <a:r>
              <a:rPr lang="nb-NO" sz="1500" b="1" dirty="0">
                <a:latin typeface="Courier"/>
                <a:cs typeface="Courier"/>
              </a:rPr>
              <a:t>; i++ 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nb-NO" sz="1500" b="1" dirty="0">
                <a:latin typeface="Courier"/>
                <a:cs typeface="Courier"/>
              </a:rPr>
              <a:t>   {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nb-NO" sz="1500" b="1" dirty="0">
                <a:latin typeface="Courier"/>
                <a:cs typeface="Courier"/>
              </a:rPr>
              <a:t>      var </a:t>
            </a:r>
            <a:r>
              <a:rPr lang="nb-NO" sz="1500" b="1" dirty="0" err="1">
                <a:latin typeface="Courier"/>
                <a:cs typeface="Courier"/>
              </a:rPr>
              <a:t>num</a:t>
            </a:r>
            <a:r>
              <a:rPr lang="nb-NO" sz="1500" b="1" dirty="0">
                <a:latin typeface="Courier"/>
                <a:cs typeface="Courier"/>
              </a:rPr>
              <a:t> = arguments[i];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nb-NO" sz="1500" b="1" dirty="0">
                <a:latin typeface="Courier"/>
                <a:cs typeface="Courier"/>
              </a:rPr>
              <a:t>      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tr-TR" sz="1500" b="1" dirty="0">
                <a:latin typeface="Courier"/>
                <a:cs typeface="Courier"/>
              </a:rPr>
              <a:t>      </a:t>
            </a:r>
            <a:r>
              <a:rPr lang="tr-TR" sz="1500" b="1" dirty="0" err="1">
                <a:latin typeface="Courier"/>
                <a:cs typeface="Courier"/>
              </a:rPr>
              <a:t>if</a:t>
            </a:r>
            <a:r>
              <a:rPr lang="tr-TR" sz="1500" b="1" dirty="0">
                <a:latin typeface="Courier"/>
                <a:cs typeface="Courier"/>
              </a:rPr>
              <a:t> ( </a:t>
            </a:r>
            <a:r>
              <a:rPr lang="tr-TR" sz="1500" b="1" dirty="0" err="1">
                <a:latin typeface="Courier"/>
                <a:cs typeface="Courier"/>
              </a:rPr>
              <a:t>typeof</a:t>
            </a:r>
            <a:r>
              <a:rPr lang="tr-TR" sz="1500" b="1" dirty="0">
                <a:latin typeface="Courier"/>
                <a:cs typeface="Courier"/>
              </a:rPr>
              <a:t>( </a:t>
            </a:r>
            <a:r>
              <a:rPr lang="tr-TR" sz="1500" b="1" dirty="0" err="1">
                <a:latin typeface="Courier"/>
                <a:cs typeface="Courier"/>
              </a:rPr>
              <a:t>arguments</a:t>
            </a:r>
            <a:r>
              <a:rPr lang="tr-TR" sz="1500" b="1" dirty="0">
                <a:latin typeface="Courier"/>
                <a:cs typeface="Courier"/>
              </a:rPr>
              <a:t>[i] ) == '</a:t>
            </a:r>
            <a:r>
              <a:rPr lang="tr-TR" sz="1500" b="1" dirty="0" err="1">
                <a:latin typeface="Courier"/>
                <a:cs typeface="Courier"/>
              </a:rPr>
              <a:t>number</a:t>
            </a:r>
            <a:r>
              <a:rPr lang="tr-TR" sz="1500" b="1" dirty="0">
                <a:latin typeface="Courier"/>
                <a:cs typeface="Courier"/>
              </a:rPr>
              <a:t>' 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500" b="1" dirty="0">
                <a:latin typeface="Courier"/>
                <a:cs typeface="Courier"/>
              </a:rPr>
              <a:t>         total += </a:t>
            </a:r>
            <a:r>
              <a:rPr lang="en-US" sz="1500" b="1" dirty="0" err="1">
                <a:latin typeface="Courier"/>
                <a:cs typeface="Courier"/>
              </a:rPr>
              <a:t>num</a:t>
            </a:r>
            <a:r>
              <a:rPr lang="en-US" sz="1500" b="1" dirty="0">
                <a:latin typeface="Courier"/>
                <a:cs typeface="Courier"/>
              </a:rPr>
              <a:t>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500" b="1" dirty="0">
                <a:latin typeface="Courier"/>
                <a:cs typeface="Courier"/>
              </a:rPr>
              <a:t>   }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500" b="1" dirty="0">
                <a:latin typeface="Courier"/>
                <a:cs typeface="Courier"/>
              </a:rPr>
              <a:t>   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500" b="1" dirty="0">
                <a:latin typeface="Courier"/>
                <a:cs typeface="Courier"/>
              </a:rPr>
              <a:t>   return( total 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500" b="1" dirty="0">
                <a:latin typeface="Courier"/>
                <a:cs typeface="Courier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159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732240" y="6093296"/>
            <a:ext cx="1159730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Script 35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03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33"/>
                </a:solidFill>
              </a:rPr>
              <a:t>JavaScript Development Browsers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dirty="0" smtClean="0"/>
              <a:t>Safari</a:t>
            </a:r>
          </a:p>
          <a:p>
            <a:pPr marL="1025525" lvl="1" indent="-561975" defTabSz="1028700">
              <a:buFont typeface="Wingdings" charset="2"/>
              <a:buChar char="q"/>
            </a:pPr>
            <a:r>
              <a:rPr lang="en-US" sz="3600" dirty="0" smtClean="0"/>
              <a:t>Safari</a:t>
            </a:r>
          </a:p>
          <a:p>
            <a:pPr marL="1371600" lvl="3" indent="0">
              <a:buNone/>
            </a:pPr>
            <a:r>
              <a:rPr lang="en-US" sz="3200" dirty="0" smtClean="0">
                <a:hlinkClick r:id="rId2"/>
              </a:rPr>
              <a:t>http://apple.com/safari</a:t>
            </a:r>
            <a:endParaRPr lang="en-US" sz="3200" dirty="0" smtClean="0"/>
          </a:p>
          <a:p>
            <a:pPr marL="1371600" lvl="3" indent="0">
              <a:buNone/>
            </a:pPr>
            <a:endParaRPr lang="en-US" sz="3200" dirty="0" smtClean="0"/>
          </a:p>
          <a:p>
            <a:pPr marL="1025525" lvl="1" indent="-561975" defTabSz="1028700">
              <a:buFont typeface="Wingdings" charset="2"/>
              <a:buChar char="q"/>
            </a:pPr>
            <a:r>
              <a:rPr lang="en-US" sz="3600" dirty="0" err="1" smtClean="0"/>
              <a:t>Webkit</a:t>
            </a:r>
            <a:r>
              <a:rPr lang="en-US" sz="3600" dirty="0" smtClean="0"/>
              <a:t> Nightly Builds</a:t>
            </a:r>
            <a:endParaRPr lang="en-US" sz="3600" dirty="0"/>
          </a:p>
          <a:p>
            <a:pPr marL="1371600" lvl="3" indent="0">
              <a:buNone/>
            </a:pPr>
            <a:r>
              <a:rPr lang="en-US" sz="3200" dirty="0" smtClean="0">
                <a:hlinkClick r:id="rId3"/>
              </a:rPr>
              <a:t>http://nightly.webkit.org</a:t>
            </a:r>
            <a:endParaRPr lang="en-US" sz="3200" dirty="0" smtClean="0"/>
          </a:p>
          <a:p>
            <a:pPr marL="1371600" lvl="3" indent="0">
              <a:buNone/>
            </a:pPr>
            <a:endParaRPr lang="en-US" sz="3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414627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333333"/>
                </a:solidFill>
              </a:rPr>
              <a:t>Variable Length </a:t>
            </a:r>
            <a:r>
              <a:rPr lang="en-US" dirty="0" smtClean="0">
                <a:solidFill>
                  <a:srgbClr val="333333"/>
                </a:solidFill>
              </a:rPr>
              <a:t>Arguments (HTML)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900" b="1" dirty="0">
                <a:cs typeface="Courier"/>
              </a:rPr>
              <a:t>Inside file </a:t>
            </a:r>
            <a:r>
              <a:rPr lang="en-US" sz="1900" b="1" dirty="0" smtClean="0">
                <a:cs typeface="Courier"/>
              </a:rPr>
              <a:t>“</a:t>
            </a:r>
            <a:r>
              <a:rPr lang="en-US" sz="1900" b="1" dirty="0" err="1" smtClean="0">
                <a:cs typeface="Courier"/>
              </a:rPr>
              <a:t>add.html</a:t>
            </a:r>
            <a:r>
              <a:rPr lang="en-US" sz="1900" b="1" dirty="0" smtClean="0">
                <a:cs typeface="Courier"/>
              </a:rPr>
              <a:t>”</a:t>
            </a:r>
            <a:r>
              <a:rPr lang="en-US" sz="1900" b="1" dirty="0">
                <a:cs typeface="Courier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endParaRPr lang="en-US" sz="1900" b="1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1900" b="1" dirty="0">
                <a:latin typeface="Courier"/>
                <a:cs typeface="Courier"/>
              </a:rPr>
              <a:t>&lt;script&gt;</a:t>
            </a:r>
          </a:p>
          <a:p>
            <a:pPr marL="400050" lvl="1" indent="0">
              <a:buNone/>
            </a:pPr>
            <a:r>
              <a:rPr lang="en-US" sz="1900" b="1" dirty="0">
                <a:latin typeface="Courier"/>
                <a:cs typeface="Courier"/>
              </a:rPr>
              <a:t>   </a:t>
            </a:r>
            <a:r>
              <a:rPr lang="en-US" sz="1900" b="1" dirty="0" err="1">
                <a:latin typeface="Courier"/>
                <a:cs typeface="Courier"/>
              </a:rPr>
              <a:t>var</a:t>
            </a:r>
            <a:r>
              <a:rPr lang="en-US" sz="1900" b="1" dirty="0">
                <a:latin typeface="Courier"/>
                <a:cs typeface="Courier"/>
              </a:rPr>
              <a:t> sum;</a:t>
            </a:r>
          </a:p>
          <a:p>
            <a:pPr marL="400050" lvl="1" indent="0">
              <a:buNone/>
            </a:pPr>
            <a:r>
              <a:rPr lang="en-US" sz="1900" b="1" dirty="0">
                <a:latin typeface="Courier"/>
                <a:cs typeface="Courier"/>
              </a:rPr>
              <a:t>   </a:t>
            </a:r>
          </a:p>
          <a:p>
            <a:pPr marL="400050" lvl="1" indent="0">
              <a:buNone/>
            </a:pPr>
            <a:r>
              <a:rPr lang="en-US" sz="1900" b="1" dirty="0">
                <a:latin typeface="Courier"/>
                <a:cs typeface="Courier"/>
              </a:rPr>
              <a:t>   sum = add( 1 );  // pass one </a:t>
            </a:r>
            <a:r>
              <a:rPr lang="en-US" sz="1900" b="1" dirty="0" err="1">
                <a:latin typeface="Courier"/>
                <a:cs typeface="Courier"/>
              </a:rPr>
              <a:t>args</a:t>
            </a:r>
            <a:endParaRPr lang="en-US" sz="1900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1900" b="1" dirty="0">
                <a:latin typeface="Courier"/>
                <a:cs typeface="Courier"/>
              </a:rPr>
              <a:t>   </a:t>
            </a:r>
            <a:r>
              <a:rPr lang="en-US" sz="1900" b="1" dirty="0" err="1">
                <a:latin typeface="Courier"/>
                <a:cs typeface="Courier"/>
              </a:rPr>
              <a:t>console.log</a:t>
            </a:r>
            <a:r>
              <a:rPr lang="en-US" sz="1900" b="1" dirty="0">
                <a:latin typeface="Courier"/>
                <a:cs typeface="Courier"/>
              </a:rPr>
              <a:t>( sum );</a:t>
            </a:r>
          </a:p>
          <a:p>
            <a:pPr marL="400050" lvl="1" indent="0">
              <a:buNone/>
            </a:pPr>
            <a:r>
              <a:rPr lang="en-US" sz="1900" b="1" dirty="0">
                <a:latin typeface="Courier"/>
                <a:cs typeface="Courier"/>
              </a:rPr>
              <a:t>   </a:t>
            </a:r>
          </a:p>
          <a:p>
            <a:pPr marL="400050" lvl="1" indent="0">
              <a:buNone/>
            </a:pPr>
            <a:r>
              <a:rPr lang="en-US" sz="1900" b="1" dirty="0">
                <a:latin typeface="Courier"/>
                <a:cs typeface="Courier"/>
              </a:rPr>
              <a:t>   sum = add( 1, 2 );  // pass two </a:t>
            </a:r>
            <a:r>
              <a:rPr lang="en-US" sz="1900" b="1" dirty="0" err="1">
                <a:latin typeface="Courier"/>
                <a:cs typeface="Courier"/>
              </a:rPr>
              <a:t>args</a:t>
            </a:r>
            <a:endParaRPr lang="en-US" sz="1900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1900" b="1" dirty="0">
                <a:latin typeface="Courier"/>
                <a:cs typeface="Courier"/>
              </a:rPr>
              <a:t>   </a:t>
            </a:r>
            <a:r>
              <a:rPr lang="en-US" sz="1900" b="1" dirty="0" err="1">
                <a:latin typeface="Courier"/>
                <a:cs typeface="Courier"/>
              </a:rPr>
              <a:t>console.log</a:t>
            </a:r>
            <a:r>
              <a:rPr lang="en-US" sz="1900" b="1" dirty="0">
                <a:latin typeface="Courier"/>
                <a:cs typeface="Courier"/>
              </a:rPr>
              <a:t>( sum );</a:t>
            </a:r>
          </a:p>
          <a:p>
            <a:pPr marL="400050" lvl="1" indent="0">
              <a:buNone/>
            </a:pPr>
            <a:r>
              <a:rPr lang="en-US" sz="1900" b="1" dirty="0">
                <a:latin typeface="Courier"/>
                <a:cs typeface="Courier"/>
              </a:rPr>
              <a:t>   </a:t>
            </a:r>
          </a:p>
          <a:p>
            <a:pPr marL="400050" lvl="1" indent="0">
              <a:buNone/>
            </a:pPr>
            <a:r>
              <a:rPr lang="en-US" sz="1900" b="1" dirty="0">
                <a:latin typeface="Courier"/>
                <a:cs typeface="Courier"/>
              </a:rPr>
              <a:t>   sum = add( 1, 2, 3 );  // pass three </a:t>
            </a:r>
            <a:r>
              <a:rPr lang="en-US" sz="1900" b="1" dirty="0" err="1">
                <a:latin typeface="Courier"/>
                <a:cs typeface="Courier"/>
              </a:rPr>
              <a:t>args</a:t>
            </a:r>
            <a:endParaRPr lang="en-US" sz="1900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1900" b="1" dirty="0">
                <a:latin typeface="Courier"/>
                <a:cs typeface="Courier"/>
              </a:rPr>
              <a:t>   </a:t>
            </a:r>
            <a:r>
              <a:rPr lang="en-US" sz="1900" b="1" dirty="0" err="1">
                <a:latin typeface="Courier"/>
                <a:cs typeface="Courier"/>
              </a:rPr>
              <a:t>console.log</a:t>
            </a:r>
            <a:r>
              <a:rPr lang="en-US" sz="1900" b="1" dirty="0">
                <a:latin typeface="Courier"/>
                <a:cs typeface="Courier"/>
              </a:rPr>
              <a:t>( sum );</a:t>
            </a:r>
          </a:p>
          <a:p>
            <a:pPr marL="400050" lvl="1" indent="0">
              <a:buNone/>
            </a:pPr>
            <a:r>
              <a:rPr lang="en-US" sz="1900" b="1" dirty="0">
                <a:latin typeface="Courier"/>
                <a:cs typeface="Courier"/>
              </a:rPr>
              <a:t>&lt;/script&gt;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160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749597" y="6156583"/>
            <a:ext cx="1142373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HTML 35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241619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3782" y="1331738"/>
            <a:ext cx="7315200" cy="19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63354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b="1" dirty="0" smtClean="0">
                <a:latin typeface="Arial"/>
                <a:ea typeface="DejaVu Sans" pitchFamily="34" charset="0"/>
                <a:cs typeface="Arial"/>
              </a:rPr>
              <a:t>Variable Scope</a:t>
            </a:r>
            <a:endParaRPr lang="en-US" sz="5400" b="1" dirty="0">
              <a:latin typeface="Arial"/>
              <a:ea typeface="DejaVu Sans" pitchFamily="34" charset="0"/>
              <a:cs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28576" y="3861047"/>
            <a:ext cx="6805612" cy="2042691"/>
          </a:xfrm>
        </p:spPr>
        <p:txBody>
          <a:bodyPr lIns="0" tIns="28077" rIns="0" bIns="0" anchor="ctr">
            <a:normAutofit/>
          </a:bodyPr>
          <a:lstStyle/>
          <a:p>
            <a:pPr indent="-331754" algn="ctr" eaLnBrk="1" fontAlgn="auto" hangingPunct="1">
              <a:spcBef>
                <a:spcPts val="661"/>
              </a:spcBef>
              <a:buClrTx/>
              <a:buFont typeface="Wingdings"/>
              <a:buNone/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21382" y="6246639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766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Variable </a:t>
            </a:r>
            <a:r>
              <a:rPr lang="en-US" dirty="0" smtClean="0">
                <a:solidFill>
                  <a:srgbClr val="333333"/>
                </a:solidFill>
              </a:rPr>
              <a:t>Scope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3600" b="1" dirty="0" smtClean="0">
                <a:cs typeface="Courier"/>
              </a:rPr>
              <a:t>Scope Defined: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b="1" dirty="0" smtClean="0">
                <a:cs typeface="Courier"/>
              </a:rPr>
              <a:t>Variable scope has to do with where variables are “</a:t>
            </a:r>
            <a:r>
              <a:rPr lang="en-US" b="1" dirty="0" err="1" smtClean="0">
                <a:cs typeface="Courier"/>
              </a:rPr>
              <a:t>visable</a:t>
            </a:r>
            <a:r>
              <a:rPr lang="en-US" b="1" dirty="0" smtClean="0">
                <a:cs typeface="Courier"/>
              </a:rPr>
              <a:t>” in a program?</a:t>
            </a:r>
          </a:p>
          <a:p>
            <a:pPr marL="0" indent="0">
              <a:lnSpc>
                <a:spcPct val="80000"/>
              </a:lnSpc>
              <a:buNone/>
            </a:pPr>
            <a:endParaRPr lang="en-US" sz="3600" b="1" dirty="0">
              <a:cs typeface="Courier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3600" b="1" dirty="0" smtClean="0">
                <a:cs typeface="Courier"/>
              </a:rPr>
              <a:t>Local Scope: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b="1" dirty="0" smtClean="0">
                <a:cs typeface="Courier"/>
              </a:rPr>
              <a:t>Scope that is local to function and does not have a value outside the function.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b="1" dirty="0">
              <a:cs typeface="Courier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b="1" dirty="0" smtClean="0">
                <a:cs typeface="Courier"/>
              </a:rPr>
              <a:t>Global Scope: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b="1" dirty="0" smtClean="0">
                <a:cs typeface="Courier"/>
              </a:rPr>
              <a:t>Scope that is visible inside and outside the function</a:t>
            </a:r>
            <a:endParaRPr lang="en-US" b="1" dirty="0"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162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749597" y="6156583"/>
            <a:ext cx="1142373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HTML 38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14937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Variable </a:t>
            </a:r>
            <a:r>
              <a:rPr lang="en-US" dirty="0" smtClean="0">
                <a:solidFill>
                  <a:srgbClr val="333333"/>
                </a:solidFill>
              </a:rPr>
              <a:t>Scope (Global)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650" b="1" dirty="0" smtClean="0">
                <a:cs typeface="Courier"/>
              </a:rPr>
              <a:t>Variables defined outside of the function have global scope.  Inside </a:t>
            </a:r>
            <a:r>
              <a:rPr lang="en-US" sz="1650" b="1" dirty="0">
                <a:cs typeface="Courier"/>
              </a:rPr>
              <a:t>file </a:t>
            </a:r>
            <a:r>
              <a:rPr lang="en-US" sz="1650" b="1" dirty="0" smtClean="0">
                <a:cs typeface="Courier"/>
              </a:rPr>
              <a:t>“</a:t>
            </a:r>
            <a:r>
              <a:rPr lang="en-US" sz="1650" b="1" dirty="0" err="1" smtClean="0">
                <a:cs typeface="Courier"/>
              </a:rPr>
              <a:t>scopeGlobal.html</a:t>
            </a:r>
            <a:r>
              <a:rPr lang="en-US" sz="1650" b="1" dirty="0" smtClean="0">
                <a:cs typeface="Courier"/>
              </a:rPr>
              <a:t>”</a:t>
            </a:r>
            <a:r>
              <a:rPr lang="en-US" sz="1650" b="1" dirty="0">
                <a:cs typeface="Courier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endParaRPr lang="en-US" sz="1650" b="1" dirty="0" smtClean="0">
              <a:latin typeface="Courier"/>
              <a:cs typeface="Courier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50" b="1" dirty="0">
                <a:latin typeface="Courier"/>
                <a:cs typeface="Courier"/>
              </a:rPr>
              <a:t>&lt;script&gt;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50" b="1" dirty="0">
                <a:latin typeface="Courier"/>
                <a:cs typeface="Courier"/>
              </a:rPr>
              <a:t>   </a:t>
            </a:r>
            <a:r>
              <a:rPr lang="en-US" sz="1650" b="1" dirty="0" err="1">
                <a:latin typeface="Courier"/>
                <a:cs typeface="Courier"/>
              </a:rPr>
              <a:t>var</a:t>
            </a:r>
            <a:r>
              <a:rPr lang="en-US" sz="1650" b="1" dirty="0">
                <a:latin typeface="Courier"/>
                <a:cs typeface="Courier"/>
              </a:rPr>
              <a:t> star = "Danny Kaye";  // global variable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50" b="1" dirty="0">
                <a:latin typeface="Courier"/>
                <a:cs typeface="Courier"/>
              </a:rPr>
              <a:t>   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50" b="1" dirty="0">
                <a:latin typeface="Courier"/>
                <a:cs typeface="Courier"/>
              </a:rPr>
              <a:t>   function clobber()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50" b="1" dirty="0">
                <a:latin typeface="Courier"/>
                <a:cs typeface="Courier"/>
              </a:rPr>
              <a:t>   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tr-TR" sz="1650" b="1" dirty="0">
                <a:latin typeface="Courier"/>
                <a:cs typeface="Courier"/>
              </a:rPr>
              <a:t>      star = "John </a:t>
            </a:r>
            <a:r>
              <a:rPr lang="tr-TR" sz="1650" b="1" dirty="0" err="1">
                <a:latin typeface="Courier"/>
                <a:cs typeface="Courier"/>
              </a:rPr>
              <a:t>Wayne</a:t>
            </a:r>
            <a:r>
              <a:rPr lang="tr-TR" sz="1650" b="1" dirty="0">
                <a:latin typeface="Courier"/>
                <a:cs typeface="Courier"/>
              </a:rPr>
              <a:t>";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tr-TR" sz="1650" b="1" dirty="0">
                <a:latin typeface="Courier"/>
                <a:cs typeface="Courier"/>
              </a:rPr>
              <a:t>      </a:t>
            </a:r>
            <a:r>
              <a:rPr lang="tr-TR" sz="1650" b="1" dirty="0" err="1">
                <a:latin typeface="Courier"/>
                <a:cs typeface="Courier"/>
              </a:rPr>
              <a:t>console.log</a:t>
            </a:r>
            <a:r>
              <a:rPr lang="tr-TR" sz="1650" b="1" dirty="0">
                <a:latin typeface="Courier"/>
                <a:cs typeface="Courier"/>
              </a:rPr>
              <a:t>( "Inside </a:t>
            </a:r>
            <a:r>
              <a:rPr lang="tr-TR" sz="1650" b="1" dirty="0" err="1">
                <a:latin typeface="Courier"/>
                <a:cs typeface="Courier"/>
              </a:rPr>
              <a:t>clobber</a:t>
            </a:r>
            <a:r>
              <a:rPr lang="tr-TR" sz="1650" b="1" dirty="0">
                <a:latin typeface="Courier"/>
                <a:cs typeface="Courier"/>
              </a:rPr>
              <a:t>(): " + star );  // John </a:t>
            </a:r>
            <a:r>
              <a:rPr lang="tr-TR" sz="1650" b="1" dirty="0" err="1">
                <a:latin typeface="Courier"/>
                <a:cs typeface="Courier"/>
              </a:rPr>
              <a:t>Wayne</a:t>
            </a:r>
            <a:endParaRPr lang="tr-TR" sz="1650" b="1" dirty="0">
              <a:latin typeface="Courier"/>
              <a:cs typeface="Courier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tr-TR" sz="1650" b="1" dirty="0">
                <a:latin typeface="Courier"/>
                <a:cs typeface="Courier"/>
              </a:rPr>
              <a:t>   }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tr-TR" sz="1650" b="1" dirty="0">
              <a:latin typeface="Courier"/>
              <a:cs typeface="Courier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tr-TR" sz="1650" b="1" dirty="0">
                <a:latin typeface="Courier"/>
                <a:cs typeface="Courier"/>
              </a:rPr>
              <a:t>   </a:t>
            </a:r>
            <a:r>
              <a:rPr lang="tr-TR" sz="1650" b="1" dirty="0" err="1">
                <a:latin typeface="Courier"/>
                <a:cs typeface="Courier"/>
              </a:rPr>
              <a:t>console.log</a:t>
            </a:r>
            <a:r>
              <a:rPr lang="tr-TR" sz="1650" b="1" dirty="0">
                <a:latin typeface="Courier"/>
                <a:cs typeface="Courier"/>
              </a:rPr>
              <a:t>( "</a:t>
            </a:r>
            <a:r>
              <a:rPr lang="tr-TR" sz="1650" b="1" dirty="0" err="1">
                <a:latin typeface="Courier"/>
                <a:cs typeface="Courier"/>
              </a:rPr>
              <a:t>Before</a:t>
            </a:r>
            <a:r>
              <a:rPr lang="tr-TR" sz="1650" b="1" dirty="0">
                <a:latin typeface="Courier"/>
                <a:cs typeface="Courier"/>
              </a:rPr>
              <a:t> </a:t>
            </a:r>
            <a:r>
              <a:rPr lang="tr-TR" sz="1650" b="1" dirty="0" err="1">
                <a:latin typeface="Courier"/>
                <a:cs typeface="Courier"/>
              </a:rPr>
              <a:t>clobber</a:t>
            </a:r>
            <a:r>
              <a:rPr lang="tr-TR" sz="1650" b="1" dirty="0">
                <a:latin typeface="Courier"/>
                <a:cs typeface="Courier"/>
              </a:rPr>
              <a:t>(): " + star );  // Danny </a:t>
            </a:r>
            <a:r>
              <a:rPr lang="tr-TR" sz="1650" b="1" dirty="0" err="1">
                <a:latin typeface="Courier"/>
                <a:cs typeface="Courier"/>
              </a:rPr>
              <a:t>Kaye</a:t>
            </a:r>
            <a:endParaRPr lang="tr-TR" sz="1650" b="1" dirty="0">
              <a:latin typeface="Courier"/>
              <a:cs typeface="Courier"/>
            </a:endParaRPr>
          </a:p>
          <a:p>
            <a:pPr marL="400050" lvl="1" indent="0">
              <a:lnSpc>
                <a:spcPct val="80000"/>
              </a:lnSpc>
              <a:buNone/>
            </a:pPr>
            <a:endParaRPr lang="tr-TR" sz="1650" b="1" dirty="0">
              <a:latin typeface="Courier"/>
              <a:cs typeface="Courier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50" b="1" dirty="0">
                <a:latin typeface="Courier"/>
                <a:cs typeface="Courier"/>
              </a:rPr>
              <a:t>   clobber();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650" b="1" dirty="0">
              <a:latin typeface="Courier"/>
              <a:cs typeface="Courier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50" b="1" dirty="0">
                <a:latin typeface="Courier"/>
                <a:cs typeface="Courier"/>
              </a:rPr>
              <a:t>   </a:t>
            </a:r>
            <a:r>
              <a:rPr lang="en-US" sz="1650" b="1" dirty="0" err="1">
                <a:latin typeface="Courier"/>
                <a:cs typeface="Courier"/>
              </a:rPr>
              <a:t>console.log</a:t>
            </a:r>
            <a:r>
              <a:rPr lang="en-US" sz="1650" b="1" dirty="0">
                <a:latin typeface="Courier"/>
                <a:cs typeface="Courier"/>
              </a:rPr>
              <a:t>( "After clobber(): " + star );  // John Wayne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50" b="1" dirty="0">
                <a:latin typeface="Courier"/>
                <a:cs typeface="Courier"/>
              </a:rPr>
              <a:t>&lt;/script&gt;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163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749597" y="6156583"/>
            <a:ext cx="1142373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HTML 38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460585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Variable </a:t>
            </a:r>
            <a:r>
              <a:rPr lang="en-US" dirty="0" smtClean="0">
                <a:solidFill>
                  <a:srgbClr val="333333"/>
                </a:solidFill>
              </a:rPr>
              <a:t>Scope (Arguments)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400" b="1" dirty="0" smtClean="0">
                <a:cs typeface="Courier"/>
              </a:rPr>
              <a:t>Variables passed to the function as arguments have local scope.  Inside </a:t>
            </a:r>
            <a:r>
              <a:rPr lang="en-US" sz="1400" b="1" dirty="0">
                <a:cs typeface="Courier"/>
              </a:rPr>
              <a:t>file </a:t>
            </a:r>
            <a:r>
              <a:rPr lang="en-US" sz="1400" b="1" dirty="0" smtClean="0">
                <a:cs typeface="Courier"/>
              </a:rPr>
              <a:t>“</a:t>
            </a:r>
            <a:r>
              <a:rPr lang="en-US" sz="1400" b="1" dirty="0" err="1" smtClean="0">
                <a:cs typeface="Courier"/>
              </a:rPr>
              <a:t>scopeArg.html</a:t>
            </a:r>
            <a:r>
              <a:rPr lang="en-US" sz="1400" b="1" dirty="0" smtClean="0">
                <a:cs typeface="Courier"/>
              </a:rPr>
              <a:t>”</a:t>
            </a:r>
            <a:r>
              <a:rPr lang="en-US" sz="1400" b="1" dirty="0">
                <a:cs typeface="Courier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endParaRPr lang="en-US" sz="1400" b="1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1400" b="1" dirty="0">
                <a:latin typeface="Courier"/>
                <a:cs typeface="Courier"/>
              </a:rPr>
              <a:t>&lt;script&gt;</a:t>
            </a:r>
          </a:p>
          <a:p>
            <a:pPr marL="400050" lvl="1" indent="0">
              <a:buNone/>
            </a:pPr>
            <a:r>
              <a:rPr lang="en-US" sz="1400" b="1" dirty="0">
                <a:latin typeface="Courier"/>
                <a:cs typeface="Courier"/>
              </a:rPr>
              <a:t>   </a:t>
            </a:r>
            <a:r>
              <a:rPr lang="en-US" sz="1400" b="1" dirty="0" err="1">
                <a:latin typeface="Courier"/>
                <a:cs typeface="Courier"/>
              </a:rPr>
              <a:t>var</a:t>
            </a:r>
            <a:r>
              <a:rPr lang="en-US" sz="1400" b="1" dirty="0">
                <a:latin typeface="Courier"/>
                <a:cs typeface="Courier"/>
              </a:rPr>
              <a:t> star = "Danny Kaye";  // global variable</a:t>
            </a:r>
          </a:p>
          <a:p>
            <a:pPr marL="400050" lvl="1" indent="0">
              <a:buNone/>
            </a:pPr>
            <a:r>
              <a:rPr lang="en-US" sz="1400" b="1" dirty="0">
                <a:latin typeface="Courier"/>
                <a:cs typeface="Courier"/>
              </a:rPr>
              <a:t>   </a:t>
            </a:r>
          </a:p>
          <a:p>
            <a:pPr marL="400050" lvl="1" indent="0">
              <a:buNone/>
            </a:pPr>
            <a:r>
              <a:rPr lang="en-US" sz="1400" b="1" dirty="0">
                <a:latin typeface="Courier"/>
                <a:cs typeface="Courier"/>
              </a:rPr>
              <a:t>   function clobber( star )</a:t>
            </a:r>
          </a:p>
          <a:p>
            <a:pPr marL="400050" lvl="1" indent="0">
              <a:buNone/>
            </a:pPr>
            <a:r>
              <a:rPr lang="en-US" sz="1400" b="1" dirty="0">
                <a:latin typeface="Courier"/>
                <a:cs typeface="Courier"/>
              </a:rPr>
              <a:t>   {</a:t>
            </a:r>
          </a:p>
          <a:p>
            <a:pPr marL="400050" lvl="1" indent="0">
              <a:buNone/>
            </a:pPr>
            <a:r>
              <a:rPr lang="en-US" sz="1400" b="1" dirty="0">
                <a:latin typeface="Courier"/>
                <a:cs typeface="Courier"/>
              </a:rPr>
              <a:t>      </a:t>
            </a:r>
            <a:r>
              <a:rPr lang="en-US" sz="1400" b="1" dirty="0" err="1">
                <a:latin typeface="Courier"/>
                <a:cs typeface="Courier"/>
              </a:rPr>
              <a:t>console.log</a:t>
            </a:r>
            <a:r>
              <a:rPr lang="en-US" sz="1400" b="1" dirty="0">
                <a:latin typeface="Courier"/>
                <a:cs typeface="Courier"/>
              </a:rPr>
              <a:t>( "In clobber() before assignment: " + </a:t>
            </a:r>
          </a:p>
          <a:p>
            <a:pPr marL="400050" lvl="1" indent="0">
              <a:buNone/>
            </a:pPr>
            <a:r>
              <a:rPr lang="en-US" sz="1400" b="1" dirty="0">
                <a:latin typeface="Courier"/>
                <a:cs typeface="Courier"/>
              </a:rPr>
              <a:t>            star );  // Danny Kaye</a:t>
            </a:r>
          </a:p>
          <a:p>
            <a:pPr marL="400050" lvl="1" indent="0">
              <a:buNone/>
            </a:pPr>
            <a:endParaRPr lang="en-US" sz="1400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tr-TR" sz="1400" b="1" dirty="0">
                <a:latin typeface="Courier"/>
                <a:cs typeface="Courier"/>
              </a:rPr>
              <a:t>      star = "John </a:t>
            </a:r>
            <a:r>
              <a:rPr lang="tr-TR" sz="1400" b="1" dirty="0" err="1">
                <a:latin typeface="Courier"/>
                <a:cs typeface="Courier"/>
              </a:rPr>
              <a:t>Wayne</a:t>
            </a:r>
            <a:r>
              <a:rPr lang="tr-TR" sz="1400" b="1" dirty="0">
                <a:latin typeface="Courier"/>
                <a:cs typeface="Courier"/>
              </a:rPr>
              <a:t>";</a:t>
            </a:r>
          </a:p>
          <a:p>
            <a:pPr marL="400050" lvl="1" indent="0">
              <a:buNone/>
            </a:pPr>
            <a:endParaRPr lang="tr-TR" sz="1400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tr-TR" sz="1400" b="1" dirty="0">
                <a:latin typeface="Courier"/>
                <a:cs typeface="Courier"/>
              </a:rPr>
              <a:t>      </a:t>
            </a:r>
            <a:r>
              <a:rPr lang="tr-TR" sz="1400" b="1" dirty="0" err="1">
                <a:latin typeface="Courier"/>
                <a:cs typeface="Courier"/>
              </a:rPr>
              <a:t>console.log</a:t>
            </a:r>
            <a:r>
              <a:rPr lang="tr-TR" sz="1400" b="1" dirty="0">
                <a:latin typeface="Courier"/>
                <a:cs typeface="Courier"/>
              </a:rPr>
              <a:t>( "</a:t>
            </a:r>
            <a:r>
              <a:rPr lang="tr-TR" sz="1400" b="1" dirty="0" err="1">
                <a:latin typeface="Courier"/>
                <a:cs typeface="Courier"/>
              </a:rPr>
              <a:t>In</a:t>
            </a:r>
            <a:r>
              <a:rPr lang="tr-TR" sz="1400" b="1" dirty="0">
                <a:latin typeface="Courier"/>
                <a:cs typeface="Courier"/>
              </a:rPr>
              <a:t> </a:t>
            </a:r>
            <a:r>
              <a:rPr lang="tr-TR" sz="1400" b="1" dirty="0" err="1">
                <a:latin typeface="Courier"/>
                <a:cs typeface="Courier"/>
              </a:rPr>
              <a:t>clobber</a:t>
            </a:r>
            <a:r>
              <a:rPr lang="tr-TR" sz="1400" b="1" dirty="0">
                <a:latin typeface="Courier"/>
                <a:cs typeface="Courier"/>
              </a:rPr>
              <a:t>() </a:t>
            </a:r>
            <a:r>
              <a:rPr lang="tr-TR" sz="1400" b="1" dirty="0" err="1">
                <a:latin typeface="Courier"/>
                <a:cs typeface="Courier"/>
              </a:rPr>
              <a:t>after</a:t>
            </a:r>
            <a:r>
              <a:rPr lang="tr-TR" sz="1400" b="1" dirty="0">
                <a:latin typeface="Courier"/>
                <a:cs typeface="Courier"/>
              </a:rPr>
              <a:t> </a:t>
            </a:r>
            <a:r>
              <a:rPr lang="tr-TR" sz="1400" b="1" dirty="0" err="1">
                <a:latin typeface="Courier"/>
                <a:cs typeface="Courier"/>
              </a:rPr>
              <a:t>assignment</a:t>
            </a:r>
            <a:r>
              <a:rPr lang="tr-TR" sz="1400" b="1" dirty="0">
                <a:latin typeface="Courier"/>
                <a:cs typeface="Courier"/>
              </a:rPr>
              <a:t>: " + </a:t>
            </a:r>
          </a:p>
          <a:p>
            <a:pPr marL="400050" lvl="1" indent="0">
              <a:buNone/>
            </a:pPr>
            <a:r>
              <a:rPr lang="tr-TR" sz="1400" b="1" dirty="0">
                <a:latin typeface="Courier"/>
                <a:cs typeface="Courier"/>
              </a:rPr>
              <a:t>            star );  // John </a:t>
            </a:r>
            <a:r>
              <a:rPr lang="tr-TR" sz="1400" b="1" dirty="0" err="1">
                <a:latin typeface="Courier"/>
                <a:cs typeface="Courier"/>
              </a:rPr>
              <a:t>Wayne</a:t>
            </a:r>
            <a:endParaRPr lang="tr-TR" sz="1400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tr-TR" sz="1400" b="1" dirty="0">
                <a:latin typeface="Courier"/>
                <a:cs typeface="Courier"/>
              </a:rPr>
              <a:t>   }</a:t>
            </a:r>
          </a:p>
          <a:p>
            <a:pPr marL="400050" lvl="1" indent="0">
              <a:buNone/>
            </a:pPr>
            <a:endParaRPr lang="tr-TR" sz="1400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tr-TR" sz="1400" b="1" dirty="0">
                <a:latin typeface="Courier"/>
                <a:cs typeface="Courier"/>
              </a:rPr>
              <a:t>   </a:t>
            </a:r>
            <a:r>
              <a:rPr lang="tr-TR" sz="1400" b="1" dirty="0" err="1">
                <a:latin typeface="Courier"/>
                <a:cs typeface="Courier"/>
              </a:rPr>
              <a:t>console.log</a:t>
            </a:r>
            <a:r>
              <a:rPr lang="tr-TR" sz="1400" b="1" dirty="0">
                <a:latin typeface="Courier"/>
                <a:cs typeface="Courier"/>
              </a:rPr>
              <a:t>( "</a:t>
            </a:r>
            <a:r>
              <a:rPr lang="tr-TR" sz="1400" b="1" dirty="0" err="1">
                <a:latin typeface="Courier"/>
                <a:cs typeface="Courier"/>
              </a:rPr>
              <a:t>Before</a:t>
            </a:r>
            <a:r>
              <a:rPr lang="tr-TR" sz="1400" b="1" dirty="0">
                <a:latin typeface="Courier"/>
                <a:cs typeface="Courier"/>
              </a:rPr>
              <a:t> </a:t>
            </a:r>
            <a:r>
              <a:rPr lang="tr-TR" sz="1400" b="1" dirty="0" err="1">
                <a:latin typeface="Courier"/>
                <a:cs typeface="Courier"/>
              </a:rPr>
              <a:t>clobber</a:t>
            </a:r>
            <a:r>
              <a:rPr lang="tr-TR" sz="1400" b="1" dirty="0">
                <a:latin typeface="Courier"/>
                <a:cs typeface="Courier"/>
              </a:rPr>
              <a:t>(): " + star );  // Danny </a:t>
            </a:r>
            <a:r>
              <a:rPr lang="tr-TR" sz="1400" b="1" dirty="0" err="1">
                <a:latin typeface="Courier"/>
                <a:cs typeface="Courier"/>
              </a:rPr>
              <a:t>Kaye</a:t>
            </a:r>
            <a:endParaRPr lang="tr-TR" sz="1400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tr-TR" sz="1400" b="1" dirty="0">
                <a:latin typeface="Courier"/>
                <a:cs typeface="Courier"/>
              </a:rPr>
              <a:t>   </a:t>
            </a:r>
            <a:r>
              <a:rPr lang="tr-TR" sz="1400" b="1" dirty="0" err="1">
                <a:latin typeface="Courier"/>
                <a:cs typeface="Courier"/>
              </a:rPr>
              <a:t>clobber</a:t>
            </a:r>
            <a:r>
              <a:rPr lang="tr-TR" sz="1400" b="1" dirty="0">
                <a:latin typeface="Courier"/>
                <a:cs typeface="Courier"/>
              </a:rPr>
              <a:t>( star );  // </a:t>
            </a:r>
            <a:r>
              <a:rPr lang="tr-TR" sz="1400" b="1" dirty="0" err="1">
                <a:latin typeface="Courier"/>
                <a:cs typeface="Courier"/>
              </a:rPr>
              <a:t>variables</a:t>
            </a:r>
            <a:r>
              <a:rPr lang="tr-TR" sz="1400" b="1" dirty="0">
                <a:latin typeface="Courier"/>
                <a:cs typeface="Courier"/>
              </a:rPr>
              <a:t> "</a:t>
            </a:r>
            <a:r>
              <a:rPr lang="tr-TR" sz="1400" b="1" dirty="0" err="1">
                <a:latin typeface="Courier"/>
                <a:cs typeface="Courier"/>
              </a:rPr>
              <a:t>Passed</a:t>
            </a:r>
            <a:r>
              <a:rPr lang="tr-TR" sz="1400" b="1" dirty="0">
                <a:latin typeface="Courier"/>
                <a:cs typeface="Courier"/>
              </a:rPr>
              <a:t> </a:t>
            </a:r>
            <a:r>
              <a:rPr lang="tr-TR" sz="1400" b="1" dirty="0" err="1">
                <a:latin typeface="Courier"/>
                <a:cs typeface="Courier"/>
              </a:rPr>
              <a:t>by</a:t>
            </a:r>
            <a:r>
              <a:rPr lang="tr-TR" sz="1400" b="1" dirty="0">
                <a:latin typeface="Courier"/>
                <a:cs typeface="Courier"/>
              </a:rPr>
              <a:t> Value" (</a:t>
            </a:r>
            <a:r>
              <a:rPr lang="tr-TR" sz="1400" b="1" dirty="0" err="1">
                <a:latin typeface="Courier"/>
                <a:cs typeface="Courier"/>
              </a:rPr>
              <a:t>copy</a:t>
            </a:r>
            <a:r>
              <a:rPr lang="tr-TR" sz="1400" b="1" dirty="0">
                <a:latin typeface="Courier"/>
                <a:cs typeface="Courier"/>
              </a:rPr>
              <a:t>)</a:t>
            </a:r>
          </a:p>
          <a:p>
            <a:pPr marL="400050" lvl="1" indent="0">
              <a:buNone/>
            </a:pPr>
            <a:r>
              <a:rPr lang="tr-TR" sz="1400" b="1" dirty="0">
                <a:latin typeface="Courier"/>
                <a:cs typeface="Courier"/>
              </a:rPr>
              <a:t>   </a:t>
            </a:r>
            <a:r>
              <a:rPr lang="tr-TR" sz="1400" b="1" dirty="0" err="1">
                <a:latin typeface="Courier"/>
                <a:cs typeface="Courier"/>
              </a:rPr>
              <a:t>console.log</a:t>
            </a:r>
            <a:r>
              <a:rPr lang="tr-TR" sz="1400" b="1" dirty="0">
                <a:latin typeface="Courier"/>
                <a:cs typeface="Courier"/>
              </a:rPr>
              <a:t>( "</a:t>
            </a:r>
            <a:r>
              <a:rPr lang="tr-TR" sz="1400" b="1" dirty="0" err="1">
                <a:latin typeface="Courier"/>
                <a:cs typeface="Courier"/>
              </a:rPr>
              <a:t>After</a:t>
            </a:r>
            <a:r>
              <a:rPr lang="tr-TR" sz="1400" b="1" dirty="0">
                <a:latin typeface="Courier"/>
                <a:cs typeface="Courier"/>
              </a:rPr>
              <a:t> </a:t>
            </a:r>
            <a:r>
              <a:rPr lang="tr-TR" sz="1400" b="1" dirty="0" err="1">
                <a:latin typeface="Courier"/>
                <a:cs typeface="Courier"/>
              </a:rPr>
              <a:t>clobber</a:t>
            </a:r>
            <a:r>
              <a:rPr lang="tr-TR" sz="1400" b="1" dirty="0">
                <a:latin typeface="Courier"/>
                <a:cs typeface="Courier"/>
              </a:rPr>
              <a:t>(): " + star );  // Danny </a:t>
            </a:r>
            <a:r>
              <a:rPr lang="tr-TR" sz="1400" b="1" dirty="0" err="1">
                <a:latin typeface="Courier"/>
                <a:cs typeface="Courier"/>
              </a:rPr>
              <a:t>Kaye</a:t>
            </a:r>
            <a:endParaRPr lang="tr-TR" sz="1400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tr-TR" sz="1400" b="1" dirty="0">
                <a:latin typeface="Courier"/>
                <a:cs typeface="Courier"/>
              </a:rPr>
              <a:t>&lt;/</a:t>
            </a:r>
            <a:r>
              <a:rPr lang="tr-TR" sz="1400" b="1" dirty="0" err="1">
                <a:latin typeface="Courier"/>
                <a:cs typeface="Courier"/>
              </a:rPr>
              <a:t>script</a:t>
            </a:r>
            <a:r>
              <a:rPr lang="tr-TR" sz="1400" b="1" dirty="0">
                <a:latin typeface="Courier"/>
                <a:cs typeface="Courier"/>
              </a:rPr>
              <a:t>&gt;</a:t>
            </a:r>
            <a:endParaRPr lang="en-US" sz="1400" b="1" dirty="0"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164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7596336" y="4869160"/>
            <a:ext cx="1142373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HTML 39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212087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Variable </a:t>
            </a:r>
            <a:r>
              <a:rPr lang="en-US" dirty="0" smtClean="0">
                <a:solidFill>
                  <a:srgbClr val="333333"/>
                </a:solidFill>
              </a:rPr>
              <a:t>Scope (Local)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b="1" dirty="0" smtClean="0">
                <a:cs typeface="Courier"/>
              </a:rPr>
              <a:t>Variables defined inside of the function have local scope.  Inside </a:t>
            </a:r>
            <a:r>
              <a:rPr lang="en-US" sz="1600" b="1" dirty="0">
                <a:cs typeface="Courier"/>
              </a:rPr>
              <a:t>file </a:t>
            </a:r>
            <a:r>
              <a:rPr lang="en-US" sz="1600" b="1" dirty="0" smtClean="0">
                <a:cs typeface="Courier"/>
              </a:rPr>
              <a:t>“</a:t>
            </a:r>
            <a:r>
              <a:rPr lang="en-US" sz="1600" b="1" dirty="0" err="1" smtClean="0">
                <a:cs typeface="Courier"/>
              </a:rPr>
              <a:t>scopeLocal.html</a:t>
            </a:r>
            <a:r>
              <a:rPr lang="en-US" sz="1600" b="1" dirty="0" smtClean="0">
                <a:cs typeface="Courier"/>
              </a:rPr>
              <a:t>”</a:t>
            </a:r>
            <a:r>
              <a:rPr lang="en-US" sz="1600" b="1" dirty="0">
                <a:cs typeface="Courier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b="1" dirty="0" smtClean="0">
              <a:latin typeface="Courier"/>
              <a:cs typeface="Courier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600" b="1" dirty="0">
                <a:latin typeface="Courier"/>
                <a:cs typeface="Courier"/>
              </a:rPr>
              <a:t>&lt;script&gt;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600" b="1" dirty="0">
                <a:latin typeface="Courier"/>
                <a:cs typeface="Courier"/>
              </a:rPr>
              <a:t>   </a:t>
            </a:r>
            <a:r>
              <a:rPr lang="en-US" sz="1600" b="1" dirty="0" err="1">
                <a:latin typeface="Courier"/>
                <a:cs typeface="Courier"/>
              </a:rPr>
              <a:t>var</a:t>
            </a:r>
            <a:r>
              <a:rPr lang="en-US" sz="1600" b="1" dirty="0">
                <a:latin typeface="Courier"/>
                <a:cs typeface="Courier"/>
              </a:rPr>
              <a:t> star = "Danny Kaye";  // global variable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600" b="1" dirty="0">
                <a:latin typeface="Courier"/>
                <a:cs typeface="Courier"/>
              </a:rPr>
              <a:t>   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600" b="1" dirty="0">
                <a:latin typeface="Courier"/>
                <a:cs typeface="Courier"/>
              </a:rPr>
              <a:t>   function clobber()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600" b="1" dirty="0">
                <a:latin typeface="Courier"/>
                <a:cs typeface="Courier"/>
              </a:rPr>
              <a:t>   {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600" b="1" dirty="0">
                <a:latin typeface="Courier"/>
                <a:cs typeface="Courier"/>
              </a:rPr>
              <a:t>      </a:t>
            </a:r>
            <a:r>
              <a:rPr lang="en-US" sz="1600" b="1" dirty="0" err="1">
                <a:latin typeface="Courier"/>
                <a:cs typeface="Courier"/>
              </a:rPr>
              <a:t>var</a:t>
            </a:r>
            <a:r>
              <a:rPr lang="en-US" sz="1600" b="1" dirty="0">
                <a:latin typeface="Courier"/>
                <a:cs typeface="Courier"/>
              </a:rPr>
              <a:t> star = "John Wayne";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600" b="1" dirty="0">
                <a:latin typeface="Courier"/>
                <a:cs typeface="Courier"/>
              </a:rPr>
              <a:t>      </a:t>
            </a:r>
            <a:r>
              <a:rPr lang="en-US" sz="1600" b="1" dirty="0" err="1">
                <a:latin typeface="Courier"/>
                <a:cs typeface="Courier"/>
              </a:rPr>
              <a:t>console.log</a:t>
            </a:r>
            <a:r>
              <a:rPr lang="en-US" sz="1600" b="1" dirty="0">
                <a:latin typeface="Courier"/>
                <a:cs typeface="Courier"/>
              </a:rPr>
              <a:t>( "Inside clobber(): " + star );  // John Wayne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600" b="1" dirty="0">
                <a:latin typeface="Courier"/>
                <a:cs typeface="Courier"/>
              </a:rPr>
              <a:t>   }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1600" b="1" dirty="0">
              <a:latin typeface="Courier"/>
              <a:cs typeface="Courier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600" b="1" dirty="0">
                <a:latin typeface="Courier"/>
                <a:cs typeface="Courier"/>
              </a:rPr>
              <a:t>   </a:t>
            </a:r>
            <a:r>
              <a:rPr lang="en-US" sz="1600" b="1" dirty="0" err="1">
                <a:latin typeface="Courier"/>
                <a:cs typeface="Courier"/>
              </a:rPr>
              <a:t>console.log</a:t>
            </a:r>
            <a:r>
              <a:rPr lang="en-US" sz="1600" b="1" dirty="0">
                <a:latin typeface="Courier"/>
                <a:cs typeface="Courier"/>
              </a:rPr>
              <a:t>( "Before clobber(): " + star );  // Danny Kaye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1600" b="1" dirty="0">
              <a:latin typeface="Courier"/>
              <a:cs typeface="Courier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600" b="1" dirty="0">
                <a:latin typeface="Courier"/>
                <a:cs typeface="Courier"/>
              </a:rPr>
              <a:t>   clobber();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1600" b="1" dirty="0">
              <a:latin typeface="Courier"/>
              <a:cs typeface="Courier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600" b="1" dirty="0">
                <a:latin typeface="Courier"/>
                <a:cs typeface="Courier"/>
              </a:rPr>
              <a:t>   </a:t>
            </a:r>
            <a:r>
              <a:rPr lang="en-US" sz="1600" b="1" dirty="0" err="1">
                <a:latin typeface="Courier"/>
                <a:cs typeface="Courier"/>
              </a:rPr>
              <a:t>console.log</a:t>
            </a:r>
            <a:r>
              <a:rPr lang="en-US" sz="1600" b="1" dirty="0">
                <a:latin typeface="Courier"/>
                <a:cs typeface="Courier"/>
              </a:rPr>
              <a:t>( "After clobber(): " + star );  // Danny Kaye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600" b="1" dirty="0">
                <a:latin typeface="Courier"/>
                <a:cs typeface="Courier"/>
              </a:rPr>
              <a:t>&lt;/script&gt;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165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749597" y="6156583"/>
            <a:ext cx="1142373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HTML 40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862715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3782" y="1331738"/>
            <a:ext cx="7315200" cy="19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63354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b="1" dirty="0" smtClean="0">
                <a:latin typeface="Arial"/>
                <a:ea typeface="DejaVu Sans" pitchFamily="34" charset="0"/>
                <a:cs typeface="Arial"/>
              </a:rPr>
              <a:t>Pass by Reference</a:t>
            </a:r>
            <a:endParaRPr lang="en-US" sz="5400" b="1" dirty="0">
              <a:latin typeface="Arial"/>
              <a:ea typeface="DejaVu Sans" pitchFamily="34" charset="0"/>
              <a:cs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28576" y="3861047"/>
            <a:ext cx="6805612" cy="2042691"/>
          </a:xfrm>
        </p:spPr>
        <p:txBody>
          <a:bodyPr lIns="0" tIns="28077" rIns="0" bIns="0" anchor="ctr">
            <a:normAutofit/>
          </a:bodyPr>
          <a:lstStyle/>
          <a:p>
            <a:pPr indent="-331754" algn="ctr" eaLnBrk="1" fontAlgn="auto" hangingPunct="1">
              <a:spcBef>
                <a:spcPts val="661"/>
              </a:spcBef>
              <a:buClrTx/>
              <a:buFont typeface="Wingdings"/>
              <a:buNone/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21382" y="6246639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766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333333"/>
                </a:solidFill>
              </a:rPr>
              <a:t>Arrays are “Passed </a:t>
            </a:r>
            <a:r>
              <a:rPr lang="en-US" sz="4000" dirty="0">
                <a:solidFill>
                  <a:srgbClr val="333333"/>
                </a:solidFill>
              </a:rPr>
              <a:t>by </a:t>
            </a:r>
            <a:r>
              <a:rPr lang="en-US" sz="4000" dirty="0" smtClean="0">
                <a:solidFill>
                  <a:srgbClr val="333333"/>
                </a:solidFill>
              </a:rPr>
              <a:t>Reference” (JS)</a:t>
            </a:r>
            <a:endParaRPr lang="en-US" sz="4000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b="1" dirty="0" smtClean="0">
                <a:cs typeface="Courier"/>
              </a:rPr>
              <a:t>An array is “Passed by Reference” when passed as an argument to a function.  Inside file “</a:t>
            </a:r>
            <a:r>
              <a:rPr lang="en-US" sz="2000" b="1" dirty="0" err="1" smtClean="0">
                <a:cs typeface="Courier"/>
              </a:rPr>
              <a:t>passArray.js</a:t>
            </a:r>
            <a:r>
              <a:rPr lang="en-US" sz="2000" b="1" dirty="0" smtClean="0">
                <a:cs typeface="Courier"/>
              </a:rPr>
              <a:t>”: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2000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2000" b="1" dirty="0">
                <a:latin typeface="Courier"/>
                <a:cs typeface="Courier"/>
              </a:rPr>
              <a:t>/**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"/>
                <a:cs typeface="Courier"/>
              </a:rPr>
              <a:t> * Append boys on end of girls array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"/>
                <a:cs typeface="Courier"/>
              </a:rPr>
              <a:t> * 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"/>
                <a:cs typeface="Courier"/>
              </a:rPr>
              <a:t> * @</a:t>
            </a:r>
            <a:r>
              <a:rPr lang="en-US" sz="2000" b="1" dirty="0" err="1">
                <a:latin typeface="Courier"/>
                <a:cs typeface="Courier"/>
              </a:rPr>
              <a:t>param</a:t>
            </a:r>
            <a:r>
              <a:rPr lang="en-US" sz="2000" b="1" dirty="0">
                <a:latin typeface="Courier"/>
                <a:cs typeface="Courier"/>
              </a:rPr>
              <a:t>  girls  Array of girls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"/>
                <a:cs typeface="Courier"/>
              </a:rPr>
              <a:t> */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"/>
                <a:cs typeface="Courier"/>
              </a:rPr>
              <a:t>function </a:t>
            </a:r>
            <a:r>
              <a:rPr lang="en-US" sz="2000" b="1" dirty="0" err="1">
                <a:latin typeface="Courier"/>
                <a:cs typeface="Courier"/>
              </a:rPr>
              <a:t>bradyBunch</a:t>
            </a:r>
            <a:r>
              <a:rPr lang="en-US" sz="2000" b="1" dirty="0">
                <a:latin typeface="Courier"/>
                <a:cs typeface="Courier"/>
              </a:rPr>
              <a:t>( girls )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"/>
                <a:cs typeface="Courier"/>
              </a:rPr>
              <a:t>{</a:t>
            </a:r>
          </a:p>
          <a:p>
            <a:pPr marL="400050" lvl="1" indent="0">
              <a:buNone/>
            </a:pPr>
            <a:r>
              <a:rPr lang="tr-TR" sz="2000" b="1" dirty="0">
                <a:latin typeface="Courier"/>
                <a:cs typeface="Courier"/>
              </a:rPr>
              <a:t>   var </a:t>
            </a:r>
            <a:r>
              <a:rPr lang="tr-TR" sz="2000" b="1" dirty="0" err="1">
                <a:latin typeface="Courier"/>
                <a:cs typeface="Courier"/>
              </a:rPr>
              <a:t>boys</a:t>
            </a:r>
            <a:r>
              <a:rPr lang="tr-TR" sz="2000" b="1" dirty="0">
                <a:latin typeface="Courier"/>
                <a:cs typeface="Courier"/>
              </a:rPr>
              <a:t> = [ "Mike", "</a:t>
            </a:r>
            <a:r>
              <a:rPr lang="tr-TR" sz="2000" b="1" dirty="0" err="1">
                <a:latin typeface="Courier"/>
                <a:cs typeface="Courier"/>
              </a:rPr>
              <a:t>Greg</a:t>
            </a:r>
            <a:r>
              <a:rPr lang="tr-TR" sz="2000" b="1" dirty="0">
                <a:latin typeface="Courier"/>
                <a:cs typeface="Courier"/>
              </a:rPr>
              <a:t>", </a:t>
            </a:r>
          </a:p>
          <a:p>
            <a:pPr marL="400050" lvl="1" indent="0">
              <a:buNone/>
            </a:pPr>
            <a:r>
              <a:rPr lang="hu-HU" sz="2000" b="1" dirty="0">
                <a:latin typeface="Courier"/>
                <a:cs typeface="Courier"/>
              </a:rPr>
              <a:t>                "Peter", "Bobby" ];</a:t>
            </a:r>
          </a:p>
          <a:p>
            <a:pPr marL="400050" lvl="1" indent="0">
              <a:buNone/>
            </a:pPr>
            <a:r>
              <a:rPr lang="hu-HU" sz="2000" b="1" dirty="0">
                <a:latin typeface="Courier"/>
                <a:cs typeface="Courier"/>
              </a:rPr>
              <a:t>   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"/>
                <a:cs typeface="Courier"/>
              </a:rPr>
              <a:t>   </a:t>
            </a:r>
            <a:r>
              <a:rPr lang="en-US" sz="2000" b="1" dirty="0" err="1">
                <a:latin typeface="Courier"/>
                <a:cs typeface="Courier"/>
              </a:rPr>
              <a:t>girls.push</a:t>
            </a:r>
            <a:r>
              <a:rPr lang="en-US" sz="2000" b="1" dirty="0">
                <a:latin typeface="Courier"/>
                <a:cs typeface="Courier"/>
              </a:rPr>
              <a:t>( boys );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"/>
                <a:cs typeface="Courier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167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732240" y="6093296"/>
            <a:ext cx="1159730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Script 36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358196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Arrays are </a:t>
            </a:r>
            <a:r>
              <a:rPr lang="en-US" dirty="0">
                <a:solidFill>
                  <a:srgbClr val="333333"/>
                </a:solidFill>
              </a:rPr>
              <a:t>“Passed by Reference” </a:t>
            </a:r>
            <a:r>
              <a:rPr lang="en-US" dirty="0" smtClean="0">
                <a:solidFill>
                  <a:srgbClr val="333333"/>
                </a:solidFill>
              </a:rPr>
              <a:t>(HTML)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b="1" dirty="0">
                <a:cs typeface="Courier"/>
              </a:rPr>
              <a:t>Inside file </a:t>
            </a:r>
            <a:r>
              <a:rPr lang="en-US" sz="2000" b="1" dirty="0" smtClean="0">
                <a:cs typeface="Courier"/>
              </a:rPr>
              <a:t>“</a:t>
            </a:r>
            <a:r>
              <a:rPr lang="en-US" sz="2000" b="1" dirty="0" err="1" smtClean="0">
                <a:cs typeface="Courier"/>
              </a:rPr>
              <a:t>passArray.html</a:t>
            </a:r>
            <a:r>
              <a:rPr lang="en-US" sz="2000" b="1" dirty="0" smtClean="0">
                <a:cs typeface="Courier"/>
              </a:rPr>
              <a:t>”</a:t>
            </a:r>
            <a:r>
              <a:rPr lang="en-US" sz="2000" b="1" dirty="0">
                <a:cs typeface="Courier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b="1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2000" b="1" dirty="0">
                <a:latin typeface="Courier"/>
                <a:cs typeface="Courier"/>
              </a:rPr>
              <a:t>&lt;script&gt;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"/>
                <a:cs typeface="Courier"/>
              </a:rPr>
              <a:t>   </a:t>
            </a:r>
            <a:r>
              <a:rPr lang="en-US" sz="2000" b="1" dirty="0" err="1">
                <a:latin typeface="Courier"/>
                <a:cs typeface="Courier"/>
              </a:rPr>
              <a:t>var</a:t>
            </a:r>
            <a:r>
              <a:rPr lang="en-US" sz="2000" b="1" dirty="0">
                <a:latin typeface="Courier"/>
                <a:cs typeface="Courier"/>
              </a:rPr>
              <a:t> girls = [ "Carol", "Marcia", </a:t>
            </a:r>
          </a:p>
          <a:p>
            <a:pPr marL="400050" lvl="1" indent="0">
              <a:buNone/>
            </a:pPr>
            <a:r>
              <a:rPr lang="cs-CZ" sz="2000" b="1" dirty="0">
                <a:latin typeface="Courier"/>
                <a:cs typeface="Courier"/>
              </a:rPr>
              <a:t>                 "Jan", "Cindy" ];</a:t>
            </a:r>
          </a:p>
          <a:p>
            <a:pPr marL="400050" lvl="1" indent="0">
              <a:buNone/>
            </a:pPr>
            <a:r>
              <a:rPr lang="cs-CZ" sz="2000" b="1" dirty="0">
                <a:latin typeface="Courier"/>
                <a:cs typeface="Courier"/>
              </a:rPr>
              <a:t>   </a:t>
            </a:r>
          </a:p>
          <a:p>
            <a:pPr marL="400050" lvl="1" indent="0">
              <a:buNone/>
            </a:pPr>
            <a:r>
              <a:rPr lang="cs-CZ" sz="2000" b="1" dirty="0">
                <a:latin typeface="Courier"/>
                <a:cs typeface="Courier"/>
              </a:rPr>
              <a:t>   </a:t>
            </a:r>
            <a:r>
              <a:rPr lang="cs-CZ" sz="2000" b="1" dirty="0" err="1">
                <a:latin typeface="Courier"/>
                <a:cs typeface="Courier"/>
              </a:rPr>
              <a:t>console.log</a:t>
            </a:r>
            <a:r>
              <a:rPr lang="cs-CZ" sz="2000" b="1" dirty="0">
                <a:latin typeface="Courier"/>
                <a:cs typeface="Courier"/>
              </a:rPr>
              <a:t>( "</a:t>
            </a:r>
            <a:r>
              <a:rPr lang="cs-CZ" sz="2000" b="1" dirty="0" err="1">
                <a:latin typeface="Courier"/>
                <a:cs typeface="Courier"/>
              </a:rPr>
              <a:t>Before</a:t>
            </a:r>
            <a:r>
              <a:rPr lang="cs-CZ" sz="2000" b="1" dirty="0">
                <a:latin typeface="Courier"/>
                <a:cs typeface="Courier"/>
              </a:rPr>
              <a:t> </a:t>
            </a:r>
            <a:r>
              <a:rPr lang="cs-CZ" sz="2000" b="1" dirty="0" err="1">
                <a:latin typeface="Courier"/>
                <a:cs typeface="Courier"/>
              </a:rPr>
              <a:t>bradyBunch</a:t>
            </a:r>
            <a:r>
              <a:rPr lang="cs-CZ" sz="2000" b="1" dirty="0">
                <a:latin typeface="Courier"/>
                <a:cs typeface="Courier"/>
              </a:rPr>
              <a:t>(): " + </a:t>
            </a:r>
          </a:p>
          <a:p>
            <a:pPr marL="400050" lvl="1" indent="0">
              <a:buNone/>
            </a:pPr>
            <a:r>
              <a:rPr lang="tr-TR" sz="2000" b="1" dirty="0">
                <a:latin typeface="Courier"/>
                <a:cs typeface="Courier"/>
              </a:rPr>
              <a:t>         </a:t>
            </a:r>
            <a:r>
              <a:rPr lang="tr-TR" sz="2000" b="1" dirty="0" err="1">
                <a:latin typeface="Courier"/>
                <a:cs typeface="Courier"/>
              </a:rPr>
              <a:t>girls</a:t>
            </a:r>
            <a:r>
              <a:rPr lang="tr-TR" sz="2000" b="1" dirty="0">
                <a:latin typeface="Courier"/>
                <a:cs typeface="Courier"/>
              </a:rPr>
              <a:t> );</a:t>
            </a:r>
          </a:p>
          <a:p>
            <a:pPr marL="400050" lvl="1" indent="0">
              <a:buNone/>
            </a:pPr>
            <a:endParaRPr lang="tr-TR" sz="2000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tr-TR" sz="2000" b="1" dirty="0">
                <a:latin typeface="Courier"/>
                <a:cs typeface="Courier"/>
              </a:rPr>
              <a:t>   </a:t>
            </a:r>
            <a:r>
              <a:rPr lang="tr-TR" sz="2000" b="1" dirty="0" err="1">
                <a:latin typeface="Courier"/>
                <a:cs typeface="Courier"/>
              </a:rPr>
              <a:t>bradyBunch</a:t>
            </a:r>
            <a:r>
              <a:rPr lang="tr-TR" sz="2000" b="1" dirty="0">
                <a:latin typeface="Courier"/>
                <a:cs typeface="Courier"/>
              </a:rPr>
              <a:t>( </a:t>
            </a:r>
            <a:r>
              <a:rPr lang="tr-TR" sz="2000" b="1" dirty="0" err="1">
                <a:latin typeface="Courier"/>
                <a:cs typeface="Courier"/>
              </a:rPr>
              <a:t>girls</a:t>
            </a:r>
            <a:r>
              <a:rPr lang="tr-TR" sz="2000" b="1" dirty="0">
                <a:latin typeface="Courier"/>
                <a:cs typeface="Courier"/>
              </a:rPr>
              <a:t> );  // </a:t>
            </a:r>
            <a:r>
              <a:rPr lang="tr-TR" sz="2000" b="1" dirty="0" err="1">
                <a:latin typeface="Courier"/>
                <a:cs typeface="Courier"/>
              </a:rPr>
              <a:t>pass</a:t>
            </a:r>
            <a:r>
              <a:rPr lang="tr-TR" sz="2000" b="1" dirty="0">
                <a:latin typeface="Courier"/>
                <a:cs typeface="Courier"/>
              </a:rPr>
              <a:t> </a:t>
            </a:r>
            <a:r>
              <a:rPr lang="tr-TR" sz="2000" b="1" dirty="0" err="1">
                <a:latin typeface="Courier"/>
                <a:cs typeface="Courier"/>
              </a:rPr>
              <a:t>array</a:t>
            </a:r>
            <a:r>
              <a:rPr lang="tr-TR" sz="2000" b="1" dirty="0">
                <a:latin typeface="Courier"/>
                <a:cs typeface="Courier"/>
              </a:rPr>
              <a:t> </a:t>
            </a:r>
            <a:r>
              <a:rPr lang="tr-TR" sz="2000" b="1" dirty="0" err="1">
                <a:latin typeface="Courier"/>
                <a:cs typeface="Courier"/>
              </a:rPr>
              <a:t>reference</a:t>
            </a:r>
            <a:endParaRPr lang="tr-TR" sz="2000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endParaRPr lang="tr-TR" sz="2000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tr-TR" sz="2000" b="1" dirty="0">
                <a:latin typeface="Courier"/>
                <a:cs typeface="Courier"/>
              </a:rPr>
              <a:t>   </a:t>
            </a:r>
            <a:r>
              <a:rPr lang="tr-TR" sz="2000" b="1" dirty="0" err="1">
                <a:latin typeface="Courier"/>
                <a:cs typeface="Courier"/>
              </a:rPr>
              <a:t>console.log</a:t>
            </a:r>
            <a:r>
              <a:rPr lang="tr-TR" sz="2000" b="1" dirty="0">
                <a:latin typeface="Courier"/>
                <a:cs typeface="Courier"/>
              </a:rPr>
              <a:t>( "</a:t>
            </a:r>
            <a:r>
              <a:rPr lang="tr-TR" sz="2000" b="1" dirty="0" err="1">
                <a:latin typeface="Courier"/>
                <a:cs typeface="Courier"/>
              </a:rPr>
              <a:t>After</a:t>
            </a:r>
            <a:r>
              <a:rPr lang="tr-TR" sz="2000" b="1" dirty="0">
                <a:latin typeface="Courier"/>
                <a:cs typeface="Courier"/>
              </a:rPr>
              <a:t> </a:t>
            </a:r>
            <a:r>
              <a:rPr lang="tr-TR" sz="2000" b="1" dirty="0" err="1">
                <a:latin typeface="Courier"/>
                <a:cs typeface="Courier"/>
              </a:rPr>
              <a:t>bradyBunch</a:t>
            </a:r>
            <a:r>
              <a:rPr lang="tr-TR" sz="2000" b="1" dirty="0">
                <a:latin typeface="Courier"/>
                <a:cs typeface="Courier"/>
              </a:rPr>
              <a:t>(): " + </a:t>
            </a:r>
          </a:p>
          <a:p>
            <a:pPr marL="400050" lvl="1" indent="0">
              <a:buNone/>
            </a:pPr>
            <a:r>
              <a:rPr lang="tr-TR" sz="2000" b="1" dirty="0">
                <a:latin typeface="Courier"/>
                <a:cs typeface="Courier"/>
              </a:rPr>
              <a:t>         </a:t>
            </a:r>
            <a:r>
              <a:rPr lang="tr-TR" sz="2000" b="1" dirty="0" err="1">
                <a:latin typeface="Courier"/>
                <a:cs typeface="Courier"/>
              </a:rPr>
              <a:t>girls</a:t>
            </a:r>
            <a:r>
              <a:rPr lang="tr-TR" sz="2000" b="1" dirty="0">
                <a:latin typeface="Courier"/>
                <a:cs typeface="Courier"/>
              </a:rPr>
              <a:t> );</a:t>
            </a:r>
          </a:p>
          <a:p>
            <a:pPr marL="400050" lvl="1" indent="0">
              <a:buNone/>
            </a:pPr>
            <a:r>
              <a:rPr lang="tr-TR" sz="2000" b="1" dirty="0">
                <a:latin typeface="Courier"/>
                <a:cs typeface="Courier"/>
              </a:rPr>
              <a:t>&lt;/</a:t>
            </a:r>
            <a:r>
              <a:rPr lang="tr-TR" sz="2000" b="1" dirty="0" err="1">
                <a:latin typeface="Courier"/>
                <a:cs typeface="Courier"/>
              </a:rPr>
              <a:t>script</a:t>
            </a:r>
            <a:r>
              <a:rPr lang="tr-TR" sz="2000" b="1" dirty="0">
                <a:latin typeface="Courier"/>
                <a:cs typeface="Courier"/>
              </a:rPr>
              <a:t>&gt;</a:t>
            </a:r>
            <a:endParaRPr lang="en-US" sz="2000" b="1" dirty="0"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168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886011" y="6156583"/>
            <a:ext cx="1142373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HTML 36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568327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333333"/>
                </a:solidFill>
              </a:rPr>
              <a:t>Objects are </a:t>
            </a:r>
            <a:r>
              <a:rPr lang="en-US" sz="4000" dirty="0" smtClean="0">
                <a:solidFill>
                  <a:srgbClr val="333333"/>
                </a:solidFill>
              </a:rPr>
              <a:t>“Passed </a:t>
            </a:r>
            <a:r>
              <a:rPr lang="en-US" sz="4000" dirty="0">
                <a:solidFill>
                  <a:srgbClr val="333333"/>
                </a:solidFill>
              </a:rPr>
              <a:t>by </a:t>
            </a:r>
            <a:r>
              <a:rPr lang="en-US" sz="4000" dirty="0" smtClean="0">
                <a:solidFill>
                  <a:srgbClr val="333333"/>
                </a:solidFill>
              </a:rPr>
              <a:t>Reference” (JS)</a:t>
            </a:r>
            <a:endParaRPr lang="en-US" sz="4000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b="1" dirty="0" smtClean="0">
                <a:cs typeface="Courier"/>
              </a:rPr>
              <a:t>An object is “Passed by Reference” when passed as an argument to a function.  Inside file “</a:t>
            </a:r>
            <a:r>
              <a:rPr lang="en-US" sz="2000" b="1" dirty="0" err="1" smtClean="0">
                <a:cs typeface="Courier"/>
              </a:rPr>
              <a:t>passObj.js</a:t>
            </a:r>
            <a:r>
              <a:rPr lang="en-US" sz="2000" b="1" dirty="0" smtClean="0">
                <a:cs typeface="Courier"/>
              </a:rPr>
              <a:t>”: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2000" b="1" dirty="0">
              <a:latin typeface="Courier"/>
              <a:cs typeface="Courier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b="1" dirty="0">
                <a:latin typeface="Courier"/>
                <a:cs typeface="Courier"/>
              </a:rPr>
              <a:t>/**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b="1" dirty="0">
                <a:latin typeface="Courier"/>
                <a:cs typeface="Courier"/>
              </a:rPr>
              <a:t> * Transforms Dr. Jekyll into Mr. Hyde and back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b="1" dirty="0">
                <a:latin typeface="Courier"/>
                <a:cs typeface="Courier"/>
              </a:rPr>
              <a:t> * 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b="1" dirty="0">
                <a:latin typeface="Courier"/>
                <a:cs typeface="Courier"/>
              </a:rPr>
              <a:t> * @</a:t>
            </a:r>
            <a:r>
              <a:rPr lang="en-US" sz="2000" b="1" dirty="0" err="1">
                <a:latin typeface="Courier"/>
                <a:cs typeface="Courier"/>
              </a:rPr>
              <a:t>param</a:t>
            </a:r>
            <a:r>
              <a:rPr lang="en-US" sz="2000" b="1" dirty="0">
                <a:latin typeface="Courier"/>
                <a:cs typeface="Courier"/>
              </a:rPr>
              <a:t>  creature  Object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b="1" dirty="0">
                <a:latin typeface="Courier"/>
                <a:cs typeface="Courier"/>
              </a:rPr>
              <a:t> */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b="1" dirty="0">
                <a:latin typeface="Courier"/>
                <a:cs typeface="Courier"/>
              </a:rPr>
              <a:t>function elixir( creature 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b="1" dirty="0">
                <a:latin typeface="Courier"/>
                <a:cs typeface="Courier"/>
              </a:rPr>
              <a:t>{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b="1" dirty="0">
                <a:latin typeface="Courier"/>
                <a:cs typeface="Courier"/>
              </a:rPr>
              <a:t>   if ( </a:t>
            </a:r>
            <a:r>
              <a:rPr lang="en-US" sz="2000" b="1" dirty="0" err="1">
                <a:latin typeface="Courier"/>
                <a:cs typeface="Courier"/>
              </a:rPr>
              <a:t>creature.name</a:t>
            </a:r>
            <a:r>
              <a:rPr lang="en-US" sz="2000" b="1" dirty="0">
                <a:latin typeface="Courier"/>
                <a:cs typeface="Courier"/>
              </a:rPr>
              <a:t> == "Dr. Jekyll" 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b="1" dirty="0">
                <a:latin typeface="Courier"/>
                <a:cs typeface="Courier"/>
              </a:rPr>
              <a:t>      </a:t>
            </a:r>
            <a:r>
              <a:rPr lang="en-US" sz="2000" b="1" dirty="0" err="1">
                <a:latin typeface="Courier"/>
                <a:cs typeface="Courier"/>
              </a:rPr>
              <a:t>creature.name</a:t>
            </a:r>
            <a:r>
              <a:rPr lang="en-US" sz="2000" b="1" dirty="0">
                <a:latin typeface="Courier"/>
                <a:cs typeface="Courier"/>
              </a:rPr>
              <a:t> = "Mr. Hyde";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b="1" dirty="0">
                <a:latin typeface="Courier"/>
                <a:cs typeface="Courier"/>
              </a:rPr>
              <a:t>   else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b="1" dirty="0">
                <a:latin typeface="Courier"/>
                <a:cs typeface="Courier"/>
              </a:rPr>
              <a:t>      </a:t>
            </a:r>
            <a:r>
              <a:rPr lang="en-US" sz="2000" b="1" dirty="0" err="1">
                <a:latin typeface="Courier"/>
                <a:cs typeface="Courier"/>
              </a:rPr>
              <a:t>creature.name</a:t>
            </a:r>
            <a:r>
              <a:rPr lang="en-US" sz="2000" b="1" dirty="0">
                <a:latin typeface="Courier"/>
                <a:cs typeface="Courier"/>
              </a:rPr>
              <a:t> = "Dr. Jekyll";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b="1" dirty="0">
                <a:latin typeface="Courier"/>
                <a:cs typeface="Courier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169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732240" y="6093296"/>
            <a:ext cx="1159730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Script 37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774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Firefox + Firebug Enable &amp; Setup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sz="3600" b="1" dirty="0" smtClean="0"/>
              <a:t>Enabling</a:t>
            </a:r>
            <a:r>
              <a:rPr lang="en-US" sz="3600" b="1" dirty="0"/>
              <a:t>:</a:t>
            </a:r>
          </a:p>
          <a:p>
            <a:pPr lvl="1">
              <a:buFont typeface="Courier New"/>
              <a:buChar char="o"/>
            </a:pPr>
            <a:r>
              <a:rPr lang="en-US" sz="3200" dirty="0" smtClean="0"/>
              <a:t>Tools -</a:t>
            </a:r>
            <a:r>
              <a:rPr lang="en-US" sz="3200" dirty="0"/>
              <a:t>&gt; </a:t>
            </a:r>
            <a:r>
              <a:rPr lang="en-US" sz="3200" dirty="0" smtClean="0"/>
              <a:t>Web Developer </a:t>
            </a:r>
            <a:r>
              <a:rPr lang="en-US" sz="3200" dirty="0"/>
              <a:t>-&gt; </a:t>
            </a:r>
            <a:r>
              <a:rPr lang="en-US" sz="3200" dirty="0" smtClean="0"/>
              <a:t>Firebug -&gt; Open Firebug</a:t>
            </a:r>
          </a:p>
          <a:p>
            <a:pPr lvl="1">
              <a:buFont typeface="Courier New"/>
              <a:buChar char="o"/>
            </a:pPr>
            <a:r>
              <a:rPr lang="en-US" sz="3200" dirty="0" smtClean="0"/>
              <a:t>View -&gt; Firebug</a:t>
            </a:r>
            <a:endParaRPr lang="en-US" sz="3200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sz="3600" b="1" dirty="0" smtClean="0"/>
              <a:t>Setup:</a:t>
            </a:r>
          </a:p>
          <a:p>
            <a:pPr lvl="1">
              <a:buFont typeface="Courier New"/>
              <a:buChar char="o"/>
            </a:pPr>
            <a:r>
              <a:rPr lang="en-US" sz="3200" dirty="0" smtClean="0"/>
              <a:t>Tools -&gt; Web Developer -&gt; Firebug -&gt; Firebug UI Location -&gt; Right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318853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333333"/>
                </a:solidFill>
              </a:rPr>
              <a:t>Objects are “Passed by Reference” </a:t>
            </a:r>
            <a:r>
              <a:rPr lang="en-US" dirty="0" smtClean="0">
                <a:solidFill>
                  <a:srgbClr val="333333"/>
                </a:solidFill>
              </a:rPr>
              <a:t>(HTML)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100" b="1" dirty="0">
                <a:cs typeface="Courier"/>
              </a:rPr>
              <a:t>Inside file </a:t>
            </a:r>
            <a:r>
              <a:rPr lang="en-US" sz="2100" b="1" dirty="0" smtClean="0">
                <a:cs typeface="Courier"/>
              </a:rPr>
              <a:t>“</a:t>
            </a:r>
            <a:r>
              <a:rPr lang="en-US" sz="2100" b="1" dirty="0" err="1" smtClean="0">
                <a:cs typeface="Courier"/>
              </a:rPr>
              <a:t>passObj.html</a:t>
            </a:r>
            <a:r>
              <a:rPr lang="en-US" sz="2100" b="1" dirty="0" smtClean="0">
                <a:cs typeface="Courier"/>
              </a:rPr>
              <a:t>”</a:t>
            </a:r>
            <a:r>
              <a:rPr lang="en-US" sz="2100" b="1" dirty="0">
                <a:cs typeface="Courier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endParaRPr lang="en-US" sz="2100" b="1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2100" b="1" dirty="0">
                <a:latin typeface="Courier"/>
                <a:cs typeface="Courier"/>
              </a:rPr>
              <a:t>&lt;script&gt;</a:t>
            </a:r>
          </a:p>
          <a:p>
            <a:pPr marL="400050" lvl="1" indent="0">
              <a:buNone/>
            </a:pPr>
            <a:r>
              <a:rPr lang="en-US" sz="2100" b="1" dirty="0">
                <a:latin typeface="Courier"/>
                <a:cs typeface="Courier"/>
              </a:rPr>
              <a:t>   </a:t>
            </a:r>
            <a:r>
              <a:rPr lang="en-US" sz="2100" b="1" dirty="0" err="1">
                <a:latin typeface="Courier"/>
                <a:cs typeface="Courier"/>
              </a:rPr>
              <a:t>var</a:t>
            </a:r>
            <a:r>
              <a:rPr lang="en-US" sz="2100" b="1" dirty="0">
                <a:latin typeface="Courier"/>
                <a:cs typeface="Courier"/>
              </a:rPr>
              <a:t> person = { name: "Dr. Jekyll" };</a:t>
            </a:r>
          </a:p>
          <a:p>
            <a:pPr marL="400050" lvl="1" indent="0">
              <a:buNone/>
            </a:pPr>
            <a:r>
              <a:rPr lang="en-US" sz="2100" b="1" dirty="0">
                <a:latin typeface="Courier"/>
                <a:cs typeface="Courier"/>
              </a:rPr>
              <a:t>   </a:t>
            </a:r>
          </a:p>
          <a:p>
            <a:pPr marL="400050" lvl="1" indent="0">
              <a:buNone/>
            </a:pPr>
            <a:r>
              <a:rPr lang="en-US" sz="2100" b="1" dirty="0">
                <a:latin typeface="Courier"/>
                <a:cs typeface="Courier"/>
              </a:rPr>
              <a:t>   </a:t>
            </a:r>
            <a:r>
              <a:rPr lang="en-US" sz="2100" b="1" dirty="0" err="1" smtClean="0">
                <a:latin typeface="Courier"/>
                <a:cs typeface="Courier"/>
              </a:rPr>
              <a:t>console.log</a:t>
            </a:r>
            <a:r>
              <a:rPr lang="en-US" sz="2100" b="1" dirty="0">
                <a:latin typeface="Courier"/>
                <a:cs typeface="Courier"/>
              </a:rPr>
              <a:t>( "Before elixir(): " + </a:t>
            </a:r>
          </a:p>
          <a:p>
            <a:pPr marL="400050" lvl="1" indent="0">
              <a:buNone/>
            </a:pPr>
            <a:r>
              <a:rPr lang="en-US" sz="2100" b="1" dirty="0">
                <a:latin typeface="Courier"/>
                <a:cs typeface="Courier"/>
              </a:rPr>
              <a:t>         </a:t>
            </a:r>
            <a:r>
              <a:rPr lang="en-US" sz="2100" b="1" dirty="0" err="1">
                <a:latin typeface="Courier"/>
                <a:cs typeface="Courier"/>
              </a:rPr>
              <a:t>person.name</a:t>
            </a:r>
            <a:r>
              <a:rPr lang="en-US" sz="2100" b="1" dirty="0">
                <a:latin typeface="Courier"/>
                <a:cs typeface="Courier"/>
              </a:rPr>
              <a:t> );  // Dr. Jekyll</a:t>
            </a:r>
          </a:p>
          <a:p>
            <a:pPr marL="400050" lvl="1" indent="0">
              <a:buNone/>
            </a:pPr>
            <a:endParaRPr lang="en-US" sz="2100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2100" b="1" dirty="0">
                <a:latin typeface="Courier"/>
                <a:cs typeface="Courier"/>
              </a:rPr>
              <a:t>   elixir( person );  // pass </a:t>
            </a:r>
            <a:r>
              <a:rPr lang="en-US" sz="2100" b="1" dirty="0" smtClean="0">
                <a:latin typeface="Courier"/>
                <a:cs typeface="Courier"/>
              </a:rPr>
              <a:t>object reference</a:t>
            </a:r>
            <a:endParaRPr lang="en-US" sz="2100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endParaRPr lang="en-US" sz="2100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2100" b="1" dirty="0">
                <a:latin typeface="Courier"/>
                <a:cs typeface="Courier"/>
              </a:rPr>
              <a:t>   </a:t>
            </a:r>
            <a:r>
              <a:rPr lang="en-US" sz="2100" b="1" dirty="0" err="1">
                <a:latin typeface="Courier"/>
                <a:cs typeface="Courier"/>
              </a:rPr>
              <a:t>console.log</a:t>
            </a:r>
            <a:r>
              <a:rPr lang="en-US" sz="2100" b="1" dirty="0">
                <a:latin typeface="Courier"/>
                <a:cs typeface="Courier"/>
              </a:rPr>
              <a:t>( "After elixir(): " + </a:t>
            </a:r>
          </a:p>
          <a:p>
            <a:pPr marL="400050" lvl="1" indent="0">
              <a:buNone/>
            </a:pPr>
            <a:r>
              <a:rPr lang="en-US" sz="2100" b="1" dirty="0">
                <a:latin typeface="Courier"/>
                <a:cs typeface="Courier"/>
              </a:rPr>
              <a:t>         </a:t>
            </a:r>
            <a:r>
              <a:rPr lang="en-US" sz="2100" b="1" dirty="0" err="1">
                <a:latin typeface="Courier"/>
                <a:cs typeface="Courier"/>
              </a:rPr>
              <a:t>person.name</a:t>
            </a:r>
            <a:r>
              <a:rPr lang="en-US" sz="2100" b="1" dirty="0">
                <a:latin typeface="Courier"/>
                <a:cs typeface="Courier"/>
              </a:rPr>
              <a:t> );  // Mr. Hyde</a:t>
            </a:r>
          </a:p>
          <a:p>
            <a:pPr marL="400050" lvl="1" indent="0">
              <a:buNone/>
            </a:pPr>
            <a:r>
              <a:rPr lang="en-US" sz="2100" b="1" dirty="0">
                <a:latin typeface="Courier"/>
                <a:cs typeface="Courier"/>
              </a:rPr>
              <a:t>&lt;/script&gt;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170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886011" y="6156583"/>
            <a:ext cx="1142373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HTML 37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370594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3782" y="1331738"/>
            <a:ext cx="7315200" cy="19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63354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b="1" smtClean="0">
                <a:ea typeface="DejaVu Sans" pitchFamily="34" charset="0"/>
              </a:rPr>
              <a:t>Anonymous Functions</a:t>
            </a:r>
            <a:endParaRPr lang="en-US" sz="5400" b="1" dirty="0">
              <a:latin typeface="Arial"/>
              <a:ea typeface="DejaVu Sans" pitchFamily="34" charset="0"/>
              <a:cs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28576" y="3861047"/>
            <a:ext cx="6805612" cy="2042691"/>
          </a:xfrm>
        </p:spPr>
        <p:txBody>
          <a:bodyPr lIns="0" tIns="28077" rIns="0" bIns="0" anchor="ctr">
            <a:normAutofit/>
          </a:bodyPr>
          <a:lstStyle/>
          <a:p>
            <a:pPr indent="-331754" algn="ctr" eaLnBrk="1" fontAlgn="auto" hangingPunct="1">
              <a:spcBef>
                <a:spcPts val="661"/>
              </a:spcBef>
              <a:buClrTx/>
              <a:buFont typeface="Wingdings"/>
              <a:buNone/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21382" y="6246639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766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Anonymous Functions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1" dirty="0" smtClean="0">
                <a:cs typeface="Courier"/>
              </a:rPr>
              <a:t>A function that is invoked without a name:</a:t>
            </a:r>
            <a:endParaRPr lang="en-US" sz="2400" b="1" dirty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1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2400" b="1" dirty="0">
                <a:latin typeface="Courier"/>
                <a:cs typeface="Courier"/>
              </a:rPr>
              <a:t>&lt;button 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"/>
                <a:cs typeface="Courier"/>
              </a:rPr>
              <a:t>   </a:t>
            </a:r>
            <a:r>
              <a:rPr lang="en-US" sz="2400" b="1" dirty="0" err="1">
                <a:latin typeface="Courier"/>
                <a:cs typeface="Courier"/>
              </a:rPr>
              <a:t>onclick</a:t>
            </a:r>
            <a:r>
              <a:rPr lang="en-US" sz="2400" b="1" dirty="0">
                <a:latin typeface="Courier"/>
                <a:cs typeface="Courier"/>
              </a:rPr>
              <a:t>="</a:t>
            </a:r>
            <a:r>
              <a:rPr lang="en-US" sz="2400" b="1" dirty="0" err="1">
                <a:latin typeface="Courier"/>
                <a:cs typeface="Courier"/>
              </a:rPr>
              <a:t>window.setTimeout</a:t>
            </a:r>
            <a:r>
              <a:rPr lang="en-US" sz="2400" b="1" dirty="0">
                <a:latin typeface="Courier"/>
                <a:cs typeface="Courier"/>
              </a:rPr>
              <a:t>( 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"/>
                <a:cs typeface="Courier"/>
              </a:rPr>
              <a:t>      function()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"/>
                <a:cs typeface="Courier"/>
              </a:rPr>
              <a:t>      { 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"/>
                <a:cs typeface="Courier"/>
              </a:rPr>
              <a:t>         alert('I was sleeping!'); 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"/>
                <a:cs typeface="Courier"/>
              </a:rPr>
              <a:t>      }, 5000 );"&gt;</a:t>
            </a:r>
          </a:p>
          <a:p>
            <a:pPr marL="400050" lvl="1" indent="0">
              <a:buNone/>
            </a:pPr>
            <a:endParaRPr lang="en-US" sz="2400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2400" b="1" dirty="0">
                <a:latin typeface="Courier"/>
                <a:cs typeface="Courier"/>
              </a:rPr>
              <a:t>      Display alert in 5 seconds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"/>
                <a:cs typeface="Courier"/>
              </a:rPr>
              <a:t>&lt;/button&gt;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172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886011" y="6156583"/>
            <a:ext cx="1142373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HTML 41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26792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3782" y="1331738"/>
            <a:ext cx="7315200" cy="19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63354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b="1" dirty="0" smtClean="0">
                <a:ea typeface="DejaVu Sans" pitchFamily="34" charset="0"/>
              </a:rPr>
              <a:t>Page Elements</a:t>
            </a:r>
            <a:endParaRPr lang="en-US" sz="5400" b="1" dirty="0">
              <a:latin typeface="Arial"/>
              <a:ea typeface="DejaVu Sans" pitchFamily="34" charset="0"/>
              <a:cs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28576" y="3861047"/>
            <a:ext cx="6805612" cy="2042691"/>
          </a:xfrm>
        </p:spPr>
        <p:txBody>
          <a:bodyPr lIns="0" tIns="28077" rIns="0" bIns="0" anchor="ctr">
            <a:normAutofit/>
          </a:bodyPr>
          <a:lstStyle/>
          <a:p>
            <a:pPr indent="-331754" algn="ctr" eaLnBrk="1" fontAlgn="auto" hangingPunct="1">
              <a:spcBef>
                <a:spcPts val="661"/>
              </a:spcBef>
              <a:buClrTx/>
              <a:buFont typeface="Wingdings"/>
              <a:buNone/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21382" y="6246639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766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a Handle on Elements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4000" b="1" dirty="0" smtClean="0">
                <a:cs typeface="Courier"/>
              </a:rPr>
              <a:t>Discussion: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3600" dirty="0" smtClean="0">
                <a:cs typeface="Courier"/>
              </a:rPr>
              <a:t>It is possible to reference and manipulate HTML elements from within JavaScript.  In order to do so, you must retrieve a handle to the element.  From this handle you can get information regarding the current attributes (color, size, etc.) of the element.  You can also use this handle modify the element.</a:t>
            </a:r>
            <a:endParaRPr lang="en-US" sz="3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174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442679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Elements by ID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b="1" dirty="0" smtClean="0">
                <a:cs typeface="Courier"/>
              </a:rPr>
              <a:t>Discussion: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400" dirty="0" smtClean="0">
                <a:cs typeface="Courier"/>
              </a:rPr>
              <a:t>HTML elements that have an “id” attribute, can be retrieved via the document method “</a:t>
            </a:r>
            <a:r>
              <a:rPr lang="en-US" sz="1400" dirty="0" err="1" smtClean="0"/>
              <a:t>getElementById</a:t>
            </a:r>
            <a:r>
              <a:rPr lang="en-US" sz="1400" dirty="0" smtClean="0"/>
              <a:t>()</a:t>
            </a:r>
            <a:r>
              <a:rPr lang="en-US" sz="1400" dirty="0" smtClean="0">
                <a:cs typeface="Courier"/>
              </a:rPr>
              <a:t>”.</a:t>
            </a:r>
            <a:endParaRPr lang="en-US" sz="1400" dirty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b="1" dirty="0" smtClean="0">
                <a:latin typeface="Courier"/>
                <a:cs typeface="Courier"/>
              </a:rPr>
              <a:t>Example:</a:t>
            </a:r>
          </a:p>
          <a:p>
            <a:pPr marL="400050" lvl="1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&lt;h2&gt;George Washington Carver&lt;/h2&gt;</a:t>
            </a:r>
          </a:p>
          <a:p>
            <a:pPr marL="400050" lvl="1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400050" lvl="1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&lt;h2&gt;Sir Isaac Newton&lt;/h2&gt;</a:t>
            </a:r>
          </a:p>
          <a:p>
            <a:pPr marL="400050" lvl="1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400050" lvl="1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&lt;h2&gt;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Blaise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Pascal&lt;/h2&gt;</a:t>
            </a:r>
          </a:p>
          <a:p>
            <a:pPr marL="400050" lvl="1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400050" lvl="1" indent="0">
              <a:buNone/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script&gt;</a:t>
            </a:r>
          </a:p>
          <a:p>
            <a:pPr marL="400050" lvl="1" indent="0"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links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document.getElementsByTagName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 "h2" );</a:t>
            </a:r>
          </a:p>
          <a:p>
            <a:pPr marL="400050" lvl="1" indent="0"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for (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in links ) {</a:t>
            </a:r>
          </a:p>
          <a:p>
            <a:pPr marL="400050" lvl="1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console.log( links[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innerHTML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400050" lvl="1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&lt;/script&gt;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175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156176" y="6309320"/>
            <a:ext cx="1563248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getElementById.html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26792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Elements by Tag Name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b="1" dirty="0" smtClean="0">
                <a:cs typeface="Courier"/>
              </a:rPr>
              <a:t>Discussion: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dirty="0" smtClean="0">
                <a:cs typeface="Courier"/>
              </a:rPr>
              <a:t>Multiple HTML elements of the same Tag Name can be retrieved via the document method “</a:t>
            </a:r>
            <a:r>
              <a:rPr lang="en-US" sz="2000" dirty="0" err="1" smtClean="0"/>
              <a:t>getElementByTagName</a:t>
            </a:r>
            <a:r>
              <a:rPr lang="en-US" sz="2000" dirty="0" smtClean="0"/>
              <a:t>()</a:t>
            </a:r>
            <a:r>
              <a:rPr lang="en-US" sz="2000" dirty="0" smtClean="0">
                <a:cs typeface="Courier"/>
              </a:rPr>
              <a:t>”.</a:t>
            </a:r>
            <a:endParaRPr lang="en-US" sz="2000" dirty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"/>
                <a:cs typeface="Courier"/>
              </a:rPr>
              <a:t>Example:</a:t>
            </a:r>
          </a:p>
          <a:p>
            <a:pPr marL="400050" lvl="1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&lt;p id="quote"&gt;</a:t>
            </a:r>
          </a:p>
          <a:p>
            <a:pPr marL="400050" lvl="1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"Integrity is the main issue that makes the</a:t>
            </a:r>
          </a:p>
          <a:p>
            <a:pPr marL="400050" lvl="1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difference between a good leader and a bad one."</a:t>
            </a:r>
          </a:p>
          <a:p>
            <a:pPr marL="400050" lvl="1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-- John MacArthur &lt;/p&gt;</a:t>
            </a:r>
          </a:p>
          <a:p>
            <a:pPr marL="400050" lvl="1" indent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400050" lvl="1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txt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 "quote" ).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innerHTML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alert( txt );</a:t>
            </a:r>
          </a:p>
          <a:p>
            <a:pPr marL="400050" lvl="1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&lt;/script&gt;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176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156176" y="6309320"/>
            <a:ext cx="1563248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getElementById.html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26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Chrome/</a:t>
            </a:r>
            <a:r>
              <a:rPr lang="en-US" dirty="0" smtClean="0">
                <a:solidFill>
                  <a:srgbClr val="333333"/>
                </a:solidFill>
              </a:rPr>
              <a:t>Canary </a:t>
            </a:r>
            <a:r>
              <a:rPr lang="en-US" dirty="0">
                <a:solidFill>
                  <a:srgbClr val="333333"/>
                </a:solidFill>
              </a:rPr>
              <a:t>Enable &amp; Setup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sz="3600" b="1" dirty="0" smtClean="0"/>
              <a:t>Enabling</a:t>
            </a:r>
            <a:r>
              <a:rPr lang="en-US" sz="3600" b="1" dirty="0"/>
              <a:t>:</a:t>
            </a:r>
          </a:p>
          <a:p>
            <a:pPr marL="457200" lvl="1" indent="0">
              <a:buNone/>
            </a:pPr>
            <a:r>
              <a:rPr lang="en-US" sz="3200" dirty="0"/>
              <a:t>View -&gt; Developer -&gt; Developer Tools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sz="3600" b="1" dirty="0" smtClean="0"/>
              <a:t>Setup:</a:t>
            </a:r>
          </a:p>
          <a:p>
            <a:pPr marL="457200" lvl="1" indent="0">
              <a:buNone/>
            </a:pPr>
            <a:r>
              <a:rPr lang="en-US" sz="3200" dirty="0" smtClean="0"/>
              <a:t>Gear -&gt; Dock Right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549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333333"/>
                </a:solidFill>
              </a:rPr>
              <a:t>Safari/</a:t>
            </a:r>
            <a:r>
              <a:rPr lang="en-US" dirty="0" err="1" smtClean="0">
                <a:solidFill>
                  <a:srgbClr val="333333"/>
                </a:solidFill>
              </a:rPr>
              <a:t>Webkit</a:t>
            </a:r>
            <a:r>
              <a:rPr lang="en-US" dirty="0" smtClean="0">
                <a:solidFill>
                  <a:srgbClr val="333333"/>
                </a:solidFill>
              </a:rPr>
              <a:t> Enable </a:t>
            </a:r>
            <a:r>
              <a:rPr lang="en-US" dirty="0">
                <a:solidFill>
                  <a:srgbClr val="333333"/>
                </a:solidFill>
              </a:rPr>
              <a:t>&amp; Setup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Enabling</a:t>
            </a:r>
            <a:r>
              <a:rPr lang="en-US" sz="3600" b="1" dirty="0"/>
              <a:t>:</a:t>
            </a:r>
          </a:p>
          <a:p>
            <a:pPr marL="457200" lvl="1" indent="0">
              <a:buNone/>
            </a:pPr>
            <a:r>
              <a:rPr lang="en-US" sz="3200" dirty="0" smtClean="0"/>
              <a:t>Safari -&gt; Preferences ...</a:t>
            </a:r>
          </a:p>
          <a:p>
            <a:pPr marL="457200" lvl="1" indent="0">
              <a:buNone/>
            </a:pPr>
            <a:r>
              <a:rPr lang="en-US" sz="3200" dirty="0" smtClean="0"/>
              <a:t>Advanced Tab</a:t>
            </a:r>
          </a:p>
          <a:p>
            <a:pPr marL="457200" lvl="1" indent="0">
              <a:buNone/>
            </a:pPr>
            <a:r>
              <a:rPr lang="en-US" sz="3200" dirty="0" smtClean="0"/>
              <a:t>[x] Show Develop menu in menu bar</a:t>
            </a:r>
          </a:p>
          <a:p>
            <a:pPr marL="457200" lvl="1" indent="0">
              <a:buNone/>
            </a:pPr>
            <a:r>
              <a:rPr lang="en-US" sz="3200" dirty="0" smtClean="0"/>
              <a:t>Develop -&gt; Show Web Inspector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360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333333"/>
                </a:solidFill>
              </a:rPr>
              <a:t>Course Goals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Conversant not fluent</a:t>
            </a:r>
          </a:p>
          <a:p>
            <a:r>
              <a:rPr lang="en-US" sz="4000" dirty="0" smtClean="0"/>
              <a:t>Read and write code</a:t>
            </a:r>
          </a:p>
          <a:p>
            <a:r>
              <a:rPr lang="en-US" sz="4000" dirty="0" smtClean="0"/>
              <a:t>Syntax familiarity</a:t>
            </a:r>
          </a:p>
          <a:p>
            <a:r>
              <a:rPr lang="en-US" sz="4000" dirty="0"/>
              <a:t>Variables</a:t>
            </a:r>
          </a:p>
          <a:p>
            <a:r>
              <a:rPr lang="en-US" sz="4000" dirty="0" smtClean="0"/>
              <a:t>Control structures</a:t>
            </a:r>
          </a:p>
          <a:p>
            <a:r>
              <a:rPr lang="en-US" sz="4000" dirty="0" smtClean="0"/>
              <a:t>Looping</a:t>
            </a:r>
          </a:p>
          <a:p>
            <a:r>
              <a:rPr lang="en-US" sz="4000" dirty="0" smtClean="0"/>
              <a:t>Data types</a:t>
            </a:r>
          </a:p>
          <a:p>
            <a:r>
              <a:rPr lang="en-US" sz="4000" dirty="0" smtClean="0"/>
              <a:t>Dynamic behavior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Running JavaScript Console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pPr marL="514350" indent="-457200">
              <a:buFont typeface="Courier New"/>
              <a:buChar char="o"/>
            </a:pPr>
            <a:r>
              <a:rPr lang="en-US" sz="3400" dirty="0" smtClean="0"/>
              <a:t>Console does auto completion on previous variables.</a:t>
            </a:r>
          </a:p>
          <a:p>
            <a:pPr marL="514350" indent="-457200">
              <a:buFont typeface="Courier New"/>
              <a:buChar char="o"/>
            </a:pPr>
            <a:r>
              <a:rPr lang="en-US" sz="3400" dirty="0" smtClean="0"/>
              <a:t>Type first few characters and “tab” or “right arrow” to accept completion proposal.</a:t>
            </a:r>
          </a:p>
          <a:p>
            <a:pPr marL="514350" indent="-457200">
              <a:buFont typeface="Courier New"/>
              <a:buChar char="o"/>
            </a:pPr>
            <a:r>
              <a:rPr lang="en-US" sz="3400" dirty="0" smtClean="0"/>
              <a:t>Console processes only one line of text (Chrome).</a:t>
            </a:r>
          </a:p>
          <a:p>
            <a:pPr marL="514350" indent="-457200">
              <a:buFont typeface="Courier New"/>
              <a:buChar char="o"/>
            </a:pPr>
            <a:r>
              <a:rPr lang="en-US" sz="3400" dirty="0" smtClean="0"/>
              <a:t>Multiple lines can be specified via keyboard with “shift-enter”.</a:t>
            </a:r>
            <a:endParaRPr lang="en-US" sz="3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1830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Running JavaScript Console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514350" indent="-457200">
              <a:buFont typeface="Courier New"/>
              <a:buChar char="o"/>
            </a:pPr>
            <a:r>
              <a:rPr lang="en-US" sz="3600" dirty="0" smtClean="0"/>
              <a:t>After using copy and paste in the console, enter a return to execute.</a:t>
            </a:r>
            <a:endParaRPr lang="en-US" sz="3600" b="1" dirty="0" smtClean="0">
              <a:latin typeface="Courier New"/>
              <a:cs typeface="Courier New"/>
            </a:endParaRPr>
          </a:p>
          <a:p>
            <a:pPr marL="514350" indent="-457200">
              <a:buFont typeface="Courier New"/>
              <a:buChar char="o"/>
            </a:pPr>
            <a:r>
              <a:rPr lang="en-US" sz="3600" dirty="0" smtClean="0"/>
              <a:t>A variable as </a:t>
            </a:r>
            <a:r>
              <a:rPr lang="en-US" sz="3600" dirty="0"/>
              <a:t>a </a:t>
            </a:r>
            <a:r>
              <a:rPr lang="en-US" sz="3600" dirty="0" smtClean="0"/>
              <a:t>single statement </a:t>
            </a:r>
            <a:r>
              <a:rPr lang="en-US" sz="3600" dirty="0"/>
              <a:t>displays the value to the </a:t>
            </a:r>
            <a:r>
              <a:rPr lang="en-US" sz="3600" dirty="0" smtClean="0"/>
              <a:t>console.</a:t>
            </a:r>
          </a:p>
          <a:p>
            <a:pPr marL="514350" indent="-457200">
              <a:buFont typeface="Courier New"/>
              <a:buChar char="o"/>
            </a:pPr>
            <a:r>
              <a:rPr lang="en-US" sz="3600" dirty="0" smtClean="0"/>
              <a:t>Use URL “</a:t>
            </a:r>
            <a:r>
              <a:rPr lang="en-US" sz="3600" b="1" dirty="0" err="1" smtClean="0">
                <a:latin typeface="Courier New"/>
                <a:cs typeface="Courier New"/>
              </a:rPr>
              <a:t>about:blank</a:t>
            </a:r>
            <a:r>
              <a:rPr lang="en-US" sz="3600" dirty="0" smtClean="0"/>
              <a:t>” to display a blank page.</a:t>
            </a:r>
          </a:p>
          <a:p>
            <a:pPr marL="514350" indent="-457200">
              <a:buFont typeface="Courier New"/>
              <a:buChar char="o"/>
            </a:pPr>
            <a:r>
              <a:rPr lang="en-US" sz="3600" dirty="0" smtClean="0"/>
              <a:t>Use “</a:t>
            </a:r>
            <a:r>
              <a:rPr lang="en-US" sz="3600" b="1" dirty="0" smtClean="0">
                <a:latin typeface="Courier New"/>
                <a:cs typeface="Courier New"/>
              </a:rPr>
              <a:t>clear();</a:t>
            </a:r>
            <a:r>
              <a:rPr lang="en-US" sz="3600" dirty="0" smtClean="0"/>
              <a:t>” to clear text in the console.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2299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JavaScript Console Output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pPr marL="57150" indent="0">
              <a:lnSpc>
                <a:spcPct val="90000"/>
              </a:lnSpc>
              <a:buNone/>
            </a:pPr>
            <a:r>
              <a:rPr lang="en-US" sz="2400" b="1" dirty="0" smtClean="0"/>
              <a:t>Description: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 smtClean="0"/>
              <a:t>JavaScript does not provide any print or output functions.  However, a number of browsers offer several functions for printing messages to the console.</a:t>
            </a:r>
          </a:p>
          <a:p>
            <a:pPr marL="57150" indent="0">
              <a:lnSpc>
                <a:spcPct val="90000"/>
              </a:lnSpc>
              <a:buNone/>
            </a:pPr>
            <a:endParaRPr lang="en-US" sz="2400" dirty="0"/>
          </a:p>
          <a:p>
            <a:pPr marL="57150" indent="0">
              <a:lnSpc>
                <a:spcPct val="90000"/>
              </a:lnSpc>
              <a:buNone/>
            </a:pPr>
            <a:r>
              <a:rPr lang="en-US" sz="2400" b="1" dirty="0" smtClean="0"/>
              <a:t>Examples: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b="1" dirty="0">
                <a:latin typeface="Courier"/>
                <a:cs typeface="Courier"/>
              </a:rPr>
              <a:t>&lt;script&gt;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b="1" dirty="0">
                <a:latin typeface="Courier"/>
                <a:cs typeface="Courier"/>
              </a:rPr>
              <a:t>   </a:t>
            </a:r>
            <a:r>
              <a:rPr lang="en-US" sz="2400" b="1" dirty="0" err="1">
                <a:latin typeface="Courier"/>
                <a:cs typeface="Courier"/>
              </a:rPr>
              <a:t>console.log</a:t>
            </a:r>
            <a:r>
              <a:rPr lang="en-US" sz="2400" b="1" dirty="0">
                <a:latin typeface="Courier"/>
                <a:cs typeface="Courier"/>
              </a:rPr>
              <a:t>( "Log message." );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b="1" dirty="0">
                <a:latin typeface="Courier"/>
                <a:cs typeface="Courier"/>
              </a:rPr>
              <a:t>   </a:t>
            </a:r>
            <a:r>
              <a:rPr lang="en-US" sz="2400" b="1" dirty="0" err="1">
                <a:latin typeface="Courier"/>
                <a:cs typeface="Courier"/>
              </a:rPr>
              <a:t>console.debug</a:t>
            </a:r>
            <a:r>
              <a:rPr lang="en-US" sz="2400" b="1" dirty="0">
                <a:latin typeface="Courier"/>
                <a:cs typeface="Courier"/>
              </a:rPr>
              <a:t>( "Debug message." );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b="1" dirty="0">
                <a:latin typeface="Courier"/>
                <a:cs typeface="Courier"/>
              </a:rPr>
              <a:t>   </a:t>
            </a:r>
            <a:r>
              <a:rPr lang="en-US" sz="2400" b="1" dirty="0" err="1">
                <a:latin typeface="Courier"/>
                <a:cs typeface="Courier"/>
              </a:rPr>
              <a:t>console.info</a:t>
            </a:r>
            <a:r>
              <a:rPr lang="en-US" sz="2400" b="1" dirty="0">
                <a:latin typeface="Courier"/>
                <a:cs typeface="Courier"/>
              </a:rPr>
              <a:t>( "Info message." );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b="1" dirty="0">
                <a:latin typeface="Courier"/>
                <a:cs typeface="Courier"/>
              </a:rPr>
              <a:t>   </a:t>
            </a:r>
            <a:r>
              <a:rPr lang="en-US" sz="2400" b="1" dirty="0" err="1">
                <a:latin typeface="Courier"/>
                <a:cs typeface="Courier"/>
              </a:rPr>
              <a:t>console.warn</a:t>
            </a:r>
            <a:r>
              <a:rPr lang="en-US" sz="2400" b="1" dirty="0">
                <a:latin typeface="Courier"/>
                <a:cs typeface="Courier"/>
              </a:rPr>
              <a:t>( "Warning message." );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b="1" dirty="0">
                <a:latin typeface="Courier"/>
                <a:cs typeface="Courier"/>
              </a:rPr>
              <a:t>   </a:t>
            </a:r>
            <a:r>
              <a:rPr lang="en-US" sz="2400" b="1" dirty="0" err="1">
                <a:latin typeface="Courier"/>
                <a:cs typeface="Courier"/>
              </a:rPr>
              <a:t>console.error</a:t>
            </a:r>
            <a:r>
              <a:rPr lang="en-US" sz="2400" b="1" dirty="0">
                <a:latin typeface="Courier"/>
                <a:cs typeface="Courier"/>
              </a:rPr>
              <a:t>( "Error message." );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b="1" dirty="0">
                <a:latin typeface="Courier"/>
                <a:cs typeface="Courier"/>
              </a:rPr>
              <a:t>&lt;/script&gt;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22</a:t>
            </a:fld>
            <a:endParaRPr lang="es-ES" dirty="0"/>
          </a:p>
        </p:txBody>
      </p:sp>
      <p:sp>
        <p:nvSpPr>
          <p:cNvPr id="6" name="Folded Corner 5"/>
          <p:cNvSpPr>
            <a:spLocks noChangeArrowheads="1"/>
          </p:cNvSpPr>
          <p:nvPr/>
        </p:nvSpPr>
        <p:spPr bwMode="auto">
          <a:xfrm>
            <a:off x="7534083" y="3060239"/>
            <a:ext cx="1142373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HTML 43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288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3782" y="1331738"/>
            <a:ext cx="7315200" cy="19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63354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b="1" dirty="0" smtClean="0">
                <a:latin typeface="Arial"/>
                <a:ea typeface="DejaVu Sans" pitchFamily="34" charset="0"/>
                <a:cs typeface="Arial"/>
              </a:rPr>
              <a:t>Comments</a:t>
            </a:r>
            <a:endParaRPr lang="en-US" sz="5400" b="1" dirty="0">
              <a:latin typeface="Arial"/>
              <a:ea typeface="DejaVu Sans" pitchFamily="34" charset="0"/>
              <a:cs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28576" y="3861047"/>
            <a:ext cx="6805612" cy="2042691"/>
          </a:xfrm>
        </p:spPr>
        <p:txBody>
          <a:bodyPr lIns="0" tIns="28077" rIns="0" bIns="0" anchor="ctr">
            <a:normAutofit/>
          </a:bodyPr>
          <a:lstStyle/>
          <a:p>
            <a:pPr indent="-331754" algn="ctr" eaLnBrk="1" fontAlgn="auto" hangingPunct="1">
              <a:spcBef>
                <a:spcPts val="661"/>
              </a:spcBef>
              <a:buClrTx/>
              <a:buFont typeface="Wingdings"/>
              <a:buNone/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21382" y="6246639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724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JavaScript Comments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/>
              <a:t>What is a comment?</a:t>
            </a:r>
          </a:p>
          <a:p>
            <a:pPr marL="460375" lvl="1" indent="0">
              <a:buNone/>
            </a:pPr>
            <a:r>
              <a:rPr lang="en-US" sz="3600" dirty="0" smtClean="0"/>
              <a:t>Information that is ignored by JavaScript</a:t>
            </a:r>
            <a:endParaRPr lang="en-US" sz="3600" dirty="0"/>
          </a:p>
          <a:p>
            <a:pPr marL="857250" lvl="2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600" b="1" dirty="0" smtClean="0"/>
              <a:t>What purpose do comments serve?</a:t>
            </a:r>
            <a:endParaRPr lang="en-US" sz="3600" b="1" dirty="0"/>
          </a:p>
          <a:p>
            <a:pPr marL="914400" lvl="1" indent="-454025">
              <a:buFont typeface="+mj-lt"/>
              <a:buAutoNum type="arabicPeriod"/>
            </a:pPr>
            <a:r>
              <a:rPr lang="en-US" sz="3600" dirty="0" smtClean="0"/>
              <a:t>Provides code documentation</a:t>
            </a:r>
          </a:p>
          <a:p>
            <a:pPr marL="914400" lvl="1" indent="-454025">
              <a:buFont typeface="+mj-lt"/>
              <a:buAutoNum type="arabicPeriod"/>
            </a:pPr>
            <a:r>
              <a:rPr lang="en-US" sz="3600" dirty="0" smtClean="0"/>
              <a:t>Disabling code (for debugging)</a:t>
            </a:r>
          </a:p>
          <a:p>
            <a:pPr marL="914400" lvl="1" indent="-454025">
              <a:buFont typeface="+mj-lt"/>
              <a:buAutoNum type="arabicPeriod"/>
            </a:pPr>
            <a:r>
              <a:rPr lang="en-US" sz="3600" dirty="0"/>
              <a:t>Improves readability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0487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Comment Example “//”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 smtClean="0"/>
              <a:t>Single Line Comment:</a:t>
            </a:r>
            <a:endParaRPr lang="en-US" sz="4000" b="1" dirty="0"/>
          </a:p>
          <a:p>
            <a:pPr marL="457200" lvl="1" indent="0">
              <a:buNone/>
            </a:pPr>
            <a:r>
              <a:rPr lang="en-US" sz="3200" b="1" dirty="0">
                <a:latin typeface="Courier New"/>
                <a:cs typeface="Courier New"/>
              </a:rPr>
              <a:t>// </a:t>
            </a:r>
            <a:r>
              <a:rPr lang="en-US" sz="3200" b="1" dirty="0" smtClean="0">
                <a:latin typeface="Courier New"/>
                <a:cs typeface="Courier New"/>
              </a:rPr>
              <a:t>from </a:t>
            </a:r>
            <a:r>
              <a:rPr lang="en-US" sz="3200" b="1" dirty="0">
                <a:latin typeface="Courier New"/>
                <a:cs typeface="Courier New"/>
              </a:rPr>
              <a:t>slash-slash to </a:t>
            </a:r>
            <a:r>
              <a:rPr lang="en-US" sz="3200" b="1" dirty="0" smtClean="0">
                <a:latin typeface="Courier New"/>
                <a:cs typeface="Courier New"/>
              </a:rPr>
              <a:t>end</a:t>
            </a:r>
          </a:p>
          <a:p>
            <a:pPr marL="457200" lvl="1" indent="0">
              <a:buNone/>
            </a:pPr>
            <a:r>
              <a:rPr lang="en-US" sz="3200" b="1" dirty="0" smtClean="0">
                <a:latin typeface="Courier New"/>
                <a:cs typeface="Courier New"/>
              </a:rPr>
              <a:t>// of </a:t>
            </a:r>
            <a:r>
              <a:rPr lang="en-US" sz="3200" b="1" dirty="0">
                <a:latin typeface="Courier New"/>
                <a:cs typeface="Courier New"/>
              </a:rPr>
              <a:t>line </a:t>
            </a:r>
            <a:r>
              <a:rPr lang="en-US" sz="3200" b="1" dirty="0" smtClean="0">
                <a:latin typeface="Courier New"/>
                <a:cs typeface="Courier New"/>
              </a:rPr>
              <a:t>is ignored</a:t>
            </a:r>
          </a:p>
          <a:p>
            <a:pPr marL="457200" lvl="1" indent="0">
              <a:buNone/>
            </a:pPr>
            <a:endParaRPr lang="en-US" sz="3200" b="1" dirty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3200" b="1" dirty="0" err="1">
                <a:latin typeface="Courier New"/>
                <a:cs typeface="Courier New"/>
              </a:rPr>
              <a:t>var</a:t>
            </a:r>
            <a:r>
              <a:rPr lang="en-US" sz="3200" b="1" dirty="0">
                <a:latin typeface="Courier New"/>
                <a:cs typeface="Courier New"/>
              </a:rPr>
              <a:t> x = 4;  // in-line </a:t>
            </a:r>
            <a:r>
              <a:rPr lang="en-US" sz="3200" b="1" dirty="0" smtClean="0">
                <a:latin typeface="Courier New"/>
                <a:cs typeface="Courier New"/>
              </a:rPr>
              <a:t>comment</a:t>
            </a:r>
            <a:endParaRPr lang="en-US" sz="3200" b="1" dirty="0"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25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724638" y="6156583"/>
            <a:ext cx="1159730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Script 00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333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Comment Example “/* ... */”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 smtClean="0"/>
              <a:t>Multiple Line (block) Comment</a:t>
            </a:r>
            <a:r>
              <a:rPr lang="en-US" sz="4000" b="1" dirty="0"/>
              <a:t>:</a:t>
            </a:r>
          </a:p>
          <a:p>
            <a:pPr marL="457200" lvl="1" indent="0">
              <a:buNone/>
            </a:pPr>
            <a:r>
              <a:rPr lang="en-US" sz="4000" b="1" dirty="0">
                <a:latin typeface="Courier New"/>
                <a:cs typeface="Courier New"/>
              </a:rPr>
              <a:t>/*</a:t>
            </a:r>
          </a:p>
          <a:p>
            <a:pPr marL="457200" lvl="1" indent="0">
              <a:buNone/>
            </a:pPr>
            <a:r>
              <a:rPr lang="en-US" sz="4000" b="1" dirty="0">
                <a:latin typeface="Courier New"/>
                <a:cs typeface="Courier New"/>
              </a:rPr>
              <a:t> * from slash-star to </a:t>
            </a:r>
          </a:p>
          <a:p>
            <a:pPr marL="457200" lvl="1" indent="0">
              <a:buNone/>
            </a:pPr>
            <a:r>
              <a:rPr lang="en-US" sz="4000" b="1" dirty="0">
                <a:latin typeface="Courier New"/>
                <a:cs typeface="Courier New"/>
              </a:rPr>
              <a:t> * star-slash </a:t>
            </a:r>
            <a:r>
              <a:rPr lang="en-US" sz="4000" b="1" dirty="0" smtClean="0">
                <a:latin typeface="Courier New"/>
                <a:cs typeface="Courier New"/>
              </a:rPr>
              <a:t>is ignored</a:t>
            </a:r>
            <a:endParaRPr lang="en-US" sz="4000" b="1" dirty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4000" b="1" dirty="0">
                <a:latin typeface="Courier New"/>
                <a:cs typeface="Courier New"/>
              </a:rPr>
              <a:t> *</a:t>
            </a:r>
            <a:r>
              <a:rPr lang="en-US" sz="4000" b="1" dirty="0" smtClean="0">
                <a:latin typeface="Courier New"/>
                <a:cs typeface="Courier New"/>
              </a:rPr>
              <a:t>/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26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724638" y="6156583"/>
            <a:ext cx="1159730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Script 00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445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Comment to Disable Code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Disabling Code:</a:t>
            </a:r>
            <a:endParaRPr lang="en-US" b="1" dirty="0"/>
          </a:p>
          <a:p>
            <a:pPr marL="457200" lvl="1" indent="0">
              <a:buNone/>
            </a:pPr>
            <a:r>
              <a:rPr lang="tr-TR" sz="3200" b="1" dirty="0">
                <a:latin typeface="Courier New"/>
                <a:cs typeface="Courier New"/>
              </a:rPr>
              <a:t>var </a:t>
            </a:r>
            <a:r>
              <a:rPr lang="tr-TR" sz="3200" b="1" dirty="0" err="1">
                <a:latin typeface="Courier New"/>
                <a:cs typeface="Courier New"/>
              </a:rPr>
              <a:t>calendar</a:t>
            </a:r>
            <a:r>
              <a:rPr lang="tr-TR" sz="3200" b="1" dirty="0">
                <a:latin typeface="Courier New"/>
                <a:cs typeface="Courier New"/>
              </a:rPr>
              <a:t> = {</a:t>
            </a:r>
          </a:p>
          <a:p>
            <a:pPr marL="457200" lvl="1" indent="0">
              <a:buNone/>
            </a:pPr>
            <a:r>
              <a:rPr lang="tr-TR" sz="3200" b="1" dirty="0">
                <a:latin typeface="Courier New"/>
                <a:cs typeface="Courier New"/>
              </a:rPr>
              <a:t>      // 'year': </a:t>
            </a:r>
            <a:r>
              <a:rPr lang="tr-TR" sz="3200" b="1" dirty="0" smtClean="0">
                <a:latin typeface="Courier New"/>
                <a:cs typeface="Courier New"/>
              </a:rPr>
              <a:t>2016,</a:t>
            </a:r>
            <a:endParaRPr lang="tr-TR" sz="3200" b="1" dirty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tr-TR" sz="3200" b="1" dirty="0">
                <a:latin typeface="Courier New"/>
                <a:cs typeface="Courier New"/>
              </a:rPr>
              <a:t>      /* '</a:t>
            </a:r>
            <a:r>
              <a:rPr lang="tr-TR" sz="3200" b="1" dirty="0" err="1">
                <a:latin typeface="Courier New"/>
                <a:cs typeface="Courier New"/>
              </a:rPr>
              <a:t>month</a:t>
            </a:r>
            <a:r>
              <a:rPr lang="tr-TR" sz="3200" b="1" dirty="0">
                <a:latin typeface="Courier New"/>
                <a:cs typeface="Courier New"/>
              </a:rPr>
              <a:t>': '</a:t>
            </a:r>
            <a:r>
              <a:rPr lang="tr-TR" sz="3200" b="1" dirty="0" err="1">
                <a:latin typeface="Courier New"/>
                <a:cs typeface="Courier New"/>
              </a:rPr>
              <a:t>Dec</a:t>
            </a:r>
            <a:r>
              <a:rPr lang="tr-TR" sz="3200" b="1" dirty="0">
                <a:latin typeface="Courier New"/>
                <a:cs typeface="Courier New"/>
              </a:rPr>
              <a:t>',</a:t>
            </a:r>
          </a:p>
          <a:p>
            <a:pPr marL="457200" lvl="1" indent="0">
              <a:buNone/>
            </a:pPr>
            <a:r>
              <a:rPr lang="tr-TR" sz="3200" b="1" dirty="0">
                <a:latin typeface="Courier New"/>
                <a:cs typeface="Courier New"/>
              </a:rPr>
              <a:t>      '</a:t>
            </a:r>
            <a:r>
              <a:rPr lang="tr-TR" sz="3200" b="1" dirty="0" err="1">
                <a:latin typeface="Courier New"/>
                <a:cs typeface="Courier New"/>
              </a:rPr>
              <a:t>day</a:t>
            </a:r>
            <a:r>
              <a:rPr lang="tr-TR" sz="3200" b="1" dirty="0">
                <a:latin typeface="Courier New"/>
                <a:cs typeface="Courier New"/>
              </a:rPr>
              <a:t>': 25, */</a:t>
            </a:r>
          </a:p>
          <a:p>
            <a:pPr marL="457200" lvl="1" indent="0">
              <a:buNone/>
            </a:pPr>
            <a:r>
              <a:rPr lang="tr-TR" sz="3200" b="1" dirty="0">
                <a:latin typeface="Courier New"/>
                <a:cs typeface="Courier New"/>
              </a:rPr>
              <a:t>      '</a:t>
            </a:r>
            <a:r>
              <a:rPr lang="tr-TR" sz="3200" b="1" dirty="0" err="1">
                <a:latin typeface="Courier New"/>
                <a:cs typeface="Courier New"/>
              </a:rPr>
              <a:t>holiday</a:t>
            </a:r>
            <a:r>
              <a:rPr lang="tr-TR" sz="3200" b="1" dirty="0">
                <a:latin typeface="Courier New"/>
                <a:cs typeface="Courier New"/>
              </a:rPr>
              <a:t>': '</a:t>
            </a:r>
            <a:r>
              <a:rPr lang="tr-TR" sz="3200" b="1" dirty="0" err="1">
                <a:latin typeface="Courier New"/>
                <a:cs typeface="Courier New"/>
              </a:rPr>
              <a:t>Christmas</a:t>
            </a:r>
            <a:r>
              <a:rPr lang="tr-TR" sz="3200" b="1" dirty="0">
                <a:latin typeface="Courier New"/>
                <a:cs typeface="Courier New"/>
              </a:rPr>
              <a:t>',</a:t>
            </a:r>
          </a:p>
          <a:p>
            <a:pPr marL="457200" lvl="1" indent="0">
              <a:buNone/>
            </a:pPr>
            <a:r>
              <a:rPr lang="tr-TR" sz="3200" b="1" dirty="0">
                <a:latin typeface="Courier New"/>
                <a:cs typeface="Courier New"/>
              </a:rPr>
              <a:t>};</a:t>
            </a:r>
            <a:endParaRPr lang="en-US" sz="3200" b="1" dirty="0"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27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724638" y="6156583"/>
            <a:ext cx="1159730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Script 00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780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3782" y="1331738"/>
            <a:ext cx="7315200" cy="19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63354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b="1" dirty="0" smtClean="0">
                <a:latin typeface="Arial"/>
                <a:ea typeface="DejaVu Sans" pitchFamily="34" charset="0"/>
                <a:cs typeface="Arial"/>
              </a:rPr>
              <a:t>Code Location</a:t>
            </a:r>
            <a:endParaRPr lang="en-US" sz="5400" b="1" dirty="0">
              <a:latin typeface="Arial"/>
              <a:ea typeface="DejaVu Sans" pitchFamily="34" charset="0"/>
              <a:cs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28576" y="3861047"/>
            <a:ext cx="6805612" cy="2042691"/>
          </a:xfrm>
        </p:spPr>
        <p:txBody>
          <a:bodyPr lIns="0" tIns="28077" rIns="0" bIns="0" anchor="ctr">
            <a:normAutofit/>
          </a:bodyPr>
          <a:lstStyle/>
          <a:p>
            <a:pPr indent="-331754" algn="ctr" eaLnBrk="1" fontAlgn="auto" hangingPunct="1">
              <a:spcBef>
                <a:spcPts val="661"/>
              </a:spcBef>
              <a:buClrTx/>
              <a:buFont typeface="Wingdings"/>
              <a:buNone/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21382" y="6246639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890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Where does JavaScript go?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 smtClean="0"/>
              <a:t>Event Attribute:</a:t>
            </a:r>
          </a:p>
          <a:p>
            <a:pPr marL="400050" lvl="1" indent="0">
              <a:buNone/>
            </a:pPr>
            <a:r>
              <a:rPr lang="en-US" sz="3200" dirty="0" smtClean="0"/>
              <a:t>JavaScript can be called from a number of HTML tags via an event attribute.</a:t>
            </a:r>
            <a:br>
              <a:rPr lang="en-US" sz="3200" dirty="0" smtClean="0"/>
            </a:br>
            <a:endParaRPr lang="en-US" sz="3200" dirty="0" smtClean="0"/>
          </a:p>
          <a:p>
            <a:pPr marL="0" indent="0">
              <a:buNone/>
            </a:pPr>
            <a:r>
              <a:rPr lang="en-US" sz="3600" b="1" dirty="0" smtClean="0"/>
              <a:t>Inside Event Attribute in HTML:</a:t>
            </a:r>
            <a:endParaRPr lang="en-US" sz="3600" b="1" dirty="0"/>
          </a:p>
          <a:p>
            <a:pPr marL="457200" lvl="1" indent="0">
              <a:buNone/>
            </a:pPr>
            <a:r>
              <a:rPr lang="en-US" sz="3200" b="1" dirty="0">
                <a:latin typeface="Courier New"/>
                <a:cs typeface="Courier New"/>
              </a:rPr>
              <a:t>&lt;form&gt;</a:t>
            </a:r>
          </a:p>
          <a:p>
            <a:pPr marL="457200" lvl="1" indent="0">
              <a:buNone/>
            </a:pPr>
            <a:r>
              <a:rPr lang="en-US" sz="3200" b="1" dirty="0" smtClean="0">
                <a:latin typeface="Courier New"/>
                <a:cs typeface="Courier New"/>
              </a:rPr>
              <a:t>   &lt;</a:t>
            </a:r>
            <a:r>
              <a:rPr lang="en-US" sz="3200" b="1" dirty="0">
                <a:latin typeface="Courier New"/>
                <a:cs typeface="Courier New"/>
              </a:rPr>
              <a:t>input type="button"</a:t>
            </a:r>
          </a:p>
          <a:p>
            <a:pPr marL="457200" lvl="1" indent="0">
              <a:buNone/>
            </a:pP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3200" b="1" dirty="0" smtClean="0">
                <a:latin typeface="Courier New"/>
                <a:cs typeface="Courier New"/>
              </a:rPr>
              <a:t>     </a:t>
            </a:r>
            <a:r>
              <a:rPr lang="en-US" sz="3200" b="1" dirty="0" err="1" smtClean="0">
                <a:latin typeface="Courier New"/>
                <a:cs typeface="Courier New"/>
              </a:rPr>
              <a:t>onclick</a:t>
            </a:r>
            <a:r>
              <a:rPr lang="en-US" sz="3200" b="1" dirty="0">
                <a:latin typeface="Courier New"/>
                <a:cs typeface="Courier New"/>
              </a:rPr>
              <a:t>="alert( '</a:t>
            </a:r>
            <a:r>
              <a:rPr lang="en-US" sz="3200" b="1" dirty="0" smtClean="0">
                <a:latin typeface="Courier New"/>
                <a:cs typeface="Courier New"/>
              </a:rPr>
              <a:t>Hello World</a:t>
            </a:r>
            <a:r>
              <a:rPr lang="en-US" sz="3200" b="1">
                <a:latin typeface="Courier New"/>
                <a:cs typeface="Courier New"/>
              </a:rPr>
              <a:t>!' </a:t>
            </a:r>
            <a:r>
              <a:rPr lang="en-US" sz="3200" b="1" smtClean="0">
                <a:latin typeface="Courier New"/>
                <a:cs typeface="Courier New"/>
              </a:rPr>
              <a:t>);"&gt;</a:t>
            </a:r>
            <a:endParaRPr lang="en-US" sz="3200" b="1" dirty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3200" b="1" dirty="0">
                <a:latin typeface="Courier New"/>
                <a:cs typeface="Courier New"/>
              </a:rPr>
              <a:t>&lt;/form&gt;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29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733318" y="6156583"/>
            <a:ext cx="1142373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HTML 01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95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33"/>
                </a:solidFill>
              </a:rPr>
              <a:t>JavaScript History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4000" dirty="0" smtClean="0"/>
              <a:t>1995: </a:t>
            </a:r>
            <a:r>
              <a:rPr lang="en-US" sz="4000" dirty="0" err="1" smtClean="0"/>
              <a:t>LiveScript</a:t>
            </a:r>
            <a:r>
              <a:rPr lang="en-US" sz="4000" dirty="0" smtClean="0"/>
              <a:t> (Netscape) by Brendan </a:t>
            </a:r>
            <a:r>
              <a:rPr lang="en-US" sz="4000" dirty="0" err="1" smtClean="0"/>
              <a:t>Eich</a:t>
            </a:r>
            <a:endParaRPr lang="en-US" sz="4000" dirty="0" smtClean="0"/>
          </a:p>
          <a:p>
            <a:pPr>
              <a:lnSpc>
                <a:spcPct val="110000"/>
              </a:lnSpc>
            </a:pPr>
            <a:r>
              <a:rPr lang="en-US" sz="4000" dirty="0" smtClean="0"/>
              <a:t>1996: Renamed by Sun to JavaScript for Netscape 2.0</a:t>
            </a:r>
          </a:p>
          <a:p>
            <a:pPr>
              <a:lnSpc>
                <a:spcPct val="110000"/>
              </a:lnSpc>
            </a:pPr>
            <a:r>
              <a:rPr lang="en-US" sz="4000" dirty="0" smtClean="0"/>
              <a:t>1996: Microsoft </a:t>
            </a:r>
            <a:r>
              <a:rPr lang="en-US" sz="4000" dirty="0" err="1" smtClean="0"/>
              <a:t>JScript</a:t>
            </a:r>
            <a:r>
              <a:rPr lang="en-US" sz="4000" dirty="0" smtClean="0"/>
              <a:t> for IE 3.0</a:t>
            </a:r>
          </a:p>
          <a:p>
            <a:pPr>
              <a:lnSpc>
                <a:spcPct val="110000"/>
              </a:lnSpc>
            </a:pPr>
            <a:r>
              <a:rPr lang="en-US" sz="4000" dirty="0" smtClean="0"/>
              <a:t>1997: ECMA Standardized language and renamed to </a:t>
            </a:r>
            <a:r>
              <a:rPr lang="en-US" sz="4000" dirty="0" err="1" smtClean="0"/>
              <a:t>ECMAScript</a:t>
            </a:r>
            <a:endParaRPr lang="en-US" sz="4000" dirty="0" smtClean="0"/>
          </a:p>
          <a:p>
            <a:pPr>
              <a:lnSpc>
                <a:spcPct val="110000"/>
              </a:lnSpc>
            </a:pPr>
            <a:r>
              <a:rPr lang="en-US" sz="4000" dirty="0" smtClean="0"/>
              <a:t>2009 </a:t>
            </a:r>
            <a:r>
              <a:rPr lang="en-US" sz="4000" dirty="0" err="1" smtClean="0"/>
              <a:t>ECMAScript</a:t>
            </a:r>
            <a:r>
              <a:rPr lang="en-US" sz="4000" dirty="0" smtClean="0"/>
              <a:t> 5.0 standard</a:t>
            </a:r>
          </a:p>
          <a:p>
            <a:endParaRPr lang="en-US" sz="4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978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Where does JavaScript go?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b="1" dirty="0" smtClean="0"/>
              <a:t>&lt;script&gt; tag for inline code:</a:t>
            </a:r>
          </a:p>
          <a:p>
            <a:pPr marL="400050" lvl="1" indent="0">
              <a:buNone/>
            </a:pPr>
            <a:r>
              <a:rPr lang="en-US" sz="3600" dirty="0"/>
              <a:t>JavaScript </a:t>
            </a:r>
            <a:r>
              <a:rPr lang="en-US" sz="3600" dirty="0" smtClean="0"/>
              <a:t>code can </a:t>
            </a:r>
            <a:r>
              <a:rPr lang="en-US" sz="3600" dirty="0"/>
              <a:t>be </a:t>
            </a:r>
            <a:r>
              <a:rPr lang="en-US" sz="3600" dirty="0" smtClean="0"/>
              <a:t>embedded within the &lt;script&gt; tag inside HTML.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b="1" dirty="0" smtClean="0"/>
          </a:p>
          <a:p>
            <a:pPr marL="0" indent="0">
              <a:buNone/>
            </a:pPr>
            <a:r>
              <a:rPr lang="en-US" sz="4000" b="1" dirty="0" smtClean="0"/>
              <a:t>Inside </a:t>
            </a:r>
            <a:r>
              <a:rPr lang="en-US" sz="4000" b="1" dirty="0"/>
              <a:t>HTML &lt;</a:t>
            </a:r>
            <a:r>
              <a:rPr lang="en-US" sz="4000" b="1" dirty="0" smtClean="0"/>
              <a:t>script&gt; tag</a:t>
            </a:r>
            <a:endParaRPr lang="en-US" sz="4000" b="1" dirty="0"/>
          </a:p>
          <a:p>
            <a:pPr marL="457200" lvl="1" indent="0">
              <a:buNone/>
            </a:pPr>
            <a:r>
              <a:rPr lang="en-US" sz="3600" b="1" dirty="0">
                <a:latin typeface="Courier New"/>
                <a:cs typeface="Courier New"/>
              </a:rPr>
              <a:t>&lt;</a:t>
            </a:r>
            <a:r>
              <a:rPr lang="en-US" sz="3600" b="1" dirty="0" smtClean="0">
                <a:latin typeface="Courier New"/>
                <a:cs typeface="Courier New"/>
              </a:rPr>
              <a:t>script</a:t>
            </a:r>
          </a:p>
          <a:p>
            <a:pPr marL="457200" lvl="1" indent="0">
              <a:buNone/>
            </a:pPr>
            <a:r>
              <a:rPr lang="en-US" sz="3600" b="1" dirty="0">
                <a:latin typeface="Courier New"/>
                <a:cs typeface="Courier New"/>
              </a:rPr>
              <a:t> </a:t>
            </a:r>
            <a:r>
              <a:rPr lang="en-US" sz="3600" b="1" dirty="0" smtClean="0">
                <a:latin typeface="Courier New"/>
                <a:cs typeface="Courier New"/>
              </a:rPr>
              <a:t>  </a:t>
            </a:r>
            <a:r>
              <a:rPr lang="en-US" sz="3600" b="1" dirty="0" smtClean="0">
                <a:latin typeface="Courier"/>
                <a:cs typeface="Courier"/>
              </a:rPr>
              <a:t>type</a:t>
            </a:r>
            <a:r>
              <a:rPr lang="en-US" sz="3600" b="1" dirty="0">
                <a:latin typeface="Courier"/>
                <a:cs typeface="Courier"/>
              </a:rPr>
              <a:t>="text/</a:t>
            </a:r>
            <a:r>
              <a:rPr lang="en-US" sz="3600" b="1" dirty="0" err="1">
                <a:latin typeface="Courier"/>
                <a:cs typeface="Courier"/>
              </a:rPr>
              <a:t>javascript</a:t>
            </a:r>
            <a:r>
              <a:rPr lang="en-US" sz="3600" b="1" dirty="0">
                <a:latin typeface="Courier"/>
                <a:cs typeface="Courier"/>
              </a:rPr>
              <a:t>"</a:t>
            </a:r>
            <a:r>
              <a:rPr lang="en-US" sz="3600" b="1" dirty="0" smtClean="0">
                <a:latin typeface="Courier New"/>
                <a:cs typeface="Courier New"/>
              </a:rPr>
              <a:t>&gt;</a:t>
            </a:r>
            <a:endParaRPr lang="en-US" sz="3600" b="1" dirty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3600" b="1" dirty="0">
                <a:latin typeface="Courier New"/>
                <a:cs typeface="Courier New"/>
              </a:rPr>
              <a:t>  </a:t>
            </a:r>
            <a:r>
              <a:rPr lang="en-US" sz="3600" b="1" dirty="0" smtClean="0">
                <a:latin typeface="Courier New"/>
                <a:cs typeface="Courier New"/>
              </a:rPr>
              <a:t>    </a:t>
            </a:r>
            <a:r>
              <a:rPr lang="en-US" sz="3600" b="1" dirty="0">
                <a:latin typeface="Courier New"/>
                <a:cs typeface="Courier New"/>
              </a:rPr>
              <a:t>alert( 'Hello World!' );</a:t>
            </a:r>
          </a:p>
          <a:p>
            <a:pPr marL="457200" lvl="1" indent="0">
              <a:buNone/>
            </a:pPr>
            <a:r>
              <a:rPr lang="en-US" sz="3600" b="1" dirty="0">
                <a:latin typeface="Courier New"/>
                <a:cs typeface="Courier New"/>
              </a:rPr>
              <a:t>&lt;/script&gt;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30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733318" y="6156583"/>
            <a:ext cx="1142373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HTML 02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543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&lt;script&gt; Tag for Script File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31</a:t>
            </a:fld>
            <a:endParaRPr lang="es-E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Description:</a:t>
            </a:r>
            <a:endParaRPr lang="en-US" b="1" dirty="0"/>
          </a:p>
          <a:p>
            <a:pPr marL="400050" lvl="1" indent="0">
              <a:buNone/>
            </a:pPr>
            <a:r>
              <a:rPr lang="en-US" sz="3200" dirty="0" smtClean="0"/>
              <a:t>The &lt;script&gt; tag can also be used to reference an external file containing JavaScript code via the “</a:t>
            </a:r>
            <a:r>
              <a:rPr lang="en-US" sz="3200" dirty="0" err="1" smtClean="0"/>
              <a:t>src</a:t>
            </a:r>
            <a:r>
              <a:rPr lang="en-US" sz="3200" dirty="0" smtClean="0"/>
              <a:t>” attribute.</a:t>
            </a:r>
            <a:br>
              <a:rPr lang="en-US" sz="3200" dirty="0" smtClean="0"/>
            </a:br>
            <a:endParaRPr lang="en-US" sz="3200" dirty="0"/>
          </a:p>
          <a:p>
            <a:pPr marL="0" indent="0">
              <a:buNone/>
            </a:pPr>
            <a:r>
              <a:rPr lang="en-US" b="1" dirty="0" smtClean="0"/>
              <a:t>Example for an external file:</a:t>
            </a:r>
            <a:endParaRPr lang="en-US" b="1" dirty="0"/>
          </a:p>
          <a:p>
            <a:pPr marL="400050" lvl="1" indent="0">
              <a:buNone/>
            </a:pPr>
            <a:r>
              <a:rPr lang="en-US" sz="3200" b="1" dirty="0" smtClean="0">
                <a:latin typeface="Courier"/>
                <a:cs typeface="Courier"/>
              </a:rPr>
              <a:t>&lt;script</a:t>
            </a:r>
          </a:p>
          <a:p>
            <a:pPr marL="400050" lvl="1" indent="0">
              <a:buNone/>
            </a:pPr>
            <a:r>
              <a:rPr lang="en-US" sz="3200" b="1" dirty="0">
                <a:latin typeface="Courier"/>
                <a:cs typeface="Courier"/>
              </a:rPr>
              <a:t> </a:t>
            </a:r>
            <a:r>
              <a:rPr lang="en-US" sz="3200" b="1" dirty="0" smtClean="0">
                <a:latin typeface="Courier"/>
                <a:cs typeface="Courier"/>
              </a:rPr>
              <a:t>  </a:t>
            </a:r>
            <a:r>
              <a:rPr lang="en-US" sz="3200" b="1" dirty="0" err="1" smtClean="0">
                <a:latin typeface="Courier"/>
                <a:cs typeface="Courier"/>
              </a:rPr>
              <a:t>src</a:t>
            </a:r>
            <a:r>
              <a:rPr lang="en-US" sz="3200" b="1" dirty="0" smtClean="0">
                <a:latin typeface="Courier"/>
                <a:cs typeface="Courier"/>
              </a:rPr>
              <a:t>=</a:t>
            </a:r>
            <a:r>
              <a:rPr lang="en-US" sz="3200" b="1" dirty="0">
                <a:latin typeface="Courier"/>
                <a:cs typeface="Courier"/>
              </a:rPr>
              <a:t>"</a:t>
            </a:r>
            <a:r>
              <a:rPr lang="en-US" sz="3200" b="1" dirty="0" err="1" smtClean="0">
                <a:latin typeface="Courier"/>
                <a:cs typeface="Courier"/>
              </a:rPr>
              <a:t>js</a:t>
            </a:r>
            <a:r>
              <a:rPr lang="en-US" sz="3200" b="1" dirty="0" smtClean="0">
                <a:latin typeface="Courier"/>
                <a:cs typeface="Courier"/>
              </a:rPr>
              <a:t>/</a:t>
            </a:r>
            <a:r>
              <a:rPr lang="en-US" sz="3200" b="1" dirty="0" err="1" smtClean="0">
                <a:latin typeface="Courier"/>
                <a:cs typeface="Courier"/>
              </a:rPr>
              <a:t>functions.js</a:t>
            </a:r>
            <a:r>
              <a:rPr lang="en-US" sz="3200" b="1" dirty="0">
                <a:latin typeface="Courier"/>
                <a:cs typeface="Courier"/>
              </a:rPr>
              <a:t>"</a:t>
            </a:r>
            <a:r>
              <a:rPr lang="en-US" sz="3200" b="1" dirty="0" smtClean="0">
                <a:latin typeface="Courier"/>
                <a:cs typeface="Courier"/>
              </a:rPr>
              <a:t> </a:t>
            </a:r>
          </a:p>
          <a:p>
            <a:pPr marL="400050" lvl="1" indent="0">
              <a:buNone/>
            </a:pPr>
            <a:r>
              <a:rPr lang="en-US" sz="3200" b="1" dirty="0">
                <a:latin typeface="Courier"/>
                <a:cs typeface="Courier"/>
              </a:rPr>
              <a:t> </a:t>
            </a:r>
            <a:r>
              <a:rPr lang="en-US" sz="3200" b="1" dirty="0" smtClean="0">
                <a:latin typeface="Courier"/>
                <a:cs typeface="Courier"/>
              </a:rPr>
              <a:t>  type</a:t>
            </a:r>
            <a:r>
              <a:rPr lang="en-US" sz="3200" b="1" dirty="0">
                <a:latin typeface="Courier"/>
                <a:cs typeface="Courier"/>
              </a:rPr>
              <a:t>="text/</a:t>
            </a:r>
            <a:r>
              <a:rPr lang="en-US" sz="3200" b="1" dirty="0" err="1">
                <a:latin typeface="Courier"/>
                <a:cs typeface="Courier"/>
              </a:rPr>
              <a:t>javascript</a:t>
            </a:r>
            <a:r>
              <a:rPr lang="en-US" sz="3200" b="1" dirty="0">
                <a:latin typeface="Courier"/>
                <a:cs typeface="Courier"/>
              </a:rPr>
              <a:t>"</a:t>
            </a:r>
            <a:r>
              <a:rPr lang="en-US" sz="3200" b="1" dirty="0" smtClean="0">
                <a:latin typeface="Courier"/>
                <a:cs typeface="Courier"/>
              </a:rPr>
              <a:t>&gt;</a:t>
            </a:r>
          </a:p>
          <a:p>
            <a:pPr marL="400050" lvl="1" indent="0">
              <a:buNone/>
            </a:pPr>
            <a:r>
              <a:rPr lang="en-US" sz="3200" b="1" dirty="0" smtClean="0">
                <a:latin typeface="Courier"/>
                <a:cs typeface="Courier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32480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Where does JavaScript go?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/>
              <a:t>Inside </a:t>
            </a:r>
            <a:r>
              <a:rPr lang="en-US" sz="4000" b="1" dirty="0" smtClean="0"/>
              <a:t>HTML file via &lt;script&gt; tag:</a:t>
            </a:r>
            <a:endParaRPr lang="en-US" sz="4000" b="1" dirty="0"/>
          </a:p>
          <a:p>
            <a:pPr marL="457200" lvl="1" indent="0">
              <a:buNone/>
            </a:pPr>
            <a:r>
              <a:rPr lang="en-US" sz="3200" b="1" dirty="0">
                <a:latin typeface="Courier New"/>
                <a:cs typeface="Courier New"/>
              </a:rPr>
              <a:t>&lt;script </a:t>
            </a:r>
            <a:r>
              <a:rPr lang="en-US" sz="3200" b="1" dirty="0" err="1">
                <a:latin typeface="Courier New"/>
                <a:cs typeface="Courier New"/>
              </a:rPr>
              <a:t>src</a:t>
            </a:r>
            <a:r>
              <a:rPr lang="en-US" sz="3200" b="1" dirty="0">
                <a:latin typeface="Courier New"/>
                <a:cs typeface="Courier New"/>
              </a:rPr>
              <a:t>="</a:t>
            </a:r>
            <a:r>
              <a:rPr lang="en-US" sz="3200" b="1" dirty="0" err="1">
                <a:latin typeface="Courier New"/>
                <a:cs typeface="Courier New"/>
              </a:rPr>
              <a:t>js</a:t>
            </a:r>
            <a:r>
              <a:rPr lang="en-US" sz="3200" b="1" dirty="0">
                <a:latin typeface="Courier New"/>
                <a:cs typeface="Courier New"/>
              </a:rPr>
              <a:t>/</a:t>
            </a:r>
            <a:r>
              <a:rPr lang="en-US" sz="3200" b="1" dirty="0" err="1" smtClean="0">
                <a:latin typeface="Courier New"/>
                <a:cs typeface="Courier New"/>
              </a:rPr>
              <a:t>external.js</a:t>
            </a:r>
            <a:r>
              <a:rPr lang="en-US" sz="3200" b="1" dirty="0" smtClean="0">
                <a:latin typeface="Courier New"/>
                <a:cs typeface="Courier New"/>
              </a:rPr>
              <a:t>"&gt;</a:t>
            </a:r>
            <a:endParaRPr lang="en-US" sz="3200" b="1" dirty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3200" b="1" dirty="0">
                <a:latin typeface="Courier New"/>
                <a:cs typeface="Courier New"/>
              </a:rPr>
              <a:t>&lt;/script</a:t>
            </a:r>
            <a:r>
              <a:rPr lang="en-US" sz="3200" b="1" dirty="0" smtClean="0">
                <a:latin typeface="Courier New"/>
                <a:cs typeface="Courier New"/>
              </a:rPr>
              <a:t>&gt;</a:t>
            </a:r>
          </a:p>
          <a:p>
            <a:pPr marL="457200" lvl="1" indent="0">
              <a:buNone/>
            </a:pPr>
            <a:endParaRPr lang="en-US" sz="4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4000" b="1" dirty="0" smtClean="0"/>
              <a:t>Inside the JavaScript file “</a:t>
            </a:r>
            <a:r>
              <a:rPr lang="en-US" sz="4000" b="1" dirty="0" err="1" smtClean="0"/>
              <a:t>external.js</a:t>
            </a:r>
            <a:r>
              <a:rPr lang="en-US" sz="4000" b="1" dirty="0" smtClean="0"/>
              <a:t>”:</a:t>
            </a:r>
            <a:endParaRPr lang="en-US" sz="4000" b="1" dirty="0"/>
          </a:p>
          <a:p>
            <a:pPr marL="457200" lvl="1" indent="0">
              <a:buNone/>
            </a:pPr>
            <a:r>
              <a:rPr lang="en-US" sz="3200" b="1" dirty="0">
                <a:latin typeface="Courier New"/>
                <a:cs typeface="Courier New"/>
              </a:rPr>
              <a:t>alert( "Hello World!" 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32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733318" y="6156583"/>
            <a:ext cx="1142373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HTML 03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9377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3782" y="1331738"/>
            <a:ext cx="7315200" cy="19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63354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b="1" dirty="0" smtClean="0">
                <a:latin typeface="Arial"/>
                <a:ea typeface="DejaVu Sans" pitchFamily="34" charset="0"/>
                <a:cs typeface="Arial"/>
              </a:rPr>
              <a:t>Variables</a:t>
            </a:r>
            <a:endParaRPr lang="en-US" sz="5400" b="1" dirty="0">
              <a:latin typeface="Arial"/>
              <a:ea typeface="DejaVu Sans" pitchFamily="34" charset="0"/>
              <a:cs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28576" y="3861047"/>
            <a:ext cx="6805612" cy="2042691"/>
          </a:xfrm>
        </p:spPr>
        <p:txBody>
          <a:bodyPr lIns="0" tIns="28077" rIns="0" bIns="0" anchor="ctr">
            <a:normAutofit/>
          </a:bodyPr>
          <a:lstStyle/>
          <a:p>
            <a:pPr indent="-331754" algn="ctr" eaLnBrk="1" fontAlgn="auto" hangingPunct="1">
              <a:spcBef>
                <a:spcPts val="661"/>
              </a:spcBef>
              <a:buClrTx/>
              <a:buFont typeface="Wingdings"/>
              <a:buNone/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21382" y="6246639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890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What is a Variable?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514350" indent="-457200">
              <a:buFont typeface="Courier New"/>
              <a:buChar char="o"/>
            </a:pPr>
            <a:r>
              <a:rPr lang="en-US" sz="4000" dirty="0" smtClean="0"/>
              <a:t>Named location (or container) for storing a value in memory</a:t>
            </a:r>
            <a:endParaRPr lang="en-US" sz="4000" dirty="0"/>
          </a:p>
          <a:p>
            <a:pPr marL="514350" indent="-457200">
              <a:buFont typeface="Courier New"/>
              <a:buChar char="o"/>
            </a:pPr>
            <a:r>
              <a:rPr lang="en-US" sz="4000" dirty="0" smtClean="0"/>
              <a:t>Similar to a </a:t>
            </a:r>
            <a:r>
              <a:rPr lang="en-US" sz="4000" dirty="0"/>
              <a:t>shoe box with label on the lid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34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33199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Variable Requirements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pPr marL="514350" indent="-457200">
              <a:buFont typeface="Wingdings" charset="2"/>
              <a:buChar char="ü"/>
            </a:pPr>
            <a:r>
              <a:rPr lang="en-US" sz="3400" dirty="0" smtClean="0"/>
              <a:t>Contains only letters (a-</a:t>
            </a:r>
            <a:r>
              <a:rPr lang="en-US" sz="3400" dirty="0" err="1" smtClean="0"/>
              <a:t>zA</a:t>
            </a:r>
            <a:r>
              <a:rPr lang="en-US" sz="3400" dirty="0" smtClean="0"/>
              <a:t>-Z), numbers (0-9), “_”, or “$”</a:t>
            </a:r>
          </a:p>
          <a:p>
            <a:pPr marL="514350" indent="-457200">
              <a:buFont typeface="Wingdings" charset="2"/>
              <a:buChar char="ü"/>
            </a:pPr>
            <a:r>
              <a:rPr lang="en-US" sz="3400" dirty="0" smtClean="0"/>
              <a:t>Can not start with a number.</a:t>
            </a:r>
            <a:endParaRPr lang="en-US" sz="3400" dirty="0"/>
          </a:p>
          <a:p>
            <a:pPr marL="514350" indent="-457200">
              <a:buFont typeface="Wingdings" charset="2"/>
              <a:buChar char="ü"/>
            </a:pPr>
            <a:r>
              <a:rPr lang="en-US" sz="3400" dirty="0" smtClean="0"/>
              <a:t>Variables cannot contain a space.</a:t>
            </a:r>
          </a:p>
          <a:p>
            <a:pPr marL="514350" indent="-457200">
              <a:buFont typeface="Wingdings" charset="2"/>
              <a:buChar char="ü"/>
            </a:pPr>
            <a:r>
              <a:rPr lang="en-US" sz="3400" dirty="0" smtClean="0"/>
              <a:t>Must be declared before used.</a:t>
            </a:r>
          </a:p>
          <a:p>
            <a:pPr marL="514350" indent="-457200">
              <a:buFont typeface="Wingdings" charset="2"/>
              <a:buChar char="ü"/>
            </a:pPr>
            <a:r>
              <a:rPr lang="en-US" sz="3400" dirty="0" smtClean="0"/>
              <a:t>Can’t use reserved words as variables.</a:t>
            </a:r>
          </a:p>
          <a:p>
            <a:pPr marL="857250" lvl="2" indent="0">
              <a:buNone/>
            </a:pPr>
            <a:r>
              <a:rPr lang="en-US" sz="3200" dirty="0">
                <a:hlinkClick r:id="rId2"/>
              </a:rPr>
              <a:t>https://developer.mozilla.org/en-US/docs/Web/JavaScript/Reference/</a:t>
            </a:r>
            <a:r>
              <a:rPr lang="en-US" sz="3200" dirty="0" smtClean="0">
                <a:hlinkClick r:id="rId2"/>
              </a:rPr>
              <a:t>Reserved_Words</a:t>
            </a:r>
            <a:endParaRPr lang="en-US" sz="3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35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7935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Variable Recommendations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000" b="1" dirty="0" smtClean="0"/>
              <a:t>Best Practices:</a:t>
            </a:r>
          </a:p>
          <a:p>
            <a:pPr marL="1028700" lvl="1" indent="-577850">
              <a:buFont typeface="Wingdings" charset="2"/>
              <a:buChar char="q"/>
            </a:pPr>
            <a:r>
              <a:rPr lang="en-US" sz="3600" dirty="0" smtClean="0"/>
              <a:t>First character should be lowercase letter.</a:t>
            </a:r>
          </a:p>
          <a:p>
            <a:pPr marL="1028700" lvl="1" indent="-577850">
              <a:buFont typeface="Wingdings" charset="2"/>
              <a:buChar char="q"/>
            </a:pPr>
            <a:r>
              <a:rPr lang="en-US" sz="3600" dirty="0" smtClean="0"/>
              <a:t>Use “</a:t>
            </a:r>
            <a:r>
              <a:rPr lang="en-US" sz="3600" b="1" dirty="0" err="1" smtClean="0">
                <a:latin typeface="Courier New"/>
                <a:cs typeface="Courier New"/>
              </a:rPr>
              <a:t>camelCase</a:t>
            </a:r>
            <a:r>
              <a:rPr lang="en-US" sz="3600" dirty="0" smtClean="0"/>
              <a:t>” instead of  “</a:t>
            </a:r>
            <a:r>
              <a:rPr lang="en-US" sz="3600" b="1" dirty="0" err="1" smtClean="0">
                <a:latin typeface="Courier"/>
                <a:cs typeface="Courier"/>
              </a:rPr>
              <a:t>under_scores</a:t>
            </a:r>
            <a:r>
              <a:rPr lang="en-US" sz="3600" dirty="0" smtClean="0"/>
              <a:t>” to separate multiple words.</a:t>
            </a:r>
          </a:p>
          <a:p>
            <a:pPr marL="1028700" lvl="1" indent="-577850">
              <a:buFont typeface="Wingdings" charset="2"/>
              <a:buChar char="q"/>
            </a:pPr>
            <a:r>
              <a:rPr lang="en-US" sz="3600" dirty="0" smtClean="0"/>
              <a:t>Give variables a descriptive name.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36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91305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Variable Examples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b="1" dirty="0" smtClean="0"/>
              <a:t>Examples:</a:t>
            </a:r>
            <a:endParaRPr lang="en-US" sz="3600" b="1" dirty="0"/>
          </a:p>
          <a:p>
            <a:pPr marL="457200" lvl="1" indent="0">
              <a:buNone/>
            </a:pPr>
            <a:r>
              <a:rPr lang="en-US" sz="3600" b="1" dirty="0" err="1">
                <a:latin typeface="Courier New"/>
                <a:cs typeface="Courier New"/>
              </a:rPr>
              <a:t>var</a:t>
            </a:r>
            <a:r>
              <a:rPr lang="en-US" sz="3600" b="1" dirty="0">
                <a:latin typeface="Courier New"/>
                <a:cs typeface="Courier New"/>
              </a:rPr>
              <a:t> e-mail;  // error!</a:t>
            </a:r>
          </a:p>
          <a:p>
            <a:pPr marL="457200" lvl="1" indent="0">
              <a:buNone/>
            </a:pPr>
            <a:r>
              <a:rPr lang="en-US" sz="3600" b="1" dirty="0" err="1">
                <a:latin typeface="Courier New"/>
                <a:cs typeface="Courier New"/>
              </a:rPr>
              <a:t>var</a:t>
            </a:r>
            <a:r>
              <a:rPr lang="en-US" sz="3600" b="1" dirty="0">
                <a:latin typeface="Courier New"/>
                <a:cs typeface="Courier New"/>
              </a:rPr>
              <a:t> email;  // okay</a:t>
            </a:r>
          </a:p>
          <a:p>
            <a:pPr marL="457200" lvl="1" indent="0">
              <a:buNone/>
            </a:pPr>
            <a:r>
              <a:rPr lang="en-US" sz="3600" b="1" dirty="0" err="1">
                <a:latin typeface="Courier New"/>
                <a:cs typeface="Courier New"/>
              </a:rPr>
              <a:t>var</a:t>
            </a:r>
            <a:r>
              <a:rPr lang="en-US" sz="3600" b="1" dirty="0">
                <a:latin typeface="Courier New"/>
                <a:cs typeface="Courier New"/>
              </a:rPr>
              <a:t> </a:t>
            </a:r>
            <a:r>
              <a:rPr lang="en-US" sz="3600" b="1" dirty="0" err="1">
                <a:latin typeface="Courier New"/>
                <a:cs typeface="Courier New"/>
              </a:rPr>
              <a:t>today'sDate</a:t>
            </a:r>
            <a:r>
              <a:rPr lang="en-US" sz="3600" b="1" dirty="0">
                <a:latin typeface="Courier New"/>
                <a:cs typeface="Courier New"/>
              </a:rPr>
              <a:t>;  // error!</a:t>
            </a:r>
          </a:p>
          <a:p>
            <a:pPr marL="457200" lvl="1" indent="0">
              <a:buNone/>
            </a:pPr>
            <a:r>
              <a:rPr lang="en-US" sz="3600" b="1" dirty="0" err="1">
                <a:latin typeface="Courier New"/>
                <a:cs typeface="Courier New"/>
              </a:rPr>
              <a:t>var</a:t>
            </a:r>
            <a:r>
              <a:rPr lang="en-US" sz="3600" b="1" dirty="0">
                <a:latin typeface="Courier New"/>
                <a:cs typeface="Courier New"/>
              </a:rPr>
              <a:t> </a:t>
            </a:r>
            <a:r>
              <a:rPr lang="en-US" sz="3600" b="1" dirty="0" err="1">
                <a:latin typeface="Courier New"/>
                <a:cs typeface="Courier New"/>
              </a:rPr>
              <a:t>todaysDate</a:t>
            </a:r>
            <a:r>
              <a:rPr lang="en-US" sz="3600" b="1" dirty="0">
                <a:latin typeface="Courier New"/>
                <a:cs typeface="Courier New"/>
              </a:rPr>
              <a:t>;  // okay</a:t>
            </a:r>
          </a:p>
          <a:p>
            <a:pPr marL="457200" lvl="1" indent="0">
              <a:buNone/>
            </a:pPr>
            <a:r>
              <a:rPr lang="en-US" sz="3600" b="1" dirty="0" err="1">
                <a:latin typeface="Courier New"/>
                <a:cs typeface="Courier New"/>
              </a:rPr>
              <a:t>var</a:t>
            </a:r>
            <a:r>
              <a:rPr lang="en-US" sz="3600" b="1" dirty="0">
                <a:latin typeface="Courier New"/>
                <a:cs typeface="Courier New"/>
              </a:rPr>
              <a:t> 10000years;  // error!</a:t>
            </a:r>
          </a:p>
          <a:p>
            <a:pPr marL="457200" lvl="1" indent="0">
              <a:buNone/>
            </a:pPr>
            <a:r>
              <a:rPr lang="en-US" sz="3600" b="1" dirty="0" err="1">
                <a:latin typeface="Courier New"/>
                <a:cs typeface="Courier New"/>
              </a:rPr>
              <a:t>var</a:t>
            </a:r>
            <a:r>
              <a:rPr lang="en-US" sz="3600" b="1" dirty="0">
                <a:latin typeface="Courier New"/>
                <a:cs typeface="Courier New"/>
              </a:rPr>
              <a:t> years10000;  // okay</a:t>
            </a:r>
          </a:p>
          <a:p>
            <a:pPr marL="457200" lvl="1" indent="0">
              <a:buNone/>
            </a:pPr>
            <a:r>
              <a:rPr lang="en-US" sz="3600" b="1" dirty="0" err="1">
                <a:latin typeface="Courier New"/>
                <a:cs typeface="Courier New"/>
              </a:rPr>
              <a:t>var</a:t>
            </a:r>
            <a:r>
              <a:rPr lang="en-US" sz="3600" b="1" dirty="0">
                <a:latin typeface="Courier New"/>
                <a:cs typeface="Courier New"/>
              </a:rPr>
              <a:t> day, month, year;  /</a:t>
            </a:r>
            <a:r>
              <a:rPr lang="en-US" sz="3600" b="1">
                <a:latin typeface="Courier New"/>
                <a:cs typeface="Courier New"/>
              </a:rPr>
              <a:t>/ </a:t>
            </a:r>
            <a:r>
              <a:rPr lang="en-US" sz="3600" b="1" smtClean="0">
                <a:latin typeface="Courier New"/>
                <a:cs typeface="Courier New"/>
              </a:rPr>
              <a:t>okay</a:t>
            </a:r>
            <a:endParaRPr lang="en-US" sz="8000" b="1" dirty="0"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37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7308304" y="1548071"/>
            <a:ext cx="1442297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 err="1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variables.js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744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Declaring and initializing variables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b="1" dirty="0" smtClean="0"/>
              <a:t>Examples:</a:t>
            </a:r>
            <a:endParaRPr lang="en-US" sz="3600" b="1" dirty="0"/>
          </a:p>
          <a:p>
            <a:pPr marL="457200" lvl="1" indent="0">
              <a:buNone/>
            </a:pPr>
            <a:r>
              <a:rPr lang="en-US" sz="3600" b="1" dirty="0">
                <a:latin typeface="Courier New"/>
                <a:cs typeface="Courier New"/>
              </a:rPr>
              <a:t>// declare and </a:t>
            </a:r>
            <a:r>
              <a:rPr lang="en-US" sz="3600" b="1" dirty="0" err="1" smtClean="0">
                <a:latin typeface="Courier New"/>
                <a:cs typeface="Courier New"/>
              </a:rPr>
              <a:t>init</a:t>
            </a:r>
            <a:r>
              <a:rPr lang="en-US" sz="3600" b="1" dirty="0" smtClean="0">
                <a:latin typeface="Courier New"/>
                <a:cs typeface="Courier New"/>
              </a:rPr>
              <a:t> single</a:t>
            </a:r>
          </a:p>
          <a:p>
            <a:pPr marL="457200" lvl="1" indent="0">
              <a:buNone/>
            </a:pPr>
            <a:r>
              <a:rPr lang="en-US" sz="3600" b="1" dirty="0" err="1" smtClean="0">
                <a:latin typeface="Courier New"/>
                <a:cs typeface="Courier New"/>
              </a:rPr>
              <a:t>var</a:t>
            </a:r>
            <a:r>
              <a:rPr lang="en-US" sz="3600" b="1" dirty="0" smtClean="0">
                <a:latin typeface="Courier New"/>
                <a:cs typeface="Courier New"/>
              </a:rPr>
              <a:t> x = 4;  // integer</a:t>
            </a:r>
          </a:p>
          <a:p>
            <a:pPr marL="457200" lvl="1" indent="0">
              <a:buNone/>
            </a:pPr>
            <a:endParaRPr lang="en-US" sz="3600" b="1" dirty="0" smtClean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3600" b="1" dirty="0" smtClean="0">
                <a:latin typeface="Courier New"/>
                <a:cs typeface="Courier New"/>
              </a:rPr>
              <a:t>// declare and </a:t>
            </a:r>
            <a:r>
              <a:rPr lang="en-US" sz="3600" b="1" dirty="0" err="1" smtClean="0">
                <a:latin typeface="Courier New"/>
                <a:cs typeface="Courier New"/>
              </a:rPr>
              <a:t>init</a:t>
            </a:r>
            <a:r>
              <a:rPr lang="en-US" sz="3600" b="1" dirty="0" smtClean="0">
                <a:latin typeface="Courier New"/>
                <a:cs typeface="Courier New"/>
              </a:rPr>
              <a:t> string</a:t>
            </a:r>
          </a:p>
          <a:p>
            <a:pPr marL="457200" lvl="1" indent="0">
              <a:buNone/>
            </a:pPr>
            <a:r>
              <a:rPr lang="en-US" sz="3600" b="1" dirty="0" err="1" smtClean="0">
                <a:latin typeface="Courier New"/>
                <a:cs typeface="Courier New"/>
              </a:rPr>
              <a:t>var</a:t>
            </a:r>
            <a:r>
              <a:rPr lang="en-US" sz="3600" b="1" dirty="0" smtClean="0">
                <a:latin typeface="Courier New"/>
                <a:cs typeface="Courier New"/>
              </a:rPr>
              <a:t> city = "Cedar Rapids";</a:t>
            </a:r>
          </a:p>
          <a:p>
            <a:pPr marL="457200" lvl="1" indent="0">
              <a:buNone/>
            </a:pPr>
            <a:endParaRPr lang="en-US" sz="3600" b="1" dirty="0" smtClean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3600" b="1" dirty="0" smtClean="0">
                <a:latin typeface="Courier New"/>
                <a:cs typeface="Courier New"/>
              </a:rPr>
              <a:t>// declare and </a:t>
            </a:r>
            <a:r>
              <a:rPr lang="en-US" sz="3600" b="1" dirty="0" err="1" smtClean="0">
                <a:latin typeface="Courier New"/>
                <a:cs typeface="Courier New"/>
              </a:rPr>
              <a:t>init</a:t>
            </a:r>
            <a:r>
              <a:rPr lang="en-US" sz="3600" b="1" dirty="0" smtClean="0">
                <a:latin typeface="Courier New"/>
                <a:cs typeface="Courier New"/>
              </a:rPr>
              <a:t> multiple</a:t>
            </a:r>
          </a:p>
          <a:p>
            <a:pPr marL="457200" lvl="1" indent="0">
              <a:buNone/>
            </a:pPr>
            <a:r>
              <a:rPr lang="en-US" sz="3600" b="1" dirty="0" err="1" smtClean="0">
                <a:latin typeface="Courier New"/>
                <a:cs typeface="Courier New"/>
              </a:rPr>
              <a:t>var</a:t>
            </a:r>
            <a:r>
              <a:rPr lang="en-US" sz="3600" b="1" dirty="0" smtClean="0">
                <a:latin typeface="Courier New"/>
                <a:cs typeface="Courier New"/>
              </a:rPr>
              <a:t> </a:t>
            </a:r>
            <a:r>
              <a:rPr lang="en-US" sz="3600" b="1" dirty="0">
                <a:latin typeface="Courier New"/>
                <a:cs typeface="Courier New"/>
              </a:rPr>
              <a:t>bud = </a:t>
            </a:r>
            <a:r>
              <a:rPr lang="en-US" sz="3600" b="1" dirty="0" smtClean="0">
                <a:latin typeface="Courier New"/>
                <a:cs typeface="Courier New"/>
              </a:rPr>
              <a:t>"Abbott",</a:t>
            </a:r>
            <a:br>
              <a:rPr lang="en-US" sz="3600" b="1" dirty="0" smtClean="0">
                <a:latin typeface="Courier New"/>
                <a:cs typeface="Courier New"/>
              </a:rPr>
            </a:br>
            <a:r>
              <a:rPr lang="en-US" sz="3600" b="1" dirty="0" smtClean="0">
                <a:latin typeface="Courier New"/>
                <a:cs typeface="Courier New"/>
              </a:rPr>
              <a:t>    </a:t>
            </a:r>
            <a:r>
              <a:rPr lang="en-US" sz="3600" b="1" dirty="0" err="1" smtClean="0">
                <a:latin typeface="Courier New"/>
                <a:cs typeface="Courier New"/>
              </a:rPr>
              <a:t>lou</a:t>
            </a:r>
            <a:r>
              <a:rPr lang="en-US" sz="3600" b="1" dirty="0" smtClean="0">
                <a:latin typeface="Courier New"/>
                <a:cs typeface="Courier New"/>
              </a:rPr>
              <a:t> </a:t>
            </a:r>
            <a:r>
              <a:rPr lang="en-US" sz="3600" b="1" dirty="0">
                <a:latin typeface="Courier New"/>
                <a:cs typeface="Courier New"/>
              </a:rPr>
              <a:t>= </a:t>
            </a:r>
            <a:r>
              <a:rPr lang="en-US" sz="3600" b="1" dirty="0" smtClean="0">
                <a:latin typeface="Courier New"/>
                <a:cs typeface="Courier New"/>
              </a:rPr>
              <a:t>"Costello",</a:t>
            </a:r>
            <a:br>
              <a:rPr lang="en-US" sz="3600" b="1" dirty="0" smtClean="0">
                <a:latin typeface="Courier New"/>
                <a:cs typeface="Courier New"/>
              </a:rPr>
            </a:br>
            <a:r>
              <a:rPr lang="en-US" sz="3600" b="1" dirty="0" smtClean="0">
                <a:latin typeface="Courier New"/>
                <a:cs typeface="Courier New"/>
              </a:rPr>
              <a:t>    </a:t>
            </a:r>
            <a:r>
              <a:rPr lang="en-US" sz="3600" b="1" dirty="0" err="1" smtClean="0">
                <a:latin typeface="Courier New"/>
                <a:cs typeface="Courier New"/>
              </a:rPr>
              <a:t>stan</a:t>
            </a:r>
            <a:r>
              <a:rPr lang="en-US" sz="3600" b="1" dirty="0" smtClean="0">
                <a:latin typeface="Courier New"/>
                <a:cs typeface="Courier New"/>
              </a:rPr>
              <a:t> </a:t>
            </a:r>
            <a:r>
              <a:rPr lang="en-US" sz="3600" b="1" dirty="0">
                <a:latin typeface="Courier New"/>
                <a:cs typeface="Courier New"/>
              </a:rPr>
              <a:t>= </a:t>
            </a:r>
            <a:r>
              <a:rPr lang="en-US" sz="3600" b="1" dirty="0" smtClean="0">
                <a:latin typeface="Courier New"/>
                <a:cs typeface="Courier New"/>
              </a:rPr>
              <a:t>"Laurel",</a:t>
            </a:r>
            <a:br>
              <a:rPr lang="en-US" sz="3600" b="1" dirty="0" smtClean="0">
                <a:latin typeface="Courier New"/>
                <a:cs typeface="Courier New"/>
              </a:rPr>
            </a:br>
            <a:r>
              <a:rPr lang="en-US" sz="3600" b="1" dirty="0" smtClean="0">
                <a:latin typeface="Courier New"/>
                <a:cs typeface="Courier New"/>
              </a:rPr>
              <a:t>    </a:t>
            </a:r>
            <a:r>
              <a:rPr lang="en-US" sz="3600" b="1" dirty="0" err="1" smtClean="0">
                <a:latin typeface="Courier New"/>
                <a:cs typeface="Courier New"/>
              </a:rPr>
              <a:t>oliver</a:t>
            </a:r>
            <a:r>
              <a:rPr lang="en-US" sz="3600" b="1" dirty="0" smtClean="0">
                <a:latin typeface="Courier New"/>
                <a:cs typeface="Courier New"/>
              </a:rPr>
              <a:t> </a:t>
            </a:r>
            <a:r>
              <a:rPr lang="en-US" sz="3600" b="1" dirty="0">
                <a:latin typeface="Courier New"/>
                <a:cs typeface="Courier New"/>
              </a:rPr>
              <a:t>= </a:t>
            </a:r>
            <a:r>
              <a:rPr lang="en-US" sz="3600" b="1" dirty="0" smtClean="0">
                <a:latin typeface="Courier New"/>
                <a:cs typeface="Courier New"/>
              </a:rPr>
              <a:t>"Hardy";</a:t>
            </a:r>
            <a:endParaRPr lang="en-US" sz="3600" b="1" dirty="0"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38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724638" y="6156583"/>
            <a:ext cx="1159730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Script 01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4504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3782" y="1331738"/>
            <a:ext cx="7315200" cy="19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63354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b="1" dirty="0" smtClean="0">
                <a:latin typeface="Arial"/>
                <a:ea typeface="DejaVu Sans" pitchFamily="34" charset="0"/>
                <a:cs typeface="Arial"/>
              </a:rPr>
              <a:t>Numbers</a:t>
            </a:r>
            <a:endParaRPr lang="en-US" sz="5400" b="1" dirty="0">
              <a:latin typeface="Arial"/>
              <a:ea typeface="DejaVu Sans" pitchFamily="34" charset="0"/>
              <a:cs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28576" y="3861047"/>
            <a:ext cx="6805612" cy="2042691"/>
          </a:xfrm>
        </p:spPr>
        <p:txBody>
          <a:bodyPr lIns="0" tIns="28077" rIns="0" bIns="0" anchor="ctr">
            <a:normAutofit/>
          </a:bodyPr>
          <a:lstStyle/>
          <a:p>
            <a:pPr indent="-331754" algn="ctr" eaLnBrk="1" fontAlgn="auto" hangingPunct="1">
              <a:spcBef>
                <a:spcPts val="661"/>
              </a:spcBef>
              <a:buClrTx/>
              <a:buFont typeface="Wingdings"/>
              <a:buNone/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21382" y="6246639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890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33"/>
                </a:solidFill>
              </a:rPr>
              <a:t>Where does JavaScript fit?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HTML: Structure and Content</a:t>
            </a:r>
          </a:p>
          <a:p>
            <a:pPr marL="857250" lvl="2" indent="0">
              <a:buNone/>
            </a:pPr>
            <a:r>
              <a:rPr lang="en-US" sz="2800" dirty="0" smtClean="0"/>
              <a:t>Markup Language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b="1" dirty="0" smtClean="0"/>
              <a:t>CSS: Presentation</a:t>
            </a:r>
          </a:p>
          <a:p>
            <a:pPr marL="857250" lvl="2" indent="0">
              <a:buNone/>
            </a:pPr>
            <a:r>
              <a:rPr lang="en-US" sz="2800" dirty="0" smtClean="0"/>
              <a:t>Style Sheet Language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b="1" dirty="0" smtClean="0"/>
              <a:t>JavaScript: Browser Behavior</a:t>
            </a:r>
          </a:p>
          <a:p>
            <a:pPr marL="857250" lvl="2" indent="0">
              <a:buNone/>
            </a:pPr>
            <a:r>
              <a:rPr lang="en-US" sz="2800" dirty="0" smtClean="0"/>
              <a:t>Client Programming Language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b="1" dirty="0" smtClean="0"/>
              <a:t>PHP: Database Connection </a:t>
            </a:r>
            <a:r>
              <a:rPr lang="en-US" b="1" dirty="0"/>
              <a:t>&amp; </a:t>
            </a:r>
            <a:r>
              <a:rPr lang="en-US" b="1" dirty="0" smtClean="0"/>
              <a:t>Dynamic Content</a:t>
            </a:r>
          </a:p>
          <a:p>
            <a:pPr marL="857250" lvl="2" indent="0">
              <a:buNone/>
            </a:pPr>
            <a:r>
              <a:rPr lang="en-US" sz="2800" dirty="0" smtClean="0"/>
              <a:t>Server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24963820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JavaScri</a:t>
            </a:r>
            <a:r>
              <a:rPr lang="en-US" dirty="0" smtClean="0">
                <a:solidFill>
                  <a:srgbClr val="333333"/>
                </a:solidFill>
              </a:rPr>
              <a:t>pt Numbers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 smtClean="0"/>
              <a:t>What is a number?</a:t>
            </a:r>
            <a:endParaRPr lang="en-US" sz="3600" b="1" dirty="0"/>
          </a:p>
          <a:p>
            <a:pPr marL="457200" lvl="1" indent="0">
              <a:buNone/>
            </a:pPr>
            <a:r>
              <a:rPr lang="en-US" sz="3600" dirty="0" smtClean="0"/>
              <a:t>All numbers (i.e. integers and floats) have the same type (i.e. number)</a:t>
            </a:r>
            <a:br>
              <a:rPr lang="en-US" sz="3600" dirty="0" smtClean="0"/>
            </a:br>
            <a:endParaRPr lang="en-US" sz="3600" dirty="0"/>
          </a:p>
          <a:p>
            <a:pPr marL="0" indent="0">
              <a:buNone/>
            </a:pPr>
            <a:r>
              <a:rPr lang="en-US" sz="3600" b="1" dirty="0" smtClean="0"/>
              <a:t>Examples:</a:t>
            </a:r>
            <a:endParaRPr lang="en-US" sz="3600" b="1" dirty="0"/>
          </a:p>
          <a:p>
            <a:pPr marL="457200" lvl="1" indent="0">
              <a:buNone/>
            </a:pPr>
            <a:r>
              <a:rPr lang="en-US" sz="3500" b="1" dirty="0" err="1">
                <a:solidFill>
                  <a:srgbClr val="000000"/>
                </a:solidFill>
                <a:latin typeface="Courier New"/>
                <a:cs typeface="Courier New"/>
              </a:rPr>
              <a:t>var</a:t>
            </a:r>
            <a:r>
              <a:rPr lang="en-US" sz="35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500" b="1" dirty="0" smtClean="0">
                <a:solidFill>
                  <a:srgbClr val="000000"/>
                </a:solidFill>
                <a:latin typeface="Courier New"/>
                <a:cs typeface="Courier New"/>
              </a:rPr>
              <a:t>count = 4;  //  number</a:t>
            </a:r>
          </a:p>
          <a:p>
            <a:pPr marL="457200" lvl="1" indent="0">
              <a:buNone/>
            </a:pPr>
            <a:r>
              <a:rPr lang="en-US" sz="3500" b="1" dirty="0" err="1">
                <a:solidFill>
                  <a:srgbClr val="000000"/>
                </a:solidFill>
                <a:latin typeface="Courier New"/>
                <a:cs typeface="Courier New"/>
              </a:rPr>
              <a:t>var</a:t>
            </a:r>
            <a:r>
              <a:rPr lang="en-US" sz="35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5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localPi</a:t>
            </a:r>
            <a:r>
              <a:rPr lang="en-US" sz="3500" b="1" dirty="0" smtClean="0">
                <a:solidFill>
                  <a:srgbClr val="000000"/>
                </a:solidFill>
                <a:latin typeface="Courier New"/>
                <a:cs typeface="Courier New"/>
              </a:rPr>
              <a:t> = 3.14; // number</a:t>
            </a:r>
          </a:p>
          <a:p>
            <a:pPr marL="457200" lvl="1" indent="0">
              <a:buNone/>
            </a:pPr>
            <a:r>
              <a:rPr lang="da-DK" sz="3500" b="1" dirty="0">
                <a:solidFill>
                  <a:srgbClr val="000000"/>
                </a:solidFill>
                <a:latin typeface="Courier New"/>
                <a:cs typeface="Courier New"/>
              </a:rPr>
              <a:t>var </a:t>
            </a:r>
            <a:r>
              <a:rPr lang="da-DK" sz="35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exponPi</a:t>
            </a:r>
            <a:r>
              <a:rPr lang="da-DK" sz="3500" b="1" dirty="0" smtClean="0">
                <a:solidFill>
                  <a:srgbClr val="000000"/>
                </a:solidFill>
                <a:latin typeface="Courier New"/>
                <a:cs typeface="Courier New"/>
              </a:rPr>
              <a:t> = 0.314e+1;</a:t>
            </a:r>
            <a:endParaRPr lang="en-US" sz="35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857250" lvl="2" indent="0">
              <a:buNone/>
            </a:pPr>
            <a:endParaRPr lang="en-US" sz="3200" b="1" dirty="0"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40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588224" y="3636303"/>
            <a:ext cx="2012089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numbers.html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0026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Numeric Properties: ±Infinity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b="1" dirty="0" smtClean="0"/>
              <a:t>What is a Infinity?</a:t>
            </a:r>
            <a:endParaRPr lang="en-US" sz="3600" b="1" dirty="0"/>
          </a:p>
          <a:p>
            <a:pPr marL="457200" lvl="1" indent="0">
              <a:buNone/>
            </a:pPr>
            <a:r>
              <a:rPr lang="en-US" sz="3600" dirty="0" smtClean="0"/>
              <a:t>A number that exceeds the limit of a floating point number.</a:t>
            </a:r>
          </a:p>
          <a:p>
            <a:pPr marL="457200" lvl="1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b="1" dirty="0" smtClean="0"/>
              <a:t>Examples:</a:t>
            </a:r>
            <a:endParaRPr lang="en-US" sz="3600" b="1" dirty="0"/>
          </a:p>
          <a:p>
            <a:pPr marL="457200" lvl="1" indent="0">
              <a:buNone/>
            </a:pPr>
            <a:r>
              <a:rPr lang="en-US" sz="3500" b="1" dirty="0" smtClean="0">
                <a:solidFill>
                  <a:srgbClr val="000000"/>
                </a:solidFill>
                <a:latin typeface="Courier New"/>
                <a:cs typeface="Courier New"/>
              </a:rPr>
              <a:t>// infinity computed</a:t>
            </a:r>
          </a:p>
          <a:p>
            <a:pPr marL="457200" lvl="1" indent="0">
              <a:buNone/>
            </a:pPr>
            <a:r>
              <a:rPr lang="en-US" sz="3500" b="1" dirty="0" smtClean="0">
                <a:solidFill>
                  <a:srgbClr val="000000"/>
                </a:solidFill>
                <a:latin typeface="Courier New"/>
                <a:cs typeface="Courier New"/>
              </a:rPr>
              <a:t>console.log( 1 / 0 );</a:t>
            </a:r>
          </a:p>
          <a:p>
            <a:pPr marL="457200" lvl="1" indent="0">
              <a:buNone/>
            </a:pPr>
            <a:endParaRPr lang="en-US" sz="35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3500" b="1" dirty="0" smtClean="0">
                <a:solidFill>
                  <a:srgbClr val="000000"/>
                </a:solidFill>
                <a:latin typeface="Courier New"/>
                <a:cs typeface="Courier New"/>
              </a:rPr>
              <a:t>// negative infinity computed</a:t>
            </a:r>
          </a:p>
          <a:p>
            <a:pPr marL="457200" lvl="1" indent="0">
              <a:buNone/>
            </a:pPr>
            <a:r>
              <a:rPr lang="en-US" sz="3500" b="1" dirty="0" smtClean="0">
                <a:solidFill>
                  <a:srgbClr val="000000"/>
                </a:solidFill>
                <a:latin typeface="Courier New"/>
                <a:cs typeface="Courier New"/>
              </a:rPr>
              <a:t>console.log( -1 / 0 );</a:t>
            </a:r>
            <a:endParaRPr lang="en-US" sz="9600" b="1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41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228184" y="6093296"/>
            <a:ext cx="1774525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infinity.html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8890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Numeric Properties (</a:t>
            </a:r>
            <a:r>
              <a:rPr lang="en-US" dirty="0" err="1" smtClean="0">
                <a:solidFill>
                  <a:srgbClr val="333333"/>
                </a:solidFill>
              </a:rPr>
              <a:t>NaN</a:t>
            </a:r>
            <a:r>
              <a:rPr lang="en-US" dirty="0" smtClean="0">
                <a:solidFill>
                  <a:srgbClr val="333333"/>
                </a:solidFill>
              </a:rPr>
              <a:t>)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What is a </a:t>
            </a:r>
            <a:r>
              <a:rPr lang="en-US" sz="3600" b="1" dirty="0" err="1" smtClean="0"/>
              <a:t>NaN</a:t>
            </a:r>
            <a:r>
              <a:rPr lang="en-US" sz="3600" b="1" dirty="0" smtClean="0"/>
              <a:t>?</a:t>
            </a:r>
            <a:endParaRPr lang="en-US" sz="3600" b="1" dirty="0"/>
          </a:p>
          <a:p>
            <a:pPr marL="457200" lvl="1" indent="0">
              <a:buNone/>
            </a:pPr>
            <a:r>
              <a:rPr lang="en-US" sz="3600" dirty="0" err="1" smtClean="0"/>
              <a:t>NaN</a:t>
            </a:r>
            <a:r>
              <a:rPr lang="en-US" sz="3600" dirty="0" smtClean="0"/>
              <a:t> is a “Not a Number”.</a:t>
            </a:r>
          </a:p>
          <a:p>
            <a:pPr marL="457200" lvl="1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b="1" dirty="0" smtClean="0"/>
              <a:t>Examples:</a:t>
            </a:r>
            <a:endParaRPr lang="en-US" sz="3600" b="1" dirty="0"/>
          </a:p>
          <a:p>
            <a:pPr marL="457200" lvl="1" indent="0">
              <a:buNone/>
            </a:pPr>
            <a:r>
              <a:rPr lang="da-DK" sz="3500" b="1" dirty="0" smtClean="0">
                <a:solidFill>
                  <a:srgbClr val="000000"/>
                </a:solidFill>
                <a:latin typeface="Courier New"/>
                <a:cs typeface="Courier New"/>
              </a:rPr>
              <a:t>var </a:t>
            </a:r>
            <a:r>
              <a:rPr lang="da-DK" sz="3500" b="1" dirty="0" err="1">
                <a:solidFill>
                  <a:srgbClr val="000000"/>
                </a:solidFill>
                <a:latin typeface="Courier New"/>
                <a:cs typeface="Courier New"/>
              </a:rPr>
              <a:t>nanCalc</a:t>
            </a:r>
            <a:r>
              <a:rPr lang="da-DK" sz="3500" b="1" dirty="0">
                <a:solidFill>
                  <a:srgbClr val="000000"/>
                </a:solidFill>
                <a:latin typeface="Courier New"/>
                <a:cs typeface="Courier New"/>
              </a:rPr>
              <a:t> = 0 / 0</a:t>
            </a:r>
            <a:r>
              <a:rPr lang="da-DK" sz="3500" b="1" dirty="0" smtClean="0">
                <a:solidFill>
                  <a:srgbClr val="000000"/>
                </a:solidFill>
                <a:latin typeface="Courier New"/>
                <a:cs typeface="Courier New"/>
              </a:rPr>
              <a:t>;  // </a:t>
            </a:r>
            <a:r>
              <a:rPr lang="da-DK" sz="35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NaN</a:t>
            </a:r>
            <a:endParaRPr lang="da-DK" sz="35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hr-HR" sz="3500" b="1" dirty="0">
                <a:solidFill>
                  <a:srgbClr val="000000"/>
                </a:solidFill>
                <a:latin typeface="Courier New"/>
                <a:cs typeface="Courier New"/>
              </a:rPr>
              <a:t>var bogus = 100 / "Apple";</a:t>
            </a:r>
            <a:endParaRPr lang="da-DK" sz="35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457200" lvl="1" indent="0">
              <a:buNone/>
            </a:pPr>
            <a:endParaRPr lang="en-US" sz="35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857250" lvl="2" indent="0">
              <a:buNone/>
            </a:pPr>
            <a:endParaRPr lang="en-US" sz="3200" b="1" dirty="0"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42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7452320" y="3060239"/>
            <a:ext cx="1288108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Script 02c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6726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Math Properties &amp; Methods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600" b="1" dirty="0" smtClean="0"/>
              <a:t>What are built-in properties or methods?</a:t>
            </a:r>
            <a:endParaRPr lang="en-US" sz="3600" b="1" dirty="0"/>
          </a:p>
          <a:p>
            <a:pPr marL="457200" lvl="1" indent="0">
              <a:buNone/>
            </a:pPr>
            <a:r>
              <a:rPr lang="en-US" sz="3600" dirty="0" smtClean="0"/>
              <a:t>Common functions available via Math object:</a:t>
            </a:r>
          </a:p>
          <a:p>
            <a:pPr marL="857250" lvl="2" indent="0">
              <a:buNone/>
            </a:pPr>
            <a:r>
              <a:rPr lang="en-US" sz="3200" dirty="0">
                <a:hlinkClick r:id="rId2"/>
              </a:rPr>
              <a:t>http://www.w3schools.com/jsref/</a:t>
            </a:r>
            <a:r>
              <a:rPr lang="en-US" sz="3200" dirty="0" smtClean="0">
                <a:hlinkClick r:id="rId2"/>
              </a:rPr>
              <a:t>jsref_obj_math.asp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pPr marL="0" indent="0">
              <a:buNone/>
            </a:pPr>
            <a:r>
              <a:rPr lang="en-US" sz="3600" b="1" dirty="0"/>
              <a:t>Examples:</a:t>
            </a:r>
          </a:p>
          <a:p>
            <a:pPr marL="457200" lvl="1" indent="0">
              <a:buNone/>
            </a:pPr>
            <a:r>
              <a:rPr lang="en-US" sz="3500" b="1" dirty="0" smtClean="0">
                <a:solidFill>
                  <a:srgbClr val="000000"/>
                </a:solidFill>
                <a:latin typeface="Courier New"/>
                <a:cs typeface="Courier New"/>
              </a:rPr>
              <a:t>// property for constants</a:t>
            </a:r>
          </a:p>
          <a:p>
            <a:pPr marL="457200" lvl="1" indent="0">
              <a:buNone/>
            </a:pPr>
            <a:r>
              <a:rPr lang="en-US" sz="35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var</a:t>
            </a:r>
            <a:r>
              <a:rPr lang="en-US" sz="35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500" b="1" dirty="0">
                <a:solidFill>
                  <a:srgbClr val="000000"/>
                </a:solidFill>
                <a:latin typeface="Courier New"/>
                <a:cs typeface="Courier New"/>
              </a:rPr>
              <a:t>pi = </a:t>
            </a:r>
            <a:r>
              <a:rPr lang="en-US" sz="3500" b="1" dirty="0" err="1">
                <a:solidFill>
                  <a:srgbClr val="000000"/>
                </a:solidFill>
                <a:latin typeface="Courier New"/>
                <a:cs typeface="Courier New"/>
              </a:rPr>
              <a:t>Math.PI</a:t>
            </a:r>
            <a:r>
              <a:rPr lang="en-US" sz="3500" b="1" dirty="0" smtClean="0">
                <a:solidFill>
                  <a:srgbClr val="000000"/>
                </a:solidFill>
                <a:latin typeface="Courier New"/>
                <a:cs typeface="Courier New"/>
              </a:rPr>
              <a:t>; // property</a:t>
            </a:r>
          </a:p>
          <a:p>
            <a:pPr marL="457200" lvl="1" indent="0">
              <a:buNone/>
            </a:pPr>
            <a:endParaRPr lang="en-US" sz="35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3500" b="1" dirty="0" smtClean="0">
                <a:solidFill>
                  <a:srgbClr val="000000"/>
                </a:solidFill>
                <a:latin typeface="Courier New"/>
                <a:cs typeface="Courier New"/>
              </a:rPr>
              <a:t>// method for nearest integer</a:t>
            </a:r>
          </a:p>
          <a:p>
            <a:pPr marL="457200" lvl="1" indent="0">
              <a:buNone/>
            </a:pPr>
            <a:r>
              <a:rPr lang="en-US" sz="35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var</a:t>
            </a:r>
            <a:r>
              <a:rPr lang="en-US" sz="3500" b="1" dirty="0" smtClean="0">
                <a:solidFill>
                  <a:srgbClr val="000000"/>
                </a:solidFill>
                <a:latin typeface="Courier New"/>
                <a:cs typeface="Courier New"/>
              </a:rPr>
              <a:t> cents = round(12.567);</a:t>
            </a:r>
          </a:p>
          <a:p>
            <a:pPr marL="457200" lvl="1" indent="0">
              <a:buNone/>
            </a:pPr>
            <a:endParaRPr lang="en-US" sz="35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3500" b="1" dirty="0" smtClean="0">
                <a:solidFill>
                  <a:srgbClr val="000000"/>
                </a:solidFill>
                <a:latin typeface="Courier New"/>
                <a:cs typeface="Courier New"/>
              </a:rPr>
              <a:t>// random float between zero &amp; one</a:t>
            </a:r>
          </a:p>
          <a:p>
            <a:pPr marL="457200" lvl="1" indent="0">
              <a:buNone/>
            </a:pPr>
            <a:r>
              <a:rPr lang="en-US" sz="3500" b="1" dirty="0" err="1">
                <a:solidFill>
                  <a:srgbClr val="000000"/>
                </a:solidFill>
                <a:latin typeface="Courier New"/>
                <a:cs typeface="Courier New"/>
              </a:rPr>
              <a:t>var</a:t>
            </a:r>
            <a:r>
              <a:rPr lang="en-US" sz="3500" b="1" dirty="0">
                <a:solidFill>
                  <a:srgbClr val="000000"/>
                </a:solidFill>
                <a:latin typeface="Courier New"/>
                <a:cs typeface="Courier New"/>
              </a:rPr>
              <a:t> guess = </a:t>
            </a:r>
            <a:r>
              <a:rPr lang="en-US" sz="3500" b="1" dirty="0" err="1">
                <a:solidFill>
                  <a:srgbClr val="000000"/>
                </a:solidFill>
                <a:latin typeface="Courier New"/>
                <a:cs typeface="Courier New"/>
              </a:rPr>
              <a:t>Math.random</a:t>
            </a:r>
            <a:r>
              <a:rPr lang="en-US" sz="3500" b="1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3500" b="1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en-US" sz="35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43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724638" y="6156583"/>
            <a:ext cx="1159730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Script 03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3300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3782" y="1331738"/>
            <a:ext cx="7315200" cy="19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63354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b="1" dirty="0" smtClean="0">
                <a:latin typeface="Arial"/>
                <a:ea typeface="DejaVu Sans" pitchFamily="34" charset="0"/>
                <a:cs typeface="Arial"/>
              </a:rPr>
              <a:t>Dates</a:t>
            </a:r>
            <a:endParaRPr lang="en-US" sz="5400" b="1" dirty="0">
              <a:latin typeface="Arial"/>
              <a:ea typeface="DejaVu Sans" pitchFamily="34" charset="0"/>
              <a:cs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28576" y="3861047"/>
            <a:ext cx="6805612" cy="2042691"/>
          </a:xfrm>
        </p:spPr>
        <p:txBody>
          <a:bodyPr lIns="0" tIns="28077" rIns="0" bIns="0" anchor="ctr">
            <a:normAutofit/>
          </a:bodyPr>
          <a:lstStyle/>
          <a:p>
            <a:pPr indent="-331754" algn="ctr" eaLnBrk="1" fontAlgn="auto" hangingPunct="1">
              <a:spcBef>
                <a:spcPts val="661"/>
              </a:spcBef>
              <a:buClrTx/>
              <a:buFont typeface="Wingdings"/>
              <a:buNone/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21382" y="6246639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890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JavaScri</a:t>
            </a:r>
            <a:r>
              <a:rPr lang="en-US" dirty="0" smtClean="0">
                <a:solidFill>
                  <a:srgbClr val="333333"/>
                </a:solidFill>
              </a:rPr>
              <a:t>pt Dates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 smtClean="0"/>
              <a:t>What is a Date?</a:t>
            </a:r>
            <a:endParaRPr lang="en-US" sz="3600" b="1" dirty="0"/>
          </a:p>
          <a:p>
            <a:pPr marL="457200" lvl="1" indent="0">
              <a:buNone/>
            </a:pPr>
            <a:r>
              <a:rPr lang="en-US" sz="3600" dirty="0" smtClean="0"/>
              <a:t>The Dates in JavaScript are also objects.</a:t>
            </a:r>
            <a:br>
              <a:rPr lang="en-US" sz="3600" dirty="0" smtClean="0"/>
            </a:br>
            <a:endParaRPr lang="en-US" sz="3600" dirty="0"/>
          </a:p>
          <a:p>
            <a:pPr marL="0" indent="0">
              <a:buNone/>
            </a:pPr>
            <a:r>
              <a:rPr lang="en-US" sz="3600" b="1" dirty="0" smtClean="0"/>
              <a:t>Example:</a:t>
            </a:r>
            <a:endParaRPr lang="en-US" sz="3600" b="1" dirty="0"/>
          </a:p>
          <a:p>
            <a:pPr marL="457200" lvl="1" indent="0">
              <a:buNone/>
            </a:pPr>
            <a:r>
              <a:rPr lang="en-US" sz="3500" b="1" dirty="0" smtClean="0">
                <a:solidFill>
                  <a:srgbClr val="000000"/>
                </a:solidFill>
                <a:latin typeface="Courier New"/>
                <a:cs typeface="Courier New"/>
              </a:rPr>
              <a:t>// set to current date/time</a:t>
            </a:r>
          </a:p>
          <a:p>
            <a:pPr marL="457200" lvl="1" indent="0">
              <a:buNone/>
            </a:pPr>
            <a:r>
              <a:rPr lang="en-US" sz="35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var</a:t>
            </a:r>
            <a:r>
              <a:rPr lang="en-US" sz="3500" b="1" dirty="0" smtClean="0">
                <a:solidFill>
                  <a:srgbClr val="000000"/>
                </a:solidFill>
                <a:latin typeface="Courier New"/>
                <a:cs typeface="Courier New"/>
              </a:rPr>
              <a:t> today = new Date();</a:t>
            </a:r>
          </a:p>
          <a:p>
            <a:pPr marL="457200" lvl="1" indent="0">
              <a:buNone/>
            </a:pPr>
            <a:r>
              <a:rPr lang="en-US" sz="3500" b="1" dirty="0" smtClean="0">
                <a:solidFill>
                  <a:srgbClr val="000000"/>
                </a:solidFill>
                <a:latin typeface="Courier New"/>
                <a:cs typeface="Courier New"/>
              </a:rPr>
              <a:t>console.log( today );</a:t>
            </a:r>
            <a:endParaRPr lang="en-US" sz="8800" b="1" dirty="0"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45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516216" y="6309320"/>
            <a:ext cx="1213794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dateToday.html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0026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Setting </a:t>
            </a:r>
            <a:r>
              <a:rPr lang="en-US" smtClean="0">
                <a:solidFill>
                  <a:srgbClr val="333333"/>
                </a:solidFill>
              </a:rPr>
              <a:t>the Date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 smtClean="0"/>
              <a:t>What is a Date?</a:t>
            </a:r>
            <a:endParaRPr lang="en-US" sz="3600" b="1" dirty="0"/>
          </a:p>
          <a:p>
            <a:pPr marL="457200" lvl="1" indent="0">
              <a:buNone/>
            </a:pPr>
            <a:r>
              <a:rPr lang="en-US" sz="3600" dirty="0" smtClean="0"/>
              <a:t>The Dates in JavaScript are also objects.</a:t>
            </a:r>
            <a:br>
              <a:rPr lang="en-US" sz="3600" dirty="0" smtClean="0"/>
            </a:br>
            <a:endParaRPr lang="en-US" sz="3600" dirty="0"/>
          </a:p>
          <a:p>
            <a:pPr marL="0" indent="0">
              <a:buNone/>
            </a:pPr>
            <a:r>
              <a:rPr lang="en-US" sz="3600" b="1" dirty="0" smtClean="0"/>
              <a:t>Examples:</a:t>
            </a:r>
            <a:endParaRPr lang="en-US" sz="3600" b="1" dirty="0"/>
          </a:p>
          <a:p>
            <a:pPr marL="457200" lvl="1" indent="0">
              <a:buNone/>
            </a:pPr>
            <a:r>
              <a:rPr lang="en-US" sz="3500" b="1" dirty="0" err="1">
                <a:solidFill>
                  <a:srgbClr val="000000"/>
                </a:solidFill>
                <a:latin typeface="Courier New"/>
                <a:cs typeface="Courier New"/>
              </a:rPr>
              <a:t>var</a:t>
            </a:r>
            <a:r>
              <a:rPr lang="en-US" sz="35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500" b="1" dirty="0" smtClean="0">
                <a:solidFill>
                  <a:srgbClr val="000000"/>
                </a:solidFill>
                <a:latin typeface="Courier New"/>
                <a:cs typeface="Courier New"/>
              </a:rPr>
              <a:t>count = 4;  //  number</a:t>
            </a:r>
          </a:p>
          <a:p>
            <a:pPr marL="457200" lvl="1" indent="0">
              <a:buNone/>
            </a:pPr>
            <a:r>
              <a:rPr lang="en-US" sz="3500" b="1" dirty="0" err="1">
                <a:solidFill>
                  <a:srgbClr val="000000"/>
                </a:solidFill>
                <a:latin typeface="Courier New"/>
                <a:cs typeface="Courier New"/>
              </a:rPr>
              <a:t>var</a:t>
            </a:r>
            <a:r>
              <a:rPr lang="en-US" sz="35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5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localPi</a:t>
            </a:r>
            <a:r>
              <a:rPr lang="en-US" sz="3500" b="1" dirty="0" smtClean="0">
                <a:solidFill>
                  <a:srgbClr val="000000"/>
                </a:solidFill>
                <a:latin typeface="Courier New"/>
                <a:cs typeface="Courier New"/>
              </a:rPr>
              <a:t> = 3.14; // number</a:t>
            </a:r>
          </a:p>
          <a:p>
            <a:pPr marL="457200" lvl="1" indent="0">
              <a:buNone/>
            </a:pPr>
            <a:r>
              <a:rPr lang="da-DK" sz="3500" b="1" dirty="0">
                <a:solidFill>
                  <a:srgbClr val="000000"/>
                </a:solidFill>
                <a:latin typeface="Courier New"/>
                <a:cs typeface="Courier New"/>
              </a:rPr>
              <a:t>var </a:t>
            </a:r>
            <a:r>
              <a:rPr lang="da-DK" sz="35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exponPi</a:t>
            </a:r>
            <a:r>
              <a:rPr lang="da-DK" sz="3500" b="1" dirty="0" smtClean="0">
                <a:solidFill>
                  <a:srgbClr val="000000"/>
                </a:solidFill>
                <a:latin typeface="Courier New"/>
                <a:cs typeface="Courier New"/>
              </a:rPr>
              <a:t> = 0.314e+1;</a:t>
            </a:r>
            <a:endParaRPr lang="en-US" sz="35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857250" lvl="2" indent="0">
              <a:buNone/>
            </a:pPr>
            <a:endParaRPr lang="en-US" sz="3200" b="1" dirty="0"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46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444208" y="6381328"/>
            <a:ext cx="1380506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dateMethods.html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0026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Date Methods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 smtClean="0"/>
              <a:t>What is a Date?</a:t>
            </a:r>
            <a:endParaRPr lang="en-US" sz="3600" b="1" dirty="0"/>
          </a:p>
          <a:p>
            <a:pPr marL="457200" lvl="1" indent="0">
              <a:buNone/>
            </a:pPr>
            <a:r>
              <a:rPr lang="en-US" sz="3600" dirty="0" smtClean="0"/>
              <a:t>The Dates in JavaScript are also objects.</a:t>
            </a:r>
            <a:br>
              <a:rPr lang="en-US" sz="3600" dirty="0" smtClean="0"/>
            </a:br>
            <a:endParaRPr lang="en-US" sz="3600" dirty="0"/>
          </a:p>
          <a:p>
            <a:pPr marL="0" indent="0">
              <a:buNone/>
            </a:pPr>
            <a:r>
              <a:rPr lang="en-US" sz="3600" b="1" dirty="0" smtClean="0"/>
              <a:t>Examples:</a:t>
            </a:r>
            <a:endParaRPr lang="en-US" sz="3600" b="1" dirty="0"/>
          </a:p>
          <a:p>
            <a:pPr marL="457200" lvl="1" indent="0">
              <a:buNone/>
            </a:pPr>
            <a:r>
              <a:rPr lang="en-US" sz="3500" b="1" dirty="0" err="1">
                <a:solidFill>
                  <a:srgbClr val="000000"/>
                </a:solidFill>
                <a:latin typeface="Courier New"/>
                <a:cs typeface="Courier New"/>
              </a:rPr>
              <a:t>var</a:t>
            </a:r>
            <a:r>
              <a:rPr lang="en-US" sz="35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500" b="1" dirty="0" smtClean="0">
                <a:solidFill>
                  <a:srgbClr val="000000"/>
                </a:solidFill>
                <a:latin typeface="Courier New"/>
                <a:cs typeface="Courier New"/>
              </a:rPr>
              <a:t>count = 4;  //  number</a:t>
            </a:r>
          </a:p>
          <a:p>
            <a:pPr marL="457200" lvl="1" indent="0">
              <a:buNone/>
            </a:pPr>
            <a:r>
              <a:rPr lang="en-US" sz="3500" b="1" dirty="0" err="1">
                <a:solidFill>
                  <a:srgbClr val="000000"/>
                </a:solidFill>
                <a:latin typeface="Courier New"/>
                <a:cs typeface="Courier New"/>
              </a:rPr>
              <a:t>var</a:t>
            </a:r>
            <a:r>
              <a:rPr lang="en-US" sz="35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5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localPi</a:t>
            </a:r>
            <a:r>
              <a:rPr lang="en-US" sz="3500" b="1" dirty="0" smtClean="0">
                <a:solidFill>
                  <a:srgbClr val="000000"/>
                </a:solidFill>
                <a:latin typeface="Courier New"/>
                <a:cs typeface="Courier New"/>
              </a:rPr>
              <a:t> = 3.14; // number</a:t>
            </a:r>
          </a:p>
          <a:p>
            <a:pPr marL="457200" lvl="1" indent="0">
              <a:buNone/>
            </a:pPr>
            <a:r>
              <a:rPr lang="da-DK" sz="3500" b="1" dirty="0">
                <a:solidFill>
                  <a:srgbClr val="000000"/>
                </a:solidFill>
                <a:latin typeface="Courier New"/>
                <a:cs typeface="Courier New"/>
              </a:rPr>
              <a:t>var </a:t>
            </a:r>
            <a:r>
              <a:rPr lang="da-DK" sz="35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exponPi</a:t>
            </a:r>
            <a:r>
              <a:rPr lang="da-DK" sz="3500" b="1" dirty="0" smtClean="0">
                <a:solidFill>
                  <a:srgbClr val="000000"/>
                </a:solidFill>
                <a:latin typeface="Courier New"/>
                <a:cs typeface="Courier New"/>
              </a:rPr>
              <a:t> = 0.314e+1;</a:t>
            </a:r>
            <a:endParaRPr lang="en-US" sz="35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857250" lvl="2" indent="0">
              <a:buNone/>
            </a:pPr>
            <a:endParaRPr lang="en-US" sz="3200" b="1" dirty="0"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47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444208" y="6381328"/>
            <a:ext cx="1380506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dateMethods.html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0026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Day of Week Calculator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dobStr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prompt( "Enter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birthdate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 (no dashes)",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         "December 7, 1941" );  // default</a:t>
            </a:r>
          </a:p>
          <a:p>
            <a:pPr marL="0" indent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// convert string to date object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dobObj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new Date(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dobStr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0" indent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// calculate day of week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dow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dobObj.getDay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();  // 0-6 day of week 0==Sun</a:t>
            </a:r>
          </a:p>
          <a:p>
            <a:pPr marL="0" indent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// create day of week array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dow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[ "Sun", "Mon", "Tue", "Wed", 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"Thu", "Fri", "Sat" ];</a:t>
            </a:r>
          </a:p>
          <a:p>
            <a:pPr marL="0" indent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// create message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"Born on: " +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dow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dobObj.getDay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 ];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alert(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);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48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299352" y="6247948"/>
            <a:ext cx="1580881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dateDowPrompt.html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0026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3782" y="1331738"/>
            <a:ext cx="7315200" cy="19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63354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b="1" dirty="0" smtClean="0">
                <a:latin typeface="Arial"/>
                <a:ea typeface="DejaVu Sans" pitchFamily="34" charset="0"/>
                <a:cs typeface="Arial"/>
              </a:rPr>
              <a:t>Strings</a:t>
            </a:r>
            <a:endParaRPr lang="en-US" sz="5400" b="1" dirty="0">
              <a:latin typeface="Arial"/>
              <a:ea typeface="DejaVu Sans" pitchFamily="34" charset="0"/>
              <a:cs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28576" y="3861047"/>
            <a:ext cx="6805612" cy="2042691"/>
          </a:xfrm>
        </p:spPr>
        <p:txBody>
          <a:bodyPr lIns="0" tIns="28077" rIns="0" bIns="0" anchor="ctr">
            <a:normAutofit/>
          </a:bodyPr>
          <a:lstStyle/>
          <a:p>
            <a:pPr indent="-331754" algn="ctr" eaLnBrk="1" fontAlgn="auto" hangingPunct="1">
              <a:spcBef>
                <a:spcPts val="661"/>
              </a:spcBef>
              <a:buClrTx/>
              <a:buFont typeface="Wingdings"/>
              <a:buNone/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21382" y="6246639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198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33"/>
                </a:solidFill>
              </a:rPr>
              <a:t>JavaScript is Limited (intentionally)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 smtClean="0"/>
              <a:t>JavaScript is not Java</a:t>
            </a:r>
          </a:p>
          <a:p>
            <a:r>
              <a:rPr lang="en-US" sz="4000" dirty="0" smtClean="0"/>
              <a:t>Runs in the client’s browser</a:t>
            </a:r>
          </a:p>
          <a:p>
            <a:r>
              <a:rPr lang="en-US" sz="4000" dirty="0" smtClean="0"/>
              <a:t>No access to file system (security)</a:t>
            </a:r>
          </a:p>
          <a:p>
            <a:r>
              <a:rPr lang="en-US" sz="4000" dirty="0" smtClean="0"/>
              <a:t>Can’t open client files</a:t>
            </a:r>
          </a:p>
          <a:p>
            <a:r>
              <a:rPr lang="en-US" sz="4000" dirty="0" smtClean="0"/>
              <a:t>Can’t make database connection</a:t>
            </a:r>
          </a:p>
          <a:p>
            <a:r>
              <a:rPr lang="en-US" sz="4000" dirty="0" smtClean="0"/>
              <a:t>Can be disabled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51866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50</a:t>
            </a:fld>
            <a:endParaRPr lang="es-ES" dirty="0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JavaScript String Examples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What is a string?</a:t>
            </a:r>
            <a:endParaRPr lang="en-US" sz="2400" b="1" dirty="0"/>
          </a:p>
          <a:p>
            <a:pPr marL="457200" lvl="1" indent="0">
              <a:buNone/>
            </a:pPr>
            <a:r>
              <a:rPr lang="en-US" sz="2400" dirty="0" smtClean="0"/>
              <a:t>A series of characters between double or single quotation marks.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b="1" dirty="0"/>
              <a:t>Examples: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"/>
                <a:cs typeface="Courier"/>
              </a:rPr>
              <a:t>"This is a string";  // double quotes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"/>
                <a:cs typeface="Courier"/>
              </a:rPr>
              <a:t>'Also a string';  // single quotes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"/>
                <a:cs typeface="Courier"/>
              </a:rPr>
              <a:t>"12";  // string not a number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"/>
                <a:cs typeface="Courier"/>
              </a:rPr>
              <a:t>'Not a string";  // mismatched (error!)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"/>
                <a:cs typeface="Courier"/>
              </a:rPr>
              <a:t>"Also not string';  // mismatched (error!)</a:t>
            </a:r>
            <a:endParaRPr lang="en-US" sz="6000" b="1" dirty="0">
              <a:latin typeface="Courier"/>
              <a:cs typeface="Courier"/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7236296" y="2844215"/>
            <a:ext cx="1416486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Script 04aa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1084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51</a:t>
            </a:fld>
            <a:endParaRPr lang="es-ES" dirty="0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Quotes within Quotes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What is a string?</a:t>
            </a:r>
            <a:endParaRPr lang="en-US" sz="2400" b="1" dirty="0"/>
          </a:p>
          <a:p>
            <a:pPr marL="457200" lvl="1" indent="0">
              <a:buNone/>
            </a:pPr>
            <a:r>
              <a:rPr lang="en-US" sz="2400" dirty="0" smtClean="0"/>
              <a:t>A string containing double quotes can be quoted using single quotes.  A string containing single quotes can be quoted using double quotes.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b="1" dirty="0"/>
              <a:t>Examples: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"/>
                <a:cs typeface="Courier"/>
              </a:rPr>
              <a:t>// double within single quotes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"/>
                <a:cs typeface="Courier"/>
              </a:rPr>
              <a:t>'single "quoted" string';</a:t>
            </a:r>
          </a:p>
          <a:p>
            <a:pPr marL="400050" lvl="1" indent="0">
              <a:buNone/>
            </a:pPr>
            <a:endParaRPr lang="en-US" sz="2400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2400" b="1" dirty="0">
                <a:latin typeface="Courier"/>
                <a:cs typeface="Courier"/>
              </a:rPr>
              <a:t>// single within double quotes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"/>
                <a:cs typeface="Courier"/>
              </a:rPr>
              <a:t>"double 'quoted' string";</a:t>
            </a:r>
            <a:endParaRPr lang="en-US" sz="9600" b="1" dirty="0">
              <a:latin typeface="Courier"/>
              <a:cs typeface="Courier"/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7164288" y="3276263"/>
            <a:ext cx="1416486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Script 04ab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8144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52</a:t>
            </a:fld>
            <a:endParaRPr lang="es-ES" dirty="0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Escaping Quotes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 smtClean="0"/>
              <a:t>What is an escaped quote?</a:t>
            </a:r>
            <a:endParaRPr lang="en-US" sz="2800" b="1" dirty="0"/>
          </a:p>
          <a:p>
            <a:pPr marL="457200" lvl="1" indent="0">
              <a:buNone/>
            </a:pPr>
            <a:r>
              <a:rPr lang="en-US" dirty="0" smtClean="0"/>
              <a:t>Single and double quotes (and other special characters) can be escaped using the backslash “</a:t>
            </a:r>
            <a:r>
              <a:rPr lang="en-US" b="1" dirty="0" smtClean="0">
                <a:latin typeface="Courier"/>
                <a:cs typeface="Courier"/>
              </a:rPr>
              <a:t>\</a:t>
            </a:r>
            <a:r>
              <a:rPr lang="en-US" dirty="0" smtClean="0"/>
              <a:t>” character.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2800" b="1" dirty="0"/>
              <a:t>Examples:</a:t>
            </a:r>
          </a:p>
          <a:p>
            <a:pPr marL="400050" lvl="1" indent="0">
              <a:buNone/>
            </a:pPr>
            <a:r>
              <a:rPr lang="en-US" b="1" dirty="0">
                <a:latin typeface="Courier"/>
                <a:cs typeface="Courier"/>
              </a:rPr>
              <a:t>// double quotes escaped</a:t>
            </a:r>
          </a:p>
          <a:p>
            <a:pPr marL="400050" lvl="1" indent="0">
              <a:buNone/>
            </a:pPr>
            <a:r>
              <a:rPr lang="en-US" b="1" dirty="0">
                <a:latin typeface="Courier"/>
                <a:cs typeface="Courier"/>
              </a:rPr>
              <a:t>"Today's word is \"perspicacious\"";</a:t>
            </a:r>
          </a:p>
          <a:p>
            <a:pPr marL="400050" lvl="1" indent="0">
              <a:buNone/>
            </a:pPr>
            <a:endParaRPr lang="en-US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b="1" dirty="0">
                <a:latin typeface="Courier"/>
                <a:cs typeface="Courier"/>
              </a:rPr>
              <a:t>// single quote escaped</a:t>
            </a:r>
          </a:p>
          <a:p>
            <a:pPr marL="400050" lvl="1" indent="0">
              <a:buNone/>
            </a:pPr>
            <a:r>
              <a:rPr lang="en-US" b="1" dirty="0">
                <a:latin typeface="Courier"/>
                <a:cs typeface="Courier"/>
              </a:rPr>
              <a:t>'Today\'s word is "perspicacious"';</a:t>
            </a: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7164288" y="3204255"/>
            <a:ext cx="1416486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Script 04ac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1874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53</a:t>
            </a:fld>
            <a:endParaRPr lang="es-ES" dirty="0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Concatenating Strings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100" b="1" dirty="0" smtClean="0"/>
              <a:t>What is string concatenation?</a:t>
            </a:r>
            <a:endParaRPr lang="en-US" sz="2100" b="1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100" dirty="0" smtClean="0"/>
              <a:t>The plus “+” symbol is used to join strings together.</a:t>
            </a:r>
            <a:br>
              <a:rPr lang="en-US" sz="2100" dirty="0" smtClean="0"/>
            </a:br>
            <a:endParaRPr lang="en-US" sz="21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sz="2100" b="1" dirty="0"/>
              <a:t>Examples: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100" b="1" dirty="0">
                <a:latin typeface="Courier New"/>
                <a:cs typeface="Courier New"/>
              </a:rPr>
              <a:t>// long string concatenated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100" b="1" dirty="0" err="1">
                <a:latin typeface="Courier New"/>
                <a:cs typeface="Courier New"/>
              </a:rPr>
              <a:t>var</a:t>
            </a:r>
            <a:r>
              <a:rPr lang="en-US" sz="2100" b="1" dirty="0">
                <a:latin typeface="Courier New"/>
                <a:cs typeface="Courier New"/>
              </a:rPr>
              <a:t> </a:t>
            </a:r>
            <a:r>
              <a:rPr lang="en-US" sz="2100" b="1" dirty="0" err="1">
                <a:latin typeface="Courier New"/>
                <a:cs typeface="Courier New"/>
              </a:rPr>
              <a:t>conCat</a:t>
            </a:r>
            <a:r>
              <a:rPr lang="en-US" sz="2100" b="1" dirty="0">
                <a:latin typeface="Courier New"/>
                <a:cs typeface="Courier New"/>
              </a:rPr>
              <a:t> = "God whispers to us " +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100" b="1" dirty="0">
                <a:latin typeface="Courier New"/>
                <a:cs typeface="Courier New"/>
              </a:rPr>
              <a:t>             "in our pleasures ... " +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100" b="1" dirty="0">
                <a:latin typeface="Courier New"/>
                <a:cs typeface="Courier New"/>
              </a:rPr>
              <a:t>             "but shouts in our " +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100" b="1" dirty="0">
                <a:latin typeface="Courier New"/>
                <a:cs typeface="Courier New"/>
              </a:rPr>
              <a:t>             "pains. -- C.S. Lewis";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2100" b="1" dirty="0">
              <a:latin typeface="Courier New"/>
              <a:cs typeface="Courier New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100" b="1" dirty="0" err="1">
                <a:latin typeface="Courier New"/>
                <a:cs typeface="Courier New"/>
              </a:rPr>
              <a:t>var</a:t>
            </a:r>
            <a:r>
              <a:rPr lang="en-US" sz="2100" b="1" dirty="0">
                <a:latin typeface="Courier New"/>
                <a:cs typeface="Courier New"/>
              </a:rPr>
              <a:t> count = 0;  // integer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2100" b="1" dirty="0">
              <a:latin typeface="Courier New"/>
              <a:cs typeface="Courier New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100" b="1" dirty="0">
                <a:latin typeface="Courier New"/>
                <a:cs typeface="Courier New"/>
              </a:rPr>
              <a:t>// number is converted to string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100" b="1" dirty="0" err="1">
                <a:latin typeface="Courier New"/>
                <a:cs typeface="Courier New"/>
              </a:rPr>
              <a:t>var</a:t>
            </a:r>
            <a:r>
              <a:rPr lang="en-US" sz="2100" b="1" dirty="0">
                <a:latin typeface="Courier New"/>
                <a:cs typeface="Courier New"/>
              </a:rPr>
              <a:t> message = "Yes we have " + count +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100" b="1" dirty="0">
                <a:latin typeface="Courier New"/>
                <a:cs typeface="Courier New"/>
              </a:rPr>
              <a:t>              " bananas";</a:t>
            </a: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7259970" y="2700199"/>
            <a:ext cx="1416486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Script 04ad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3711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54</a:t>
            </a:fld>
            <a:endParaRPr lang="es-ES" dirty="0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Line Continuation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What is line continuation?</a:t>
            </a:r>
            <a:endParaRPr lang="en-US" sz="2400" b="1" dirty="0"/>
          </a:p>
          <a:p>
            <a:pPr marL="457200" lvl="1" indent="0">
              <a:buNone/>
            </a:pPr>
            <a:r>
              <a:rPr lang="en-US" sz="2400" dirty="0" smtClean="0"/>
              <a:t>A long line can span multiple lines via the backslash “</a:t>
            </a:r>
            <a:r>
              <a:rPr lang="en-US" sz="2400" b="1" dirty="0" smtClean="0">
                <a:latin typeface="Courier"/>
                <a:cs typeface="Courier"/>
              </a:rPr>
              <a:t>\</a:t>
            </a:r>
            <a:r>
              <a:rPr lang="en-US" sz="2400" dirty="0" smtClean="0"/>
              <a:t>” character as the last character on the line.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b="1" dirty="0"/>
              <a:t>Examples: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"/>
                <a:cs typeface="Courier"/>
              </a:rPr>
              <a:t>// spanning lines via continuation</a:t>
            </a:r>
          </a:p>
          <a:p>
            <a:pPr marL="400050" lvl="1" indent="0">
              <a:buNone/>
            </a:pPr>
            <a:r>
              <a:rPr lang="en-US" sz="2400" b="1" dirty="0" err="1">
                <a:latin typeface="Courier"/>
                <a:cs typeface="Courier"/>
              </a:rPr>
              <a:t>var</a:t>
            </a:r>
            <a:r>
              <a:rPr lang="en-US" sz="2400" b="1" dirty="0">
                <a:latin typeface="Courier"/>
                <a:cs typeface="Courier"/>
              </a:rPr>
              <a:t> </a:t>
            </a:r>
            <a:r>
              <a:rPr lang="en-US" sz="2400" b="1" dirty="0" err="1">
                <a:latin typeface="Courier"/>
                <a:cs typeface="Courier"/>
              </a:rPr>
              <a:t>strCont</a:t>
            </a:r>
            <a:r>
              <a:rPr lang="en-US" sz="2400" b="1" dirty="0">
                <a:latin typeface="Courier"/>
                <a:cs typeface="Courier"/>
              </a:rPr>
              <a:t> = "The remarkable thing is, \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"/>
                <a:cs typeface="Courier"/>
              </a:rPr>
              <a:t>we have a choice everyday regarding the \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"/>
                <a:cs typeface="Courier"/>
              </a:rPr>
              <a:t>attitude we will embrace for that day. \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"/>
                <a:cs typeface="Courier"/>
              </a:rPr>
              <a:t>-- Chuck </a:t>
            </a:r>
            <a:r>
              <a:rPr lang="en-US" sz="2400" b="1" dirty="0" err="1" smtClean="0">
                <a:latin typeface="Courier"/>
                <a:cs typeface="Courier"/>
              </a:rPr>
              <a:t>Swindoll</a:t>
            </a:r>
            <a:r>
              <a:rPr lang="en-US" sz="2400" b="1" dirty="0" smtClean="0">
                <a:latin typeface="Courier"/>
                <a:cs typeface="Courier"/>
              </a:rPr>
              <a:t>"</a:t>
            </a:r>
            <a:r>
              <a:rPr lang="en-US" sz="2400" b="1" dirty="0">
                <a:latin typeface="Courier"/>
                <a:cs typeface="Courier"/>
              </a:rPr>
              <a:t>;</a:t>
            </a:r>
            <a:endParaRPr lang="en-US" sz="27900" b="1" dirty="0">
              <a:latin typeface="Courier"/>
              <a:cs typeface="Courier"/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7236296" y="2844215"/>
            <a:ext cx="1416486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Script 04ae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7793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3782" y="1331738"/>
            <a:ext cx="7315200" cy="19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63354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b="1" dirty="0" smtClean="0">
                <a:latin typeface="Arial"/>
                <a:ea typeface="DejaVu Sans" pitchFamily="34" charset="0"/>
                <a:cs typeface="Arial"/>
              </a:rPr>
              <a:t>String Properties and Methods</a:t>
            </a:r>
            <a:endParaRPr lang="en-US" sz="5400" b="1" dirty="0">
              <a:latin typeface="Arial"/>
              <a:ea typeface="DejaVu Sans" pitchFamily="34" charset="0"/>
              <a:cs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28576" y="3861047"/>
            <a:ext cx="6805612" cy="2042691"/>
          </a:xfrm>
        </p:spPr>
        <p:txBody>
          <a:bodyPr lIns="0" tIns="28077" rIns="0" bIns="0" anchor="ctr">
            <a:normAutofit/>
          </a:bodyPr>
          <a:lstStyle/>
          <a:p>
            <a:pPr indent="-331754" algn="ctr" eaLnBrk="1" fontAlgn="auto" hangingPunct="1">
              <a:spcBef>
                <a:spcPts val="661"/>
              </a:spcBef>
              <a:buClrTx/>
              <a:buFont typeface="Wingdings"/>
              <a:buNone/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21382" y="6246639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094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String Properties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600200"/>
            <a:ext cx="8424936" cy="49251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 smtClean="0"/>
              <a:t>What is a string property?</a:t>
            </a:r>
            <a:endParaRPr lang="en-US" sz="2800" b="1" dirty="0"/>
          </a:p>
          <a:p>
            <a:pPr marL="457200" lvl="1" indent="0">
              <a:buNone/>
            </a:pPr>
            <a:r>
              <a:rPr lang="en-US" dirty="0" smtClean="0"/>
              <a:t>A variable contained within an object.</a:t>
            </a:r>
          </a:p>
          <a:p>
            <a:pPr marL="0" indent="0">
              <a:buNone/>
            </a:pP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Examples</a:t>
            </a:r>
            <a:r>
              <a:rPr lang="en-US" sz="2800" b="1" dirty="0"/>
              <a:t>:</a:t>
            </a:r>
          </a:p>
          <a:p>
            <a:pPr marL="400050" lvl="1" indent="0">
              <a:buNone/>
            </a:pPr>
            <a:r>
              <a:rPr lang="en-US" b="1" dirty="0" err="1">
                <a:latin typeface="Courier"/>
                <a:cs typeface="Courier"/>
              </a:rPr>
              <a:t>var</a:t>
            </a:r>
            <a:r>
              <a:rPr lang="en-US" b="1" dirty="0">
                <a:latin typeface="Courier"/>
                <a:cs typeface="Courier"/>
              </a:rPr>
              <a:t> quote = "Humility is not thinking less of yourself, it's thinking of yourself less. -- C.S. Lewis";</a:t>
            </a:r>
          </a:p>
          <a:p>
            <a:pPr marL="400050" lvl="1" indent="0">
              <a:buNone/>
            </a:pPr>
            <a:endParaRPr lang="en-US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b="1" dirty="0">
                <a:latin typeface="Courier"/>
                <a:cs typeface="Courier"/>
              </a:rPr>
              <a:t>// string property</a:t>
            </a:r>
          </a:p>
          <a:p>
            <a:pPr marL="400050" lvl="1" indent="0">
              <a:buNone/>
            </a:pPr>
            <a:r>
              <a:rPr lang="en-US" b="1" dirty="0" err="1">
                <a:latin typeface="Courier"/>
                <a:cs typeface="Courier"/>
              </a:rPr>
              <a:t>var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err="1">
                <a:latin typeface="Courier"/>
                <a:cs typeface="Courier"/>
              </a:rPr>
              <a:t>quoteLen</a:t>
            </a:r>
            <a:r>
              <a:rPr lang="en-US" b="1" dirty="0">
                <a:latin typeface="Courier"/>
                <a:cs typeface="Courier"/>
              </a:rPr>
              <a:t> = </a:t>
            </a:r>
            <a:r>
              <a:rPr lang="en-US" b="1" dirty="0" err="1">
                <a:latin typeface="Courier"/>
                <a:cs typeface="Courier"/>
              </a:rPr>
              <a:t>quote.length</a:t>
            </a:r>
            <a:r>
              <a:rPr lang="en-US" b="1" dirty="0">
                <a:latin typeface="Courier"/>
                <a:cs typeface="Courier"/>
              </a:rPr>
              <a:t>;</a:t>
            </a:r>
          </a:p>
          <a:p>
            <a:pPr marL="400050" lvl="1" indent="0">
              <a:buNone/>
            </a:pPr>
            <a:r>
              <a:rPr lang="en-US" b="1" dirty="0" err="1">
                <a:latin typeface="Courier"/>
                <a:cs typeface="Courier"/>
              </a:rPr>
              <a:t>console.log</a:t>
            </a:r>
            <a:r>
              <a:rPr lang="en-US" b="1" dirty="0">
                <a:latin typeface="Courier"/>
                <a:cs typeface="Courier"/>
              </a:rPr>
              <a:t>( </a:t>
            </a:r>
            <a:r>
              <a:rPr lang="en-US" b="1" dirty="0" err="1">
                <a:latin typeface="Courier"/>
                <a:cs typeface="Courier"/>
              </a:rPr>
              <a:t>quoteLen</a:t>
            </a:r>
            <a:r>
              <a:rPr lang="en-US" b="1" dirty="0">
                <a:latin typeface="Courier"/>
                <a:cs typeface="Courier"/>
              </a:rPr>
              <a:t> );</a:t>
            </a:r>
            <a:endParaRPr lang="en-US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56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7020272" y="2348880"/>
            <a:ext cx="1429110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Script 04ba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567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String Methods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b="1" dirty="0" smtClean="0"/>
              <a:t>What </a:t>
            </a:r>
            <a:r>
              <a:rPr lang="en-US" sz="2500" b="1" dirty="0"/>
              <a:t>is a string </a:t>
            </a:r>
            <a:r>
              <a:rPr lang="en-US" sz="2500" b="1" dirty="0" smtClean="0"/>
              <a:t>method?</a:t>
            </a:r>
            <a:endParaRPr lang="en-US" sz="2500" b="1" dirty="0"/>
          </a:p>
          <a:p>
            <a:pPr marL="457200" lvl="1" indent="0">
              <a:buNone/>
            </a:pPr>
            <a:r>
              <a:rPr lang="en-US" sz="2500" dirty="0" smtClean="0"/>
              <a:t>A function </a:t>
            </a:r>
            <a:r>
              <a:rPr lang="en-US" sz="2500" dirty="0"/>
              <a:t>contained within an object.</a:t>
            </a:r>
          </a:p>
          <a:p>
            <a:pPr marL="0" indent="0">
              <a:buNone/>
            </a:pPr>
            <a:r>
              <a:rPr lang="en-US" sz="2500" b="1" dirty="0" smtClean="0"/>
              <a:t/>
            </a:r>
            <a:br>
              <a:rPr lang="en-US" sz="2500" b="1" dirty="0" smtClean="0"/>
            </a:br>
            <a:r>
              <a:rPr lang="en-US" sz="2500" b="1" dirty="0" smtClean="0"/>
              <a:t>Examples</a:t>
            </a:r>
            <a:r>
              <a:rPr lang="en-US" sz="2500" b="1" dirty="0"/>
              <a:t>:</a:t>
            </a:r>
          </a:p>
          <a:p>
            <a:pPr marL="400050" lvl="1" indent="0">
              <a:buNone/>
            </a:pPr>
            <a:r>
              <a:rPr lang="en-US" sz="2500" b="1" dirty="0" err="1">
                <a:latin typeface="Courier"/>
                <a:cs typeface="Courier"/>
              </a:rPr>
              <a:t>var</a:t>
            </a:r>
            <a:r>
              <a:rPr lang="en-US" sz="2500" b="1" dirty="0">
                <a:latin typeface="Courier"/>
                <a:cs typeface="Courier"/>
              </a:rPr>
              <a:t> quote = "Without wisdom, knowledge is either useless or destructive. -- Anonymous";</a:t>
            </a:r>
          </a:p>
          <a:p>
            <a:pPr marL="400050" lvl="1" indent="0">
              <a:buNone/>
            </a:pPr>
            <a:endParaRPr lang="en-US" sz="2500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2500" b="1" dirty="0">
                <a:latin typeface="Courier"/>
                <a:cs typeface="Courier"/>
              </a:rPr>
              <a:t>// string method</a:t>
            </a:r>
          </a:p>
          <a:p>
            <a:pPr marL="400050" lvl="1" indent="0">
              <a:buNone/>
            </a:pPr>
            <a:r>
              <a:rPr lang="en-US" sz="2500" b="1" dirty="0" err="1">
                <a:latin typeface="Courier"/>
                <a:cs typeface="Courier"/>
              </a:rPr>
              <a:t>var</a:t>
            </a:r>
            <a:r>
              <a:rPr lang="en-US" sz="2500" b="1" dirty="0">
                <a:latin typeface="Courier"/>
                <a:cs typeface="Courier"/>
              </a:rPr>
              <a:t> capital = </a:t>
            </a:r>
            <a:r>
              <a:rPr lang="en-US" sz="2500" b="1" dirty="0" err="1">
                <a:latin typeface="Courier"/>
                <a:cs typeface="Courier"/>
              </a:rPr>
              <a:t>quote.toUpperCase</a:t>
            </a:r>
            <a:r>
              <a:rPr lang="en-US" sz="2500" b="1" dirty="0">
                <a:latin typeface="Courier"/>
                <a:cs typeface="Courier"/>
              </a:rPr>
              <a:t>();</a:t>
            </a:r>
          </a:p>
          <a:p>
            <a:pPr marL="400050" lvl="1" indent="0">
              <a:buNone/>
            </a:pPr>
            <a:r>
              <a:rPr lang="en-US" sz="2500" b="1" dirty="0" err="1">
                <a:latin typeface="Courier"/>
                <a:cs typeface="Courier"/>
              </a:rPr>
              <a:t>console.log</a:t>
            </a:r>
            <a:r>
              <a:rPr lang="en-US" sz="2500" b="1" dirty="0">
                <a:latin typeface="Courier"/>
                <a:cs typeface="Courier"/>
              </a:rPr>
              <a:t>( capital );</a:t>
            </a:r>
            <a:endParaRPr lang="en-US" sz="25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57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948264" y="1628800"/>
            <a:ext cx="1441733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Script 04bb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6426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3782" y="1331738"/>
            <a:ext cx="7315200" cy="19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63354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b="1" dirty="0" smtClean="0">
                <a:latin typeface="Arial"/>
                <a:ea typeface="DejaVu Sans" pitchFamily="34" charset="0"/>
                <a:cs typeface="Arial"/>
              </a:rPr>
              <a:t>Operators</a:t>
            </a:r>
            <a:endParaRPr lang="en-US" sz="5400" b="1" dirty="0">
              <a:latin typeface="Arial"/>
              <a:ea typeface="DejaVu Sans" pitchFamily="34" charset="0"/>
              <a:cs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28576" y="3861047"/>
            <a:ext cx="6805612" cy="2042691"/>
          </a:xfrm>
        </p:spPr>
        <p:txBody>
          <a:bodyPr lIns="0" tIns="28077" rIns="0" bIns="0" anchor="ctr">
            <a:normAutofit/>
          </a:bodyPr>
          <a:lstStyle/>
          <a:p>
            <a:pPr indent="-331754" algn="ctr" eaLnBrk="1" fontAlgn="auto" hangingPunct="1">
              <a:spcBef>
                <a:spcPts val="661"/>
              </a:spcBef>
              <a:buClrTx/>
              <a:buFont typeface="Wingdings"/>
              <a:buNone/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21382" y="6246639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88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Simple Arithmetic Operators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Examples</a:t>
            </a:r>
            <a:r>
              <a:rPr lang="en-US" sz="2400" b="1" dirty="0"/>
              <a:t>: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/>
                <a:cs typeface="Courier New"/>
              </a:rPr>
              <a:t>2 + 5;  // 7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/>
                <a:cs typeface="Courier New"/>
              </a:rPr>
              <a:t>4 - 3;  // 1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/>
                <a:cs typeface="Courier New"/>
              </a:rPr>
              <a:t>5 - 9;  // -4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/>
                <a:cs typeface="Courier New"/>
              </a:rPr>
              <a:t>3 * 4;  // 12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/>
                <a:cs typeface="Courier New"/>
              </a:rPr>
              <a:t>36 / 6;  // 6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/>
                <a:cs typeface="Courier New"/>
              </a:rPr>
              <a:t>36 / 5;  // 7.2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/>
                <a:cs typeface="Courier New"/>
              </a:rPr>
              <a:t>20 % 2; // 0 (modulus: division remainder)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/>
                <a:cs typeface="Courier New"/>
              </a:rPr>
              <a:t>19 % 2; // 1 (modulus: division remainder)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/>
                <a:cs typeface="Courier New"/>
              </a:rPr>
              <a:t>"spider" + "man"; // </a:t>
            </a:r>
            <a:r>
              <a:rPr lang="en-US" sz="2400" b="1" dirty="0" err="1">
                <a:latin typeface="Courier New"/>
                <a:cs typeface="Courier New"/>
              </a:rPr>
              <a:t>spiderman</a:t>
            </a:r>
            <a:r>
              <a:rPr lang="en-US" sz="2400" b="1" dirty="0">
                <a:latin typeface="Courier New"/>
                <a:cs typeface="Courier New"/>
              </a:rPr>
              <a:t> (</a:t>
            </a:r>
            <a:r>
              <a:rPr lang="en-US" sz="2400" b="1" dirty="0" err="1">
                <a:latin typeface="Courier New"/>
                <a:cs typeface="Courier New"/>
              </a:rPr>
              <a:t>concat</a:t>
            </a:r>
            <a:r>
              <a:rPr lang="en-US" sz="2400" b="1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59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7380312" y="1628800"/>
            <a:ext cx="1288108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Script 05c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858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33"/>
                </a:solidFill>
              </a:rPr>
              <a:t>JavaScript Advantages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 smtClean="0"/>
              <a:t>No development tools required (text editor)</a:t>
            </a:r>
          </a:p>
          <a:p>
            <a:r>
              <a:rPr lang="en-US" sz="4000" dirty="0" smtClean="0"/>
              <a:t>No licenses</a:t>
            </a:r>
          </a:p>
          <a:p>
            <a:r>
              <a:rPr lang="en-US" sz="4000" dirty="0" smtClean="0"/>
              <a:t>Multiple browsers</a:t>
            </a:r>
          </a:p>
          <a:p>
            <a:r>
              <a:rPr lang="en-US" sz="4000" dirty="0" smtClean="0"/>
              <a:t>Works with server technologies (e.g. PHP, ASP, JSP, etc.)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74998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Simple Arithmetic Operators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Examples</a:t>
            </a:r>
            <a:r>
              <a:rPr lang="en-US" sz="2400" b="1" dirty="0"/>
              <a:t>: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/>
                <a:cs typeface="Courier New"/>
              </a:rPr>
              <a:t>2 + 5;  // 7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/>
                <a:cs typeface="Courier New"/>
              </a:rPr>
              <a:t>4 - 3;  // 1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/>
                <a:cs typeface="Courier New"/>
              </a:rPr>
              <a:t>5 - 9;  // -4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/>
                <a:cs typeface="Courier New"/>
              </a:rPr>
              <a:t>3 * 4;  // 12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/>
                <a:cs typeface="Courier New"/>
              </a:rPr>
              <a:t>36 / 6;  // 6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/>
                <a:cs typeface="Courier New"/>
              </a:rPr>
              <a:t>36 / 5;  // 7.2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/>
                <a:cs typeface="Courier New"/>
              </a:rPr>
              <a:t>20 % 2; // 0 (modulus: division remainder)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/>
                <a:cs typeface="Courier New"/>
              </a:rPr>
              <a:t>19 % 2; // 1 (modulus: division remainder)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/>
                <a:cs typeface="Courier New"/>
              </a:rPr>
              <a:t>"spider" + "man"; // </a:t>
            </a:r>
            <a:r>
              <a:rPr lang="en-US" sz="2400" b="1" dirty="0" err="1">
                <a:latin typeface="Courier New"/>
                <a:cs typeface="Courier New"/>
              </a:rPr>
              <a:t>spiderman</a:t>
            </a:r>
            <a:r>
              <a:rPr lang="en-US" sz="2400" b="1" dirty="0">
                <a:latin typeface="Courier New"/>
                <a:cs typeface="Courier New"/>
              </a:rPr>
              <a:t> (</a:t>
            </a:r>
            <a:r>
              <a:rPr lang="en-US" sz="2400" b="1" dirty="0" err="1">
                <a:latin typeface="Courier New"/>
                <a:cs typeface="Courier New"/>
              </a:rPr>
              <a:t>concat</a:t>
            </a:r>
            <a:r>
              <a:rPr lang="en-US" sz="2400" b="1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60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7380312" y="1628800"/>
            <a:ext cx="1288108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Script 05c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9425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Operator Precedence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Discussion:</a:t>
            </a:r>
          </a:p>
          <a:p>
            <a:pPr marL="400050" lvl="1" indent="0">
              <a:buNone/>
            </a:pPr>
            <a:r>
              <a:rPr lang="en-US" sz="2000" b="1" dirty="0" smtClean="0"/>
              <a:t>Every operator has a precedence.  The order in which arithmetic is performed is based upon that precedence.  The parenthesis “()” is used to force precedence.</a:t>
            </a:r>
          </a:p>
          <a:p>
            <a:pPr marL="400050" lvl="1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400" b="1" dirty="0" smtClean="0"/>
              <a:t>Examples:</a:t>
            </a:r>
            <a:endParaRPr lang="en-US" sz="2400" b="1" dirty="0"/>
          </a:p>
          <a:p>
            <a:pPr marL="400050" lvl="1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// multiplication has a higher precedence</a:t>
            </a:r>
          </a:p>
          <a:p>
            <a:pPr marL="400050" lvl="1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// and is performed first</a:t>
            </a:r>
          </a:p>
          <a:p>
            <a:pPr marL="400050" lvl="1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4 + 4 * 10;  </a:t>
            </a:r>
            <a:r>
              <a:rPr lang="en-US" sz="2400" b="1" dirty="0">
                <a:latin typeface="Courier New"/>
                <a:cs typeface="Courier New"/>
              </a:rPr>
              <a:t>// </a:t>
            </a:r>
            <a:r>
              <a:rPr lang="en-US" sz="2400" b="1" dirty="0" smtClean="0">
                <a:latin typeface="Courier New"/>
                <a:cs typeface="Courier New"/>
              </a:rPr>
              <a:t>44</a:t>
            </a:r>
          </a:p>
          <a:p>
            <a:pPr marL="400050" lvl="1" indent="0">
              <a:buNone/>
            </a:pPr>
            <a:endParaRPr lang="en-US" sz="24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// use parenthesis to specify order</a:t>
            </a:r>
            <a:endParaRPr lang="en-US" sz="24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( 4 </a:t>
            </a:r>
            <a:r>
              <a:rPr lang="en-US" sz="2400" b="1" dirty="0">
                <a:latin typeface="Courier New"/>
                <a:cs typeface="Courier New"/>
              </a:rPr>
              <a:t>+ 4 </a:t>
            </a:r>
            <a:r>
              <a:rPr lang="en-US" sz="2400" b="1" dirty="0" smtClean="0">
                <a:latin typeface="Courier New"/>
                <a:cs typeface="Courier New"/>
              </a:rPr>
              <a:t>) * </a:t>
            </a:r>
            <a:r>
              <a:rPr lang="en-US" sz="2400" b="1" dirty="0">
                <a:latin typeface="Courier New"/>
                <a:cs typeface="Courier New"/>
              </a:rPr>
              <a:t>10;  // </a:t>
            </a:r>
            <a:r>
              <a:rPr lang="en-US" sz="2400" b="1" dirty="0" smtClean="0">
                <a:latin typeface="Courier New"/>
                <a:cs typeface="Courier New"/>
              </a:rPr>
              <a:t>80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61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805967" y="6165304"/>
            <a:ext cx="1142373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HTML 45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5602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Short Cut Operators for Numbers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Discussion:</a:t>
            </a:r>
          </a:p>
          <a:p>
            <a:pPr marL="400050" lvl="1" indent="0">
              <a:buNone/>
            </a:pPr>
            <a:r>
              <a:rPr lang="en-US" sz="2400" dirty="0" smtClean="0"/>
              <a:t>The Short Cut Operators (also known as Assignment Operators) are available for all arithmetic operators.</a:t>
            </a:r>
          </a:p>
          <a:p>
            <a:pPr marL="400050" lvl="1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Examples</a:t>
            </a:r>
            <a:r>
              <a:rPr lang="en-US" sz="2400" b="1" dirty="0"/>
              <a:t>:</a:t>
            </a:r>
          </a:p>
          <a:p>
            <a:pPr marL="400050" lvl="1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var</a:t>
            </a: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browser = </a:t>
            </a:r>
            <a:r>
              <a:rPr lang="en-US" sz="2400" b="1" dirty="0">
                <a:latin typeface="Courier New"/>
                <a:cs typeface="Courier New"/>
              </a:rPr>
              <a:t>0;</a:t>
            </a:r>
          </a:p>
          <a:p>
            <a:pPr marL="400050" lvl="1" indent="0">
              <a:buNone/>
            </a:pPr>
            <a:endParaRPr lang="en-US" sz="24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400" b="1" dirty="0">
                <a:latin typeface="Courier New"/>
                <a:cs typeface="Courier New"/>
              </a:rPr>
              <a:t>count += 4;  // count = count + 2;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/>
                <a:cs typeface="Courier New"/>
              </a:rPr>
              <a:t>count -= 2;  // count = count - 2;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/>
                <a:cs typeface="Courier New"/>
              </a:rPr>
              <a:t>count *= 3;  // count = count * 2;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/>
                <a:cs typeface="Courier New"/>
              </a:rPr>
              <a:t>count /= 2;  // count = count / 2;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/>
                <a:cs typeface="Courier New"/>
              </a:rPr>
              <a:t>count %= 2;  // count = count % 2;</a:t>
            </a:r>
            <a:endParaRPr lang="en-US" sz="24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62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7244044" y="3060239"/>
            <a:ext cx="1424376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HTML 05da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6845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Short Cut Operator for Strings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63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7393712" y="3060239"/>
            <a:ext cx="1274708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HTML 04a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Discussion:</a:t>
            </a:r>
          </a:p>
          <a:p>
            <a:pPr marL="400050" lvl="1" indent="0">
              <a:buNone/>
            </a:pPr>
            <a:r>
              <a:rPr lang="en-US" sz="2400" dirty="0" smtClean="0"/>
              <a:t>The “</a:t>
            </a:r>
            <a:r>
              <a:rPr lang="en-US" sz="2400" b="1" dirty="0" smtClean="0"/>
              <a:t>+=</a:t>
            </a:r>
            <a:r>
              <a:rPr lang="en-US" sz="2400" dirty="0" smtClean="0"/>
              <a:t>” Short Cut Operator (also known as Assignment Operator) also works to concatenate strings.</a:t>
            </a:r>
          </a:p>
          <a:p>
            <a:pPr marL="400050" lvl="1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Examples</a:t>
            </a:r>
            <a:r>
              <a:rPr lang="en-US" sz="2400" b="1" dirty="0"/>
              <a:t>:</a:t>
            </a:r>
          </a:p>
          <a:p>
            <a:pPr marL="400050" lvl="1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var</a:t>
            </a:r>
            <a:r>
              <a:rPr lang="en-US" sz="2400" b="1" dirty="0">
                <a:latin typeface="Courier New"/>
                <a:cs typeface="Courier New"/>
              </a:rPr>
              <a:t> quote;</a:t>
            </a:r>
          </a:p>
          <a:p>
            <a:pPr marL="400050" lvl="1" indent="0">
              <a:buNone/>
            </a:pPr>
            <a:endParaRPr lang="en-US" sz="24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400" b="1" dirty="0">
                <a:latin typeface="Courier New"/>
                <a:cs typeface="Courier New"/>
              </a:rPr>
              <a:t>quote += "Please accept my resignation. ";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/>
                <a:cs typeface="Courier New"/>
              </a:rPr>
              <a:t>quote += "I don't want to belong ";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/>
                <a:cs typeface="Courier New"/>
              </a:rPr>
              <a:t>quote += "to any club that will accept ";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/>
                <a:cs typeface="Courier New"/>
              </a:rPr>
              <a:t>quote += "people like me as a member. ";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/>
                <a:cs typeface="Courier New"/>
              </a:rPr>
              <a:t>quote += "-- Groucho Marx";</a:t>
            </a:r>
            <a:endParaRPr lang="en-US" sz="96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798811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Unary Operators</a:t>
            </a:r>
            <a:br>
              <a:rPr lang="en-US" dirty="0" smtClean="0"/>
            </a:br>
            <a:r>
              <a:rPr lang="en-US" dirty="0" smtClean="0"/>
              <a:t>Increment and Decrement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Discussion:</a:t>
            </a:r>
          </a:p>
          <a:p>
            <a:pPr marL="400050" lvl="1" indent="0">
              <a:buNone/>
            </a:pPr>
            <a:r>
              <a:rPr lang="en-US" sz="2400" dirty="0" smtClean="0"/>
              <a:t>The Increment Operator “</a:t>
            </a:r>
            <a:r>
              <a:rPr lang="en-US" sz="2400" b="1" dirty="0" smtClean="0">
                <a:latin typeface="Courier New"/>
                <a:cs typeface="Courier New"/>
              </a:rPr>
              <a:t>++</a:t>
            </a:r>
            <a:r>
              <a:rPr lang="en-US" sz="2400" dirty="0" smtClean="0"/>
              <a:t>” and Decrement Operator “</a:t>
            </a:r>
            <a:r>
              <a:rPr lang="en-US" sz="2400" b="1" dirty="0" smtClean="0">
                <a:latin typeface="Courier New"/>
                <a:cs typeface="Courier New"/>
              </a:rPr>
              <a:t>--</a:t>
            </a:r>
            <a:r>
              <a:rPr lang="en-US" sz="2400" dirty="0" smtClean="0"/>
              <a:t>” is a Short Cut Operator for adding and subtracting one from a value.</a:t>
            </a:r>
          </a:p>
          <a:p>
            <a:pPr marL="400050" lvl="1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Examples</a:t>
            </a:r>
            <a:r>
              <a:rPr lang="en-US" sz="2400" b="1" dirty="0"/>
              <a:t>:</a:t>
            </a:r>
          </a:p>
          <a:p>
            <a:pPr marL="400050" lvl="1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var</a:t>
            </a: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err="1">
                <a:latin typeface="Courier New"/>
                <a:cs typeface="Courier New"/>
              </a:rPr>
              <a:t>countInc</a:t>
            </a:r>
            <a:r>
              <a:rPr lang="en-US" sz="2400" b="1" dirty="0">
                <a:latin typeface="Courier New"/>
                <a:cs typeface="Courier New"/>
              </a:rPr>
              <a:t> = 0;</a:t>
            </a:r>
          </a:p>
          <a:p>
            <a:pPr marL="400050" lvl="1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countInc</a:t>
            </a:r>
            <a:r>
              <a:rPr lang="en-US" sz="2400" b="1" dirty="0">
                <a:latin typeface="Courier New"/>
                <a:cs typeface="Courier New"/>
              </a:rPr>
              <a:t>++;  // count = count + 1;</a:t>
            </a:r>
          </a:p>
          <a:p>
            <a:pPr marL="400050" lvl="1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console.log</a:t>
            </a:r>
            <a:r>
              <a:rPr lang="en-US" sz="2400" b="1" dirty="0">
                <a:latin typeface="Courier New"/>
                <a:cs typeface="Courier New"/>
              </a:rPr>
              <a:t>( </a:t>
            </a:r>
            <a:r>
              <a:rPr lang="en-US" sz="2400" b="1" dirty="0" err="1">
                <a:latin typeface="Courier New"/>
                <a:cs typeface="Courier New"/>
              </a:rPr>
              <a:t>countInc</a:t>
            </a:r>
            <a:r>
              <a:rPr lang="en-US" sz="2400" b="1" dirty="0">
                <a:latin typeface="Courier New"/>
                <a:cs typeface="Courier New"/>
              </a:rPr>
              <a:t> );  // 1</a:t>
            </a:r>
          </a:p>
          <a:p>
            <a:pPr marL="400050" lvl="1" indent="0">
              <a:buNone/>
            </a:pPr>
            <a:endParaRPr lang="en-US" sz="24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var</a:t>
            </a: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err="1">
                <a:latin typeface="Courier New"/>
                <a:cs typeface="Courier New"/>
              </a:rPr>
              <a:t>countDec</a:t>
            </a:r>
            <a:r>
              <a:rPr lang="en-US" sz="2400" b="1" dirty="0">
                <a:latin typeface="Courier New"/>
                <a:cs typeface="Courier New"/>
              </a:rPr>
              <a:t> = 2;</a:t>
            </a:r>
          </a:p>
          <a:p>
            <a:pPr marL="400050" lvl="1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countDec</a:t>
            </a:r>
            <a:r>
              <a:rPr lang="en-US" sz="2400" b="1" dirty="0">
                <a:latin typeface="Courier New"/>
                <a:cs typeface="Courier New"/>
              </a:rPr>
              <a:t>--;  // count = count - 1;</a:t>
            </a:r>
          </a:p>
          <a:p>
            <a:pPr marL="400050" lvl="1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console.log</a:t>
            </a:r>
            <a:r>
              <a:rPr lang="en-US" sz="2400" b="1" dirty="0">
                <a:latin typeface="Courier New"/>
                <a:cs typeface="Courier New"/>
              </a:rPr>
              <a:t>( </a:t>
            </a:r>
            <a:r>
              <a:rPr lang="en-US" sz="2400" b="1" dirty="0" err="1">
                <a:latin typeface="Courier New"/>
                <a:cs typeface="Courier New"/>
              </a:rPr>
              <a:t>countDec</a:t>
            </a:r>
            <a:r>
              <a:rPr lang="en-US" sz="2400" b="1" dirty="0">
                <a:latin typeface="Courier New"/>
                <a:cs typeface="Courier New"/>
              </a:rPr>
              <a:t> );  // 1</a:t>
            </a:r>
            <a:endParaRPr lang="en-US" sz="60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64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7244044" y="3060239"/>
            <a:ext cx="1424376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HTML 05db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970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Prefix Increment Operator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Discussion:</a:t>
            </a:r>
          </a:p>
          <a:p>
            <a:pPr marL="400050" lvl="1" indent="0">
              <a:buNone/>
            </a:pPr>
            <a:r>
              <a:rPr lang="en-US" sz="2400" dirty="0" smtClean="0"/>
              <a:t>The Prefix Increment Operator “</a:t>
            </a:r>
            <a:r>
              <a:rPr lang="en-US" sz="2400" b="1" dirty="0" smtClean="0">
                <a:latin typeface="Courier New"/>
                <a:cs typeface="Courier New"/>
              </a:rPr>
              <a:t>++x</a:t>
            </a:r>
            <a:r>
              <a:rPr lang="en-US" sz="2400" dirty="0" smtClean="0"/>
              <a:t>” performs the addition first and then the assignment.</a:t>
            </a:r>
          </a:p>
          <a:p>
            <a:pPr marL="400050" lvl="1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Example:</a:t>
            </a:r>
            <a:endParaRPr lang="en-US" sz="2400" b="1" dirty="0"/>
          </a:p>
          <a:p>
            <a:pPr marL="400050" lvl="1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var</a:t>
            </a:r>
            <a:r>
              <a:rPr lang="en-US" sz="2400" b="1" dirty="0">
                <a:latin typeface="Courier New"/>
                <a:cs typeface="Courier New"/>
              </a:rPr>
              <a:t> count = 0;</a:t>
            </a:r>
          </a:p>
          <a:p>
            <a:pPr marL="400050" lvl="1" indent="0">
              <a:buNone/>
            </a:pPr>
            <a:endParaRPr lang="en-US" sz="24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400" b="1" dirty="0">
                <a:latin typeface="Courier New"/>
                <a:cs typeface="Courier New"/>
              </a:rPr>
              <a:t>// order of operation (prefix):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/>
                <a:cs typeface="Courier New"/>
              </a:rPr>
              <a:t>//    1. count + 1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/>
                <a:cs typeface="Courier New"/>
              </a:rPr>
              <a:t>//    2. prefix = count</a:t>
            </a:r>
          </a:p>
          <a:p>
            <a:pPr marL="400050" lvl="1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var</a:t>
            </a:r>
            <a:r>
              <a:rPr lang="en-US" sz="2400" b="1" dirty="0">
                <a:latin typeface="Courier New"/>
                <a:cs typeface="Courier New"/>
              </a:rPr>
              <a:t> prefix = ++count;</a:t>
            </a:r>
          </a:p>
          <a:p>
            <a:pPr marL="400050" lvl="1" indent="0">
              <a:buNone/>
            </a:pPr>
            <a:endParaRPr lang="en-US" sz="24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console.log</a:t>
            </a:r>
            <a:r>
              <a:rPr lang="en-US" sz="2400" b="1" dirty="0">
                <a:latin typeface="Courier New"/>
                <a:cs typeface="Courier New"/>
              </a:rPr>
              <a:t>( count );  // 1</a:t>
            </a:r>
          </a:p>
          <a:p>
            <a:pPr marL="400050" lvl="1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console.log</a:t>
            </a:r>
            <a:r>
              <a:rPr lang="en-US" sz="2400" b="1" dirty="0">
                <a:latin typeface="Courier New"/>
                <a:cs typeface="Courier New"/>
              </a:rPr>
              <a:t>( prefix );  // 1</a:t>
            </a:r>
            <a:endParaRPr lang="en-US" sz="279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65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7244044" y="3060239"/>
            <a:ext cx="1424376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HTML 05dc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2916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Postfix Increment Operator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Discussion:</a:t>
            </a:r>
          </a:p>
          <a:p>
            <a:pPr marL="400050" lvl="1" indent="0">
              <a:buNone/>
            </a:pPr>
            <a:r>
              <a:rPr lang="en-US" sz="2400" dirty="0" smtClean="0"/>
              <a:t>The Postfix Increment Operator “</a:t>
            </a:r>
            <a:r>
              <a:rPr lang="en-US" sz="2400" b="1" dirty="0">
                <a:latin typeface="Courier New"/>
                <a:cs typeface="Courier New"/>
              </a:rPr>
              <a:t>x++</a:t>
            </a:r>
            <a:r>
              <a:rPr lang="en-US" sz="2400" dirty="0" smtClean="0"/>
              <a:t>” performs the assignment first and then the addition.</a:t>
            </a:r>
          </a:p>
          <a:p>
            <a:pPr marL="400050" lvl="1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Example:</a:t>
            </a:r>
            <a:endParaRPr lang="en-US" sz="2400" b="1" dirty="0"/>
          </a:p>
          <a:p>
            <a:pPr marL="400050" lvl="1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var</a:t>
            </a:r>
            <a:r>
              <a:rPr lang="en-US" sz="2400" b="1" dirty="0">
                <a:latin typeface="Courier New"/>
                <a:cs typeface="Courier New"/>
              </a:rPr>
              <a:t> index = 0;</a:t>
            </a:r>
          </a:p>
          <a:p>
            <a:pPr marL="400050" lvl="1" indent="0">
              <a:buNone/>
            </a:pPr>
            <a:endParaRPr lang="en-US" sz="24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400" b="1" dirty="0">
                <a:latin typeface="Courier New"/>
                <a:cs typeface="Courier New"/>
              </a:rPr>
              <a:t>// order of operation (postfix):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/>
                <a:cs typeface="Courier New"/>
              </a:rPr>
              <a:t>//    1. postfix = index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/>
                <a:cs typeface="Courier New"/>
              </a:rPr>
              <a:t>//    2. index + 1</a:t>
            </a:r>
          </a:p>
          <a:p>
            <a:pPr marL="400050" lvl="1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var</a:t>
            </a:r>
            <a:r>
              <a:rPr lang="en-US" sz="2400" b="1" dirty="0">
                <a:latin typeface="Courier New"/>
                <a:cs typeface="Courier New"/>
              </a:rPr>
              <a:t> postfix = index++;</a:t>
            </a:r>
          </a:p>
          <a:p>
            <a:pPr marL="400050" lvl="1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console.log</a:t>
            </a:r>
            <a:r>
              <a:rPr lang="en-US" sz="2400" b="1" dirty="0">
                <a:latin typeface="Courier New"/>
                <a:cs typeface="Courier New"/>
              </a:rPr>
              <a:t>( index );</a:t>
            </a:r>
          </a:p>
          <a:p>
            <a:pPr marL="400050" lvl="1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console.log</a:t>
            </a:r>
            <a:r>
              <a:rPr lang="en-US" sz="2400" b="1" dirty="0">
                <a:latin typeface="Courier New"/>
                <a:cs typeface="Courier New"/>
              </a:rPr>
              <a:t>( postfix );</a:t>
            </a:r>
            <a:endParaRPr lang="en-US" sz="812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66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7244044" y="3060239"/>
            <a:ext cx="1424376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HTML 05dd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5689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3782" y="1331738"/>
            <a:ext cx="7315200" cy="19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63354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b="1" dirty="0" smtClean="0">
                <a:latin typeface="Arial"/>
                <a:ea typeface="DejaVu Sans" pitchFamily="34" charset="0"/>
                <a:cs typeface="Arial"/>
              </a:rPr>
              <a:t>Arrays</a:t>
            </a:r>
            <a:endParaRPr lang="en-US" sz="5400" b="1" dirty="0">
              <a:latin typeface="Arial"/>
              <a:ea typeface="DejaVu Sans" pitchFamily="34" charset="0"/>
              <a:cs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28576" y="3861047"/>
            <a:ext cx="6805612" cy="2042691"/>
          </a:xfrm>
        </p:spPr>
        <p:txBody>
          <a:bodyPr lIns="0" tIns="28077" rIns="0" bIns="0" anchor="ctr">
            <a:normAutofit/>
          </a:bodyPr>
          <a:lstStyle/>
          <a:p>
            <a:pPr indent="-331754" algn="ctr" eaLnBrk="1" fontAlgn="auto" hangingPunct="1">
              <a:spcBef>
                <a:spcPts val="661"/>
              </a:spcBef>
              <a:buClrTx/>
              <a:buFont typeface="Wingdings"/>
              <a:buNone/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21382" y="6246639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724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Array Declared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 smtClean="0"/>
              <a:t>What is an array?</a:t>
            </a:r>
            <a:endParaRPr lang="en-US" sz="2800" b="1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Set of values that are accessed by a variable name and a numeric index.  Used to preserve a list order.</a:t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b="1" dirty="0"/>
              <a:t>Examples: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// declare array</a:t>
            </a:r>
          </a:p>
          <a:p>
            <a:pPr marL="400050" lvl="1" indent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var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emptyArray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= [];</a:t>
            </a:r>
          </a:p>
          <a:p>
            <a:pPr marL="400050" lvl="1" indent="0">
              <a:buNone/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// print array</a:t>
            </a:r>
          </a:p>
          <a:p>
            <a:pPr marL="400050" lvl="1" indent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console.log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emptyArray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68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817977" y="6165304"/>
            <a:ext cx="1402948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HTML 06aa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9187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Array Initialized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b="1" dirty="0" smtClean="0"/>
              <a:t>How do you initialize an array?</a:t>
            </a:r>
            <a:endParaRPr lang="en-US" sz="2800" b="1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An array can be initialized element by element or in a single statement.</a:t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b="1" dirty="0"/>
              <a:t>Examples:</a:t>
            </a:r>
          </a:p>
          <a:p>
            <a:pPr marL="400050" lvl="1" indent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var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emptyArray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= [];  // declare array</a:t>
            </a:r>
          </a:p>
          <a:p>
            <a:pPr marL="400050" lvl="1" indent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console.log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emptyArray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);  // print array</a:t>
            </a:r>
          </a:p>
          <a:p>
            <a:pPr marL="400050" lvl="1" indent="0">
              <a:buNone/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var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dow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= [ "Sun", "Mon", "Tue", "Wed", 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          "Thu", "Fri", "Sat" ];</a:t>
            </a:r>
          </a:p>
          <a:p>
            <a:pPr marL="400050" lvl="1" indent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console.log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dow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[0] );  // "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Sun"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console.log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dow.length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);  // 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69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817977" y="6165304"/>
            <a:ext cx="1402948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HTML 06ab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87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33"/>
                </a:solidFill>
              </a:rPr>
              <a:t>JavaScript Characteristics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Interpreted language (not compiled)</a:t>
            </a:r>
          </a:p>
          <a:p>
            <a:r>
              <a:rPr lang="en-US" sz="4000" dirty="0" smtClean="0"/>
              <a:t>Case sensitive (case matters)</a:t>
            </a:r>
          </a:p>
          <a:p>
            <a:r>
              <a:rPr lang="en-US" sz="4000" dirty="0" smtClean="0"/>
              <a:t>Each statement ends with a semi-colon (optional)</a:t>
            </a:r>
          </a:p>
          <a:p>
            <a:r>
              <a:rPr lang="en-US" sz="4000" dirty="0" smtClean="0"/>
              <a:t>Long statement can be split to multiple lines</a:t>
            </a:r>
          </a:p>
          <a:p>
            <a:r>
              <a:rPr lang="en-US" sz="4000" dirty="0" smtClean="0"/>
              <a:t>Spaces are ignored (except inside strings)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60190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Array Type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What can store in an array?</a:t>
            </a:r>
            <a:endParaRPr lang="en-US" sz="2800" b="1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An array can contain multiple data types.</a:t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b="1" dirty="0"/>
              <a:t>Examples:</a:t>
            </a:r>
          </a:p>
          <a:p>
            <a:pPr marL="400050" lvl="1" indent="0">
              <a:buNone/>
            </a:pPr>
            <a:r>
              <a:rPr lang="da-DK" b="1" dirty="0">
                <a:solidFill>
                  <a:srgbClr val="000000"/>
                </a:solidFill>
                <a:latin typeface="Courier New"/>
                <a:cs typeface="Courier New"/>
              </a:rPr>
              <a:t>var </a:t>
            </a:r>
            <a:r>
              <a:rPr lang="da-DK" b="1" dirty="0" err="1">
                <a:solidFill>
                  <a:srgbClr val="000000"/>
                </a:solidFill>
                <a:latin typeface="Courier New"/>
                <a:cs typeface="Courier New"/>
              </a:rPr>
              <a:t>mixedType</a:t>
            </a:r>
            <a:r>
              <a:rPr lang="da-DK" b="1" dirty="0">
                <a:solidFill>
                  <a:srgbClr val="000000"/>
                </a:solidFill>
                <a:latin typeface="Courier New"/>
                <a:cs typeface="Courier New"/>
              </a:rPr>
              <a:t> = [ 1, 2, 3, </a:t>
            </a:r>
          </a:p>
          <a:p>
            <a:pPr marL="400050" lvl="1" indent="0">
              <a:buNone/>
            </a:pPr>
            <a:r>
              <a:rPr lang="da-DK" b="1" dirty="0">
                <a:solidFill>
                  <a:srgbClr val="000000"/>
                </a:solidFill>
                <a:latin typeface="Courier New"/>
                <a:cs typeface="Courier New"/>
              </a:rPr>
              <a:t>                  "a", "b", "c", </a:t>
            </a:r>
          </a:p>
          <a:p>
            <a:pPr marL="400050" lvl="1" indent="0">
              <a:buNone/>
            </a:pPr>
            <a:r>
              <a:rPr lang="da-DK" b="1" dirty="0">
                <a:solidFill>
                  <a:srgbClr val="000000"/>
                </a:solidFill>
                <a:latin typeface="Courier New"/>
                <a:cs typeface="Courier New"/>
              </a:rPr>
              <a:t>                  true, false ];</a:t>
            </a:r>
          </a:p>
          <a:p>
            <a:pPr marL="400050" lvl="1" indent="0">
              <a:buNone/>
            </a:pPr>
            <a:r>
              <a:rPr lang="da-DK" b="1" dirty="0" err="1">
                <a:solidFill>
                  <a:srgbClr val="000000"/>
                </a:solidFill>
                <a:latin typeface="Courier New"/>
                <a:cs typeface="Courier New"/>
              </a:rPr>
              <a:t>console.log</a:t>
            </a:r>
            <a:r>
              <a:rPr lang="da-DK" b="1" dirty="0">
                <a:solidFill>
                  <a:srgbClr val="000000"/>
                </a:solidFill>
                <a:latin typeface="Courier New"/>
                <a:cs typeface="Courier New"/>
              </a:rPr>
              <a:t>( </a:t>
            </a:r>
            <a:r>
              <a:rPr lang="da-DK" b="1" dirty="0" err="1">
                <a:solidFill>
                  <a:srgbClr val="000000"/>
                </a:solidFill>
                <a:latin typeface="Courier New"/>
                <a:cs typeface="Courier New"/>
              </a:rPr>
              <a:t>mixedType</a:t>
            </a:r>
            <a:r>
              <a:rPr lang="da-DK" b="1" dirty="0">
                <a:solidFill>
                  <a:srgbClr val="000000"/>
                </a:solidFill>
                <a:latin typeface="Courier New"/>
                <a:cs typeface="Courier New"/>
              </a:rPr>
              <a:t> );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70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813575" y="6165304"/>
            <a:ext cx="1411752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HTML 06ac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9825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3782" y="1331738"/>
            <a:ext cx="7315200" cy="19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63354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b="1" dirty="0" smtClean="0">
                <a:latin typeface="Arial"/>
                <a:ea typeface="DejaVu Sans" pitchFamily="34" charset="0"/>
                <a:cs typeface="Arial"/>
              </a:rPr>
              <a:t>Array Methods</a:t>
            </a:r>
            <a:endParaRPr lang="en-US" sz="5400" b="1" dirty="0">
              <a:latin typeface="Arial"/>
              <a:ea typeface="DejaVu Sans" pitchFamily="34" charset="0"/>
              <a:cs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28576" y="3861047"/>
            <a:ext cx="6805612" cy="2042691"/>
          </a:xfrm>
        </p:spPr>
        <p:txBody>
          <a:bodyPr lIns="0" tIns="28077" rIns="0" bIns="0" anchor="ctr">
            <a:normAutofit/>
          </a:bodyPr>
          <a:lstStyle/>
          <a:p>
            <a:pPr indent="-331754" algn="ctr" eaLnBrk="1" fontAlgn="auto" hangingPunct="1">
              <a:spcBef>
                <a:spcPts val="661"/>
              </a:spcBef>
              <a:buClrTx/>
              <a:buFont typeface="Wingdings"/>
              <a:buNone/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21382" y="6246639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893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Manipulating Arrays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/>
              <a:t>Examples</a:t>
            </a:r>
            <a:r>
              <a:rPr lang="en-US" sz="2000" b="1" dirty="0"/>
              <a:t>:</a:t>
            </a:r>
          </a:p>
          <a:p>
            <a:pPr marL="400050" lvl="1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var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 city = [</a:t>
            </a:r>
          </a:p>
          <a:p>
            <a:pPr marL="400050" lvl="1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2000" b="1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b="1" smtClean="0">
                <a:solidFill>
                  <a:srgbClr val="000000"/>
                </a:solidFill>
                <a:latin typeface="Courier New"/>
                <a:cs typeface="Courier New"/>
              </a:rPr>
              <a:t>"Santa Fe",</a:t>
            </a:r>
            <a:endParaRPr lang="en-US" sz="20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2000" b="1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b="1" smtClean="0">
                <a:solidFill>
                  <a:srgbClr val="000000"/>
                </a:solidFill>
                <a:latin typeface="Courier New"/>
                <a:cs typeface="Courier New"/>
              </a:rPr>
              <a:t>"Cedar Rapids",</a:t>
            </a:r>
            <a:endParaRPr lang="en-US" sz="20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];</a:t>
            </a:r>
          </a:p>
          <a:p>
            <a:pPr marL="400050" lvl="1" indent="0">
              <a:buNone/>
            </a:pPr>
            <a:endParaRPr lang="en-US" sz="20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// overwrite first element</a:t>
            </a:r>
          </a:p>
          <a:p>
            <a:pPr marL="400050" lvl="1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city[0] </a:t>
            </a:r>
            <a:r>
              <a:rPr lang="en-US" sz="2000" b="1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lang="en-US" sz="2000" b="1" smtClean="0">
                <a:solidFill>
                  <a:srgbClr val="000000"/>
                </a:solidFill>
                <a:latin typeface="Courier New"/>
                <a:cs typeface="Courier New"/>
              </a:rPr>
              <a:t>"Des Moines”;</a:t>
            </a:r>
            <a:endParaRPr lang="en-US" sz="20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endParaRPr lang="en-US" sz="20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// append element to end</a:t>
            </a:r>
          </a:p>
          <a:p>
            <a:pPr marL="400050" lvl="1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city[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city.length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] </a:t>
            </a:r>
            <a:r>
              <a:rPr lang="en-US" sz="2000" b="1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lang="en-US" sz="2000" b="1" smtClean="0">
                <a:solidFill>
                  <a:srgbClr val="000000"/>
                </a:solidFill>
                <a:latin typeface="Courier New"/>
                <a:cs typeface="Courier New"/>
              </a:rPr>
              <a:t>"Iowa City";</a:t>
            </a:r>
            <a:endParaRPr lang="en-US" sz="20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endParaRPr lang="en-US" sz="20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// display entire array</a:t>
            </a:r>
          </a:p>
          <a:p>
            <a:pPr marL="400050" lvl="1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console.log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( city 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72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882097" y="6165304"/>
            <a:ext cx="1274708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HTML 06b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5286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Array Method “pop”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cs typeface="Courier"/>
              </a:rPr>
              <a:t>Discussion:</a:t>
            </a:r>
            <a:endParaRPr lang="en-US" sz="2000" b="1" dirty="0">
              <a:cs typeface="Courier"/>
            </a:endParaRPr>
          </a:p>
          <a:p>
            <a:pPr marL="400050" lvl="1" indent="0">
              <a:buNone/>
            </a:pPr>
            <a:r>
              <a:rPr lang="en-US" sz="2000" dirty="0" smtClean="0">
                <a:cs typeface="Courier"/>
              </a:rPr>
              <a:t>Array method “pop” removes the last element from the array.</a:t>
            </a:r>
          </a:p>
          <a:p>
            <a:pPr marL="400050" lvl="1" indent="0">
              <a:buNone/>
            </a:pPr>
            <a:endParaRPr lang="en-US" sz="2000" dirty="0" smtClean="0">
              <a:cs typeface="Courier"/>
            </a:endParaRPr>
          </a:p>
          <a:p>
            <a:pPr marL="0" indent="0">
              <a:buNone/>
            </a:pPr>
            <a:r>
              <a:rPr lang="en-US" sz="2000" b="1" dirty="0" smtClean="0">
                <a:cs typeface="Courier"/>
              </a:rPr>
              <a:t>Example:</a:t>
            </a:r>
            <a:endParaRPr lang="en-US" sz="2000" b="1" dirty="0">
              <a:cs typeface="Courier"/>
            </a:endParaRPr>
          </a:p>
          <a:p>
            <a:pPr marL="400050" lvl="1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var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marx</a:t>
            </a:r>
            <a:r>
              <a:rPr lang="en-US" sz="2000" b="1" dirty="0">
                <a:latin typeface="Courier New"/>
                <a:cs typeface="Courier New"/>
              </a:rPr>
              <a:t> = [ "Chico", "Harpo", "Groucho", 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            "</a:t>
            </a:r>
            <a:r>
              <a:rPr lang="en-US" sz="2000" b="1" dirty="0" err="1">
                <a:latin typeface="Courier New"/>
                <a:cs typeface="Courier New"/>
              </a:rPr>
              <a:t>Gummo</a:t>
            </a:r>
            <a:r>
              <a:rPr lang="en-US" sz="2000" b="1" dirty="0">
                <a:latin typeface="Courier New"/>
                <a:cs typeface="Courier New"/>
              </a:rPr>
              <a:t>", "</a:t>
            </a:r>
            <a:r>
              <a:rPr lang="en-US" sz="2000" b="1" dirty="0" err="1">
                <a:latin typeface="Courier New"/>
                <a:cs typeface="Courier New"/>
              </a:rPr>
              <a:t>Zeppo</a:t>
            </a:r>
            <a:r>
              <a:rPr lang="en-US" sz="2000" b="1" dirty="0">
                <a:latin typeface="Courier New"/>
                <a:cs typeface="Courier New"/>
              </a:rPr>
              <a:t>" ];</a:t>
            </a:r>
          </a:p>
          <a:p>
            <a:pPr marL="400050" lvl="1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console.log</a:t>
            </a:r>
            <a:r>
              <a:rPr lang="en-US" sz="2000" b="1" dirty="0">
                <a:latin typeface="Courier New"/>
                <a:cs typeface="Courier New"/>
              </a:rPr>
              <a:t>( "Array before pop: " + </a:t>
            </a:r>
            <a:r>
              <a:rPr lang="en-US" sz="2000" b="1" dirty="0" err="1">
                <a:latin typeface="Courier New"/>
                <a:cs typeface="Courier New"/>
              </a:rPr>
              <a:t>marx</a:t>
            </a:r>
            <a:r>
              <a:rPr lang="en-US" sz="2000" b="1" dirty="0">
                <a:latin typeface="Courier New"/>
                <a:cs typeface="Courier New"/>
              </a:rPr>
              <a:t> );</a:t>
            </a:r>
          </a:p>
          <a:p>
            <a:pPr marL="400050" lvl="1" indent="0"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000" b="1" dirty="0">
                <a:latin typeface="Courier New"/>
                <a:cs typeface="Courier New"/>
              </a:rPr>
              <a:t>// remove last element from array</a:t>
            </a:r>
          </a:p>
          <a:p>
            <a:pPr marL="400050" lvl="1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var</a:t>
            </a:r>
            <a:r>
              <a:rPr lang="en-US" sz="2000" b="1" dirty="0">
                <a:latin typeface="Courier New"/>
                <a:cs typeface="Courier New"/>
              </a:rPr>
              <a:t> youngest = </a:t>
            </a:r>
            <a:r>
              <a:rPr lang="en-US" sz="2000" b="1" dirty="0" err="1">
                <a:latin typeface="Courier New"/>
                <a:cs typeface="Courier New"/>
              </a:rPr>
              <a:t>marx.pop</a:t>
            </a:r>
            <a:r>
              <a:rPr lang="en-US" sz="2000" b="1" dirty="0">
                <a:latin typeface="Courier New"/>
                <a:cs typeface="Courier New"/>
              </a:rPr>
              <a:t>();  // "</a:t>
            </a:r>
            <a:r>
              <a:rPr lang="en-US" sz="2000" b="1" dirty="0" err="1">
                <a:latin typeface="Courier New"/>
                <a:cs typeface="Courier New"/>
              </a:rPr>
              <a:t>Zeppo</a:t>
            </a:r>
            <a:r>
              <a:rPr lang="en-US" sz="2000" b="1" dirty="0">
                <a:latin typeface="Courier New"/>
                <a:cs typeface="Courier New"/>
              </a:rPr>
              <a:t>"</a:t>
            </a:r>
          </a:p>
          <a:p>
            <a:pPr marL="400050" lvl="1" indent="0"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console.log</a:t>
            </a:r>
            <a:r>
              <a:rPr lang="en-US" sz="2000" b="1" dirty="0">
                <a:latin typeface="Courier New"/>
                <a:cs typeface="Courier New"/>
              </a:rPr>
              <a:t>( "Returned from pop(): " + youngest );</a:t>
            </a:r>
          </a:p>
          <a:p>
            <a:pPr marL="400050" lvl="1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console.log</a:t>
            </a:r>
            <a:r>
              <a:rPr lang="en-US" sz="2000" b="1" dirty="0">
                <a:latin typeface="Courier New"/>
                <a:cs typeface="Courier New"/>
              </a:rPr>
              <a:t>( "Array </a:t>
            </a:r>
            <a:r>
              <a:rPr lang="en-US" sz="2000" b="1" dirty="0" smtClean="0">
                <a:latin typeface="Courier New"/>
                <a:cs typeface="Courier New"/>
              </a:rPr>
              <a:t>after </a:t>
            </a:r>
            <a:r>
              <a:rPr lang="en-US" sz="2000" b="1" dirty="0">
                <a:latin typeface="Courier New"/>
                <a:cs typeface="Courier New"/>
              </a:rPr>
              <a:t>pop(): " + </a:t>
            </a:r>
            <a:r>
              <a:rPr lang="en-US" sz="2000" b="1" dirty="0" err="1">
                <a:latin typeface="Courier New"/>
                <a:cs typeface="Courier New"/>
              </a:rPr>
              <a:t>marx</a:t>
            </a:r>
            <a:r>
              <a:rPr lang="en-US" sz="2000" b="1" dirty="0">
                <a:latin typeface="Courier New"/>
                <a:cs typeface="Courier New"/>
              </a:rPr>
              <a:t> );</a:t>
            </a:r>
            <a:endParaRPr lang="en-US" sz="20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73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7447732" y="2492896"/>
            <a:ext cx="1300732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Script 06d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54803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Array Method “push”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cs typeface="Courier"/>
              </a:rPr>
              <a:t>Discussion:</a:t>
            </a:r>
            <a:endParaRPr lang="en-US" sz="2400" b="1" dirty="0">
              <a:cs typeface="Courier"/>
            </a:endParaRPr>
          </a:p>
          <a:p>
            <a:pPr marL="400050" lvl="1" indent="0">
              <a:buNone/>
            </a:pPr>
            <a:r>
              <a:rPr lang="en-US" sz="2400" dirty="0" smtClean="0">
                <a:cs typeface="Courier"/>
              </a:rPr>
              <a:t>The method “push” appends </a:t>
            </a:r>
            <a:r>
              <a:rPr lang="en-US" sz="2400" dirty="0">
                <a:cs typeface="Courier"/>
              </a:rPr>
              <a:t>an element </a:t>
            </a:r>
            <a:r>
              <a:rPr lang="en-US" sz="2400" dirty="0" smtClean="0">
                <a:cs typeface="Courier"/>
              </a:rPr>
              <a:t>to </a:t>
            </a:r>
            <a:r>
              <a:rPr lang="en-US" sz="2400" dirty="0">
                <a:cs typeface="Courier"/>
              </a:rPr>
              <a:t>the end of </a:t>
            </a:r>
            <a:r>
              <a:rPr lang="en-US" sz="2400" dirty="0" smtClean="0">
                <a:cs typeface="Courier"/>
              </a:rPr>
              <a:t>an array</a:t>
            </a:r>
            <a:r>
              <a:rPr lang="en-US" sz="2400" dirty="0">
                <a:cs typeface="Courier"/>
              </a:rPr>
              <a:t>.</a:t>
            </a:r>
          </a:p>
          <a:p>
            <a:pPr marL="400050" lvl="1" indent="0">
              <a:buNone/>
            </a:pPr>
            <a:endParaRPr lang="en-US" sz="2400" dirty="0" smtClean="0">
              <a:cs typeface="Courier"/>
            </a:endParaRPr>
          </a:p>
          <a:p>
            <a:pPr marL="0" indent="0">
              <a:buNone/>
            </a:pPr>
            <a:r>
              <a:rPr lang="en-US" sz="2400" b="1" dirty="0" smtClean="0">
                <a:cs typeface="Courier"/>
              </a:rPr>
              <a:t>Example:</a:t>
            </a:r>
            <a:endParaRPr lang="en-US" sz="2400" b="1" dirty="0">
              <a:cs typeface="Courier"/>
            </a:endParaRPr>
          </a:p>
          <a:p>
            <a:pPr marL="457200" lvl="1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var</a:t>
            </a: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err="1">
                <a:latin typeface="Courier New"/>
                <a:cs typeface="Courier New"/>
              </a:rPr>
              <a:t>marx</a:t>
            </a:r>
            <a:r>
              <a:rPr lang="en-US" sz="2400" b="1" dirty="0">
                <a:latin typeface="Courier New"/>
                <a:cs typeface="Courier New"/>
              </a:rPr>
              <a:t> = [ "Chico", "Harpo" ];</a:t>
            </a:r>
          </a:p>
          <a:p>
            <a:pPr marL="457200" lvl="1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console.log</a:t>
            </a:r>
            <a:r>
              <a:rPr lang="en-US" sz="2400" b="1" dirty="0">
                <a:latin typeface="Courier New"/>
                <a:cs typeface="Courier New"/>
              </a:rPr>
              <a:t>( "Original array: " + </a:t>
            </a:r>
            <a:r>
              <a:rPr lang="en-US" sz="2400" b="1" dirty="0" err="1">
                <a:latin typeface="Courier New"/>
                <a:cs typeface="Courier New"/>
              </a:rPr>
              <a:t>marx</a:t>
            </a:r>
            <a:r>
              <a:rPr lang="en-US" sz="2400" b="1" dirty="0">
                <a:latin typeface="Courier New"/>
                <a:cs typeface="Courier New"/>
              </a:rPr>
              <a:t> );</a:t>
            </a:r>
          </a:p>
          <a:p>
            <a:pPr marL="457200" lvl="1" indent="0">
              <a:buNone/>
            </a:pPr>
            <a:endParaRPr lang="en-US" sz="2400" b="1" dirty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2400" b="1" dirty="0">
                <a:latin typeface="Courier New"/>
                <a:cs typeface="Courier New"/>
              </a:rPr>
              <a:t>// append element to array end</a:t>
            </a:r>
          </a:p>
          <a:p>
            <a:pPr marL="457200" lvl="1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marx.push</a:t>
            </a:r>
            <a:r>
              <a:rPr lang="en-US" sz="2400" b="1" dirty="0">
                <a:latin typeface="Courier New"/>
                <a:cs typeface="Courier New"/>
              </a:rPr>
              <a:t>( "</a:t>
            </a:r>
            <a:r>
              <a:rPr lang="en-US" sz="2400" b="1" dirty="0" err="1">
                <a:latin typeface="Courier New"/>
                <a:cs typeface="Courier New"/>
              </a:rPr>
              <a:t>Grocho</a:t>
            </a:r>
            <a:r>
              <a:rPr lang="en-US" sz="2400" b="1" dirty="0">
                <a:latin typeface="Courier New"/>
                <a:cs typeface="Courier New"/>
              </a:rPr>
              <a:t>" );</a:t>
            </a:r>
          </a:p>
          <a:p>
            <a:pPr marL="457200" lvl="1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console.log</a:t>
            </a:r>
            <a:r>
              <a:rPr lang="en-US" sz="2400" b="1" dirty="0">
                <a:latin typeface="Courier New"/>
                <a:cs typeface="Courier New"/>
              </a:rPr>
              <a:t>( "After push(): " + </a:t>
            </a:r>
            <a:r>
              <a:rPr lang="en-US" sz="2400" b="1" dirty="0" err="1">
                <a:latin typeface="Courier New"/>
                <a:cs typeface="Courier New"/>
              </a:rPr>
              <a:t>marx</a:t>
            </a:r>
            <a:r>
              <a:rPr lang="en-US" sz="2400" b="1" dirty="0">
                <a:latin typeface="Courier New"/>
                <a:cs typeface="Courier New"/>
              </a:rPr>
              <a:t> );</a:t>
            </a:r>
            <a:endParaRPr lang="en-US" sz="60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74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7308304" y="1332047"/>
            <a:ext cx="1441733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Script 06db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7523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Array Method “shift”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b="1" dirty="0" smtClean="0"/>
              <a:t>Discussion:</a:t>
            </a:r>
            <a:endParaRPr lang="en-US" sz="2100" b="1" dirty="0"/>
          </a:p>
          <a:p>
            <a:pPr marL="400050" lvl="1" indent="0">
              <a:buNone/>
            </a:pPr>
            <a:r>
              <a:rPr lang="en-US" sz="2100" dirty="0" smtClean="0">
                <a:cs typeface="Courier"/>
              </a:rPr>
              <a:t>The method “shift” removes the first element </a:t>
            </a:r>
            <a:r>
              <a:rPr lang="en-US" sz="2100" dirty="0">
                <a:cs typeface="Courier"/>
              </a:rPr>
              <a:t>from </a:t>
            </a:r>
            <a:r>
              <a:rPr lang="en-US" sz="2100" dirty="0" smtClean="0">
                <a:cs typeface="Courier"/>
              </a:rPr>
              <a:t>an array</a:t>
            </a:r>
            <a:r>
              <a:rPr lang="en-US" sz="2100" dirty="0">
                <a:cs typeface="Courier"/>
              </a:rPr>
              <a:t>.</a:t>
            </a:r>
          </a:p>
          <a:p>
            <a:pPr marL="400050" lvl="1" indent="0">
              <a:buNone/>
            </a:pPr>
            <a:endParaRPr lang="en-US" sz="2100" b="1" dirty="0" smtClean="0"/>
          </a:p>
          <a:p>
            <a:pPr marL="0" indent="0">
              <a:buNone/>
            </a:pPr>
            <a:r>
              <a:rPr lang="en-US" sz="2100" b="1" dirty="0" smtClean="0"/>
              <a:t>Example:</a:t>
            </a:r>
            <a:endParaRPr lang="en-US" sz="2100" b="1" dirty="0"/>
          </a:p>
          <a:p>
            <a:pPr marL="400050" lvl="1" indent="0">
              <a:buNone/>
            </a:pPr>
            <a:r>
              <a:rPr lang="en-US" sz="2100" b="1" dirty="0" err="1">
                <a:latin typeface="Courier New"/>
                <a:cs typeface="Courier New"/>
              </a:rPr>
              <a:t>var</a:t>
            </a:r>
            <a:r>
              <a:rPr lang="en-US" sz="2100" b="1" dirty="0">
                <a:latin typeface="Courier New"/>
                <a:cs typeface="Courier New"/>
              </a:rPr>
              <a:t> bears = [ "Goldilocks", "Mama", "Papa" ];</a:t>
            </a:r>
          </a:p>
          <a:p>
            <a:pPr marL="400050" lvl="1" indent="0">
              <a:buNone/>
            </a:pPr>
            <a:r>
              <a:rPr lang="en-US" sz="2100" b="1" dirty="0" err="1">
                <a:latin typeface="Courier New"/>
                <a:cs typeface="Courier New"/>
              </a:rPr>
              <a:t>console.log</a:t>
            </a:r>
            <a:r>
              <a:rPr lang="en-US" sz="2100" b="1" dirty="0">
                <a:latin typeface="Courier New"/>
                <a:cs typeface="Courier New"/>
              </a:rPr>
              <a:t>( "Original array: " + bears );</a:t>
            </a:r>
          </a:p>
          <a:p>
            <a:pPr marL="400050" lvl="1" indent="0">
              <a:buNone/>
            </a:pPr>
            <a:endParaRPr lang="en-US" sz="21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100" b="1" dirty="0">
                <a:latin typeface="Courier New"/>
                <a:cs typeface="Courier New"/>
              </a:rPr>
              <a:t>// remove first element from array</a:t>
            </a:r>
          </a:p>
          <a:p>
            <a:pPr marL="400050" lvl="1" indent="0">
              <a:buNone/>
            </a:pPr>
            <a:r>
              <a:rPr lang="en-US" sz="2100" b="1" dirty="0" err="1">
                <a:latin typeface="Courier New"/>
                <a:cs typeface="Courier New"/>
              </a:rPr>
              <a:t>var</a:t>
            </a:r>
            <a:r>
              <a:rPr lang="en-US" sz="2100" b="1" dirty="0">
                <a:latin typeface="Courier New"/>
                <a:cs typeface="Courier New"/>
              </a:rPr>
              <a:t> girl = </a:t>
            </a:r>
            <a:r>
              <a:rPr lang="en-US" sz="2100" b="1" dirty="0" err="1">
                <a:latin typeface="Courier New"/>
                <a:cs typeface="Courier New"/>
              </a:rPr>
              <a:t>bears.shift</a:t>
            </a:r>
            <a:r>
              <a:rPr lang="en-US" sz="2100" b="1" dirty="0">
                <a:latin typeface="Courier New"/>
                <a:cs typeface="Courier New"/>
              </a:rPr>
              <a:t>();  // "</a:t>
            </a:r>
            <a:r>
              <a:rPr lang="en-US" sz="2100" b="1" dirty="0" smtClean="0">
                <a:latin typeface="Courier New"/>
                <a:cs typeface="Courier New"/>
              </a:rPr>
              <a:t>Goldilocks"</a:t>
            </a:r>
            <a:endParaRPr lang="en-US" sz="21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100" b="1" dirty="0" err="1">
                <a:latin typeface="Courier New"/>
                <a:cs typeface="Courier New"/>
              </a:rPr>
              <a:t>console.log</a:t>
            </a:r>
            <a:r>
              <a:rPr lang="en-US" sz="2100" b="1" dirty="0">
                <a:latin typeface="Courier New"/>
                <a:cs typeface="Courier New"/>
              </a:rPr>
              <a:t>( "Returned from shift(): " + girl );</a:t>
            </a:r>
          </a:p>
          <a:p>
            <a:pPr marL="400050" lvl="1" indent="0">
              <a:buNone/>
            </a:pPr>
            <a:r>
              <a:rPr lang="en-US" sz="2100" b="1" dirty="0" err="1">
                <a:latin typeface="Courier New"/>
                <a:cs typeface="Courier New"/>
              </a:rPr>
              <a:t>console.log</a:t>
            </a:r>
            <a:r>
              <a:rPr lang="en-US" sz="2100" b="1" dirty="0">
                <a:latin typeface="Courier New"/>
                <a:cs typeface="Courier New"/>
              </a:rPr>
              <a:t>( "Array after shift(): " + bears );</a:t>
            </a:r>
            <a:endParaRPr lang="en-US" sz="21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75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7452320" y="1404055"/>
            <a:ext cx="1274708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HTML 6ea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7957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Array Method “</a:t>
            </a:r>
            <a:r>
              <a:rPr lang="en-US" b="1" dirty="0" err="1" smtClean="0">
                <a:solidFill>
                  <a:srgbClr val="333333"/>
                </a:solidFill>
              </a:rPr>
              <a:t>unshift</a:t>
            </a:r>
            <a:r>
              <a:rPr lang="en-US" b="1" dirty="0" smtClean="0">
                <a:solidFill>
                  <a:srgbClr val="333333"/>
                </a:solidFill>
              </a:rPr>
              <a:t>”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Discussion:</a:t>
            </a:r>
            <a:endParaRPr lang="en-US" sz="2400" b="1" dirty="0"/>
          </a:p>
          <a:p>
            <a:pPr marL="400050" lvl="1" indent="0">
              <a:buNone/>
            </a:pPr>
            <a:r>
              <a:rPr lang="en-US" sz="2400" dirty="0" smtClean="0">
                <a:cs typeface="Courier"/>
              </a:rPr>
              <a:t>The method “</a:t>
            </a:r>
            <a:r>
              <a:rPr lang="en-US" sz="2400" dirty="0" err="1" smtClean="0">
                <a:cs typeface="Courier"/>
              </a:rPr>
              <a:t>unshift</a:t>
            </a:r>
            <a:r>
              <a:rPr lang="en-US" sz="2400" dirty="0" smtClean="0">
                <a:cs typeface="Courier"/>
              </a:rPr>
              <a:t>” adds an element to the beginning of </a:t>
            </a:r>
            <a:r>
              <a:rPr lang="en-US" sz="2400" dirty="0">
                <a:cs typeface="Courier"/>
              </a:rPr>
              <a:t>the array.</a:t>
            </a:r>
          </a:p>
          <a:p>
            <a:pPr marL="400050" lvl="1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Example:</a:t>
            </a:r>
            <a:endParaRPr lang="en-US" sz="2400" b="1" dirty="0"/>
          </a:p>
          <a:p>
            <a:pPr marL="400050" lvl="1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var</a:t>
            </a:r>
            <a:r>
              <a:rPr lang="en-US" sz="2400" b="1" dirty="0">
                <a:latin typeface="Courier New"/>
                <a:cs typeface="Courier New"/>
              </a:rPr>
              <a:t> bears = [ "Mama", "Papa" ];</a:t>
            </a:r>
          </a:p>
          <a:p>
            <a:pPr marL="400050" lvl="1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console.log</a:t>
            </a:r>
            <a:r>
              <a:rPr lang="en-US" sz="2400" b="1" dirty="0">
                <a:latin typeface="Courier New"/>
                <a:cs typeface="Courier New"/>
              </a:rPr>
              <a:t>( "Original array: " + bears );</a:t>
            </a:r>
          </a:p>
          <a:p>
            <a:pPr marL="400050" lvl="1" indent="0">
              <a:buNone/>
            </a:pPr>
            <a:endParaRPr lang="en-US" sz="24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400" b="1" dirty="0">
                <a:latin typeface="Courier New"/>
                <a:cs typeface="Courier New"/>
              </a:rPr>
              <a:t>// add first element to array</a:t>
            </a:r>
          </a:p>
          <a:p>
            <a:pPr marL="400050" lvl="1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bears.unshift</a:t>
            </a:r>
            <a:r>
              <a:rPr lang="en-US" sz="2400" b="1" dirty="0">
                <a:latin typeface="Courier New"/>
                <a:cs typeface="Courier New"/>
              </a:rPr>
              <a:t>( "Baby" );</a:t>
            </a:r>
          </a:p>
          <a:p>
            <a:pPr marL="400050" lvl="1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console.log</a:t>
            </a:r>
            <a:r>
              <a:rPr lang="en-US" sz="2400" b="1" dirty="0">
                <a:latin typeface="Courier New"/>
                <a:cs typeface="Courier New"/>
              </a:rPr>
              <a:t>( "After </a:t>
            </a:r>
            <a:r>
              <a:rPr lang="en-US" sz="2400" b="1" dirty="0" err="1">
                <a:latin typeface="Courier New"/>
                <a:cs typeface="Courier New"/>
              </a:rPr>
              <a:t>unshift</a:t>
            </a:r>
            <a:r>
              <a:rPr lang="en-US" sz="2400" b="1" dirty="0">
                <a:latin typeface="Courier New"/>
                <a:cs typeface="Courier New"/>
              </a:rPr>
              <a:t>(): " + bears );</a:t>
            </a:r>
            <a:endParaRPr lang="en-US" sz="24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76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7120688" y="2708920"/>
            <a:ext cx="1411752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HTML 06eb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75203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Array Method “splice”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 smtClean="0"/>
              <a:t>Discussion:</a:t>
            </a:r>
            <a:endParaRPr lang="en-US" sz="1900" b="1" dirty="0"/>
          </a:p>
          <a:p>
            <a:pPr marL="400050" lvl="1" indent="0">
              <a:buNone/>
            </a:pPr>
            <a:r>
              <a:rPr lang="en-US" sz="2000" dirty="0" smtClean="0">
                <a:cs typeface="Courier"/>
              </a:rPr>
              <a:t>Removing </a:t>
            </a:r>
            <a:r>
              <a:rPr lang="en-US" sz="2000" dirty="0">
                <a:cs typeface="Courier"/>
              </a:rPr>
              <a:t>elements from the </a:t>
            </a:r>
            <a:r>
              <a:rPr lang="en-US" sz="2000" dirty="0" smtClean="0">
                <a:cs typeface="Courier"/>
              </a:rPr>
              <a:t>middle </a:t>
            </a:r>
            <a:r>
              <a:rPr lang="en-US" sz="2000" dirty="0">
                <a:cs typeface="Courier"/>
              </a:rPr>
              <a:t>of the array.</a:t>
            </a:r>
          </a:p>
          <a:p>
            <a:pPr marL="400050" lvl="1" indent="0">
              <a:buNone/>
            </a:pPr>
            <a:endParaRPr lang="en-US" sz="1900" b="1" dirty="0" smtClean="0"/>
          </a:p>
          <a:p>
            <a:pPr marL="0" indent="0">
              <a:buNone/>
            </a:pPr>
            <a:r>
              <a:rPr lang="en-US" sz="1900" b="1" dirty="0" smtClean="0"/>
              <a:t>Example:</a:t>
            </a:r>
            <a:endParaRPr lang="en-US" sz="1900" b="1" dirty="0"/>
          </a:p>
          <a:p>
            <a:pPr marL="400050" lvl="1" indent="0">
              <a:buNone/>
            </a:pPr>
            <a:r>
              <a:rPr lang="en-US" sz="1900" b="1" dirty="0" err="1">
                <a:latin typeface="Courier New"/>
                <a:cs typeface="Courier New"/>
              </a:rPr>
              <a:t>var</a:t>
            </a:r>
            <a:r>
              <a:rPr lang="en-US" sz="1900" b="1" dirty="0">
                <a:latin typeface="Courier New"/>
                <a:cs typeface="Courier New"/>
              </a:rPr>
              <a:t> </a:t>
            </a:r>
            <a:r>
              <a:rPr lang="en-US" sz="1900" b="1" dirty="0" err="1">
                <a:latin typeface="Courier New"/>
                <a:cs typeface="Courier New"/>
              </a:rPr>
              <a:t>taylor</a:t>
            </a:r>
            <a:r>
              <a:rPr lang="en-US" sz="1900" b="1" dirty="0">
                <a:latin typeface="Courier New"/>
                <a:cs typeface="Courier New"/>
              </a:rPr>
              <a:t> = </a:t>
            </a:r>
            <a:r>
              <a:rPr lang="en-US" sz="1900" b="1" dirty="0" smtClean="0">
                <a:latin typeface="Courier New"/>
                <a:cs typeface="Courier New"/>
              </a:rPr>
              <a:t>[ "Andy", "Barney", "Gomer",</a:t>
            </a:r>
          </a:p>
          <a:p>
            <a:pPr marL="400050" lvl="1" indent="0">
              <a:buNone/>
            </a:pPr>
            <a:r>
              <a:rPr lang="en-US" sz="1900" b="1" dirty="0" smtClean="0">
                <a:latin typeface="Courier New"/>
                <a:cs typeface="Courier New"/>
              </a:rPr>
              <a:t>   "Aunt Bee", "Opie" ]</a:t>
            </a:r>
            <a:r>
              <a:rPr lang="en-US" sz="1900" b="1" dirty="0">
                <a:latin typeface="Courier New"/>
                <a:cs typeface="Courier New"/>
              </a:rPr>
              <a:t>;</a:t>
            </a:r>
          </a:p>
          <a:p>
            <a:pPr marL="400050" lvl="1" indent="0">
              <a:buNone/>
            </a:pPr>
            <a:endParaRPr lang="en-US" sz="19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1900" b="1" dirty="0" err="1" smtClean="0">
                <a:latin typeface="Courier New"/>
                <a:cs typeface="Courier New"/>
              </a:rPr>
              <a:t>console.log</a:t>
            </a:r>
            <a:r>
              <a:rPr lang="en-US" sz="1900" b="1" dirty="0">
                <a:latin typeface="Courier New"/>
                <a:cs typeface="Courier New"/>
              </a:rPr>
              <a:t>( </a:t>
            </a:r>
            <a:r>
              <a:rPr lang="en-US" sz="1900" b="1" dirty="0" smtClean="0">
                <a:latin typeface="Courier New"/>
                <a:cs typeface="Courier New"/>
              </a:rPr>
              <a:t>"Original </a:t>
            </a:r>
            <a:r>
              <a:rPr lang="en-US" sz="1900" b="1" dirty="0">
                <a:latin typeface="Courier New"/>
                <a:cs typeface="Courier New"/>
              </a:rPr>
              <a:t>array: </a:t>
            </a:r>
            <a:r>
              <a:rPr lang="en-US" sz="1900" b="1" dirty="0" smtClean="0">
                <a:latin typeface="Courier New"/>
                <a:cs typeface="Courier New"/>
              </a:rPr>
              <a:t>" </a:t>
            </a:r>
            <a:r>
              <a:rPr lang="en-US" sz="1900" b="1" dirty="0">
                <a:latin typeface="Courier New"/>
                <a:cs typeface="Courier New"/>
              </a:rPr>
              <a:t>+ </a:t>
            </a:r>
            <a:r>
              <a:rPr lang="en-US" sz="1900" b="1" dirty="0" err="1">
                <a:latin typeface="Courier New"/>
                <a:cs typeface="Courier New"/>
              </a:rPr>
              <a:t>taylor</a:t>
            </a:r>
            <a:r>
              <a:rPr lang="en-US" sz="1900" b="1" dirty="0">
                <a:latin typeface="Courier New"/>
                <a:cs typeface="Courier New"/>
              </a:rPr>
              <a:t> );</a:t>
            </a:r>
          </a:p>
          <a:p>
            <a:pPr marL="400050" lvl="1" indent="0">
              <a:buNone/>
            </a:pPr>
            <a:endParaRPr lang="en-US" sz="19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1900" b="1" dirty="0">
                <a:latin typeface="Courier New"/>
                <a:cs typeface="Courier New"/>
              </a:rPr>
              <a:t>// starting at </a:t>
            </a:r>
            <a:r>
              <a:rPr lang="en-US" sz="1900" b="1" dirty="0" err="1">
                <a:latin typeface="Courier New"/>
                <a:cs typeface="Courier New"/>
              </a:rPr>
              <a:t>taylor</a:t>
            </a:r>
            <a:r>
              <a:rPr lang="en-US" sz="1900" b="1" dirty="0">
                <a:latin typeface="Courier New"/>
                <a:cs typeface="Courier New"/>
              </a:rPr>
              <a:t>[1] remove two elements</a:t>
            </a:r>
          </a:p>
          <a:p>
            <a:pPr marL="400050" lvl="1" indent="0">
              <a:buNone/>
            </a:pPr>
            <a:r>
              <a:rPr lang="en-US" sz="1900" b="1" dirty="0">
                <a:latin typeface="Courier New"/>
                <a:cs typeface="Courier New"/>
              </a:rPr>
              <a:t>deputy = </a:t>
            </a:r>
            <a:r>
              <a:rPr lang="en-US" sz="1900" b="1" dirty="0" err="1">
                <a:latin typeface="Courier New"/>
                <a:cs typeface="Courier New"/>
              </a:rPr>
              <a:t>taylor.splice</a:t>
            </a:r>
            <a:r>
              <a:rPr lang="en-US" sz="1900" b="1" dirty="0">
                <a:latin typeface="Courier New"/>
                <a:cs typeface="Courier New"/>
              </a:rPr>
              <a:t>( 1, 2 );</a:t>
            </a:r>
          </a:p>
          <a:p>
            <a:pPr marL="400050" lvl="1" indent="0">
              <a:buNone/>
            </a:pPr>
            <a:r>
              <a:rPr lang="en-US" sz="1900" b="1" dirty="0" err="1">
                <a:latin typeface="Courier New"/>
                <a:cs typeface="Courier New"/>
              </a:rPr>
              <a:t>console.log</a:t>
            </a:r>
            <a:r>
              <a:rPr lang="en-US" sz="1900" b="1" dirty="0">
                <a:latin typeface="Courier New"/>
                <a:cs typeface="Courier New"/>
              </a:rPr>
              <a:t>( </a:t>
            </a:r>
            <a:r>
              <a:rPr lang="en-US" sz="1900" b="1" dirty="0" smtClean="0">
                <a:latin typeface="Courier New"/>
                <a:cs typeface="Courier New"/>
              </a:rPr>
              <a:t>"Array </a:t>
            </a:r>
            <a:r>
              <a:rPr lang="en-US" sz="1900" b="1" dirty="0">
                <a:latin typeface="Courier New"/>
                <a:cs typeface="Courier New"/>
              </a:rPr>
              <a:t>after splice(1, 2): </a:t>
            </a:r>
            <a:r>
              <a:rPr lang="en-US" sz="1900" b="1" dirty="0" smtClean="0">
                <a:latin typeface="Courier New"/>
                <a:cs typeface="Courier New"/>
              </a:rPr>
              <a:t>" </a:t>
            </a:r>
            <a:r>
              <a:rPr lang="en-US" sz="1900" b="1" dirty="0">
                <a:latin typeface="Courier New"/>
                <a:cs typeface="Courier New"/>
              </a:rPr>
              <a:t>+ </a:t>
            </a:r>
            <a:r>
              <a:rPr lang="en-US" sz="1900" b="1" dirty="0" err="1">
                <a:latin typeface="Courier New"/>
                <a:cs typeface="Courier New"/>
              </a:rPr>
              <a:t>taylor</a:t>
            </a:r>
            <a:r>
              <a:rPr lang="en-US" sz="1900" b="1" dirty="0">
                <a:latin typeface="Courier New"/>
                <a:cs typeface="Courier New"/>
              </a:rPr>
              <a:t> );</a:t>
            </a:r>
          </a:p>
          <a:p>
            <a:pPr marL="400050" lvl="1" indent="0">
              <a:buNone/>
            </a:pPr>
            <a:r>
              <a:rPr lang="en-US" sz="1900" b="1" dirty="0" err="1">
                <a:latin typeface="Courier New"/>
                <a:cs typeface="Courier New"/>
              </a:rPr>
              <a:t>console.log</a:t>
            </a:r>
            <a:r>
              <a:rPr lang="en-US" sz="1900" b="1" dirty="0">
                <a:latin typeface="Courier New"/>
                <a:cs typeface="Courier New"/>
              </a:rPr>
              <a:t>( </a:t>
            </a:r>
            <a:r>
              <a:rPr lang="en-US" sz="1900" b="1" dirty="0" smtClean="0">
                <a:latin typeface="Courier New"/>
                <a:cs typeface="Courier New"/>
              </a:rPr>
              <a:t>"Returned </a:t>
            </a:r>
            <a:r>
              <a:rPr lang="en-US" sz="1900" b="1" dirty="0">
                <a:latin typeface="Courier New"/>
                <a:cs typeface="Courier New"/>
              </a:rPr>
              <a:t>by splice(1, 2): </a:t>
            </a:r>
            <a:r>
              <a:rPr lang="en-US" sz="1900" b="1" dirty="0" smtClean="0">
                <a:latin typeface="Courier New"/>
                <a:cs typeface="Courier New"/>
              </a:rPr>
              <a:t>" </a:t>
            </a:r>
            <a:r>
              <a:rPr lang="en-US" sz="1900" b="1" dirty="0">
                <a:latin typeface="Courier New"/>
                <a:cs typeface="Courier New"/>
              </a:rPr>
              <a:t>+ deputy );</a:t>
            </a:r>
            <a:endParaRPr lang="en-US" sz="19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77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5841282" y="2420888"/>
            <a:ext cx="2544724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Array Method (splice)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80407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Array Method “sort</a:t>
            </a:r>
            <a:r>
              <a:rPr lang="en-US" dirty="0" smtClean="0">
                <a:solidFill>
                  <a:srgbClr val="333333"/>
                </a:solidFill>
              </a:rPr>
              <a:t>”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b="1" dirty="0" smtClean="0"/>
              <a:t>Discussion:</a:t>
            </a:r>
            <a:endParaRPr lang="en-US" sz="2100" b="1" dirty="0"/>
          </a:p>
          <a:p>
            <a:pPr marL="400050" lvl="1" indent="0">
              <a:buNone/>
            </a:pPr>
            <a:r>
              <a:rPr lang="en-US" sz="2400" dirty="0" smtClean="0">
                <a:cs typeface="Courier"/>
              </a:rPr>
              <a:t>Sorting the </a:t>
            </a:r>
            <a:r>
              <a:rPr lang="en-US" sz="2400" dirty="0">
                <a:cs typeface="Courier"/>
              </a:rPr>
              <a:t>elements </a:t>
            </a:r>
            <a:r>
              <a:rPr lang="en-US" sz="2400" dirty="0" smtClean="0">
                <a:cs typeface="Courier"/>
              </a:rPr>
              <a:t>of </a:t>
            </a:r>
            <a:r>
              <a:rPr lang="en-US" sz="2400" dirty="0">
                <a:cs typeface="Courier"/>
              </a:rPr>
              <a:t>the </a:t>
            </a:r>
            <a:r>
              <a:rPr lang="en-US" sz="2400" dirty="0" smtClean="0">
                <a:cs typeface="Courier"/>
              </a:rPr>
              <a:t>array</a:t>
            </a:r>
            <a:r>
              <a:rPr lang="en-US" sz="2100" dirty="0" smtClean="0"/>
              <a:t>.</a:t>
            </a:r>
          </a:p>
          <a:p>
            <a:pPr marL="400050" lvl="1" indent="0">
              <a:buNone/>
            </a:pPr>
            <a:endParaRPr lang="en-US" sz="2100" b="1" dirty="0" smtClean="0"/>
          </a:p>
          <a:p>
            <a:pPr marL="0" indent="0">
              <a:buNone/>
            </a:pPr>
            <a:r>
              <a:rPr lang="en-US" sz="2100" b="1" dirty="0" smtClean="0"/>
              <a:t>Example:</a:t>
            </a:r>
            <a:endParaRPr lang="en-US" sz="2100" b="1" dirty="0"/>
          </a:p>
          <a:p>
            <a:pPr marL="400050" lvl="1" indent="0">
              <a:buNone/>
            </a:pPr>
            <a:r>
              <a:rPr lang="en-US" sz="2100" b="1" dirty="0" err="1">
                <a:latin typeface="Courier"/>
                <a:cs typeface="Courier"/>
              </a:rPr>
              <a:t>var</a:t>
            </a:r>
            <a:r>
              <a:rPr lang="en-US" sz="2100" b="1" dirty="0">
                <a:latin typeface="Courier"/>
                <a:cs typeface="Courier"/>
              </a:rPr>
              <a:t> dwarfs = </a:t>
            </a:r>
            <a:r>
              <a:rPr lang="en-US" sz="2100" b="1" dirty="0" smtClean="0">
                <a:latin typeface="Courier"/>
                <a:cs typeface="Courier"/>
              </a:rPr>
              <a:t>[ "Doc", "Grumpy", "Happy", </a:t>
            </a:r>
          </a:p>
          <a:p>
            <a:pPr marL="400050" lvl="1" indent="0">
              <a:buNone/>
            </a:pPr>
            <a:r>
              <a:rPr lang="en-US" sz="2100" b="1" dirty="0">
                <a:latin typeface="Courier"/>
                <a:cs typeface="Courier"/>
              </a:rPr>
              <a:t> </a:t>
            </a:r>
            <a:r>
              <a:rPr lang="en-US" sz="2100" b="1" dirty="0" smtClean="0">
                <a:latin typeface="Courier"/>
                <a:cs typeface="Courier"/>
              </a:rPr>
              <a:t>  </a:t>
            </a:r>
            <a:r>
              <a:rPr lang="nl-NL" sz="2100" b="1" dirty="0" smtClean="0">
                <a:latin typeface="Courier"/>
                <a:cs typeface="Courier"/>
              </a:rPr>
              <a:t>"Sleepy", </a:t>
            </a:r>
            <a:r>
              <a:rPr lang="de-DE" sz="2100" b="1" dirty="0" smtClean="0">
                <a:latin typeface="Courier"/>
                <a:cs typeface="Courier"/>
              </a:rPr>
              <a:t>"</a:t>
            </a:r>
            <a:r>
              <a:rPr lang="de-DE" sz="2100" b="1" dirty="0" err="1" smtClean="0">
                <a:latin typeface="Courier"/>
                <a:cs typeface="Courier"/>
              </a:rPr>
              <a:t>Bashful</a:t>
            </a:r>
            <a:r>
              <a:rPr lang="de-DE" sz="2100" b="1" dirty="0" smtClean="0">
                <a:latin typeface="Courier"/>
                <a:cs typeface="Courier"/>
              </a:rPr>
              <a:t>",</a:t>
            </a:r>
            <a:r>
              <a:rPr lang="en-US" sz="2100" b="1" dirty="0" smtClean="0">
                <a:latin typeface="Courier"/>
                <a:cs typeface="Courier"/>
              </a:rPr>
              <a:t> </a:t>
            </a:r>
            <a:r>
              <a:rPr lang="pl-PL" sz="2100" b="1" dirty="0" smtClean="0">
                <a:latin typeface="Courier"/>
                <a:cs typeface="Courier"/>
              </a:rPr>
              <a:t>"</a:t>
            </a:r>
            <a:r>
              <a:rPr lang="pl-PL" sz="2100" b="1" dirty="0" err="1" smtClean="0">
                <a:latin typeface="Courier"/>
                <a:cs typeface="Courier"/>
              </a:rPr>
              <a:t>Sneezy</a:t>
            </a:r>
            <a:r>
              <a:rPr lang="pl-PL" sz="2100" b="1" dirty="0" smtClean="0">
                <a:latin typeface="Courier"/>
                <a:cs typeface="Courier"/>
              </a:rPr>
              <a:t>", </a:t>
            </a:r>
            <a:r>
              <a:rPr lang="it-IT" sz="2100" b="1" dirty="0" smtClean="0">
                <a:latin typeface="Courier"/>
                <a:cs typeface="Courier"/>
              </a:rPr>
              <a:t>"</a:t>
            </a:r>
            <a:r>
              <a:rPr lang="it-IT" sz="2100" b="1" dirty="0" err="1" smtClean="0">
                <a:latin typeface="Courier"/>
                <a:cs typeface="Courier"/>
              </a:rPr>
              <a:t>Dopey</a:t>
            </a:r>
            <a:r>
              <a:rPr lang="it-IT" sz="2100" b="1" dirty="0" smtClean="0">
                <a:latin typeface="Courier"/>
                <a:cs typeface="Courier"/>
              </a:rPr>
              <a:t>" ]</a:t>
            </a:r>
            <a:r>
              <a:rPr lang="it-IT" sz="2100" b="1" dirty="0">
                <a:latin typeface="Courier"/>
                <a:cs typeface="Courier"/>
              </a:rPr>
              <a:t>;</a:t>
            </a:r>
          </a:p>
          <a:p>
            <a:pPr marL="400050" lvl="1" indent="0">
              <a:buNone/>
            </a:pPr>
            <a:endParaRPr lang="it-IT" sz="2100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it-IT" sz="2100" b="1" dirty="0" err="1" smtClean="0">
                <a:latin typeface="Courier"/>
                <a:cs typeface="Courier"/>
              </a:rPr>
              <a:t>console.log</a:t>
            </a:r>
            <a:r>
              <a:rPr lang="it-IT" sz="2100" b="1" dirty="0">
                <a:latin typeface="Courier"/>
                <a:cs typeface="Courier"/>
              </a:rPr>
              <a:t>( </a:t>
            </a:r>
            <a:r>
              <a:rPr lang="it-IT" sz="2100" b="1" dirty="0" smtClean="0">
                <a:latin typeface="Courier"/>
                <a:cs typeface="Courier"/>
              </a:rPr>
              <a:t>"</a:t>
            </a:r>
            <a:r>
              <a:rPr lang="it-IT" sz="2100" b="1" dirty="0" err="1" smtClean="0">
                <a:latin typeface="Courier"/>
                <a:cs typeface="Courier"/>
              </a:rPr>
              <a:t>Original</a:t>
            </a:r>
            <a:r>
              <a:rPr lang="it-IT" sz="2100" b="1" dirty="0" smtClean="0">
                <a:latin typeface="Courier"/>
                <a:cs typeface="Courier"/>
              </a:rPr>
              <a:t> </a:t>
            </a:r>
            <a:r>
              <a:rPr lang="it-IT" sz="2100" b="1" dirty="0">
                <a:latin typeface="Courier"/>
                <a:cs typeface="Courier"/>
              </a:rPr>
              <a:t>array: </a:t>
            </a:r>
            <a:r>
              <a:rPr lang="it-IT" sz="2100" b="1" dirty="0" smtClean="0">
                <a:latin typeface="Courier"/>
                <a:cs typeface="Courier"/>
              </a:rPr>
              <a:t>" </a:t>
            </a:r>
            <a:r>
              <a:rPr lang="it-IT" sz="2100" b="1" dirty="0">
                <a:latin typeface="Courier"/>
                <a:cs typeface="Courier"/>
              </a:rPr>
              <a:t>+ </a:t>
            </a:r>
            <a:r>
              <a:rPr lang="it-IT" sz="2100" b="1" dirty="0" err="1">
                <a:latin typeface="Courier"/>
                <a:cs typeface="Courier"/>
              </a:rPr>
              <a:t>dwarfs</a:t>
            </a:r>
            <a:r>
              <a:rPr lang="it-IT" sz="2100" b="1" dirty="0">
                <a:latin typeface="Courier"/>
                <a:cs typeface="Courier"/>
              </a:rPr>
              <a:t> );</a:t>
            </a:r>
          </a:p>
          <a:p>
            <a:pPr marL="400050" lvl="1" indent="0">
              <a:buNone/>
            </a:pPr>
            <a:endParaRPr lang="it-IT" sz="2100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it-IT" sz="2100" b="1" dirty="0" err="1">
                <a:latin typeface="Courier"/>
                <a:cs typeface="Courier"/>
              </a:rPr>
              <a:t>dwarfs.sort</a:t>
            </a:r>
            <a:r>
              <a:rPr lang="it-IT" sz="2100" b="1" dirty="0">
                <a:latin typeface="Courier"/>
                <a:cs typeface="Courier"/>
              </a:rPr>
              <a:t>();</a:t>
            </a:r>
          </a:p>
          <a:p>
            <a:pPr marL="400050" lvl="1" indent="0">
              <a:buNone/>
            </a:pPr>
            <a:r>
              <a:rPr lang="it-IT" sz="2100" b="1" dirty="0" err="1">
                <a:latin typeface="Courier"/>
                <a:cs typeface="Courier"/>
              </a:rPr>
              <a:t>console.log</a:t>
            </a:r>
            <a:r>
              <a:rPr lang="it-IT" sz="2100" b="1" dirty="0">
                <a:latin typeface="Courier"/>
                <a:cs typeface="Courier"/>
              </a:rPr>
              <a:t>( </a:t>
            </a:r>
            <a:r>
              <a:rPr lang="it-IT" sz="2100" b="1" dirty="0" smtClean="0">
                <a:latin typeface="Courier"/>
                <a:cs typeface="Courier"/>
              </a:rPr>
              <a:t>"Array </a:t>
            </a:r>
            <a:r>
              <a:rPr lang="it-IT" sz="2100" b="1" dirty="0" err="1">
                <a:latin typeface="Courier"/>
                <a:cs typeface="Courier"/>
              </a:rPr>
              <a:t>after</a:t>
            </a:r>
            <a:r>
              <a:rPr lang="it-IT" sz="2100" b="1" dirty="0">
                <a:latin typeface="Courier"/>
                <a:cs typeface="Courier"/>
              </a:rPr>
              <a:t> </a:t>
            </a:r>
            <a:r>
              <a:rPr lang="it-IT" sz="2100" b="1" dirty="0" err="1">
                <a:latin typeface="Courier"/>
                <a:cs typeface="Courier"/>
              </a:rPr>
              <a:t>sort</a:t>
            </a:r>
            <a:r>
              <a:rPr lang="it-IT" sz="2100" b="1" dirty="0">
                <a:latin typeface="Courier"/>
                <a:cs typeface="Courier"/>
              </a:rPr>
              <a:t>(): </a:t>
            </a:r>
            <a:r>
              <a:rPr lang="it-IT" sz="2100" b="1" dirty="0" smtClean="0">
                <a:latin typeface="Courier"/>
                <a:cs typeface="Courier"/>
              </a:rPr>
              <a:t>" </a:t>
            </a:r>
            <a:r>
              <a:rPr lang="it-IT" sz="2100" b="1" dirty="0">
                <a:latin typeface="Courier"/>
                <a:cs typeface="Courier"/>
              </a:rPr>
              <a:t>+ </a:t>
            </a:r>
            <a:r>
              <a:rPr lang="it-IT" sz="2100" b="1" dirty="0" err="1">
                <a:latin typeface="Courier"/>
                <a:cs typeface="Courier"/>
              </a:rPr>
              <a:t>dwarfs</a:t>
            </a:r>
            <a:r>
              <a:rPr lang="it-IT" sz="2100" b="1" dirty="0">
                <a:latin typeface="Courier"/>
                <a:cs typeface="Courier"/>
              </a:rPr>
              <a:t> );</a:t>
            </a:r>
            <a:endParaRPr lang="en-US" sz="21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78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424962" y="2484175"/>
            <a:ext cx="2326403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Array Method (sort)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253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Array Methods “split, reverse, join”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 smtClean="0"/>
              <a:t>Discussion:</a:t>
            </a:r>
            <a:endParaRPr lang="en-US" sz="1400" b="1" dirty="0"/>
          </a:p>
          <a:p>
            <a:pPr marL="400050" lvl="1" indent="0">
              <a:buNone/>
            </a:pPr>
            <a:r>
              <a:rPr lang="en-US" sz="1400" dirty="0" smtClean="0">
                <a:cs typeface="Courier"/>
              </a:rPr>
              <a:t>Split breaks an string into array elements.  Reverse changes the array order.  Join combines array elements back into a string</a:t>
            </a:r>
            <a:r>
              <a:rPr lang="en-US" sz="1400" dirty="0" smtClean="0"/>
              <a:t>.</a:t>
            </a:r>
          </a:p>
          <a:p>
            <a:pPr marL="400050" lvl="1" indent="0">
              <a:buNone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b="1" dirty="0" smtClean="0"/>
              <a:t>Example:</a:t>
            </a:r>
            <a:endParaRPr lang="en-US" sz="1400" b="1" dirty="0"/>
          </a:p>
          <a:p>
            <a:pPr marL="400050" lvl="1" indent="0">
              <a:buNone/>
            </a:pPr>
            <a:r>
              <a:rPr lang="en-US" sz="1400" b="1" dirty="0" err="1">
                <a:latin typeface="Courier"/>
                <a:cs typeface="Courier"/>
              </a:rPr>
              <a:t>var</a:t>
            </a:r>
            <a:r>
              <a:rPr lang="en-US" sz="1400" b="1" dirty="0">
                <a:latin typeface="Courier"/>
                <a:cs typeface="Courier"/>
              </a:rPr>
              <a:t> word = "stressed";</a:t>
            </a:r>
          </a:p>
          <a:p>
            <a:pPr marL="400050" lvl="1" indent="0">
              <a:buNone/>
            </a:pPr>
            <a:endParaRPr lang="en-US" sz="1400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1400" b="1" dirty="0" err="1">
                <a:latin typeface="Courier"/>
                <a:cs typeface="Courier"/>
              </a:rPr>
              <a:t>console.log</a:t>
            </a:r>
            <a:r>
              <a:rPr lang="en-US" sz="1400" b="1" dirty="0">
                <a:latin typeface="Courier"/>
                <a:cs typeface="Courier"/>
              </a:rPr>
              <a:t>( "Original string: " + word );</a:t>
            </a:r>
          </a:p>
          <a:p>
            <a:pPr marL="400050" lvl="1" indent="0">
              <a:buNone/>
            </a:pPr>
            <a:endParaRPr lang="en-US" sz="1400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1400" b="1" dirty="0">
                <a:latin typeface="Courier"/>
                <a:cs typeface="Courier"/>
              </a:rPr>
              <a:t>// convert string into array</a:t>
            </a:r>
          </a:p>
          <a:p>
            <a:pPr marL="400050" lvl="1" indent="0">
              <a:buNone/>
            </a:pPr>
            <a:r>
              <a:rPr lang="en-US" sz="1400" b="1" dirty="0" err="1">
                <a:latin typeface="Courier"/>
                <a:cs typeface="Courier"/>
              </a:rPr>
              <a:t>var</a:t>
            </a:r>
            <a:r>
              <a:rPr lang="en-US" sz="1400" b="1" dirty="0">
                <a:latin typeface="Courier"/>
                <a:cs typeface="Courier"/>
              </a:rPr>
              <a:t> letters = </a:t>
            </a:r>
            <a:r>
              <a:rPr lang="en-US" sz="1400" b="1" dirty="0" err="1">
                <a:latin typeface="Courier"/>
                <a:cs typeface="Courier"/>
              </a:rPr>
              <a:t>word.split</a:t>
            </a:r>
            <a:r>
              <a:rPr lang="en-US" sz="1400" b="1" dirty="0">
                <a:latin typeface="Courier"/>
                <a:cs typeface="Courier"/>
              </a:rPr>
              <a:t>( "" );</a:t>
            </a:r>
          </a:p>
          <a:p>
            <a:pPr marL="400050" lvl="1" indent="0">
              <a:buNone/>
            </a:pPr>
            <a:r>
              <a:rPr lang="en-US" sz="1400" b="1" dirty="0" err="1">
                <a:latin typeface="Courier"/>
                <a:cs typeface="Courier"/>
              </a:rPr>
              <a:t>console.log</a:t>
            </a:r>
            <a:r>
              <a:rPr lang="en-US" sz="1400" b="1" dirty="0">
                <a:latin typeface="Courier"/>
                <a:cs typeface="Courier"/>
              </a:rPr>
              <a:t>( "Array after split(): " + letters );</a:t>
            </a:r>
          </a:p>
          <a:p>
            <a:pPr marL="400050" lvl="1" indent="0">
              <a:buNone/>
            </a:pPr>
            <a:endParaRPr lang="en-US" sz="1400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1400" b="1" dirty="0">
                <a:latin typeface="Courier"/>
                <a:cs typeface="Courier"/>
              </a:rPr>
              <a:t>// reverse array order</a:t>
            </a:r>
          </a:p>
          <a:p>
            <a:pPr marL="400050" lvl="1" indent="0">
              <a:buNone/>
            </a:pPr>
            <a:r>
              <a:rPr lang="en-US" sz="1400" b="1" dirty="0" err="1">
                <a:latin typeface="Courier"/>
                <a:cs typeface="Courier"/>
              </a:rPr>
              <a:t>letters.reverse</a:t>
            </a:r>
            <a:r>
              <a:rPr lang="en-US" sz="1400" b="1" dirty="0">
                <a:latin typeface="Courier"/>
                <a:cs typeface="Courier"/>
              </a:rPr>
              <a:t>();</a:t>
            </a:r>
          </a:p>
          <a:p>
            <a:pPr marL="400050" lvl="1" indent="0">
              <a:buNone/>
            </a:pPr>
            <a:r>
              <a:rPr lang="en-US" sz="1400" b="1" dirty="0" err="1">
                <a:latin typeface="Courier"/>
                <a:cs typeface="Courier"/>
              </a:rPr>
              <a:t>console.log</a:t>
            </a:r>
            <a:r>
              <a:rPr lang="en-US" sz="1400" b="1" dirty="0">
                <a:latin typeface="Courier"/>
                <a:cs typeface="Courier"/>
              </a:rPr>
              <a:t>( "Array after reverse(): " + letters );</a:t>
            </a:r>
          </a:p>
          <a:p>
            <a:pPr marL="400050" lvl="1" indent="0">
              <a:buNone/>
            </a:pPr>
            <a:endParaRPr lang="en-US" sz="1400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1400" b="1" dirty="0">
                <a:latin typeface="Courier"/>
                <a:cs typeface="Courier"/>
              </a:rPr>
              <a:t>// convert array into string</a:t>
            </a:r>
          </a:p>
          <a:p>
            <a:pPr marL="400050" lvl="1" indent="0">
              <a:buNone/>
            </a:pPr>
            <a:r>
              <a:rPr lang="en-US" sz="1400" b="1" dirty="0" err="1">
                <a:latin typeface="Courier"/>
                <a:cs typeface="Courier"/>
              </a:rPr>
              <a:t>var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err="1">
                <a:latin typeface="Courier"/>
                <a:cs typeface="Courier"/>
              </a:rPr>
              <a:t>backword</a:t>
            </a:r>
            <a:r>
              <a:rPr lang="en-US" sz="1400" b="1" dirty="0">
                <a:latin typeface="Courier"/>
                <a:cs typeface="Courier"/>
              </a:rPr>
              <a:t> = </a:t>
            </a:r>
            <a:r>
              <a:rPr lang="en-US" sz="1400" b="1" dirty="0" err="1">
                <a:latin typeface="Courier"/>
                <a:cs typeface="Courier"/>
              </a:rPr>
              <a:t>letters.join</a:t>
            </a:r>
            <a:r>
              <a:rPr lang="en-US" sz="1400" b="1" dirty="0">
                <a:latin typeface="Courier"/>
                <a:cs typeface="Courier"/>
              </a:rPr>
              <a:t>( "" );</a:t>
            </a:r>
          </a:p>
          <a:p>
            <a:pPr marL="400050" lvl="1" indent="0">
              <a:buNone/>
            </a:pPr>
            <a:r>
              <a:rPr lang="en-US" sz="1400" b="1" dirty="0" err="1">
                <a:latin typeface="Courier"/>
                <a:cs typeface="Courier"/>
              </a:rPr>
              <a:t>console.log</a:t>
            </a:r>
            <a:r>
              <a:rPr lang="en-US" sz="1400" b="1" dirty="0">
                <a:latin typeface="Courier"/>
                <a:cs typeface="Courier"/>
              </a:rPr>
              <a:t>( "String after join(): " + </a:t>
            </a:r>
            <a:r>
              <a:rPr lang="en-US" sz="1400" b="1" dirty="0" err="1">
                <a:latin typeface="Courier"/>
                <a:cs typeface="Courier"/>
              </a:rPr>
              <a:t>backword</a:t>
            </a:r>
            <a:r>
              <a:rPr lang="en-US" sz="1400" b="1" dirty="0">
                <a:latin typeface="Courier"/>
                <a:cs typeface="Courier"/>
              </a:rPr>
              <a:t> );</a:t>
            </a:r>
            <a:endParaRPr lang="en-US" sz="14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79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4865044" y="2412167"/>
            <a:ext cx="3853188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Array Method (split, reverse, join)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66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JavaScript Resources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sz="4000" b="1" dirty="0"/>
              <a:t>w3schools</a:t>
            </a:r>
          </a:p>
          <a:p>
            <a:pPr marL="857250" lvl="2" indent="0">
              <a:buNone/>
            </a:pPr>
            <a:r>
              <a:rPr lang="en-US" sz="4000" b="1" dirty="0">
                <a:hlinkClick r:id="rId2"/>
              </a:rPr>
              <a:t>www.w3schools.com/</a:t>
            </a:r>
            <a:r>
              <a:rPr lang="en-US" sz="4000" b="1" dirty="0" smtClean="0">
                <a:hlinkClick r:id="rId2"/>
              </a:rPr>
              <a:t>js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endParaRPr lang="en-US" sz="4000" b="1" dirty="0"/>
          </a:p>
          <a:p>
            <a:r>
              <a:rPr lang="en-US" sz="4000" b="1" dirty="0" smtClean="0"/>
              <a:t>Mozilla Developer Network</a:t>
            </a:r>
            <a:endParaRPr lang="en-US" sz="4000" b="1" dirty="0"/>
          </a:p>
          <a:p>
            <a:pPr marL="857250" lvl="2" indent="0">
              <a:buNone/>
            </a:pPr>
            <a:r>
              <a:rPr lang="en-US" sz="4000" b="1" dirty="0">
                <a:hlinkClick r:id="rId3"/>
              </a:rPr>
              <a:t>https://developer.mozilla.org/en-US/docs/Web/</a:t>
            </a:r>
            <a:r>
              <a:rPr lang="en-US" sz="4000" b="1" dirty="0" smtClean="0">
                <a:hlinkClick r:id="rId3"/>
              </a:rPr>
              <a:t>JavaScript</a:t>
            </a:r>
            <a:endParaRPr lang="en-US" sz="4000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957957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3782" y="1331738"/>
            <a:ext cx="7315200" cy="19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63354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b="1" dirty="0" smtClean="0">
                <a:latin typeface="Arial"/>
                <a:ea typeface="DejaVu Sans" pitchFamily="34" charset="0"/>
                <a:cs typeface="Arial"/>
              </a:rPr>
              <a:t>Objects</a:t>
            </a:r>
            <a:endParaRPr lang="en-US" sz="5400" b="1" dirty="0">
              <a:latin typeface="Arial"/>
              <a:ea typeface="DejaVu Sans" pitchFamily="34" charset="0"/>
              <a:cs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28576" y="3861047"/>
            <a:ext cx="6805612" cy="2042691"/>
          </a:xfrm>
        </p:spPr>
        <p:txBody>
          <a:bodyPr lIns="0" tIns="28077" rIns="0" bIns="0" anchor="ctr">
            <a:normAutofit/>
          </a:bodyPr>
          <a:lstStyle/>
          <a:p>
            <a:pPr indent="-331754" algn="ctr" eaLnBrk="1" fontAlgn="auto" hangingPunct="1">
              <a:spcBef>
                <a:spcPts val="661"/>
              </a:spcBef>
              <a:buClrTx/>
              <a:buFont typeface="Wingdings"/>
              <a:buNone/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21382" y="6246639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724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JavaScript Objects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What is an </a:t>
            </a:r>
            <a:r>
              <a:rPr lang="en-US" b="1" dirty="0" smtClean="0">
                <a:solidFill>
                  <a:srgbClr val="000000"/>
                </a:solidFill>
              </a:rPr>
              <a:t>object?</a:t>
            </a:r>
            <a:endParaRPr lang="en-US" b="1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Data </a:t>
            </a:r>
            <a:r>
              <a:rPr lang="en-US" dirty="0">
                <a:solidFill>
                  <a:srgbClr val="000000"/>
                </a:solidFill>
              </a:rPr>
              <a:t>structure that can combine multiple simple data types into an encapsulated collection.  Combines data </a:t>
            </a:r>
            <a:r>
              <a:rPr lang="en-US" dirty="0" smtClean="0">
                <a:solidFill>
                  <a:srgbClr val="000000"/>
                </a:solidFill>
              </a:rPr>
              <a:t>(via properties) and </a:t>
            </a:r>
            <a:r>
              <a:rPr lang="en-US" dirty="0">
                <a:solidFill>
                  <a:srgbClr val="000000"/>
                </a:solidFill>
              </a:rPr>
              <a:t>action </a:t>
            </a:r>
            <a:r>
              <a:rPr lang="en-US" dirty="0" smtClean="0">
                <a:solidFill>
                  <a:srgbClr val="000000"/>
                </a:solidFill>
              </a:rPr>
              <a:t>(via methods) into </a:t>
            </a:r>
            <a:r>
              <a:rPr lang="en-US" dirty="0">
                <a:solidFill>
                  <a:srgbClr val="000000"/>
                </a:solidFill>
              </a:rPr>
              <a:t>a </a:t>
            </a:r>
            <a:r>
              <a:rPr lang="en-US" dirty="0" smtClean="0">
                <a:solidFill>
                  <a:srgbClr val="000000"/>
                </a:solidFill>
              </a:rPr>
              <a:t>“thing”.</a:t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 smtClean="0">
              <a:solidFill>
                <a:srgbClr val="000000"/>
              </a:solidFill>
            </a:endParaRPr>
          </a:p>
          <a:p>
            <a:pPr marL="57150" indent="0">
              <a:buNone/>
            </a:pPr>
            <a:r>
              <a:rPr lang="en-US" b="1" dirty="0" smtClean="0"/>
              <a:t>Example:</a:t>
            </a:r>
            <a:endParaRPr lang="en-US" sz="3600" b="1" dirty="0"/>
          </a:p>
          <a:p>
            <a:pPr marL="400050" lvl="1" indent="0">
              <a:buNone/>
            </a:pPr>
            <a:r>
              <a:rPr lang="en-US" b="1" dirty="0" err="1">
                <a:latin typeface="Courier New"/>
                <a:cs typeface="Courier New"/>
              </a:rPr>
              <a:t>var</a:t>
            </a:r>
            <a:r>
              <a:rPr lang="en-US" b="1" dirty="0">
                <a:latin typeface="Courier New"/>
                <a:cs typeface="Courier New"/>
              </a:rPr>
              <a:t> car = {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   'make': 'Toyota',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   'model': 'Corolla',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   '</a:t>
            </a:r>
            <a:r>
              <a:rPr lang="en-US" b="1" dirty="0" err="1">
                <a:latin typeface="Courier New"/>
                <a:cs typeface="Courier New"/>
              </a:rPr>
              <a:t>mpgCity</a:t>
            </a:r>
            <a:r>
              <a:rPr lang="en-US" b="1" dirty="0">
                <a:latin typeface="Courier New"/>
                <a:cs typeface="Courier New"/>
              </a:rPr>
              <a:t>': 30,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   '</a:t>
            </a:r>
            <a:r>
              <a:rPr lang="en-US" b="1" dirty="0" err="1">
                <a:latin typeface="Courier New"/>
                <a:cs typeface="Courier New"/>
              </a:rPr>
              <a:t>mpgHwy</a:t>
            </a:r>
            <a:r>
              <a:rPr lang="en-US" b="1" dirty="0">
                <a:latin typeface="Courier New"/>
                <a:cs typeface="Courier New"/>
              </a:rPr>
              <a:t>': 42,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}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81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949342" y="4869160"/>
            <a:ext cx="1142373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HTML 07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46880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Accessing Object Properties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600" b="1" dirty="0" smtClean="0"/>
              <a:t>Accessing (retrieving) Properties:</a:t>
            </a:r>
            <a:endParaRPr lang="en-US" sz="3600" b="1" dirty="0"/>
          </a:p>
          <a:p>
            <a:pPr marL="400050" lvl="1" indent="0">
              <a:buNone/>
            </a:pPr>
            <a:r>
              <a:rPr lang="en-US" sz="3600" b="1" dirty="0" err="1">
                <a:latin typeface="Courier New"/>
                <a:cs typeface="Courier New"/>
              </a:rPr>
              <a:t>var</a:t>
            </a:r>
            <a:r>
              <a:rPr lang="en-US" sz="3600" b="1" dirty="0">
                <a:latin typeface="Courier New"/>
                <a:cs typeface="Courier New"/>
              </a:rPr>
              <a:t> car = {</a:t>
            </a:r>
          </a:p>
          <a:p>
            <a:pPr marL="400050" lvl="1" indent="0">
              <a:buNone/>
            </a:pPr>
            <a:r>
              <a:rPr lang="en-US" sz="3600" b="1" dirty="0">
                <a:latin typeface="Courier New"/>
                <a:cs typeface="Courier New"/>
              </a:rPr>
              <a:t>   'make': 'Toyota',</a:t>
            </a:r>
          </a:p>
          <a:p>
            <a:pPr marL="400050" lvl="1" indent="0">
              <a:buNone/>
            </a:pPr>
            <a:r>
              <a:rPr lang="en-US" sz="3600" b="1" dirty="0">
                <a:latin typeface="Courier New"/>
                <a:cs typeface="Courier New"/>
              </a:rPr>
              <a:t>   'model': 'Corolla',</a:t>
            </a:r>
          </a:p>
          <a:p>
            <a:pPr marL="400050" lvl="1" indent="0">
              <a:buNone/>
            </a:pPr>
            <a:r>
              <a:rPr lang="en-US" sz="3600" b="1" dirty="0">
                <a:latin typeface="Courier New"/>
                <a:cs typeface="Courier New"/>
              </a:rPr>
              <a:t>   '</a:t>
            </a:r>
            <a:r>
              <a:rPr lang="en-US" sz="3600" b="1" dirty="0" err="1">
                <a:latin typeface="Courier New"/>
                <a:cs typeface="Courier New"/>
              </a:rPr>
              <a:t>mpgCity</a:t>
            </a:r>
            <a:r>
              <a:rPr lang="en-US" sz="3600" b="1" dirty="0">
                <a:latin typeface="Courier New"/>
                <a:cs typeface="Courier New"/>
              </a:rPr>
              <a:t>': 30,</a:t>
            </a:r>
          </a:p>
          <a:p>
            <a:pPr marL="400050" lvl="1" indent="0">
              <a:buNone/>
            </a:pPr>
            <a:r>
              <a:rPr lang="en-US" sz="3600" b="1" dirty="0">
                <a:latin typeface="Courier New"/>
                <a:cs typeface="Courier New"/>
              </a:rPr>
              <a:t>   '</a:t>
            </a:r>
            <a:r>
              <a:rPr lang="en-US" sz="3600" b="1" dirty="0" err="1">
                <a:latin typeface="Courier New"/>
                <a:cs typeface="Courier New"/>
              </a:rPr>
              <a:t>mpgHwy</a:t>
            </a:r>
            <a:r>
              <a:rPr lang="en-US" sz="3600" b="1" dirty="0">
                <a:latin typeface="Courier New"/>
                <a:cs typeface="Courier New"/>
              </a:rPr>
              <a:t>': 42,</a:t>
            </a:r>
          </a:p>
          <a:p>
            <a:pPr marL="400050" lvl="1" indent="0">
              <a:buNone/>
            </a:pPr>
            <a:r>
              <a:rPr lang="en-US" sz="3600" b="1" dirty="0">
                <a:latin typeface="Courier New"/>
                <a:cs typeface="Courier New"/>
              </a:rPr>
              <a:t>};</a:t>
            </a:r>
          </a:p>
          <a:p>
            <a:pPr marL="400050" lvl="1" indent="0">
              <a:buNone/>
            </a:pPr>
            <a:endParaRPr lang="en-US" sz="36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3600" b="1" dirty="0">
                <a:latin typeface="Courier New"/>
                <a:cs typeface="Courier New"/>
              </a:rPr>
              <a:t>// </a:t>
            </a:r>
            <a:r>
              <a:rPr lang="en-US" sz="3600" b="1" dirty="0" smtClean="0">
                <a:latin typeface="Courier New"/>
                <a:cs typeface="Courier New"/>
              </a:rPr>
              <a:t>"make" </a:t>
            </a:r>
            <a:r>
              <a:rPr lang="en-US" sz="3600" b="1" dirty="0">
                <a:latin typeface="Courier New"/>
                <a:cs typeface="Courier New"/>
              </a:rPr>
              <a:t>property via dot notation</a:t>
            </a:r>
          </a:p>
          <a:p>
            <a:pPr marL="400050" lvl="1" indent="0">
              <a:buNone/>
            </a:pPr>
            <a:r>
              <a:rPr lang="en-US" sz="3600" b="1" dirty="0" err="1">
                <a:latin typeface="Courier New"/>
                <a:cs typeface="Courier New"/>
              </a:rPr>
              <a:t>console.log</a:t>
            </a:r>
            <a:r>
              <a:rPr lang="en-US" sz="3600" b="1" dirty="0">
                <a:latin typeface="Courier New"/>
                <a:cs typeface="Courier New"/>
              </a:rPr>
              <a:t>( </a:t>
            </a:r>
            <a:r>
              <a:rPr lang="en-US" sz="3600" b="1" dirty="0" err="1">
                <a:latin typeface="Courier New"/>
                <a:cs typeface="Courier New"/>
              </a:rPr>
              <a:t>car.make</a:t>
            </a:r>
            <a:r>
              <a:rPr lang="en-US" sz="3600" b="1" dirty="0">
                <a:latin typeface="Courier New"/>
                <a:cs typeface="Courier New"/>
              </a:rPr>
              <a:t> );  // Toyota</a:t>
            </a:r>
          </a:p>
          <a:p>
            <a:pPr marL="400050" lvl="1" indent="0">
              <a:buNone/>
            </a:pPr>
            <a:endParaRPr lang="en-US" sz="36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3600" b="1" dirty="0">
                <a:latin typeface="Courier New"/>
                <a:cs typeface="Courier New"/>
              </a:rPr>
              <a:t>// </a:t>
            </a:r>
            <a:r>
              <a:rPr lang="en-US" sz="3600" b="1" dirty="0" smtClean="0">
                <a:latin typeface="Courier New"/>
                <a:cs typeface="Courier New"/>
              </a:rPr>
              <a:t>"make" </a:t>
            </a:r>
            <a:r>
              <a:rPr lang="en-US" sz="3600" b="1" dirty="0">
                <a:latin typeface="Courier New"/>
                <a:cs typeface="Courier New"/>
              </a:rPr>
              <a:t>property via associative array</a:t>
            </a:r>
          </a:p>
          <a:p>
            <a:pPr marL="400050" lvl="1" indent="0">
              <a:buNone/>
            </a:pPr>
            <a:r>
              <a:rPr lang="en-US" sz="3600" b="1" dirty="0" err="1">
                <a:latin typeface="Courier New"/>
                <a:cs typeface="Courier New"/>
              </a:rPr>
              <a:t>console.log</a:t>
            </a:r>
            <a:r>
              <a:rPr lang="en-US" sz="3600" b="1" dirty="0">
                <a:latin typeface="Courier New"/>
                <a:cs typeface="Courier New"/>
              </a:rPr>
              <a:t>( car['make'] );  // Toyota</a:t>
            </a:r>
            <a:endParaRPr lang="en-US" sz="291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82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876256" y="6237312"/>
            <a:ext cx="1142373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HTML 08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3150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Modifying Object Properties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600" b="1" dirty="0" smtClean="0"/>
              <a:t>Modifying Properties:</a:t>
            </a:r>
            <a:endParaRPr lang="en-US" sz="3600" b="1" dirty="0"/>
          </a:p>
          <a:p>
            <a:pPr marL="400050" lvl="1" indent="0">
              <a:buNone/>
            </a:pPr>
            <a:r>
              <a:rPr lang="en-US" sz="3600" b="1" dirty="0" err="1">
                <a:latin typeface="Courier New"/>
                <a:cs typeface="Courier New"/>
              </a:rPr>
              <a:t>var</a:t>
            </a:r>
            <a:r>
              <a:rPr lang="en-US" sz="3600" b="1" dirty="0">
                <a:latin typeface="Courier New"/>
                <a:cs typeface="Courier New"/>
              </a:rPr>
              <a:t> car = {</a:t>
            </a:r>
          </a:p>
          <a:p>
            <a:pPr marL="400050" lvl="1" indent="0">
              <a:buNone/>
            </a:pPr>
            <a:r>
              <a:rPr lang="en-US" sz="3600" b="1" dirty="0">
                <a:latin typeface="Courier New"/>
                <a:cs typeface="Courier New"/>
              </a:rPr>
              <a:t>   'make': 'Toyota',</a:t>
            </a:r>
          </a:p>
          <a:p>
            <a:pPr marL="400050" lvl="1" indent="0">
              <a:buNone/>
            </a:pPr>
            <a:r>
              <a:rPr lang="en-US" sz="3600" b="1" dirty="0">
                <a:latin typeface="Courier New"/>
                <a:cs typeface="Courier New"/>
              </a:rPr>
              <a:t>   'model': 'Corolla',</a:t>
            </a:r>
          </a:p>
          <a:p>
            <a:pPr marL="400050" lvl="1" indent="0">
              <a:buNone/>
            </a:pPr>
            <a:r>
              <a:rPr lang="en-US" sz="3600" b="1" dirty="0">
                <a:latin typeface="Courier New"/>
                <a:cs typeface="Courier New"/>
              </a:rPr>
              <a:t>   '</a:t>
            </a:r>
            <a:r>
              <a:rPr lang="en-US" sz="3600" b="1" dirty="0" err="1">
                <a:latin typeface="Courier New"/>
                <a:cs typeface="Courier New"/>
              </a:rPr>
              <a:t>mpgCity</a:t>
            </a:r>
            <a:r>
              <a:rPr lang="en-US" sz="3600" b="1" dirty="0">
                <a:latin typeface="Courier New"/>
                <a:cs typeface="Courier New"/>
              </a:rPr>
              <a:t>': 30,</a:t>
            </a:r>
          </a:p>
          <a:p>
            <a:pPr marL="400050" lvl="1" indent="0">
              <a:buNone/>
            </a:pPr>
            <a:r>
              <a:rPr lang="en-US" sz="3600" b="1" dirty="0">
                <a:latin typeface="Courier New"/>
                <a:cs typeface="Courier New"/>
              </a:rPr>
              <a:t>   '</a:t>
            </a:r>
            <a:r>
              <a:rPr lang="en-US" sz="3600" b="1" dirty="0" err="1">
                <a:latin typeface="Courier New"/>
                <a:cs typeface="Courier New"/>
              </a:rPr>
              <a:t>mpgHwy</a:t>
            </a:r>
            <a:r>
              <a:rPr lang="en-US" sz="3600" b="1" dirty="0">
                <a:latin typeface="Courier New"/>
                <a:cs typeface="Courier New"/>
              </a:rPr>
              <a:t>': 42,</a:t>
            </a:r>
          </a:p>
          <a:p>
            <a:pPr marL="400050" lvl="1" indent="0">
              <a:buNone/>
            </a:pPr>
            <a:r>
              <a:rPr lang="en-US" sz="3600" b="1" dirty="0">
                <a:latin typeface="Courier New"/>
                <a:cs typeface="Courier New"/>
              </a:rPr>
              <a:t>};</a:t>
            </a:r>
          </a:p>
          <a:p>
            <a:pPr marL="400050" lvl="1" indent="0">
              <a:buNone/>
            </a:pPr>
            <a:endParaRPr lang="en-US" sz="36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3600" b="1" dirty="0" err="1">
                <a:latin typeface="Courier New"/>
                <a:cs typeface="Courier New"/>
              </a:rPr>
              <a:t>car.mpgCity</a:t>
            </a:r>
            <a:r>
              <a:rPr lang="en-US" sz="3600" b="1" dirty="0">
                <a:latin typeface="Courier New"/>
                <a:cs typeface="Courier New"/>
              </a:rPr>
              <a:t> = 28;  // property via dot</a:t>
            </a:r>
          </a:p>
          <a:p>
            <a:pPr marL="400050" lvl="1" indent="0">
              <a:buNone/>
            </a:pPr>
            <a:r>
              <a:rPr lang="en-US" sz="3600" b="1" dirty="0">
                <a:latin typeface="Courier New"/>
                <a:cs typeface="Courier New"/>
              </a:rPr>
              <a:t>car['</a:t>
            </a:r>
            <a:r>
              <a:rPr lang="en-US" sz="3600" b="1" dirty="0" err="1">
                <a:latin typeface="Courier New"/>
                <a:cs typeface="Courier New"/>
              </a:rPr>
              <a:t>mpgHwy</a:t>
            </a:r>
            <a:r>
              <a:rPr lang="en-US" sz="3600" b="1" dirty="0">
                <a:latin typeface="Courier New"/>
                <a:cs typeface="Courier New"/>
              </a:rPr>
              <a:t>'] = 37;  // property via key</a:t>
            </a:r>
          </a:p>
          <a:p>
            <a:pPr marL="400050" lvl="1" indent="0">
              <a:buNone/>
            </a:pPr>
            <a:endParaRPr lang="en-US" sz="36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3600" b="1" dirty="0">
                <a:latin typeface="Courier New"/>
                <a:cs typeface="Courier New"/>
              </a:rPr>
              <a:t>// display entire object</a:t>
            </a:r>
          </a:p>
          <a:p>
            <a:pPr marL="400050" lvl="1" indent="0">
              <a:buNone/>
            </a:pPr>
            <a:r>
              <a:rPr lang="en-US" sz="3600" b="1" dirty="0" err="1">
                <a:latin typeface="Courier New"/>
                <a:cs typeface="Courier New"/>
              </a:rPr>
              <a:t>console.log</a:t>
            </a:r>
            <a:r>
              <a:rPr lang="en-US" sz="3600" b="1" dirty="0">
                <a:latin typeface="Courier New"/>
                <a:cs typeface="Courier New"/>
              </a:rPr>
              <a:t>( car );</a:t>
            </a:r>
            <a:endParaRPr lang="en-US" sz="2464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83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949342" y="6093296"/>
            <a:ext cx="1142373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HTML 09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0900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Adding Object Properties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/>
              <a:t>Adding New Properties:</a:t>
            </a:r>
            <a:endParaRPr lang="en-US" sz="2000" b="1" dirty="0"/>
          </a:p>
          <a:p>
            <a:pPr marL="400050" lvl="1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var</a:t>
            </a:r>
            <a:r>
              <a:rPr lang="en-US" sz="2000" b="1" dirty="0">
                <a:latin typeface="Courier New"/>
                <a:cs typeface="Courier New"/>
              </a:rPr>
              <a:t> car = {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  'make': 'Toyota',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  'model': 'Corolla',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  '</a:t>
            </a:r>
            <a:r>
              <a:rPr lang="en-US" sz="2000" b="1" dirty="0" err="1">
                <a:latin typeface="Courier New"/>
                <a:cs typeface="Courier New"/>
              </a:rPr>
              <a:t>mpgCity</a:t>
            </a:r>
            <a:r>
              <a:rPr lang="en-US" sz="2000" b="1" dirty="0">
                <a:latin typeface="Courier New"/>
                <a:cs typeface="Courier New"/>
              </a:rPr>
              <a:t>': 30,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  '</a:t>
            </a:r>
            <a:r>
              <a:rPr lang="en-US" sz="2000" b="1" dirty="0" err="1">
                <a:latin typeface="Courier New"/>
                <a:cs typeface="Courier New"/>
              </a:rPr>
              <a:t>mpgHwy</a:t>
            </a:r>
            <a:r>
              <a:rPr lang="en-US" sz="2000" b="1" dirty="0">
                <a:latin typeface="Courier New"/>
                <a:cs typeface="Courier New"/>
              </a:rPr>
              <a:t>': 42,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 New"/>
                <a:cs typeface="Courier New"/>
              </a:rPr>
              <a:t>};</a:t>
            </a:r>
          </a:p>
          <a:p>
            <a:pPr marL="400050" lvl="1" indent="0"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000" b="1" dirty="0">
                <a:latin typeface="Courier New"/>
                <a:cs typeface="Courier New"/>
              </a:rPr>
              <a:t>// add new properties</a:t>
            </a:r>
          </a:p>
          <a:p>
            <a:pPr marL="400050" lvl="1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car.color</a:t>
            </a:r>
            <a:r>
              <a:rPr lang="en-US" sz="2000" b="1" dirty="0">
                <a:latin typeface="Courier New"/>
                <a:cs typeface="Courier New"/>
              </a:rPr>
              <a:t> = 'Silver';  // add property via dot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 New"/>
                <a:cs typeface="Courier New"/>
              </a:rPr>
              <a:t>car['edition'] = 'LE';  // add property via key</a:t>
            </a:r>
          </a:p>
          <a:p>
            <a:pPr marL="400050" lvl="1" indent="0"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000" b="1" dirty="0">
                <a:latin typeface="Courier New"/>
                <a:cs typeface="Courier New"/>
              </a:rPr>
              <a:t>// display entire object</a:t>
            </a:r>
          </a:p>
          <a:p>
            <a:pPr marL="400050" lvl="1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console.log</a:t>
            </a:r>
            <a:r>
              <a:rPr lang="en-US" sz="2000" b="1" dirty="0">
                <a:latin typeface="Courier New"/>
                <a:cs typeface="Courier New"/>
              </a:rPr>
              <a:t>( car );</a:t>
            </a:r>
            <a:endParaRPr lang="en-US" sz="20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84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876256" y="6093296"/>
            <a:ext cx="1142373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HTML 10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02467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Deleting Object Properties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/>
              <a:t>Deleting Properties:</a:t>
            </a:r>
            <a:endParaRPr lang="en-US" sz="2000" b="1" dirty="0"/>
          </a:p>
          <a:p>
            <a:pPr marL="400050" lvl="1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var</a:t>
            </a:r>
            <a:r>
              <a:rPr lang="en-US" sz="2000" b="1" dirty="0">
                <a:latin typeface="Courier New"/>
                <a:cs typeface="Courier New"/>
              </a:rPr>
              <a:t> car = {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  'make': 'Toyota',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  'model': 'Corolla',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  '</a:t>
            </a:r>
            <a:r>
              <a:rPr lang="en-US" sz="2000" b="1" dirty="0" err="1">
                <a:latin typeface="Courier New"/>
                <a:cs typeface="Courier New"/>
              </a:rPr>
              <a:t>mpgCity</a:t>
            </a:r>
            <a:r>
              <a:rPr lang="en-US" sz="2000" b="1" dirty="0">
                <a:latin typeface="Courier New"/>
                <a:cs typeface="Courier New"/>
              </a:rPr>
              <a:t>': 30,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  '</a:t>
            </a:r>
            <a:r>
              <a:rPr lang="en-US" sz="2000" b="1" dirty="0" err="1">
                <a:latin typeface="Courier New"/>
                <a:cs typeface="Courier New"/>
              </a:rPr>
              <a:t>mpgHwy</a:t>
            </a:r>
            <a:r>
              <a:rPr lang="en-US" sz="2000" b="1" dirty="0">
                <a:latin typeface="Courier New"/>
                <a:cs typeface="Courier New"/>
              </a:rPr>
              <a:t>': 42,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 New"/>
                <a:cs typeface="Courier New"/>
              </a:rPr>
              <a:t>};</a:t>
            </a:r>
          </a:p>
          <a:p>
            <a:pPr marL="400050" lvl="1" indent="0"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000" b="1" dirty="0">
                <a:latin typeface="Courier New"/>
                <a:cs typeface="Courier New"/>
              </a:rPr>
              <a:t>// delete properties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 New"/>
                <a:cs typeface="Courier New"/>
              </a:rPr>
              <a:t>delete </a:t>
            </a:r>
            <a:r>
              <a:rPr lang="en-US" sz="2000" b="1" dirty="0" err="1">
                <a:latin typeface="Courier New"/>
                <a:cs typeface="Courier New"/>
              </a:rPr>
              <a:t>car.mpgCity</a:t>
            </a:r>
            <a:r>
              <a:rPr lang="en-US" sz="2000" b="1" dirty="0">
                <a:latin typeface="Courier New"/>
                <a:cs typeface="Courier New"/>
              </a:rPr>
              <a:t>;  // </a:t>
            </a:r>
            <a:r>
              <a:rPr lang="en-US" sz="2000" b="1" dirty="0" smtClean="0">
                <a:latin typeface="Courier New"/>
                <a:cs typeface="Courier New"/>
              </a:rPr>
              <a:t>deleting </a:t>
            </a:r>
            <a:r>
              <a:rPr lang="en-US" sz="2000" b="1" dirty="0">
                <a:latin typeface="Courier New"/>
                <a:cs typeface="Courier New"/>
              </a:rPr>
              <a:t>via dot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 New"/>
                <a:cs typeface="Courier New"/>
              </a:rPr>
              <a:t>delete car['</a:t>
            </a:r>
            <a:r>
              <a:rPr lang="en-US" sz="2000" b="1" dirty="0" err="1">
                <a:latin typeface="Courier New"/>
                <a:cs typeface="Courier New"/>
              </a:rPr>
              <a:t>mpgHwy</a:t>
            </a:r>
            <a:r>
              <a:rPr lang="en-US" sz="2000" b="1" dirty="0">
                <a:latin typeface="Courier New"/>
                <a:cs typeface="Courier New"/>
              </a:rPr>
              <a:t>'];  // </a:t>
            </a:r>
            <a:r>
              <a:rPr lang="en-US" sz="2000" b="1" dirty="0" smtClean="0">
                <a:latin typeface="Courier New"/>
                <a:cs typeface="Courier New"/>
              </a:rPr>
              <a:t>deleting </a:t>
            </a:r>
            <a:r>
              <a:rPr lang="en-US" sz="2000" b="1" dirty="0">
                <a:latin typeface="Courier New"/>
                <a:cs typeface="Courier New"/>
              </a:rPr>
              <a:t>via key</a:t>
            </a:r>
          </a:p>
          <a:p>
            <a:pPr marL="400050" lvl="1" indent="0"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000" b="1" dirty="0">
                <a:latin typeface="Courier New"/>
                <a:cs typeface="Courier New"/>
              </a:rPr>
              <a:t>// display entire object</a:t>
            </a:r>
          </a:p>
          <a:p>
            <a:pPr marL="400050" lvl="1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console.log</a:t>
            </a:r>
            <a:r>
              <a:rPr lang="en-US" sz="2000" b="1" dirty="0">
                <a:latin typeface="Courier New"/>
                <a:cs typeface="Courier New"/>
              </a:rPr>
              <a:t>( car );</a:t>
            </a:r>
            <a:endParaRPr lang="en-US" sz="20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85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876256" y="6093296"/>
            <a:ext cx="1142373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HTML 11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30101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Copying Object References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200" b="1" dirty="0" smtClean="0"/>
              <a:t>Discussion:</a:t>
            </a:r>
            <a:endParaRPr lang="en-US" sz="4200" b="1" dirty="0"/>
          </a:p>
          <a:p>
            <a:pPr marL="400050" lvl="1" indent="0">
              <a:buNone/>
            </a:pPr>
            <a:r>
              <a:rPr lang="en-US" sz="3800" dirty="0" smtClean="0"/>
              <a:t>When assigning one object to another, the data values are not copied.  Only the reference to the object is copied (e.g. same memory location).</a:t>
            </a:r>
          </a:p>
          <a:p>
            <a:pPr marL="400050" lvl="1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sz="4200" b="1" dirty="0" smtClean="0"/>
              <a:t>Example:</a:t>
            </a:r>
            <a:endParaRPr lang="en-US" sz="4200" b="1" dirty="0"/>
          </a:p>
          <a:p>
            <a:pPr marL="400050" lvl="1" indent="0">
              <a:buNone/>
            </a:pPr>
            <a:r>
              <a:rPr lang="en-US" sz="3800" b="1" dirty="0" err="1">
                <a:latin typeface="Courier New"/>
                <a:cs typeface="Courier New"/>
              </a:rPr>
              <a:t>var</a:t>
            </a:r>
            <a:r>
              <a:rPr lang="en-US" sz="3800" b="1" dirty="0">
                <a:latin typeface="Courier New"/>
                <a:cs typeface="Courier New"/>
              </a:rPr>
              <a:t> </a:t>
            </a:r>
            <a:r>
              <a:rPr lang="en-US" sz="3800" b="1" dirty="0" err="1">
                <a:latin typeface="Courier New"/>
                <a:cs typeface="Courier New"/>
              </a:rPr>
              <a:t>wildAnimal</a:t>
            </a:r>
            <a:r>
              <a:rPr lang="en-US" sz="3800" b="1" dirty="0">
                <a:latin typeface="Courier New"/>
                <a:cs typeface="Courier New"/>
              </a:rPr>
              <a:t> = {</a:t>
            </a:r>
          </a:p>
          <a:p>
            <a:pPr marL="400050" lvl="1" indent="0">
              <a:buNone/>
            </a:pPr>
            <a:r>
              <a:rPr lang="en-US" sz="3800" b="1" dirty="0">
                <a:latin typeface="Courier New"/>
                <a:cs typeface="Courier New"/>
              </a:rPr>
              <a:t>   'name': 'squirrel',</a:t>
            </a:r>
          </a:p>
          <a:p>
            <a:pPr marL="400050" lvl="1" indent="0">
              <a:buNone/>
            </a:pPr>
            <a:r>
              <a:rPr lang="en-US" sz="3800" b="1" dirty="0">
                <a:latin typeface="Courier New"/>
                <a:cs typeface="Courier New"/>
              </a:rPr>
              <a:t>   'wild': true,</a:t>
            </a:r>
          </a:p>
          <a:p>
            <a:pPr marL="400050" lvl="1" indent="0">
              <a:buNone/>
            </a:pPr>
            <a:r>
              <a:rPr lang="en-US" sz="3800" b="1" dirty="0">
                <a:latin typeface="Courier New"/>
                <a:cs typeface="Courier New"/>
              </a:rPr>
              <a:t>};</a:t>
            </a:r>
          </a:p>
          <a:p>
            <a:pPr marL="400050" lvl="1" indent="0">
              <a:buNone/>
            </a:pPr>
            <a:endParaRPr lang="en-US" sz="38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3800" b="1" dirty="0">
                <a:latin typeface="Courier New"/>
                <a:cs typeface="Courier New"/>
              </a:rPr>
              <a:t>// copy reference of original object</a:t>
            </a:r>
          </a:p>
          <a:p>
            <a:pPr marL="400050" lvl="1" indent="0">
              <a:buNone/>
            </a:pPr>
            <a:r>
              <a:rPr lang="en-US" sz="3800" b="1" dirty="0" err="1">
                <a:latin typeface="Courier New"/>
                <a:cs typeface="Courier New"/>
              </a:rPr>
              <a:t>var</a:t>
            </a:r>
            <a:r>
              <a:rPr lang="en-US" sz="3800" b="1" dirty="0">
                <a:latin typeface="Courier New"/>
                <a:cs typeface="Courier New"/>
              </a:rPr>
              <a:t> </a:t>
            </a:r>
            <a:r>
              <a:rPr lang="en-US" sz="3800" b="1" dirty="0" err="1">
                <a:latin typeface="Courier New"/>
                <a:cs typeface="Courier New"/>
              </a:rPr>
              <a:t>zooAnimal</a:t>
            </a:r>
            <a:r>
              <a:rPr lang="en-US" sz="3800" b="1" dirty="0">
                <a:latin typeface="Courier New"/>
                <a:cs typeface="Courier New"/>
              </a:rPr>
              <a:t> = </a:t>
            </a:r>
            <a:r>
              <a:rPr lang="en-US" sz="3800" b="1" dirty="0" err="1">
                <a:latin typeface="Courier New"/>
                <a:cs typeface="Courier New"/>
              </a:rPr>
              <a:t>wildAnimal</a:t>
            </a:r>
            <a:r>
              <a:rPr lang="en-US" sz="3800" b="1" dirty="0">
                <a:latin typeface="Courier New"/>
                <a:cs typeface="Courier New"/>
              </a:rPr>
              <a:t>;</a:t>
            </a:r>
          </a:p>
          <a:p>
            <a:pPr marL="400050" lvl="1" indent="0">
              <a:buNone/>
            </a:pPr>
            <a:endParaRPr lang="en-US" sz="38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3800" b="1" dirty="0">
                <a:latin typeface="Courier New"/>
                <a:cs typeface="Courier New"/>
              </a:rPr>
              <a:t>// modify the reference property</a:t>
            </a:r>
          </a:p>
          <a:p>
            <a:pPr marL="400050" lvl="1" indent="0">
              <a:buNone/>
            </a:pPr>
            <a:r>
              <a:rPr lang="en-US" sz="3800" b="1" dirty="0" err="1">
                <a:latin typeface="Courier New"/>
                <a:cs typeface="Courier New"/>
              </a:rPr>
              <a:t>zooAnimal.wild</a:t>
            </a:r>
            <a:r>
              <a:rPr lang="en-US" sz="3800" b="1" dirty="0">
                <a:latin typeface="Courier New"/>
                <a:cs typeface="Courier New"/>
              </a:rPr>
              <a:t> = false;</a:t>
            </a:r>
          </a:p>
          <a:p>
            <a:pPr marL="400050" lvl="1" indent="0">
              <a:buNone/>
            </a:pPr>
            <a:endParaRPr lang="en-US" sz="38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3800" b="1" dirty="0">
                <a:latin typeface="Courier New"/>
                <a:cs typeface="Courier New"/>
              </a:rPr>
              <a:t>// display original property</a:t>
            </a:r>
          </a:p>
          <a:p>
            <a:pPr marL="400050" lvl="1" indent="0">
              <a:buNone/>
            </a:pPr>
            <a:r>
              <a:rPr lang="en-US" sz="3800" b="1" dirty="0" err="1">
                <a:latin typeface="Courier New"/>
                <a:cs typeface="Courier New"/>
              </a:rPr>
              <a:t>console.log</a:t>
            </a:r>
            <a:r>
              <a:rPr lang="en-US" sz="3800" b="1" dirty="0">
                <a:latin typeface="Courier New"/>
                <a:cs typeface="Courier New"/>
              </a:rPr>
              <a:t>( </a:t>
            </a:r>
            <a:r>
              <a:rPr lang="en-US" sz="3800" b="1" dirty="0" err="1">
                <a:latin typeface="Courier New"/>
                <a:cs typeface="Courier New"/>
              </a:rPr>
              <a:t>wildAnimal.wild</a:t>
            </a:r>
            <a:r>
              <a:rPr lang="en-US" sz="3800" b="1" dirty="0">
                <a:latin typeface="Courier New"/>
                <a:cs typeface="Courier New"/>
              </a:rPr>
              <a:t> );  // false</a:t>
            </a:r>
            <a:endParaRPr lang="en-US" sz="88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86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876256" y="6093296"/>
            <a:ext cx="1142373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HTML 12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46413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3782" y="1331738"/>
            <a:ext cx="7315200" cy="19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63354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b="1" dirty="0" smtClean="0">
                <a:latin typeface="Arial"/>
                <a:ea typeface="DejaVu Sans" pitchFamily="34" charset="0"/>
                <a:cs typeface="Arial"/>
              </a:rPr>
              <a:t>Complex Data Structures</a:t>
            </a:r>
            <a:endParaRPr lang="en-US" sz="5400" b="1" dirty="0">
              <a:latin typeface="Arial"/>
              <a:ea typeface="DejaVu Sans" pitchFamily="34" charset="0"/>
              <a:cs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28576" y="3861047"/>
            <a:ext cx="6805612" cy="2042691"/>
          </a:xfrm>
        </p:spPr>
        <p:txBody>
          <a:bodyPr lIns="0" tIns="28077" rIns="0" bIns="0" anchor="ctr">
            <a:normAutofit/>
          </a:bodyPr>
          <a:lstStyle/>
          <a:p>
            <a:pPr indent="-331754" algn="ctr" eaLnBrk="1" fontAlgn="auto" hangingPunct="1">
              <a:spcBef>
                <a:spcPts val="661"/>
              </a:spcBef>
              <a:buClrTx/>
              <a:buFont typeface="Wingdings"/>
              <a:buNone/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21382" y="6246639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518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Complex Arrays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200" b="1" dirty="0" smtClean="0"/>
              <a:t>Discussion:</a:t>
            </a:r>
            <a:endParaRPr lang="en-US" sz="4200" b="1" dirty="0"/>
          </a:p>
          <a:p>
            <a:pPr marL="400050" lvl="1" indent="0">
              <a:buNone/>
            </a:pPr>
            <a:r>
              <a:rPr lang="en-US" sz="3800" dirty="0" smtClean="0"/>
              <a:t>Arrays can contain objects and arrays.</a:t>
            </a:r>
          </a:p>
          <a:p>
            <a:pPr marL="400050" lvl="1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sz="4200" b="1" dirty="0" smtClean="0"/>
              <a:t>Example:</a:t>
            </a:r>
            <a:endParaRPr lang="en-US" sz="4200" b="1" dirty="0"/>
          </a:p>
          <a:p>
            <a:pPr marL="400050" lvl="1" indent="0">
              <a:buNone/>
            </a:pPr>
            <a:r>
              <a:rPr lang="en-US" sz="3800" b="1" dirty="0" err="1">
                <a:latin typeface="Courier New"/>
                <a:cs typeface="Courier New"/>
              </a:rPr>
              <a:t>var</a:t>
            </a:r>
            <a:r>
              <a:rPr lang="en-US" sz="3800" b="1" dirty="0">
                <a:latin typeface="Courier New"/>
                <a:cs typeface="Courier New"/>
              </a:rPr>
              <a:t> stadium = [</a:t>
            </a:r>
          </a:p>
          <a:p>
            <a:pPr marL="400050" lvl="1" indent="0">
              <a:buNone/>
            </a:pPr>
            <a:r>
              <a:rPr lang="en-US" sz="3800" b="1" dirty="0">
                <a:latin typeface="Courier New"/>
                <a:cs typeface="Courier New"/>
              </a:rPr>
              <a:t>   { 'name': '</a:t>
            </a:r>
            <a:r>
              <a:rPr lang="en-US" sz="3800" b="1" dirty="0" err="1">
                <a:latin typeface="Courier New"/>
                <a:cs typeface="Courier New"/>
              </a:rPr>
              <a:t>Kinnick</a:t>
            </a:r>
            <a:r>
              <a:rPr lang="en-US" sz="3800" b="1" dirty="0">
                <a:latin typeface="Courier New"/>
                <a:cs typeface="Courier New"/>
              </a:rPr>
              <a:t> Stadium',</a:t>
            </a:r>
          </a:p>
          <a:p>
            <a:pPr marL="400050" lvl="1" indent="0">
              <a:buNone/>
            </a:pPr>
            <a:r>
              <a:rPr lang="en-US" sz="3800" b="1" dirty="0">
                <a:latin typeface="Courier New"/>
                <a:cs typeface="Courier New"/>
              </a:rPr>
              <a:t>     'city': 'Iowa City' }</a:t>
            </a:r>
            <a:r>
              <a:rPr lang="en-US" sz="3800" b="1" dirty="0" smtClean="0">
                <a:latin typeface="Courier New"/>
                <a:cs typeface="Courier New"/>
              </a:rPr>
              <a:t>,  // object properties</a:t>
            </a:r>
            <a:endParaRPr lang="en-US" sz="38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3800" b="1" dirty="0">
                <a:latin typeface="Courier New"/>
                <a:cs typeface="Courier New"/>
              </a:rPr>
              <a:t>   [ 41.658737, -91.551174 ],  // </a:t>
            </a:r>
            <a:r>
              <a:rPr lang="en-US" sz="3800" b="1" dirty="0" err="1">
                <a:latin typeface="Courier New"/>
                <a:cs typeface="Courier New"/>
              </a:rPr>
              <a:t>lat</a:t>
            </a:r>
            <a:r>
              <a:rPr lang="en-US" sz="3800" b="1" dirty="0">
                <a:latin typeface="Courier New"/>
                <a:cs typeface="Courier New"/>
              </a:rPr>
              <a:t>/</a:t>
            </a:r>
            <a:r>
              <a:rPr lang="en-US" sz="3800" b="1" dirty="0" smtClean="0">
                <a:latin typeface="Courier New"/>
                <a:cs typeface="Courier New"/>
              </a:rPr>
              <a:t>long array</a:t>
            </a:r>
            <a:endParaRPr lang="en-US" sz="38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3800" b="1" dirty="0">
                <a:latin typeface="Courier New"/>
                <a:cs typeface="Courier New"/>
              </a:rPr>
              <a:t>   70585,  // capacity</a:t>
            </a:r>
          </a:p>
          <a:p>
            <a:pPr marL="400050" lvl="1" indent="0">
              <a:buNone/>
            </a:pPr>
            <a:r>
              <a:rPr lang="en-US" sz="3800" b="1" dirty="0">
                <a:latin typeface="Courier New"/>
                <a:cs typeface="Courier New"/>
              </a:rPr>
              <a:t>   1929,  // </a:t>
            </a:r>
            <a:r>
              <a:rPr lang="en-US" sz="3800" b="1" dirty="0" smtClean="0">
                <a:latin typeface="Courier New"/>
                <a:cs typeface="Courier New"/>
              </a:rPr>
              <a:t>year opened</a:t>
            </a:r>
            <a:endParaRPr lang="en-US" sz="38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3800" b="1" dirty="0">
                <a:latin typeface="Courier New"/>
                <a:cs typeface="Courier New"/>
              </a:rPr>
              <a:t>   </a:t>
            </a:r>
            <a:r>
              <a:rPr lang="en-US" sz="3800" b="1" dirty="0" smtClean="0">
                <a:latin typeface="Courier New"/>
                <a:cs typeface="Courier New"/>
              </a:rPr>
              <a:t>"Grass"  </a:t>
            </a:r>
            <a:r>
              <a:rPr lang="en-US" sz="3800" b="1" dirty="0">
                <a:latin typeface="Courier New"/>
                <a:cs typeface="Courier New"/>
              </a:rPr>
              <a:t>// surface</a:t>
            </a:r>
          </a:p>
          <a:p>
            <a:pPr marL="400050" lvl="1" indent="0">
              <a:buNone/>
            </a:pPr>
            <a:r>
              <a:rPr lang="en-US" sz="3800" b="1" dirty="0">
                <a:latin typeface="Courier New"/>
                <a:cs typeface="Courier New"/>
              </a:rPr>
              <a:t>];</a:t>
            </a:r>
          </a:p>
          <a:p>
            <a:pPr marL="400050" lvl="1" indent="0">
              <a:buNone/>
            </a:pPr>
            <a:endParaRPr lang="en-US" sz="38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3800" b="1" dirty="0">
                <a:latin typeface="Courier New"/>
                <a:cs typeface="Courier New"/>
              </a:rPr>
              <a:t>// display object</a:t>
            </a:r>
          </a:p>
          <a:p>
            <a:pPr marL="400050" lvl="1" indent="0">
              <a:buNone/>
            </a:pPr>
            <a:r>
              <a:rPr lang="en-US" sz="3800" b="1" dirty="0" err="1">
                <a:latin typeface="Courier New"/>
                <a:cs typeface="Courier New"/>
              </a:rPr>
              <a:t>console.log</a:t>
            </a:r>
            <a:r>
              <a:rPr lang="en-US" sz="3800" b="1" dirty="0">
                <a:latin typeface="Courier New"/>
                <a:cs typeface="Courier New"/>
              </a:rPr>
              <a:t>( stadium );</a:t>
            </a:r>
            <a:endParaRPr lang="en-US" sz="88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88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228184" y="6093296"/>
            <a:ext cx="1946567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Complex Arrays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39677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Accessing Complex Array Elements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 smtClean="0"/>
              <a:t>Discussion:</a:t>
            </a:r>
            <a:endParaRPr lang="en-US" sz="1500" b="1" dirty="0"/>
          </a:p>
          <a:p>
            <a:pPr marL="400050" lvl="1" indent="0">
              <a:buNone/>
            </a:pPr>
            <a:r>
              <a:rPr lang="en-US" sz="1500" dirty="0" smtClean="0"/>
              <a:t>Individual elements and properties of a complex array can accessed.</a:t>
            </a:r>
          </a:p>
          <a:p>
            <a:pPr marL="400050" lvl="1" indent="0">
              <a:buNone/>
            </a:pPr>
            <a:endParaRPr lang="en-US" sz="1500" b="1" dirty="0" smtClean="0"/>
          </a:p>
          <a:p>
            <a:pPr marL="0" indent="0">
              <a:buNone/>
            </a:pPr>
            <a:r>
              <a:rPr lang="en-US" sz="1500" b="1" dirty="0" smtClean="0"/>
              <a:t>Example:</a:t>
            </a:r>
            <a:endParaRPr lang="en-US" sz="1500" b="1" dirty="0"/>
          </a:p>
          <a:p>
            <a:pPr marL="400050" lvl="1" indent="0">
              <a:buNone/>
            </a:pPr>
            <a:r>
              <a:rPr lang="en-US" sz="1500" b="1" dirty="0" err="1">
                <a:latin typeface="Courier New"/>
                <a:cs typeface="Courier New"/>
              </a:rPr>
              <a:t>var</a:t>
            </a:r>
            <a:r>
              <a:rPr lang="en-US" sz="1500" b="1" dirty="0">
                <a:latin typeface="Courier New"/>
                <a:cs typeface="Courier New"/>
              </a:rPr>
              <a:t> stadium = [</a:t>
            </a:r>
          </a:p>
          <a:p>
            <a:pPr marL="400050" lvl="1" indent="0">
              <a:buNone/>
            </a:pPr>
            <a:r>
              <a:rPr lang="en-US" sz="1500" b="1" dirty="0">
                <a:latin typeface="Courier New"/>
                <a:cs typeface="Courier New"/>
              </a:rPr>
              <a:t>   { 'name': '</a:t>
            </a:r>
            <a:r>
              <a:rPr lang="en-US" sz="1500" b="1" dirty="0" err="1">
                <a:latin typeface="Courier New"/>
                <a:cs typeface="Courier New"/>
              </a:rPr>
              <a:t>Kinnick</a:t>
            </a:r>
            <a:r>
              <a:rPr lang="en-US" sz="1500" b="1" dirty="0">
                <a:latin typeface="Courier New"/>
                <a:cs typeface="Courier New"/>
              </a:rPr>
              <a:t> Stadium',</a:t>
            </a:r>
          </a:p>
          <a:p>
            <a:pPr marL="400050" lvl="1" indent="0">
              <a:buNone/>
            </a:pPr>
            <a:r>
              <a:rPr lang="en-US" sz="1500" b="1" dirty="0">
                <a:latin typeface="Courier New"/>
                <a:cs typeface="Courier New"/>
              </a:rPr>
              <a:t>     'city': 'Iowa City' },  // object properties</a:t>
            </a:r>
          </a:p>
          <a:p>
            <a:pPr marL="400050" lvl="1" indent="0">
              <a:buNone/>
            </a:pPr>
            <a:r>
              <a:rPr lang="en-US" sz="1500" b="1" dirty="0">
                <a:latin typeface="Courier New"/>
                <a:cs typeface="Courier New"/>
              </a:rPr>
              <a:t>   [ 41.658737, -91.551174 ],  // </a:t>
            </a:r>
            <a:r>
              <a:rPr lang="en-US" sz="1500" b="1" dirty="0" err="1">
                <a:latin typeface="Courier New"/>
                <a:cs typeface="Courier New"/>
              </a:rPr>
              <a:t>lat</a:t>
            </a:r>
            <a:r>
              <a:rPr lang="en-US" sz="1500" b="1" dirty="0">
                <a:latin typeface="Courier New"/>
                <a:cs typeface="Courier New"/>
              </a:rPr>
              <a:t>/long array</a:t>
            </a:r>
          </a:p>
          <a:p>
            <a:pPr marL="400050" lvl="1" indent="0">
              <a:buNone/>
            </a:pPr>
            <a:r>
              <a:rPr lang="en-US" sz="1500" b="1" dirty="0">
                <a:latin typeface="Courier New"/>
                <a:cs typeface="Courier New"/>
              </a:rPr>
              <a:t>   70585,  // capacity</a:t>
            </a:r>
          </a:p>
          <a:p>
            <a:pPr marL="400050" lvl="1" indent="0">
              <a:buNone/>
            </a:pPr>
            <a:r>
              <a:rPr lang="en-US" sz="1500" b="1" dirty="0">
                <a:latin typeface="Courier New"/>
                <a:cs typeface="Courier New"/>
              </a:rPr>
              <a:t>   1929,  // year opened</a:t>
            </a:r>
          </a:p>
          <a:p>
            <a:pPr marL="400050" lvl="1" indent="0">
              <a:buNone/>
            </a:pPr>
            <a:r>
              <a:rPr lang="en-US" sz="1500" b="1" dirty="0">
                <a:latin typeface="Courier New"/>
                <a:cs typeface="Courier New"/>
              </a:rPr>
              <a:t>   "Grass"  // surface</a:t>
            </a:r>
          </a:p>
          <a:p>
            <a:pPr marL="400050" lvl="1" indent="0">
              <a:buNone/>
            </a:pPr>
            <a:r>
              <a:rPr lang="en-US" sz="1500" b="1" dirty="0">
                <a:latin typeface="Courier New"/>
                <a:cs typeface="Courier New"/>
              </a:rPr>
              <a:t>];</a:t>
            </a:r>
          </a:p>
          <a:p>
            <a:pPr marL="400050" lvl="1" indent="0">
              <a:buNone/>
            </a:pPr>
            <a:endParaRPr lang="en-US" sz="15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1500" b="1" dirty="0">
                <a:latin typeface="Courier New"/>
                <a:cs typeface="Courier New"/>
              </a:rPr>
              <a:t>// display object</a:t>
            </a:r>
          </a:p>
          <a:p>
            <a:pPr marL="400050" lvl="1" indent="0">
              <a:buNone/>
            </a:pPr>
            <a:r>
              <a:rPr lang="en-US" sz="1500" b="1" dirty="0" err="1">
                <a:latin typeface="Courier New"/>
                <a:cs typeface="Courier New"/>
              </a:rPr>
              <a:t>console.log</a:t>
            </a:r>
            <a:r>
              <a:rPr lang="en-US" sz="1500" b="1" dirty="0">
                <a:latin typeface="Courier New"/>
                <a:cs typeface="Courier New"/>
              </a:rPr>
              <a:t>( stadium[2] );  // capacity</a:t>
            </a:r>
          </a:p>
          <a:p>
            <a:pPr marL="400050" lvl="1" indent="0">
              <a:buNone/>
            </a:pPr>
            <a:r>
              <a:rPr lang="en-US" sz="1500" b="1" dirty="0" err="1">
                <a:latin typeface="Courier New"/>
                <a:cs typeface="Courier New"/>
              </a:rPr>
              <a:t>console.log</a:t>
            </a:r>
            <a:r>
              <a:rPr lang="en-US" sz="1500" b="1" dirty="0">
                <a:latin typeface="Courier New"/>
                <a:cs typeface="Courier New"/>
              </a:rPr>
              <a:t>( stadium[0].name );  // </a:t>
            </a:r>
            <a:r>
              <a:rPr lang="en-US" sz="1500" b="1" dirty="0" err="1">
                <a:latin typeface="Courier New"/>
                <a:cs typeface="Courier New"/>
              </a:rPr>
              <a:t>Kinnick</a:t>
            </a:r>
            <a:r>
              <a:rPr lang="en-US" sz="1500" b="1" dirty="0">
                <a:latin typeface="Courier New"/>
                <a:cs typeface="Courier New"/>
              </a:rPr>
              <a:t> Stadium via dot</a:t>
            </a:r>
          </a:p>
          <a:p>
            <a:pPr marL="400050" lvl="1" indent="0">
              <a:buNone/>
            </a:pPr>
            <a:r>
              <a:rPr lang="en-US" sz="1500" b="1" dirty="0" err="1">
                <a:latin typeface="Courier New"/>
                <a:cs typeface="Courier New"/>
              </a:rPr>
              <a:t>console.log</a:t>
            </a:r>
            <a:r>
              <a:rPr lang="en-US" sz="1500" b="1" dirty="0">
                <a:latin typeface="Courier New"/>
                <a:cs typeface="Courier New"/>
              </a:rPr>
              <a:t>( stadium[0]['name'] );  // </a:t>
            </a:r>
            <a:r>
              <a:rPr lang="en-US" sz="1500" b="1" dirty="0" err="1">
                <a:latin typeface="Courier New"/>
                <a:cs typeface="Courier New"/>
              </a:rPr>
              <a:t>Kinnick</a:t>
            </a:r>
            <a:r>
              <a:rPr lang="en-US" sz="1500" b="1" dirty="0">
                <a:latin typeface="Courier New"/>
                <a:cs typeface="Courier New"/>
              </a:rPr>
              <a:t> Stadium via key</a:t>
            </a:r>
          </a:p>
          <a:p>
            <a:pPr marL="400050" lvl="1" indent="0">
              <a:buNone/>
            </a:pPr>
            <a:r>
              <a:rPr lang="en-US" sz="1500" b="1" dirty="0" err="1">
                <a:latin typeface="Courier New"/>
                <a:cs typeface="Courier New"/>
              </a:rPr>
              <a:t>console.log</a:t>
            </a:r>
            <a:r>
              <a:rPr lang="en-US" sz="1500" b="1" dirty="0">
                <a:latin typeface="Courier New"/>
                <a:cs typeface="Courier New"/>
              </a:rPr>
              <a:t>( stadium[1][0] );  // latitude</a:t>
            </a:r>
            <a:endParaRPr lang="en-US" sz="15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89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5004048" y="4365104"/>
            <a:ext cx="3165425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Accessing Complex Arrays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597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3782" y="1331738"/>
            <a:ext cx="7315200" cy="19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63354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b="1" dirty="0" smtClean="0">
                <a:latin typeface="Arial"/>
                <a:ea typeface="DejaVu Sans" pitchFamily="34" charset="0"/>
                <a:cs typeface="Arial"/>
              </a:rPr>
              <a:t>Development Tools</a:t>
            </a:r>
            <a:endParaRPr lang="en-US" sz="5400" b="1" dirty="0">
              <a:latin typeface="Arial"/>
              <a:ea typeface="DejaVu Sans" pitchFamily="34" charset="0"/>
              <a:cs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28576" y="3861047"/>
            <a:ext cx="6805612" cy="2042691"/>
          </a:xfrm>
        </p:spPr>
        <p:txBody>
          <a:bodyPr lIns="0" tIns="28077" rIns="0" bIns="0" anchor="ctr">
            <a:normAutofit/>
          </a:bodyPr>
          <a:lstStyle/>
          <a:p>
            <a:pPr indent="-331754" algn="ctr" eaLnBrk="1" fontAlgn="auto" hangingPunct="1">
              <a:spcBef>
                <a:spcPts val="661"/>
              </a:spcBef>
              <a:buClrTx/>
              <a:buFont typeface="Wingdings"/>
              <a:buNone/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21382" y="6246639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752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3782" y="1331738"/>
            <a:ext cx="7315200" cy="19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63354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b="1" dirty="0" smtClean="0">
                <a:latin typeface="Arial"/>
                <a:ea typeface="DejaVu Sans" pitchFamily="34" charset="0"/>
                <a:cs typeface="Arial"/>
              </a:rPr>
              <a:t>Regular Expressions</a:t>
            </a:r>
            <a:endParaRPr lang="en-US" sz="5400" b="1" dirty="0">
              <a:latin typeface="Arial"/>
              <a:ea typeface="DejaVu Sans" pitchFamily="34" charset="0"/>
              <a:cs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28576" y="3861047"/>
            <a:ext cx="6805612" cy="2042691"/>
          </a:xfrm>
        </p:spPr>
        <p:txBody>
          <a:bodyPr lIns="0" tIns="28077" rIns="0" bIns="0" anchor="ctr">
            <a:normAutofit/>
          </a:bodyPr>
          <a:lstStyle/>
          <a:p>
            <a:pPr indent="-331754" algn="ctr" eaLnBrk="1" fontAlgn="auto" hangingPunct="1">
              <a:spcBef>
                <a:spcPts val="661"/>
              </a:spcBef>
              <a:buClrTx/>
              <a:buFont typeface="Wingdings"/>
              <a:buNone/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21382" y="6246639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518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Regular Expression: test()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b="1" dirty="0" smtClean="0"/>
              <a:t>Definition:</a:t>
            </a:r>
            <a:endParaRPr lang="en-US" sz="2100" b="1" dirty="0"/>
          </a:p>
          <a:p>
            <a:pPr marL="400050" lvl="1" indent="0">
              <a:buNone/>
            </a:pPr>
            <a:r>
              <a:rPr lang="en-US" sz="2100" dirty="0" smtClean="0"/>
              <a:t>Set of wildcards for matching patterns in a string.</a:t>
            </a:r>
          </a:p>
          <a:p>
            <a:pPr marL="400050" lvl="1" indent="0">
              <a:buNone/>
            </a:pPr>
            <a:endParaRPr lang="en-US" sz="2100" b="1" dirty="0" smtClean="0"/>
          </a:p>
          <a:p>
            <a:pPr marL="0" indent="0">
              <a:buNone/>
            </a:pPr>
            <a:r>
              <a:rPr lang="en-US" sz="2100" b="1" dirty="0" smtClean="0"/>
              <a:t>Example:</a:t>
            </a:r>
            <a:endParaRPr lang="en-US" sz="2100" b="1" dirty="0"/>
          </a:p>
          <a:p>
            <a:pPr marL="400050" lvl="1" indent="0">
              <a:buNone/>
            </a:pP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haystack = "Find a needle in there";</a:t>
            </a:r>
          </a:p>
          <a:p>
            <a:pPr marL="400050" lvl="1" indent="0">
              <a:buNone/>
            </a:pP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= /needle/;  // regular expression</a:t>
            </a:r>
          </a:p>
          <a:p>
            <a:pPr marL="400050" lvl="1" indent="0"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console.log(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regex.test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 haystack ) );  // true</a:t>
            </a:r>
          </a:p>
          <a:p>
            <a:pPr marL="400050" lvl="1" indent="0">
              <a:buNone/>
            </a:pP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= /NEEDLE/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;  // ignore case modifier</a:t>
            </a:r>
          </a:p>
          <a:p>
            <a:pPr marL="400050" lvl="1" indent="0"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console.log(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regex.test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 haystack ) );  // true</a:t>
            </a:r>
            <a:endParaRPr lang="en-US" sz="7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91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372200" y="6166757"/>
            <a:ext cx="1375697" cy="293846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sz="10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regexpTest.html</a:t>
            </a:r>
            <a:endParaRPr lang="en-US" sz="10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09159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Regular Expression Anchors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Definition:</a:t>
            </a:r>
            <a:endParaRPr lang="en-US" sz="2400" b="1" dirty="0"/>
          </a:p>
          <a:p>
            <a:pPr marL="400050" lvl="1" indent="0">
              <a:buNone/>
            </a:pPr>
            <a:r>
              <a:rPr lang="en-US" sz="2400" dirty="0" smtClean="0"/>
              <a:t>Set of wildcards for matching patterns in a string.</a:t>
            </a:r>
          </a:p>
          <a:p>
            <a:pPr marL="400050" lvl="1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Example:</a:t>
            </a:r>
            <a:endParaRPr lang="en-US" sz="2400" b="1" dirty="0"/>
          </a:p>
          <a:p>
            <a:pPr marL="400050" lvl="1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var</a:t>
            </a:r>
            <a:r>
              <a:rPr lang="en-US" sz="2400" b="1" dirty="0">
                <a:latin typeface="Courier New"/>
                <a:cs typeface="Courier New"/>
              </a:rPr>
              <a:t> haystack = "Find a needle in there";</a:t>
            </a:r>
          </a:p>
          <a:p>
            <a:pPr marL="400050" lvl="1" indent="0">
              <a:buNone/>
            </a:pPr>
            <a:endParaRPr lang="en-US" sz="24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400" b="1" dirty="0">
                <a:latin typeface="Courier New"/>
                <a:cs typeface="Courier New"/>
              </a:rPr>
              <a:t>regex = /^find/</a:t>
            </a:r>
            <a:r>
              <a:rPr lang="en-US" sz="2400" b="1" dirty="0" err="1">
                <a:latin typeface="Courier New"/>
                <a:cs typeface="Courier New"/>
              </a:rPr>
              <a:t>i</a:t>
            </a:r>
            <a:r>
              <a:rPr lang="en-US" sz="2400" b="1" dirty="0">
                <a:latin typeface="Courier New"/>
                <a:cs typeface="Courier New"/>
              </a:rPr>
              <a:t>;  // start of string</a:t>
            </a:r>
          </a:p>
          <a:p>
            <a:pPr marL="400050" lvl="1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console.log</a:t>
            </a:r>
            <a:r>
              <a:rPr lang="en-US" sz="2400" b="1" dirty="0">
                <a:latin typeface="Courier New"/>
                <a:cs typeface="Courier New"/>
              </a:rPr>
              <a:t>( </a:t>
            </a:r>
            <a:r>
              <a:rPr lang="en-US" sz="2400" b="1" dirty="0" err="1">
                <a:latin typeface="Courier New"/>
                <a:cs typeface="Courier New"/>
              </a:rPr>
              <a:t>regex.test</a:t>
            </a:r>
            <a:r>
              <a:rPr lang="en-US" sz="2400" b="1" dirty="0">
                <a:latin typeface="Courier New"/>
                <a:cs typeface="Courier New"/>
              </a:rPr>
              <a:t>( haystack ) );</a:t>
            </a:r>
          </a:p>
          <a:p>
            <a:pPr marL="400050" lvl="1" indent="0">
              <a:buNone/>
            </a:pPr>
            <a:endParaRPr lang="en-US" sz="24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400" b="1" dirty="0">
                <a:latin typeface="Courier New"/>
                <a:cs typeface="Courier New"/>
              </a:rPr>
              <a:t>regex = /here$/;  // end of string</a:t>
            </a:r>
          </a:p>
          <a:p>
            <a:pPr marL="400050" lvl="1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console.log</a:t>
            </a:r>
            <a:r>
              <a:rPr lang="en-US" sz="2400" b="1" dirty="0">
                <a:latin typeface="Courier New"/>
                <a:cs typeface="Courier New"/>
              </a:rPr>
              <a:t>( </a:t>
            </a:r>
            <a:r>
              <a:rPr lang="en-US" sz="2400" b="1" dirty="0" err="1">
                <a:latin typeface="Courier New"/>
                <a:cs typeface="Courier New"/>
              </a:rPr>
              <a:t>regex.test</a:t>
            </a:r>
            <a:r>
              <a:rPr lang="en-US" sz="2400" b="1" dirty="0">
                <a:latin typeface="Courier New"/>
                <a:cs typeface="Courier New"/>
              </a:rPr>
              <a:t>( haystack ) );</a:t>
            </a:r>
            <a:endParaRPr lang="en-US" sz="60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92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164153" y="6453336"/>
            <a:ext cx="1648207" cy="293846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sz="10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regexpAnchors.html</a:t>
            </a:r>
            <a:endParaRPr lang="en-US" sz="10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2102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Regular Expression: match()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Definition:</a:t>
            </a:r>
            <a:endParaRPr lang="en-US" sz="2000" b="1" dirty="0"/>
          </a:p>
          <a:p>
            <a:pPr marL="400050" lvl="1" indent="0">
              <a:buNone/>
            </a:pPr>
            <a:r>
              <a:rPr lang="en-US" sz="2000" dirty="0" smtClean="0"/>
              <a:t>Set of wildcards for matching patterns in a string.</a:t>
            </a:r>
          </a:p>
          <a:p>
            <a:pPr marL="400050" lvl="1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Example:</a:t>
            </a:r>
            <a:endParaRPr lang="en-US" sz="2000" b="1" dirty="0"/>
          </a:p>
          <a:p>
            <a:pPr marL="400050" lvl="1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var</a:t>
            </a:r>
            <a:r>
              <a:rPr lang="en-US" sz="2000" b="1" dirty="0">
                <a:latin typeface="Courier New"/>
                <a:cs typeface="Courier New"/>
              </a:rPr>
              <a:t> haystack = "Find a needle in there";</a:t>
            </a:r>
          </a:p>
          <a:p>
            <a:pPr marL="400050" lvl="1" indent="0"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000" b="1" dirty="0">
                <a:latin typeface="Courier New"/>
                <a:cs typeface="Courier New"/>
              </a:rPr>
              <a:t>// dot: any character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 New"/>
                <a:cs typeface="Courier New"/>
              </a:rPr>
              <a:t>// star: zero or more of previous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 New"/>
                <a:cs typeface="Courier New"/>
              </a:rPr>
              <a:t>regex = /ne.*e/;</a:t>
            </a:r>
          </a:p>
          <a:p>
            <a:pPr marL="400050" lvl="1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var</a:t>
            </a:r>
            <a:r>
              <a:rPr lang="en-US" sz="2000" b="1" dirty="0">
                <a:latin typeface="Courier New"/>
                <a:cs typeface="Courier New"/>
              </a:rPr>
              <a:t> result = </a:t>
            </a:r>
            <a:r>
              <a:rPr lang="en-US" sz="2000" b="1" dirty="0" err="1">
                <a:latin typeface="Courier New"/>
                <a:cs typeface="Courier New"/>
              </a:rPr>
              <a:t>haystack.match</a:t>
            </a:r>
            <a:r>
              <a:rPr lang="en-US" sz="2000" b="1" dirty="0">
                <a:latin typeface="Courier New"/>
                <a:cs typeface="Courier New"/>
              </a:rPr>
              <a:t>( regex );</a:t>
            </a:r>
          </a:p>
          <a:p>
            <a:pPr marL="400050" lvl="1" indent="0"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000" b="1" dirty="0">
                <a:latin typeface="Courier New"/>
                <a:cs typeface="Courier New"/>
              </a:rPr>
              <a:t>// find all </a:t>
            </a:r>
            <a:r>
              <a:rPr lang="en-US" sz="2000" b="1" dirty="0" smtClean="0">
                <a:latin typeface="Courier New"/>
                <a:cs typeface="Courier New"/>
              </a:rPr>
              <a:t>occurrences</a:t>
            </a:r>
            <a:endParaRPr lang="en-US" sz="20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console.log</a:t>
            </a:r>
            <a:r>
              <a:rPr lang="en-US" sz="2000" b="1" dirty="0">
                <a:latin typeface="Courier New"/>
                <a:cs typeface="Courier New"/>
              </a:rPr>
              <a:t>( result[0] );  // first match</a:t>
            </a:r>
            <a:endParaRPr lang="en-US" sz="20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93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372200" y="6453336"/>
            <a:ext cx="1505540" cy="293846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sz="10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regexpMatch.html</a:t>
            </a:r>
            <a:endParaRPr lang="en-US" sz="10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8284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3782" y="1331738"/>
            <a:ext cx="7315200" cy="19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63354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b="1" dirty="0" smtClean="0">
                <a:latin typeface="Arial"/>
                <a:ea typeface="DejaVu Sans" pitchFamily="34" charset="0"/>
                <a:cs typeface="Arial"/>
              </a:rPr>
              <a:t>Variable Types</a:t>
            </a:r>
            <a:endParaRPr lang="en-US" sz="5400" b="1" dirty="0">
              <a:latin typeface="Arial"/>
              <a:ea typeface="DejaVu Sans" pitchFamily="34" charset="0"/>
              <a:cs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28576" y="3861047"/>
            <a:ext cx="6805612" cy="2042691"/>
          </a:xfrm>
        </p:spPr>
        <p:txBody>
          <a:bodyPr lIns="0" tIns="28077" rIns="0" bIns="0" anchor="ctr">
            <a:normAutofit/>
          </a:bodyPr>
          <a:lstStyle/>
          <a:p>
            <a:pPr indent="-331754" algn="ctr" eaLnBrk="1" fontAlgn="auto" hangingPunct="1">
              <a:spcBef>
                <a:spcPts val="661"/>
              </a:spcBef>
              <a:buClrTx/>
              <a:buFont typeface="Wingdings"/>
              <a:buNone/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21382" y="6246639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518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Discussion:</a:t>
            </a:r>
            <a:endParaRPr lang="en-US" b="1" dirty="0"/>
          </a:p>
          <a:p>
            <a:pPr marL="400050" lvl="1" indent="0">
              <a:buNone/>
            </a:pPr>
            <a:r>
              <a:rPr lang="en-US" sz="3200" dirty="0" smtClean="0"/>
              <a:t>JavaScript is “weakly” or dynamically typed.  This means a variable can store any value type.</a:t>
            </a:r>
          </a:p>
          <a:p>
            <a:pPr marL="400050" lvl="1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b="1" dirty="0" smtClean="0"/>
              <a:t>Example:</a:t>
            </a:r>
            <a:endParaRPr lang="en-US" b="1" dirty="0"/>
          </a:p>
          <a:p>
            <a:pPr marL="400050" lvl="1" indent="0">
              <a:buNone/>
            </a:pPr>
            <a:r>
              <a:rPr lang="en-US" b="1" dirty="0" err="1">
                <a:latin typeface="Courier"/>
                <a:cs typeface="Courier"/>
              </a:rPr>
              <a:t>var</a:t>
            </a:r>
            <a:r>
              <a:rPr lang="en-US" b="1" dirty="0">
                <a:latin typeface="Courier"/>
                <a:cs typeface="Courier"/>
              </a:rPr>
              <a:t> thing;  // declare variable</a:t>
            </a:r>
          </a:p>
          <a:p>
            <a:pPr marL="400050" lvl="1" indent="0">
              <a:buNone/>
            </a:pPr>
            <a:endParaRPr lang="en-US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b="1" dirty="0">
                <a:latin typeface="Courier"/>
                <a:cs typeface="Courier"/>
              </a:rPr>
              <a:t>thing = 12;  // number</a:t>
            </a:r>
          </a:p>
          <a:p>
            <a:pPr marL="400050" lvl="1" indent="0">
              <a:buNone/>
            </a:pPr>
            <a:r>
              <a:rPr lang="en-US" b="1" dirty="0">
                <a:latin typeface="Courier"/>
                <a:cs typeface="Courier"/>
              </a:rPr>
              <a:t>thing = 3.14159;  // number</a:t>
            </a:r>
          </a:p>
          <a:p>
            <a:pPr marL="400050" lvl="1" indent="0">
              <a:buNone/>
            </a:pPr>
            <a:r>
              <a:rPr lang="en-US" b="1" dirty="0">
                <a:latin typeface="Courier"/>
                <a:cs typeface="Courier"/>
              </a:rPr>
              <a:t>thing = "twelve";  // string</a:t>
            </a:r>
          </a:p>
          <a:p>
            <a:pPr marL="400050" lvl="1" indent="0">
              <a:buNone/>
            </a:pPr>
            <a:r>
              <a:rPr lang="en-US" b="1" dirty="0">
                <a:latin typeface="Courier"/>
                <a:cs typeface="Courier"/>
              </a:rPr>
              <a:t>thing = false;  // </a:t>
            </a:r>
            <a:r>
              <a:rPr lang="en-US" b="1" dirty="0" err="1">
                <a:latin typeface="Courier"/>
                <a:cs typeface="Courier"/>
              </a:rPr>
              <a:t>boolean</a:t>
            </a:r>
            <a:endParaRPr lang="en-US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b="1" dirty="0">
                <a:latin typeface="Courier"/>
                <a:cs typeface="Courier"/>
              </a:rPr>
              <a:t>thing = [];  // array is object</a:t>
            </a:r>
          </a:p>
          <a:p>
            <a:pPr marL="400050" lvl="1" indent="0">
              <a:buNone/>
            </a:pPr>
            <a:r>
              <a:rPr lang="en-US" b="1" dirty="0" smtClean="0">
                <a:latin typeface="Courier"/>
                <a:cs typeface="Courier"/>
              </a:rPr>
              <a:t>thing = {};  // object is object</a:t>
            </a:r>
            <a:endParaRPr lang="en-US" sz="275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Dynamically Typed Variables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95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819886" y="5085184"/>
            <a:ext cx="1288108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Script 22a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16583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Using “</a:t>
            </a:r>
            <a:r>
              <a:rPr lang="en-US" b="1" dirty="0" err="1" smtClean="0">
                <a:solidFill>
                  <a:srgbClr val="333333"/>
                </a:solidFill>
              </a:rPr>
              <a:t>typeof</a:t>
            </a:r>
            <a:r>
              <a:rPr lang="en-US" b="1" dirty="0" smtClean="0">
                <a:solidFill>
                  <a:srgbClr val="333333"/>
                </a:solidFill>
              </a:rPr>
              <a:t>” to Display Types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Discussion:</a:t>
            </a:r>
            <a:endParaRPr lang="en-US" b="1" dirty="0"/>
          </a:p>
          <a:p>
            <a:pPr marL="400050" lvl="1" indent="0">
              <a:buNone/>
            </a:pPr>
            <a:r>
              <a:rPr lang="en-US" sz="3200" dirty="0" smtClean="0"/>
              <a:t>Dynamically typed also means the variable type may change.</a:t>
            </a:r>
          </a:p>
          <a:p>
            <a:pPr marL="400050" lvl="1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b="1" dirty="0" smtClean="0"/>
              <a:t>Example:</a:t>
            </a:r>
            <a:endParaRPr lang="en-US" b="1" dirty="0"/>
          </a:p>
          <a:p>
            <a:pPr marL="400050" lvl="1" indent="0">
              <a:buNone/>
            </a:pPr>
            <a:r>
              <a:rPr lang="en-US" sz="3200" b="1" dirty="0" err="1">
                <a:latin typeface="Courier"/>
                <a:cs typeface="Courier"/>
              </a:rPr>
              <a:t>console.log</a:t>
            </a:r>
            <a:r>
              <a:rPr lang="en-US" sz="3200" b="1" dirty="0">
                <a:latin typeface="Courier"/>
                <a:cs typeface="Courier"/>
              </a:rPr>
              <a:t>( </a:t>
            </a:r>
            <a:r>
              <a:rPr lang="en-US" sz="3200" b="1" dirty="0" err="1">
                <a:latin typeface="Courier"/>
                <a:cs typeface="Courier"/>
              </a:rPr>
              <a:t>typeof</a:t>
            </a:r>
            <a:r>
              <a:rPr lang="en-US" sz="3200" b="1" dirty="0">
                <a:latin typeface="Courier"/>
                <a:cs typeface="Courier"/>
              </a:rPr>
              <a:t>(12) );  // integer</a:t>
            </a:r>
          </a:p>
          <a:p>
            <a:pPr marL="400050" lvl="1" indent="0">
              <a:buNone/>
            </a:pPr>
            <a:r>
              <a:rPr lang="en-US" sz="3200" b="1" dirty="0" err="1">
                <a:latin typeface="Courier"/>
                <a:cs typeface="Courier"/>
              </a:rPr>
              <a:t>console.log</a:t>
            </a:r>
            <a:r>
              <a:rPr lang="en-US" sz="3200" b="1" dirty="0">
                <a:latin typeface="Courier"/>
                <a:cs typeface="Courier"/>
              </a:rPr>
              <a:t>( </a:t>
            </a:r>
            <a:r>
              <a:rPr lang="en-US" sz="3200" b="1" dirty="0" err="1">
                <a:latin typeface="Courier"/>
                <a:cs typeface="Courier"/>
              </a:rPr>
              <a:t>typeof</a:t>
            </a:r>
            <a:r>
              <a:rPr lang="en-US" sz="3200" b="1" dirty="0">
                <a:latin typeface="Courier"/>
                <a:cs typeface="Courier"/>
              </a:rPr>
              <a:t>("twelve") );  // string</a:t>
            </a:r>
          </a:p>
          <a:p>
            <a:pPr marL="400050" lvl="1" indent="0">
              <a:buNone/>
            </a:pPr>
            <a:r>
              <a:rPr lang="en-US" sz="3200" b="1" dirty="0" err="1">
                <a:latin typeface="Courier"/>
                <a:cs typeface="Courier"/>
              </a:rPr>
              <a:t>console.log</a:t>
            </a:r>
            <a:r>
              <a:rPr lang="en-US" sz="3200" b="1" dirty="0">
                <a:latin typeface="Courier"/>
                <a:cs typeface="Courier"/>
              </a:rPr>
              <a:t>( </a:t>
            </a:r>
            <a:r>
              <a:rPr lang="en-US" sz="3200" b="1" dirty="0" err="1">
                <a:latin typeface="Courier"/>
                <a:cs typeface="Courier"/>
              </a:rPr>
              <a:t>typeof</a:t>
            </a:r>
            <a:r>
              <a:rPr lang="en-US" sz="3200" b="1" dirty="0">
                <a:latin typeface="Courier"/>
                <a:cs typeface="Courier"/>
              </a:rPr>
              <a:t>(false) );  // </a:t>
            </a:r>
            <a:r>
              <a:rPr lang="en-US" sz="3200" b="1" dirty="0" err="1">
                <a:latin typeface="Courier"/>
                <a:cs typeface="Courier"/>
              </a:rPr>
              <a:t>boolean</a:t>
            </a:r>
            <a:endParaRPr lang="en-US" sz="3200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3200" b="1" dirty="0" err="1">
                <a:latin typeface="Courier"/>
                <a:cs typeface="Courier"/>
              </a:rPr>
              <a:t>console.log</a:t>
            </a:r>
            <a:r>
              <a:rPr lang="en-US" sz="3200" b="1" dirty="0">
                <a:latin typeface="Courier"/>
                <a:cs typeface="Courier"/>
              </a:rPr>
              <a:t>( </a:t>
            </a:r>
            <a:r>
              <a:rPr lang="en-US" sz="3200" b="1" dirty="0" err="1">
                <a:latin typeface="Courier"/>
                <a:cs typeface="Courier"/>
              </a:rPr>
              <a:t>typeof</a:t>
            </a:r>
            <a:r>
              <a:rPr lang="en-US" sz="3200" b="1" dirty="0">
                <a:latin typeface="Courier"/>
                <a:cs typeface="Courier"/>
              </a:rPr>
              <a:t>(3.14159) );  // float</a:t>
            </a:r>
          </a:p>
          <a:p>
            <a:pPr marL="400050" lvl="1" indent="0">
              <a:buNone/>
            </a:pPr>
            <a:r>
              <a:rPr lang="en-US" sz="3200" b="1" dirty="0" err="1">
                <a:latin typeface="Courier"/>
                <a:cs typeface="Courier"/>
              </a:rPr>
              <a:t>console.log</a:t>
            </a:r>
            <a:r>
              <a:rPr lang="en-US" sz="3200" b="1" dirty="0">
                <a:latin typeface="Courier"/>
                <a:cs typeface="Courier"/>
              </a:rPr>
              <a:t>( </a:t>
            </a:r>
            <a:r>
              <a:rPr lang="en-US" sz="3200" b="1" dirty="0" err="1">
                <a:latin typeface="Courier"/>
                <a:cs typeface="Courier"/>
              </a:rPr>
              <a:t>typeof</a:t>
            </a:r>
            <a:r>
              <a:rPr lang="en-US" sz="3200" b="1" dirty="0">
                <a:latin typeface="Courier"/>
                <a:cs typeface="Courier"/>
              </a:rPr>
              <a:t>([]) ); // array is object</a:t>
            </a:r>
          </a:p>
          <a:p>
            <a:pPr marL="400050" lvl="1" indent="0">
              <a:buNone/>
            </a:pPr>
            <a:r>
              <a:rPr lang="en-US" sz="3200" b="1" dirty="0" err="1">
                <a:latin typeface="Courier"/>
                <a:cs typeface="Courier"/>
              </a:rPr>
              <a:t>console.log</a:t>
            </a:r>
            <a:r>
              <a:rPr lang="en-US" sz="3200" b="1" dirty="0">
                <a:latin typeface="Courier"/>
                <a:cs typeface="Courier"/>
              </a:rPr>
              <a:t>( </a:t>
            </a:r>
            <a:r>
              <a:rPr lang="en-US" sz="3200" b="1" dirty="0" err="1">
                <a:latin typeface="Courier"/>
                <a:cs typeface="Courier"/>
              </a:rPr>
              <a:t>typeof</a:t>
            </a:r>
            <a:r>
              <a:rPr lang="en-US" sz="3200" b="1" dirty="0">
                <a:latin typeface="Courier"/>
                <a:cs typeface="Courier"/>
              </a:rPr>
              <a:t>({}) ); // object is object</a:t>
            </a:r>
            <a:endParaRPr lang="en-US" sz="812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96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807262" y="6093296"/>
            <a:ext cx="1300732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Script 22b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90711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Array Object?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 smtClean="0"/>
              <a:t>Discussion:</a:t>
            </a:r>
            <a:endParaRPr lang="en-US" sz="1600" b="1" dirty="0"/>
          </a:p>
          <a:p>
            <a:pPr marL="400050" lvl="1" indent="0">
              <a:buNone/>
            </a:pPr>
            <a:r>
              <a:rPr lang="en-US" sz="1600" dirty="0" smtClean="0"/>
              <a:t>It may be difficult to tell the difference between an array object and non-array object.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Example:</a:t>
            </a:r>
            <a:endParaRPr lang="en-US" sz="1600" b="1" dirty="0"/>
          </a:p>
          <a:p>
            <a:pPr marL="400050" lvl="1" indent="0">
              <a:buNone/>
            </a:pPr>
            <a:r>
              <a:rPr lang="en-US" sz="1600" b="1" dirty="0">
                <a:latin typeface="Courier"/>
                <a:cs typeface="Courier"/>
              </a:rPr>
              <a:t>// create array object</a:t>
            </a:r>
          </a:p>
          <a:p>
            <a:pPr marL="400050" lvl="1" indent="0">
              <a:buNone/>
            </a:pPr>
            <a:r>
              <a:rPr lang="en-US" sz="1600" b="1" dirty="0" err="1">
                <a:latin typeface="Courier"/>
                <a:cs typeface="Courier"/>
              </a:rPr>
              <a:t>var</a:t>
            </a:r>
            <a:r>
              <a:rPr lang="en-US" sz="1600" b="1" dirty="0"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arrayThing</a:t>
            </a:r>
            <a:r>
              <a:rPr lang="en-US" sz="1600" b="1" dirty="0">
                <a:latin typeface="Courier"/>
                <a:cs typeface="Courier"/>
              </a:rPr>
              <a:t> = [];</a:t>
            </a:r>
          </a:p>
          <a:p>
            <a:pPr marL="400050" lvl="1" indent="0">
              <a:buNone/>
            </a:pPr>
            <a:endParaRPr lang="en-US" sz="1600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1600" b="1" dirty="0" err="1">
                <a:latin typeface="Courier"/>
                <a:cs typeface="Courier"/>
              </a:rPr>
              <a:t>console.log</a:t>
            </a:r>
            <a:r>
              <a:rPr lang="en-US" sz="1600" b="1" dirty="0">
                <a:latin typeface="Courier"/>
                <a:cs typeface="Courier"/>
              </a:rPr>
              <a:t>( "Array type via </a:t>
            </a:r>
            <a:r>
              <a:rPr lang="en-US" sz="1600" b="1" dirty="0" err="1">
                <a:latin typeface="Courier"/>
                <a:cs typeface="Courier"/>
              </a:rPr>
              <a:t>typeof</a:t>
            </a:r>
            <a:r>
              <a:rPr lang="en-US" sz="1600" b="1" dirty="0">
                <a:latin typeface="Courier"/>
                <a:cs typeface="Courier"/>
              </a:rPr>
              <a:t>(): " + 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"/>
                <a:cs typeface="Courier"/>
              </a:rPr>
              <a:t>      </a:t>
            </a:r>
            <a:r>
              <a:rPr lang="en-US" sz="1600" b="1" dirty="0" err="1">
                <a:latin typeface="Courier"/>
                <a:cs typeface="Courier"/>
              </a:rPr>
              <a:t>typeof</a:t>
            </a:r>
            <a:r>
              <a:rPr lang="en-US" sz="1600" b="1" dirty="0">
                <a:latin typeface="Courier"/>
                <a:cs typeface="Courier"/>
              </a:rPr>
              <a:t>( </a:t>
            </a:r>
            <a:r>
              <a:rPr lang="en-US" sz="1600" b="1" dirty="0" err="1">
                <a:latin typeface="Courier"/>
                <a:cs typeface="Courier"/>
              </a:rPr>
              <a:t>arrayThing</a:t>
            </a:r>
            <a:r>
              <a:rPr lang="en-US" sz="1600" b="1" dirty="0">
                <a:latin typeface="Courier"/>
                <a:cs typeface="Courier"/>
              </a:rPr>
              <a:t> ) );  // object</a:t>
            </a:r>
          </a:p>
          <a:p>
            <a:pPr marL="400050" lvl="1" indent="0">
              <a:buNone/>
            </a:pPr>
            <a:endParaRPr lang="en-US" sz="1600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1600" b="1" dirty="0" err="1">
                <a:latin typeface="Courier"/>
                <a:cs typeface="Courier"/>
              </a:rPr>
              <a:t>console.log</a:t>
            </a:r>
            <a:r>
              <a:rPr lang="en-US" sz="1600" b="1" dirty="0">
                <a:latin typeface="Courier"/>
                <a:cs typeface="Courier"/>
              </a:rPr>
              <a:t>( "Array type via </a:t>
            </a:r>
            <a:r>
              <a:rPr lang="en-US" sz="1600" b="1" dirty="0" err="1">
                <a:latin typeface="Courier"/>
                <a:cs typeface="Courier"/>
              </a:rPr>
              <a:t>isArray</a:t>
            </a:r>
            <a:r>
              <a:rPr lang="en-US" sz="1600" b="1" dirty="0">
                <a:latin typeface="Courier"/>
                <a:cs typeface="Courier"/>
              </a:rPr>
              <a:t>(): " + 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"/>
                <a:cs typeface="Courier"/>
              </a:rPr>
              <a:t>      </a:t>
            </a:r>
            <a:r>
              <a:rPr lang="en-US" sz="1600" b="1" dirty="0" err="1">
                <a:latin typeface="Courier"/>
                <a:cs typeface="Courier"/>
              </a:rPr>
              <a:t>Array.isArray</a:t>
            </a:r>
            <a:r>
              <a:rPr lang="en-US" sz="1600" b="1" dirty="0">
                <a:latin typeface="Courier"/>
                <a:cs typeface="Courier"/>
              </a:rPr>
              <a:t>( </a:t>
            </a:r>
            <a:r>
              <a:rPr lang="en-US" sz="1600" b="1" dirty="0" err="1">
                <a:latin typeface="Courier"/>
                <a:cs typeface="Courier"/>
              </a:rPr>
              <a:t>arrayThing</a:t>
            </a:r>
            <a:r>
              <a:rPr lang="en-US" sz="1600" b="1" dirty="0">
                <a:latin typeface="Courier"/>
                <a:cs typeface="Courier"/>
              </a:rPr>
              <a:t> ) );  // true</a:t>
            </a:r>
          </a:p>
          <a:p>
            <a:pPr marL="400050" lvl="1" indent="0">
              <a:buNone/>
            </a:pPr>
            <a:endParaRPr lang="en-US" sz="1600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1600" b="1" dirty="0" err="1">
                <a:latin typeface="Courier"/>
                <a:cs typeface="Courier"/>
              </a:rPr>
              <a:t>isArray</a:t>
            </a:r>
            <a:r>
              <a:rPr lang="en-US" sz="1600" b="1" dirty="0">
                <a:latin typeface="Courier"/>
                <a:cs typeface="Courier"/>
              </a:rPr>
              <a:t> = ( 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"/>
                <a:cs typeface="Courier"/>
              </a:rPr>
              <a:t>      </a:t>
            </a:r>
            <a:r>
              <a:rPr lang="en-US" sz="1600" b="1" dirty="0" err="1">
                <a:latin typeface="Courier"/>
                <a:cs typeface="Courier"/>
              </a:rPr>
              <a:t>Object.prototype.toString.call</a:t>
            </a:r>
            <a:r>
              <a:rPr lang="en-US" sz="1600" b="1" dirty="0">
                <a:latin typeface="Courier"/>
                <a:cs typeface="Courier"/>
              </a:rPr>
              <a:t>( </a:t>
            </a:r>
            <a:r>
              <a:rPr lang="en-US" sz="1600" b="1" dirty="0" err="1">
                <a:latin typeface="Courier"/>
                <a:cs typeface="Courier"/>
              </a:rPr>
              <a:t>arrayThing</a:t>
            </a:r>
            <a:r>
              <a:rPr lang="en-US" sz="1600" b="1" dirty="0">
                <a:latin typeface="Courier"/>
                <a:cs typeface="Courier"/>
              </a:rPr>
              <a:t> ) == 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"/>
                <a:cs typeface="Courier"/>
              </a:rPr>
              <a:t>         "[object Array]" );</a:t>
            </a:r>
          </a:p>
          <a:p>
            <a:pPr marL="400050" lvl="1" indent="0">
              <a:buNone/>
            </a:pPr>
            <a:endParaRPr lang="en-US" sz="1600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1600" b="1" dirty="0" err="1">
                <a:latin typeface="Courier"/>
                <a:cs typeface="Courier"/>
              </a:rPr>
              <a:t>console.log</a:t>
            </a:r>
            <a:r>
              <a:rPr lang="en-US" sz="1600" b="1" dirty="0">
                <a:latin typeface="Courier"/>
                <a:cs typeface="Courier"/>
              </a:rPr>
              <a:t>( "Array type via prototype: " + 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"/>
                <a:cs typeface="Courier"/>
              </a:rPr>
              <a:t>      </a:t>
            </a:r>
            <a:r>
              <a:rPr lang="en-US" sz="1600" b="1" dirty="0" err="1">
                <a:latin typeface="Courier"/>
                <a:cs typeface="Courier"/>
              </a:rPr>
              <a:t>isArray</a:t>
            </a:r>
            <a:r>
              <a:rPr lang="en-US" sz="1600" b="1" dirty="0">
                <a:latin typeface="Courier"/>
                <a:cs typeface="Courier"/>
              </a:rPr>
              <a:t> );  // true</a:t>
            </a:r>
            <a:endParaRPr lang="en-US" sz="16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97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819886" y="6093296"/>
            <a:ext cx="1288108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Script 23a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94796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What's a Non-Array Object?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Discussion:</a:t>
            </a:r>
            <a:endParaRPr lang="en-US" b="1" dirty="0"/>
          </a:p>
          <a:p>
            <a:pPr marL="400050" lvl="1" indent="0">
              <a:buNone/>
            </a:pPr>
            <a:r>
              <a:rPr lang="en-US" sz="3200" dirty="0" smtClean="0"/>
              <a:t>It may be difficult to tell the difference between an array object and non-array object.</a:t>
            </a:r>
            <a:endParaRPr lang="en-US" sz="3200" b="1" dirty="0" smtClean="0"/>
          </a:p>
          <a:p>
            <a:pPr marL="0" indent="0">
              <a:buNone/>
            </a:pPr>
            <a:r>
              <a:rPr lang="en-US" b="1" dirty="0" smtClean="0"/>
              <a:t>Example:</a:t>
            </a:r>
            <a:endParaRPr lang="en-US" b="1" dirty="0"/>
          </a:p>
          <a:p>
            <a:pPr marL="400050" lvl="1" indent="0">
              <a:buNone/>
            </a:pPr>
            <a:r>
              <a:rPr lang="en-US" sz="3200" b="1" dirty="0">
                <a:latin typeface="Courier"/>
                <a:cs typeface="Courier"/>
              </a:rPr>
              <a:t>// create non-array object</a:t>
            </a:r>
          </a:p>
          <a:p>
            <a:pPr marL="400050" lvl="1" indent="0">
              <a:buNone/>
            </a:pPr>
            <a:r>
              <a:rPr lang="en-US" sz="3200" b="1" dirty="0" err="1">
                <a:latin typeface="Courier"/>
                <a:cs typeface="Courier"/>
              </a:rPr>
              <a:t>var</a:t>
            </a:r>
            <a:r>
              <a:rPr lang="en-US" sz="3200" b="1" dirty="0">
                <a:latin typeface="Courier"/>
                <a:cs typeface="Courier"/>
              </a:rPr>
              <a:t> </a:t>
            </a:r>
            <a:r>
              <a:rPr lang="en-US" sz="3200" b="1" dirty="0" err="1">
                <a:latin typeface="Courier"/>
                <a:cs typeface="Courier"/>
              </a:rPr>
              <a:t>objThing</a:t>
            </a:r>
            <a:r>
              <a:rPr lang="en-US" sz="3200" b="1" dirty="0">
                <a:latin typeface="Courier"/>
                <a:cs typeface="Courier"/>
              </a:rPr>
              <a:t> = {};</a:t>
            </a:r>
          </a:p>
          <a:p>
            <a:pPr marL="400050" lvl="1" indent="0">
              <a:buNone/>
            </a:pPr>
            <a:endParaRPr lang="en-US" sz="3200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3200" b="1" dirty="0" err="1">
                <a:latin typeface="Courier"/>
                <a:cs typeface="Courier"/>
              </a:rPr>
              <a:t>console.log</a:t>
            </a:r>
            <a:r>
              <a:rPr lang="en-US" sz="3200" b="1" dirty="0">
                <a:latin typeface="Courier"/>
                <a:cs typeface="Courier"/>
              </a:rPr>
              <a:t>( "Object type via </a:t>
            </a:r>
            <a:r>
              <a:rPr lang="en-US" sz="3200" b="1" dirty="0" err="1">
                <a:latin typeface="Courier"/>
                <a:cs typeface="Courier"/>
              </a:rPr>
              <a:t>typeof</a:t>
            </a:r>
            <a:r>
              <a:rPr lang="en-US" sz="3200" b="1" dirty="0">
                <a:latin typeface="Courier"/>
                <a:cs typeface="Courier"/>
              </a:rPr>
              <a:t>(): " + </a:t>
            </a:r>
          </a:p>
          <a:p>
            <a:pPr marL="400050" lvl="1" indent="0">
              <a:buNone/>
            </a:pPr>
            <a:r>
              <a:rPr lang="en-US" sz="3200" b="1" dirty="0">
                <a:latin typeface="Courier"/>
                <a:cs typeface="Courier"/>
              </a:rPr>
              <a:t>      </a:t>
            </a:r>
            <a:r>
              <a:rPr lang="en-US" sz="3200" b="1" dirty="0" err="1">
                <a:latin typeface="Courier"/>
                <a:cs typeface="Courier"/>
              </a:rPr>
              <a:t>typeof</a:t>
            </a:r>
            <a:r>
              <a:rPr lang="en-US" sz="3200" b="1" dirty="0">
                <a:latin typeface="Courier"/>
                <a:cs typeface="Courier"/>
              </a:rPr>
              <a:t>( </a:t>
            </a:r>
            <a:r>
              <a:rPr lang="en-US" sz="3200" b="1" dirty="0" err="1">
                <a:latin typeface="Courier"/>
                <a:cs typeface="Courier"/>
              </a:rPr>
              <a:t>objThing</a:t>
            </a:r>
            <a:r>
              <a:rPr lang="en-US" sz="3200" b="1" dirty="0">
                <a:latin typeface="Courier"/>
                <a:cs typeface="Courier"/>
              </a:rPr>
              <a:t> ) );  // object</a:t>
            </a:r>
          </a:p>
          <a:p>
            <a:pPr marL="400050" lvl="1" indent="0">
              <a:buNone/>
            </a:pPr>
            <a:endParaRPr lang="en-US" sz="3200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3200" b="1" dirty="0" err="1">
                <a:latin typeface="Courier"/>
                <a:cs typeface="Courier"/>
              </a:rPr>
              <a:t>isObj</a:t>
            </a:r>
            <a:r>
              <a:rPr lang="en-US" sz="3200" b="1" dirty="0">
                <a:latin typeface="Courier"/>
                <a:cs typeface="Courier"/>
              </a:rPr>
              <a:t> = ( </a:t>
            </a:r>
          </a:p>
          <a:p>
            <a:pPr marL="400050" lvl="1" indent="0">
              <a:buNone/>
            </a:pPr>
            <a:r>
              <a:rPr lang="en-US" sz="3200" b="1" dirty="0">
                <a:latin typeface="Courier"/>
                <a:cs typeface="Courier"/>
              </a:rPr>
              <a:t>      </a:t>
            </a:r>
            <a:r>
              <a:rPr lang="en-US" sz="3200" b="1" dirty="0" err="1">
                <a:latin typeface="Courier"/>
                <a:cs typeface="Courier"/>
              </a:rPr>
              <a:t>Object.prototype.toString.call</a:t>
            </a:r>
            <a:r>
              <a:rPr lang="en-US" sz="3200" b="1" dirty="0">
                <a:latin typeface="Courier"/>
                <a:cs typeface="Courier"/>
              </a:rPr>
              <a:t>( </a:t>
            </a:r>
            <a:r>
              <a:rPr lang="en-US" sz="3200" b="1" dirty="0" err="1">
                <a:latin typeface="Courier"/>
                <a:cs typeface="Courier"/>
              </a:rPr>
              <a:t>objThing</a:t>
            </a:r>
            <a:r>
              <a:rPr lang="en-US" sz="3200" b="1" dirty="0">
                <a:latin typeface="Courier"/>
                <a:cs typeface="Courier"/>
              </a:rPr>
              <a:t> ) == </a:t>
            </a:r>
          </a:p>
          <a:p>
            <a:pPr marL="400050" lvl="1" indent="0">
              <a:buNone/>
            </a:pPr>
            <a:r>
              <a:rPr lang="en-US" sz="3200" b="1" dirty="0">
                <a:latin typeface="Courier"/>
                <a:cs typeface="Courier"/>
              </a:rPr>
              <a:t>         "[object Object]" );</a:t>
            </a:r>
          </a:p>
          <a:p>
            <a:pPr marL="400050" lvl="1" indent="0">
              <a:buNone/>
            </a:pPr>
            <a:endParaRPr lang="en-US" sz="3200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3200" b="1" dirty="0" err="1">
                <a:latin typeface="Courier"/>
                <a:cs typeface="Courier"/>
              </a:rPr>
              <a:t>console.log</a:t>
            </a:r>
            <a:r>
              <a:rPr lang="en-US" sz="3200" b="1" dirty="0">
                <a:latin typeface="Courier"/>
                <a:cs typeface="Courier"/>
              </a:rPr>
              <a:t>( "Object type via prototype: " + </a:t>
            </a:r>
          </a:p>
          <a:p>
            <a:pPr marL="400050" lvl="1" indent="0">
              <a:buNone/>
            </a:pPr>
            <a:r>
              <a:rPr lang="en-US" sz="3200" b="1" dirty="0">
                <a:latin typeface="Courier"/>
                <a:cs typeface="Courier"/>
              </a:rPr>
              <a:t>      </a:t>
            </a:r>
            <a:r>
              <a:rPr lang="en-US" sz="3200" b="1" dirty="0" err="1">
                <a:latin typeface="Courier"/>
                <a:cs typeface="Courier"/>
              </a:rPr>
              <a:t>isObj</a:t>
            </a:r>
            <a:r>
              <a:rPr lang="en-US" sz="3200" b="1" dirty="0">
                <a:latin typeface="Courier"/>
                <a:cs typeface="Courier"/>
              </a:rPr>
              <a:t> );  // true</a:t>
            </a:r>
            <a:endParaRPr lang="en-US" sz="279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98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807262" y="6237312"/>
            <a:ext cx="1300732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Script 23b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61156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3782" y="1331738"/>
            <a:ext cx="7315200" cy="19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63354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b="1" dirty="0" smtClean="0">
                <a:latin typeface="Arial"/>
                <a:ea typeface="DejaVu Sans" pitchFamily="34" charset="0"/>
                <a:cs typeface="Arial"/>
              </a:rPr>
              <a:t>Conditional Statements</a:t>
            </a:r>
            <a:endParaRPr lang="en-US" sz="5400" b="1" dirty="0">
              <a:latin typeface="Arial"/>
              <a:ea typeface="DejaVu Sans" pitchFamily="34" charset="0"/>
              <a:cs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28576" y="3861047"/>
            <a:ext cx="6805612" cy="2042691"/>
          </a:xfrm>
        </p:spPr>
        <p:txBody>
          <a:bodyPr lIns="0" tIns="28077" rIns="0" bIns="0" anchor="ctr">
            <a:normAutofit/>
          </a:bodyPr>
          <a:lstStyle/>
          <a:p>
            <a:pPr indent="-331754" algn="ctr" eaLnBrk="1" fontAlgn="auto" hangingPunct="1">
              <a:spcBef>
                <a:spcPts val="661"/>
              </a:spcBef>
              <a:buClrTx/>
              <a:buFont typeface="Wingdings"/>
              <a:buNone/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21382" y="6246639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127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21868</TotalTime>
  <Words>9207</Words>
  <Application>Microsoft Office PowerPoint</Application>
  <PresentationFormat>On-screen Show (4:3)</PresentationFormat>
  <Paragraphs>2068</Paragraphs>
  <Slides>176</Slides>
  <Notes>27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176</vt:i4>
      </vt:variant>
    </vt:vector>
  </HeadingPairs>
  <TitlesOfParts>
    <vt:vector size="185" baseType="lpstr">
      <vt:lpstr>ＭＳ Ｐゴシック</vt:lpstr>
      <vt:lpstr>Arial</vt:lpstr>
      <vt:lpstr>Calibri</vt:lpstr>
      <vt:lpstr>Courier</vt:lpstr>
      <vt:lpstr>Courier New</vt:lpstr>
      <vt:lpstr>DejaVu Sans</vt:lpstr>
      <vt:lpstr>Times New Roman</vt:lpstr>
      <vt:lpstr>Wingdings</vt:lpstr>
      <vt:lpstr>Diseño predeterminado</vt:lpstr>
      <vt:lpstr>PowerPoint Presentation</vt:lpstr>
      <vt:lpstr>Course Goals</vt:lpstr>
      <vt:lpstr>JavaScript History</vt:lpstr>
      <vt:lpstr>Where does JavaScript fit?</vt:lpstr>
      <vt:lpstr>JavaScript is Limited (intentionally)</vt:lpstr>
      <vt:lpstr>JavaScript Advantages</vt:lpstr>
      <vt:lpstr>JavaScript Characteristics</vt:lpstr>
      <vt:lpstr>JavaScript Resources</vt:lpstr>
      <vt:lpstr>PowerPoint Presentation</vt:lpstr>
      <vt:lpstr>Text Editor Features</vt:lpstr>
      <vt:lpstr>Text Editor Recommendations</vt:lpstr>
      <vt:lpstr>PowerPoint Presentation</vt:lpstr>
      <vt:lpstr>Browser Development Features</vt:lpstr>
      <vt:lpstr>JavaScript Development Browsers</vt:lpstr>
      <vt:lpstr>JavaScript Development Browsers</vt:lpstr>
      <vt:lpstr>JavaScript Development Browsers</vt:lpstr>
      <vt:lpstr>Firefox + Firebug Enable &amp; Setup</vt:lpstr>
      <vt:lpstr>Chrome/Canary Enable &amp; Setup</vt:lpstr>
      <vt:lpstr>Safari/Webkit Enable &amp; Setup</vt:lpstr>
      <vt:lpstr>Running JavaScript Console</vt:lpstr>
      <vt:lpstr>Running JavaScript Console</vt:lpstr>
      <vt:lpstr>JavaScript Console Output</vt:lpstr>
      <vt:lpstr>PowerPoint Presentation</vt:lpstr>
      <vt:lpstr>JavaScript Comments</vt:lpstr>
      <vt:lpstr>Comment Example “//”</vt:lpstr>
      <vt:lpstr>Comment Example “/* ... */”</vt:lpstr>
      <vt:lpstr>Comment to Disable Code</vt:lpstr>
      <vt:lpstr>PowerPoint Presentation</vt:lpstr>
      <vt:lpstr>Where does JavaScript go?</vt:lpstr>
      <vt:lpstr>Where does JavaScript go?</vt:lpstr>
      <vt:lpstr>&lt;script&gt; Tag for Script File</vt:lpstr>
      <vt:lpstr>Where does JavaScript go?</vt:lpstr>
      <vt:lpstr>PowerPoint Presentation</vt:lpstr>
      <vt:lpstr>What is a Variable?</vt:lpstr>
      <vt:lpstr>Variable Requirements</vt:lpstr>
      <vt:lpstr>Variable Recommendations</vt:lpstr>
      <vt:lpstr>Variable Examples</vt:lpstr>
      <vt:lpstr>Declaring and initializing variables</vt:lpstr>
      <vt:lpstr>PowerPoint Presentation</vt:lpstr>
      <vt:lpstr>JavaScript Numbers</vt:lpstr>
      <vt:lpstr>Numeric Properties: ±Infinity</vt:lpstr>
      <vt:lpstr>Numeric Properties (NaN)</vt:lpstr>
      <vt:lpstr>Math Properties &amp; Methods</vt:lpstr>
      <vt:lpstr>PowerPoint Presentation</vt:lpstr>
      <vt:lpstr>JavaScript Dates</vt:lpstr>
      <vt:lpstr>Setting the Date</vt:lpstr>
      <vt:lpstr>Date Methods</vt:lpstr>
      <vt:lpstr>Day of Week Calculator</vt:lpstr>
      <vt:lpstr>PowerPoint Presentation</vt:lpstr>
      <vt:lpstr>JavaScript String Examples</vt:lpstr>
      <vt:lpstr>Quotes within Quotes</vt:lpstr>
      <vt:lpstr>Escaping Quotes</vt:lpstr>
      <vt:lpstr>Concatenating Strings</vt:lpstr>
      <vt:lpstr>Line Continuation</vt:lpstr>
      <vt:lpstr>PowerPoint Presentation</vt:lpstr>
      <vt:lpstr>String Properties</vt:lpstr>
      <vt:lpstr>String Methods</vt:lpstr>
      <vt:lpstr>PowerPoint Presentation</vt:lpstr>
      <vt:lpstr>Simple Arithmetic Operators</vt:lpstr>
      <vt:lpstr>Simple Arithmetic Operators</vt:lpstr>
      <vt:lpstr>Operator Precedence</vt:lpstr>
      <vt:lpstr>Short Cut Operators for Numbers</vt:lpstr>
      <vt:lpstr>Short Cut Operator for Strings</vt:lpstr>
      <vt:lpstr>Unary Operators Increment and Decrement</vt:lpstr>
      <vt:lpstr>Prefix Increment Operator</vt:lpstr>
      <vt:lpstr>Postfix Increment Operator</vt:lpstr>
      <vt:lpstr>PowerPoint Presentation</vt:lpstr>
      <vt:lpstr>Array Declared</vt:lpstr>
      <vt:lpstr>Array Initialized</vt:lpstr>
      <vt:lpstr>Array Type</vt:lpstr>
      <vt:lpstr>PowerPoint Presentation</vt:lpstr>
      <vt:lpstr>Manipulating Arrays</vt:lpstr>
      <vt:lpstr>Array Method “pop”</vt:lpstr>
      <vt:lpstr>Array Method “push”</vt:lpstr>
      <vt:lpstr>Array Method “shift”</vt:lpstr>
      <vt:lpstr>Array Method “unshift”</vt:lpstr>
      <vt:lpstr>Array Method “splice”</vt:lpstr>
      <vt:lpstr>Array Method “sort”</vt:lpstr>
      <vt:lpstr>Array Methods “split, reverse, join”</vt:lpstr>
      <vt:lpstr>PowerPoint Presentation</vt:lpstr>
      <vt:lpstr>JavaScript Objects</vt:lpstr>
      <vt:lpstr>Accessing Object Properties</vt:lpstr>
      <vt:lpstr>Modifying Object Properties</vt:lpstr>
      <vt:lpstr>Adding Object Properties</vt:lpstr>
      <vt:lpstr>Deleting Object Properties</vt:lpstr>
      <vt:lpstr>Copying Object References</vt:lpstr>
      <vt:lpstr>PowerPoint Presentation</vt:lpstr>
      <vt:lpstr>Complex Arrays</vt:lpstr>
      <vt:lpstr>Accessing Complex Array Elements</vt:lpstr>
      <vt:lpstr>PowerPoint Presentation</vt:lpstr>
      <vt:lpstr>Regular Expression: test()</vt:lpstr>
      <vt:lpstr>Regular Expression Anchors</vt:lpstr>
      <vt:lpstr>Regular Expression: match()</vt:lpstr>
      <vt:lpstr>PowerPoint Presentation</vt:lpstr>
      <vt:lpstr>Dynamically Typed Variables</vt:lpstr>
      <vt:lpstr>Using “typeof” to Display Types</vt:lpstr>
      <vt:lpstr>What is an Array Object?</vt:lpstr>
      <vt:lpstr>What's a Non-Array Object?</vt:lpstr>
      <vt:lpstr>PowerPoint Presentation</vt:lpstr>
      <vt:lpstr>JavaScript Booleans</vt:lpstr>
      <vt:lpstr>What is true?</vt:lpstr>
      <vt:lpstr>What is also true?</vt:lpstr>
      <vt:lpstr>What is false?</vt:lpstr>
      <vt:lpstr>What is also false?</vt:lpstr>
      <vt:lpstr>What is an “if” statement?</vt:lpstr>
      <vt:lpstr>confirm() Dialog: alert</vt:lpstr>
      <vt:lpstr>Conditional Statement (if)</vt:lpstr>
      <vt:lpstr>Conditional Statements (if, else)</vt:lpstr>
      <vt:lpstr>Conditional (if, else if, else)</vt:lpstr>
      <vt:lpstr>Logical Operators</vt:lpstr>
      <vt:lpstr>Simple Logical Operators</vt:lpstr>
      <vt:lpstr>Complex Logical Operators</vt:lpstr>
      <vt:lpstr>Logical Opposites</vt:lpstr>
      <vt:lpstr>Nesting Conditional Statements</vt:lpstr>
      <vt:lpstr>Conditional (if, else, &amp;&amp;)</vt:lpstr>
      <vt:lpstr>Conditional (if, else if, else, ||)</vt:lpstr>
      <vt:lpstr>“if” and Regular Expressions</vt:lpstr>
      <vt:lpstr>Conditional Using “switch”</vt:lpstr>
      <vt:lpstr>Switch with Fall-Through</vt:lpstr>
      <vt:lpstr>Single Statement “if” Condition</vt:lpstr>
      <vt:lpstr>Single Line “if” Statement </vt:lpstr>
      <vt:lpstr>PowerPoint Presentation</vt:lpstr>
      <vt:lpstr>What is a “while” loop?</vt:lpstr>
      <vt:lpstr>A “while” Loop Example</vt:lpstr>
      <vt:lpstr>More Complex “while” Loop</vt:lpstr>
      <vt:lpstr>What is a “do while” loop?</vt:lpstr>
      <vt:lpstr>“do while” Student Exercise</vt:lpstr>
      <vt:lpstr>A “do while” Loop Example</vt:lpstr>
      <vt:lpstr>What is a “for” loop?</vt:lpstr>
      <vt:lpstr>Simple “for” Loop Example</vt:lpstr>
      <vt:lpstr>More Complex “for” Loop</vt:lpstr>
      <vt:lpstr>What is a “for in” loop?</vt:lpstr>
      <vt:lpstr>A “for in” Loop Example</vt:lpstr>
      <vt:lpstr>PowerPoint Presentation</vt:lpstr>
      <vt:lpstr>Using “break” in a Loop</vt:lpstr>
      <vt:lpstr>Simple “break” within “for”</vt:lpstr>
      <vt:lpstr>Complex “break” within “while”</vt:lpstr>
      <vt:lpstr>Complex “break” within “do while”</vt:lpstr>
      <vt:lpstr>Using “continue” in a Loop</vt:lpstr>
      <vt:lpstr>Example “continue” within “for”</vt:lpstr>
      <vt:lpstr>PowerPoint Presentation</vt:lpstr>
      <vt:lpstr>Ternary Operator (“if” Shortcut)</vt:lpstr>
      <vt:lpstr>Ternary Operator Example</vt:lpstr>
      <vt:lpstr>Ternary Operator: Student Exercise</vt:lpstr>
      <vt:lpstr>Ternary Operator Solution: 1</vt:lpstr>
      <vt:lpstr>Ternary Operator Solution: 2</vt:lpstr>
      <vt:lpstr>PowerPoint Presentation</vt:lpstr>
      <vt:lpstr>What is a Function?</vt:lpstr>
      <vt:lpstr>Function Syntax</vt:lpstr>
      <vt:lpstr>Custom Function Definition</vt:lpstr>
      <vt:lpstr>Custom Function Call</vt:lpstr>
      <vt:lpstr>Function Definition Example</vt:lpstr>
      <vt:lpstr>Function Call Example</vt:lpstr>
      <vt:lpstr>Another Function Definition</vt:lpstr>
      <vt:lpstr>Another Function Definition (cont. 2)</vt:lpstr>
      <vt:lpstr>Another Function Call</vt:lpstr>
      <vt:lpstr>Default Parameter Values (JS)</vt:lpstr>
      <vt:lpstr>Default Argument Values (HTML)</vt:lpstr>
      <vt:lpstr>Variable Length Arguments (JS)</vt:lpstr>
      <vt:lpstr>Variable Length Arguments (HTML)</vt:lpstr>
      <vt:lpstr>PowerPoint Presentation</vt:lpstr>
      <vt:lpstr>Variable Scope</vt:lpstr>
      <vt:lpstr>Variable Scope (Global)</vt:lpstr>
      <vt:lpstr>Variable Scope (Arguments)</vt:lpstr>
      <vt:lpstr>Variable Scope (Local)</vt:lpstr>
      <vt:lpstr>PowerPoint Presentation</vt:lpstr>
      <vt:lpstr>Arrays are “Passed by Reference” (JS)</vt:lpstr>
      <vt:lpstr>Arrays are “Passed by Reference” (HTML)</vt:lpstr>
      <vt:lpstr>Objects are “Passed by Reference” (JS)</vt:lpstr>
      <vt:lpstr>Objects are “Passed by Reference” (HTML)</vt:lpstr>
      <vt:lpstr>PowerPoint Presentation</vt:lpstr>
      <vt:lpstr>Anonymous Functions</vt:lpstr>
      <vt:lpstr>PowerPoint Presentation</vt:lpstr>
      <vt:lpstr>Getting a Handle on Elements</vt:lpstr>
      <vt:lpstr>Getting Elements by ID</vt:lpstr>
      <vt:lpstr>Getting Elements by Tag Name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McClurg, Fred R</cp:lastModifiedBy>
  <cp:revision>1241</cp:revision>
  <dcterms:created xsi:type="dcterms:W3CDTF">2010-05-23T14:28:12Z</dcterms:created>
  <dcterms:modified xsi:type="dcterms:W3CDTF">2016-03-27T16:35:37Z</dcterms:modified>
</cp:coreProperties>
</file>