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handoutMasterIdLst>
    <p:handoutMasterId r:id="rId21"/>
  </p:handoutMasterIdLst>
  <p:sldIdLst>
    <p:sldId id="322" r:id="rId2"/>
    <p:sldId id="423" r:id="rId3"/>
    <p:sldId id="337" r:id="rId4"/>
    <p:sldId id="338" r:id="rId5"/>
    <p:sldId id="339" r:id="rId6"/>
    <p:sldId id="424" r:id="rId7"/>
    <p:sldId id="343" r:id="rId8"/>
    <p:sldId id="417" r:id="rId9"/>
    <p:sldId id="418" r:id="rId10"/>
    <p:sldId id="422" r:id="rId11"/>
    <p:sldId id="319" r:id="rId12"/>
    <p:sldId id="320" r:id="rId13"/>
    <p:sldId id="419" r:id="rId14"/>
    <p:sldId id="420" r:id="rId15"/>
    <p:sldId id="421" r:id="rId16"/>
    <p:sldId id="321" r:id="rId17"/>
    <p:sldId id="336" r:id="rId18"/>
    <p:sldId id="334" r:id="rId19"/>
  </p:sldIdLst>
  <p:sldSz cx="9144000" cy="6858000" type="screen4x3"/>
  <p:notesSz cx="7010400" cy="9296400"/>
  <p:defaultTextStyle>
    <a:defPPr>
      <a:defRPr lang="es-E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99"/>
    <a:srgbClr val="422C16"/>
    <a:srgbClr val="0C788E"/>
    <a:srgbClr val="006666"/>
    <a:srgbClr val="0099CC"/>
    <a:srgbClr val="660066"/>
    <a:srgbClr val="003300"/>
    <a:srgbClr val="A50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20" autoAdjust="0"/>
    <p:restoredTop sz="94652" autoAdjust="0"/>
  </p:normalViewPr>
  <p:slideViewPr>
    <p:cSldViewPr>
      <p:cViewPr varScale="1">
        <p:scale>
          <a:sx n="41" d="100"/>
          <a:sy n="41" d="100"/>
        </p:scale>
        <p:origin x="48" y="4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smtClean="0"/>
              <a:t>Looping Constructs</a:t>
            </a: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8CD94F3D-5ED9-4974-883E-3162C6AC4EE4}" type="datetime1">
              <a:rPr lang="en-US" smtClean="0"/>
              <a:t>2/27/2016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Introduction to JavaScript</a:t>
            </a: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D9FBEFD-048C-5B44-8D1A-56BC96B6CA0F}" type="slidenum">
              <a:rPr lang="en-US" smtClean="0"/>
              <a:pPr/>
              <a:t>‹#›</a:t>
            </a:fld>
            <a:endParaRPr lang="en-US"/>
          </a:p>
        </p:txBody>
      </p:sp>
    </p:spTree>
    <p:extLst>
      <p:ext uri="{BB962C8B-B14F-4D97-AF65-F5344CB8AC3E}">
        <p14:creationId xmlns:p14="http://schemas.microsoft.com/office/powerpoint/2010/main" val="83955037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smtClean="0"/>
              <a:t>Looping Constructs</a:t>
            </a: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EECE7A4-F896-40D8-8281-93A775170318}" type="datetime1">
              <a:rPr lang="en-US" smtClean="0"/>
              <a:t>2/27/2016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Introduction to JavaScript</a:t>
            </a: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DD7C5F8-F2AF-7647-8F85-9475CB6B0ECD}" type="slidenum">
              <a:rPr lang="en-US" smtClean="0"/>
              <a:pPr/>
              <a:t>‹#›</a:t>
            </a:fld>
            <a:endParaRPr lang="en-US"/>
          </a:p>
        </p:txBody>
      </p:sp>
    </p:spTree>
    <p:extLst>
      <p:ext uri="{BB962C8B-B14F-4D97-AF65-F5344CB8AC3E}">
        <p14:creationId xmlns:p14="http://schemas.microsoft.com/office/powerpoint/2010/main" val="757654313"/>
      </p:ext>
    </p:extLst>
  </p:cSld>
  <p:clrMap bg1="lt1" tx1="dk1" bg2="lt2" tx2="dk2" accent1="accent1" accent2="accent2" accent3="accent3" accent4="accent4" accent5="accent5" accent6="accent6" hlink="hlink" folHlink="folHlink"/>
  <p:hf/>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D7C5F8-F2AF-7647-8F85-9475CB6B0ECD}" type="slidenum">
              <a:rPr lang="en-US" smtClean="0"/>
              <a:pPr/>
              <a:t>1</a:t>
            </a:fld>
            <a:endParaRPr lang="en-US"/>
          </a:p>
        </p:txBody>
      </p:sp>
      <p:sp>
        <p:nvSpPr>
          <p:cNvPr id="5" name="Date Placeholder 4"/>
          <p:cNvSpPr>
            <a:spLocks noGrp="1"/>
          </p:cNvSpPr>
          <p:nvPr>
            <p:ph type="dt" idx="11"/>
          </p:nvPr>
        </p:nvSpPr>
        <p:spPr/>
        <p:txBody>
          <a:bodyPr/>
          <a:lstStyle/>
          <a:p>
            <a:fld id="{E873BFB5-EC4C-44D7-9A99-47A48259AECF}" type="datetime1">
              <a:rPr lang="en-US" smtClean="0"/>
              <a:t>2/27/2016</a:t>
            </a:fld>
            <a:endParaRPr lang="en-US"/>
          </a:p>
        </p:txBody>
      </p:sp>
      <p:sp>
        <p:nvSpPr>
          <p:cNvPr id="6" name="Footer Placeholder 5"/>
          <p:cNvSpPr>
            <a:spLocks noGrp="1"/>
          </p:cNvSpPr>
          <p:nvPr>
            <p:ph type="ftr" sz="quarter" idx="12"/>
          </p:nvPr>
        </p:nvSpPr>
        <p:spPr/>
        <p:txBody>
          <a:bodyPr/>
          <a:lstStyle/>
          <a:p>
            <a:r>
              <a:rPr lang="en-US" smtClean="0"/>
              <a:t>Introduction to JavaScript</a:t>
            </a:r>
            <a:endParaRPr lang="en-US"/>
          </a:p>
        </p:txBody>
      </p:sp>
      <p:sp>
        <p:nvSpPr>
          <p:cNvPr id="7" name="Header Placeholder 6"/>
          <p:cNvSpPr>
            <a:spLocks noGrp="1"/>
          </p:cNvSpPr>
          <p:nvPr>
            <p:ph type="hdr" sz="quarter" idx="13"/>
          </p:nvPr>
        </p:nvSpPr>
        <p:spPr/>
        <p:txBody>
          <a:bodyPr/>
          <a:lstStyle/>
          <a:p>
            <a:r>
              <a:rPr lang="en-US" smtClean="0"/>
              <a:t>Looping Constructs</a:t>
            </a:r>
            <a:endParaRPr lang="en-US"/>
          </a:p>
        </p:txBody>
      </p:sp>
    </p:spTree>
    <p:extLst>
      <p:ext uri="{BB962C8B-B14F-4D97-AF65-F5344CB8AC3E}">
        <p14:creationId xmlns:p14="http://schemas.microsoft.com/office/powerpoint/2010/main" val="1669200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C0E4AADC-5BE5-AD4E-A2A1-DC602B9554D0}" type="slidenum">
              <a:rPr lang="es-ES"/>
              <a:pPr/>
              <a:t>‹#›</a:t>
            </a:fld>
            <a:endParaRPr lang="es-ES"/>
          </a:p>
        </p:txBody>
      </p:sp>
    </p:spTree>
    <p:extLst>
      <p:ext uri="{BB962C8B-B14F-4D97-AF65-F5344CB8AC3E}">
        <p14:creationId xmlns:p14="http://schemas.microsoft.com/office/powerpoint/2010/main" val="4131877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1D34FACF-0CC7-D24E-8D42-87CEFF8093C5}" type="slidenum">
              <a:rPr lang="es-ES"/>
              <a:pPr/>
              <a:t>‹#›</a:t>
            </a:fld>
            <a:endParaRPr lang="es-ES"/>
          </a:p>
        </p:txBody>
      </p:sp>
    </p:spTree>
    <p:extLst>
      <p:ext uri="{BB962C8B-B14F-4D97-AF65-F5344CB8AC3E}">
        <p14:creationId xmlns:p14="http://schemas.microsoft.com/office/powerpoint/2010/main" val="2949829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DE7F152B-D6EE-9340-8FC0-1DB120D52183}" type="slidenum">
              <a:rPr lang="es-ES"/>
              <a:pPr/>
              <a:t>‹#›</a:t>
            </a:fld>
            <a:endParaRPr lang="es-ES"/>
          </a:p>
        </p:txBody>
      </p:sp>
    </p:spTree>
    <p:extLst>
      <p:ext uri="{BB962C8B-B14F-4D97-AF65-F5344CB8AC3E}">
        <p14:creationId xmlns:p14="http://schemas.microsoft.com/office/powerpoint/2010/main" val="177920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8B1889F8-1024-1C49-B2F4-FB159C0D497B}" type="slidenum">
              <a:rPr lang="es-ES"/>
              <a:pPr/>
              <a:t>‹#›</a:t>
            </a:fld>
            <a:endParaRPr lang="es-ES"/>
          </a:p>
        </p:txBody>
      </p:sp>
    </p:spTree>
    <p:extLst>
      <p:ext uri="{BB962C8B-B14F-4D97-AF65-F5344CB8AC3E}">
        <p14:creationId xmlns:p14="http://schemas.microsoft.com/office/powerpoint/2010/main" val="1230017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B67CE374-CE89-C449-BA56-BED112ECC3E2}" type="slidenum">
              <a:rPr lang="es-ES"/>
              <a:pPr/>
              <a:t>‹#›</a:t>
            </a:fld>
            <a:endParaRPr lang="es-ES"/>
          </a:p>
        </p:txBody>
      </p:sp>
    </p:spTree>
    <p:extLst>
      <p:ext uri="{BB962C8B-B14F-4D97-AF65-F5344CB8AC3E}">
        <p14:creationId xmlns:p14="http://schemas.microsoft.com/office/powerpoint/2010/main" val="1929040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7CFA3218-C3AE-B84D-B902-E54EF63B5E33}" type="slidenum">
              <a:rPr lang="es-ES"/>
              <a:pPr/>
              <a:t>‹#›</a:t>
            </a:fld>
            <a:endParaRPr lang="es-ES"/>
          </a:p>
        </p:txBody>
      </p:sp>
    </p:spTree>
    <p:extLst>
      <p:ext uri="{BB962C8B-B14F-4D97-AF65-F5344CB8AC3E}">
        <p14:creationId xmlns:p14="http://schemas.microsoft.com/office/powerpoint/2010/main" val="394214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a:p>
        </p:txBody>
      </p:sp>
      <p:sp>
        <p:nvSpPr>
          <p:cNvPr id="8" name="Footer Placeholder 7"/>
          <p:cNvSpPr>
            <a:spLocks noGrp="1"/>
          </p:cNvSpPr>
          <p:nvPr>
            <p:ph type="ftr" sz="quarter" idx="11"/>
          </p:nvPr>
        </p:nvSpPr>
        <p:spPr/>
        <p:txBody>
          <a:bodyPr/>
          <a:lstStyle>
            <a:lvl1pPr>
              <a:defRPr/>
            </a:lvl1pPr>
          </a:lstStyle>
          <a:p>
            <a:endParaRPr lang="es-ES"/>
          </a:p>
        </p:txBody>
      </p:sp>
      <p:sp>
        <p:nvSpPr>
          <p:cNvPr id="9" name="Slide Number Placeholder 8"/>
          <p:cNvSpPr>
            <a:spLocks noGrp="1"/>
          </p:cNvSpPr>
          <p:nvPr>
            <p:ph type="sldNum" sz="quarter" idx="12"/>
          </p:nvPr>
        </p:nvSpPr>
        <p:spPr/>
        <p:txBody>
          <a:bodyPr/>
          <a:lstStyle>
            <a:lvl1pPr>
              <a:defRPr/>
            </a:lvl1pPr>
          </a:lstStyle>
          <a:p>
            <a:fld id="{93EE3B6A-D7D3-514E-8F63-B8CFAA9E4C66}" type="slidenum">
              <a:rPr lang="es-ES"/>
              <a:pPr/>
              <a:t>‹#›</a:t>
            </a:fld>
            <a:endParaRPr lang="es-ES"/>
          </a:p>
        </p:txBody>
      </p:sp>
    </p:spTree>
    <p:extLst>
      <p:ext uri="{BB962C8B-B14F-4D97-AF65-F5344CB8AC3E}">
        <p14:creationId xmlns:p14="http://schemas.microsoft.com/office/powerpoint/2010/main" val="4028982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a:p>
        </p:txBody>
      </p:sp>
      <p:sp>
        <p:nvSpPr>
          <p:cNvPr id="4" name="Footer Placeholder 3"/>
          <p:cNvSpPr>
            <a:spLocks noGrp="1"/>
          </p:cNvSpPr>
          <p:nvPr>
            <p:ph type="ftr" sz="quarter" idx="11"/>
          </p:nvPr>
        </p:nvSpPr>
        <p:spPr/>
        <p:txBody>
          <a:bodyPr/>
          <a:lstStyle>
            <a:lvl1pPr>
              <a:defRPr/>
            </a:lvl1pPr>
          </a:lstStyle>
          <a:p>
            <a:endParaRPr lang="es-ES"/>
          </a:p>
        </p:txBody>
      </p:sp>
      <p:sp>
        <p:nvSpPr>
          <p:cNvPr id="5" name="Slide Number Placeholder 4"/>
          <p:cNvSpPr>
            <a:spLocks noGrp="1"/>
          </p:cNvSpPr>
          <p:nvPr>
            <p:ph type="sldNum" sz="quarter" idx="12"/>
          </p:nvPr>
        </p:nvSpPr>
        <p:spPr/>
        <p:txBody>
          <a:bodyPr/>
          <a:lstStyle>
            <a:lvl1pPr>
              <a:defRPr/>
            </a:lvl1pPr>
          </a:lstStyle>
          <a:p>
            <a:fld id="{2DACF023-3F25-3A4F-9F2D-FF277A6D1A62}" type="slidenum">
              <a:rPr lang="es-ES"/>
              <a:pPr/>
              <a:t>‹#›</a:t>
            </a:fld>
            <a:endParaRPr lang="es-ES"/>
          </a:p>
        </p:txBody>
      </p:sp>
    </p:spTree>
    <p:extLst>
      <p:ext uri="{BB962C8B-B14F-4D97-AF65-F5344CB8AC3E}">
        <p14:creationId xmlns:p14="http://schemas.microsoft.com/office/powerpoint/2010/main" val="759256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p>
        </p:txBody>
      </p:sp>
      <p:sp>
        <p:nvSpPr>
          <p:cNvPr id="3" name="Footer Placeholder 2"/>
          <p:cNvSpPr>
            <a:spLocks noGrp="1"/>
          </p:cNvSpPr>
          <p:nvPr>
            <p:ph type="ftr" sz="quarter" idx="11"/>
          </p:nvPr>
        </p:nvSpPr>
        <p:spPr/>
        <p:txBody>
          <a:bodyPr/>
          <a:lstStyle>
            <a:lvl1pPr>
              <a:defRPr/>
            </a:lvl1pPr>
          </a:lstStyle>
          <a:p>
            <a:endParaRPr lang="es-ES"/>
          </a:p>
        </p:txBody>
      </p:sp>
      <p:sp>
        <p:nvSpPr>
          <p:cNvPr id="4" name="Slide Number Placeholder 3"/>
          <p:cNvSpPr>
            <a:spLocks noGrp="1"/>
          </p:cNvSpPr>
          <p:nvPr>
            <p:ph type="sldNum" sz="quarter" idx="12"/>
          </p:nvPr>
        </p:nvSpPr>
        <p:spPr/>
        <p:txBody>
          <a:bodyPr/>
          <a:lstStyle>
            <a:lvl1pPr>
              <a:defRPr/>
            </a:lvl1pPr>
          </a:lstStyle>
          <a:p>
            <a:fld id="{B6C5D191-3DE4-EF45-B078-A4CB241C7BB7}" type="slidenum">
              <a:rPr lang="es-ES"/>
              <a:pPr/>
              <a:t>‹#›</a:t>
            </a:fld>
            <a:endParaRPr lang="es-ES"/>
          </a:p>
        </p:txBody>
      </p:sp>
    </p:spTree>
    <p:extLst>
      <p:ext uri="{BB962C8B-B14F-4D97-AF65-F5344CB8AC3E}">
        <p14:creationId xmlns:p14="http://schemas.microsoft.com/office/powerpoint/2010/main" val="172474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A9A6E74A-440F-2443-AA0F-99948BB0F7BC}" type="slidenum">
              <a:rPr lang="es-ES"/>
              <a:pPr/>
              <a:t>‹#›</a:t>
            </a:fld>
            <a:endParaRPr lang="es-ES"/>
          </a:p>
        </p:txBody>
      </p:sp>
    </p:spTree>
    <p:extLst>
      <p:ext uri="{BB962C8B-B14F-4D97-AF65-F5344CB8AC3E}">
        <p14:creationId xmlns:p14="http://schemas.microsoft.com/office/powerpoint/2010/main" val="1871241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4053FA2C-4B15-3D4F-ADD6-B7DB1E5ADFEA}" type="slidenum">
              <a:rPr lang="es-ES"/>
              <a:pPr/>
              <a:t>‹#›</a:t>
            </a:fld>
            <a:endParaRPr lang="es-ES"/>
          </a:p>
        </p:txBody>
      </p:sp>
    </p:spTree>
    <p:extLst>
      <p:ext uri="{BB962C8B-B14F-4D97-AF65-F5344CB8AC3E}">
        <p14:creationId xmlns:p14="http://schemas.microsoft.com/office/powerpoint/2010/main" val="66085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A5ACB66A-6A5B-CB43-B1B7-23FEB9894F2A}" type="slidenum">
              <a:rPr lang="es-ES"/>
              <a:pPr/>
              <a:t>‹#›</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ＭＳ Ｐゴシック" charset="0"/>
          <a:cs typeface="Arial" charset="0"/>
        </a:defRPr>
      </a:lvl2pPr>
      <a:lvl3pPr algn="ctr" rtl="0" fontAlgn="base">
        <a:spcBef>
          <a:spcPct val="0"/>
        </a:spcBef>
        <a:spcAft>
          <a:spcPct val="0"/>
        </a:spcAft>
        <a:defRPr sz="4400">
          <a:solidFill>
            <a:schemeClr val="tx2"/>
          </a:solidFill>
          <a:latin typeface="Arial" charset="0"/>
          <a:ea typeface="ＭＳ Ｐゴシック" charset="0"/>
          <a:cs typeface="Arial" charset="0"/>
        </a:defRPr>
      </a:lvl3pPr>
      <a:lvl4pPr algn="ctr" rtl="0" fontAlgn="base">
        <a:spcBef>
          <a:spcPct val="0"/>
        </a:spcBef>
        <a:spcAft>
          <a:spcPct val="0"/>
        </a:spcAft>
        <a:defRPr sz="4400">
          <a:solidFill>
            <a:schemeClr val="tx2"/>
          </a:solidFill>
          <a:latin typeface="Arial" charset="0"/>
          <a:ea typeface="ＭＳ Ｐゴシック" charset="0"/>
          <a:cs typeface="Arial" charset="0"/>
        </a:defRPr>
      </a:lvl4pPr>
      <a:lvl5pPr algn="ctr" rtl="0" fontAlgn="base">
        <a:spcBef>
          <a:spcPct val="0"/>
        </a:spcBef>
        <a:spcAft>
          <a:spcPct val="0"/>
        </a:spcAft>
        <a:defRPr sz="4400">
          <a:solidFill>
            <a:schemeClr val="tx2"/>
          </a:solidFill>
          <a:latin typeface="Arial" charset="0"/>
          <a:ea typeface="ＭＳ Ｐゴシック" charset="0"/>
          <a:cs typeface="Arial" charset="0"/>
        </a:defRPr>
      </a:lvl5pPr>
      <a:lvl6pPr marL="457200" algn="ctr" rtl="0" fontAlgn="base">
        <a:spcBef>
          <a:spcPct val="0"/>
        </a:spcBef>
        <a:spcAft>
          <a:spcPct val="0"/>
        </a:spcAft>
        <a:defRPr sz="4400">
          <a:solidFill>
            <a:schemeClr val="tx2"/>
          </a:solidFill>
          <a:latin typeface="Arial" charset="0"/>
          <a:ea typeface="ＭＳ Ｐゴシック" charset="0"/>
          <a:cs typeface="Arial" charset="0"/>
        </a:defRPr>
      </a:lvl6pPr>
      <a:lvl7pPr marL="914400" algn="ctr" rtl="0" fontAlgn="base">
        <a:spcBef>
          <a:spcPct val="0"/>
        </a:spcBef>
        <a:spcAft>
          <a:spcPct val="0"/>
        </a:spcAft>
        <a:defRPr sz="4400">
          <a:solidFill>
            <a:schemeClr val="tx2"/>
          </a:solidFill>
          <a:latin typeface="Arial" charset="0"/>
          <a:ea typeface="ＭＳ Ｐゴシック" charset="0"/>
          <a:cs typeface="Arial" charset="0"/>
        </a:defRPr>
      </a:lvl7pPr>
      <a:lvl8pPr marL="1371600" algn="ctr" rtl="0" fontAlgn="base">
        <a:spcBef>
          <a:spcPct val="0"/>
        </a:spcBef>
        <a:spcAft>
          <a:spcPct val="0"/>
        </a:spcAft>
        <a:defRPr sz="4400">
          <a:solidFill>
            <a:schemeClr val="tx2"/>
          </a:solidFill>
          <a:latin typeface="Arial" charset="0"/>
          <a:ea typeface="ＭＳ Ｐゴシック" charset="0"/>
          <a:cs typeface="Arial" charset="0"/>
        </a:defRPr>
      </a:lvl8pPr>
      <a:lvl9pPr marL="1828800" algn="ctr" rtl="0" fontAlgn="base">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Arial" charset="0"/>
          <a:cs typeface="+mn-cs"/>
        </a:defRPr>
      </a:lvl2pPr>
      <a:lvl3pPr marL="1143000" indent="-228600" algn="l" rtl="0" fontAlgn="base">
        <a:spcBef>
          <a:spcPct val="20000"/>
        </a:spcBef>
        <a:spcAft>
          <a:spcPct val="0"/>
        </a:spcAft>
        <a:buChar char="•"/>
        <a:defRPr sz="2400">
          <a:solidFill>
            <a:schemeClr val="tx1"/>
          </a:solidFill>
          <a:latin typeface="+mn-lt"/>
          <a:ea typeface="Arial" charset="0"/>
          <a:cs typeface="+mn-cs"/>
        </a:defRPr>
      </a:lvl3pPr>
      <a:lvl4pPr marL="1600200" indent="-228600" algn="l" rtl="0" fontAlgn="base">
        <a:spcBef>
          <a:spcPct val="20000"/>
        </a:spcBef>
        <a:spcAft>
          <a:spcPct val="0"/>
        </a:spcAft>
        <a:buChar char="–"/>
        <a:defRPr sz="2000">
          <a:solidFill>
            <a:schemeClr val="tx1"/>
          </a:solidFill>
          <a:latin typeface="+mn-lt"/>
          <a:ea typeface="Arial" charset="0"/>
          <a:cs typeface="+mn-cs"/>
        </a:defRPr>
      </a:lvl4pPr>
      <a:lvl5pPr marL="2057400" indent="-228600" algn="l" rtl="0" fontAlgn="base">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ea typeface="Arial" charset="0"/>
          <a:cs typeface="+mn-cs"/>
        </a:defRPr>
      </a:lvl6pPr>
      <a:lvl7pPr marL="2971800" indent="-228600" algn="l" rtl="0" fontAlgn="base">
        <a:spcBef>
          <a:spcPct val="20000"/>
        </a:spcBef>
        <a:spcAft>
          <a:spcPct val="0"/>
        </a:spcAft>
        <a:buChar char="»"/>
        <a:defRPr sz="2000">
          <a:solidFill>
            <a:schemeClr val="tx1"/>
          </a:solidFill>
          <a:latin typeface="+mn-lt"/>
          <a:ea typeface="Arial" charset="0"/>
          <a:cs typeface="+mn-cs"/>
        </a:defRPr>
      </a:lvl7pPr>
      <a:lvl8pPr marL="3429000" indent="-228600" algn="l" rtl="0" fontAlgn="base">
        <a:spcBef>
          <a:spcPct val="20000"/>
        </a:spcBef>
        <a:spcAft>
          <a:spcPct val="0"/>
        </a:spcAft>
        <a:buChar char="»"/>
        <a:defRPr sz="2000">
          <a:solidFill>
            <a:schemeClr val="tx1"/>
          </a:solidFill>
          <a:latin typeface="+mn-lt"/>
          <a:ea typeface="Arial" charset="0"/>
          <a:cs typeface="+mn-cs"/>
        </a:defRPr>
      </a:lvl8pPr>
      <a:lvl9pPr marL="3886200" indent="-228600" algn="l" rtl="0" fontAlgn="base">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txBox="1">
            <a:spLocks noChangeArrowheads="1"/>
          </p:cNvSpPr>
          <p:nvPr/>
        </p:nvSpPr>
        <p:spPr bwMode="auto">
          <a:xfrm>
            <a:off x="973782" y="1331738"/>
            <a:ext cx="7315200" cy="19532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63354"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ＭＳ Ｐゴシック" charset="0"/>
                <a:cs typeface="Arial" charset="0"/>
              </a:defRPr>
            </a:lvl2pPr>
            <a:lvl3pPr algn="ctr" rtl="0" fontAlgn="base">
              <a:spcBef>
                <a:spcPct val="0"/>
              </a:spcBef>
              <a:spcAft>
                <a:spcPct val="0"/>
              </a:spcAft>
              <a:defRPr sz="4400">
                <a:solidFill>
                  <a:schemeClr val="tx2"/>
                </a:solidFill>
                <a:latin typeface="Arial" charset="0"/>
                <a:ea typeface="ＭＳ Ｐゴシック" charset="0"/>
                <a:cs typeface="Arial" charset="0"/>
              </a:defRPr>
            </a:lvl3pPr>
            <a:lvl4pPr algn="ctr" rtl="0" fontAlgn="base">
              <a:spcBef>
                <a:spcPct val="0"/>
              </a:spcBef>
              <a:spcAft>
                <a:spcPct val="0"/>
              </a:spcAft>
              <a:defRPr sz="4400">
                <a:solidFill>
                  <a:schemeClr val="tx2"/>
                </a:solidFill>
                <a:latin typeface="Arial" charset="0"/>
                <a:ea typeface="ＭＳ Ｐゴシック" charset="0"/>
                <a:cs typeface="Arial" charset="0"/>
              </a:defRPr>
            </a:lvl4pPr>
            <a:lvl5pPr algn="ctr" rtl="0" fontAlgn="base">
              <a:spcBef>
                <a:spcPct val="0"/>
              </a:spcBef>
              <a:spcAft>
                <a:spcPct val="0"/>
              </a:spcAft>
              <a:defRPr sz="4400">
                <a:solidFill>
                  <a:schemeClr val="tx2"/>
                </a:solidFill>
                <a:latin typeface="Arial" charset="0"/>
                <a:ea typeface="ＭＳ Ｐゴシック" charset="0"/>
                <a:cs typeface="Arial" charset="0"/>
              </a:defRPr>
            </a:lvl5pPr>
            <a:lvl6pPr marL="457200" algn="ctr" rtl="0" fontAlgn="base">
              <a:spcBef>
                <a:spcPct val="0"/>
              </a:spcBef>
              <a:spcAft>
                <a:spcPct val="0"/>
              </a:spcAft>
              <a:defRPr sz="4400">
                <a:solidFill>
                  <a:schemeClr val="tx2"/>
                </a:solidFill>
                <a:latin typeface="Arial" charset="0"/>
                <a:ea typeface="ＭＳ Ｐゴシック" charset="0"/>
                <a:cs typeface="Arial" charset="0"/>
              </a:defRPr>
            </a:lvl6pPr>
            <a:lvl7pPr marL="914400" algn="ctr" rtl="0" fontAlgn="base">
              <a:spcBef>
                <a:spcPct val="0"/>
              </a:spcBef>
              <a:spcAft>
                <a:spcPct val="0"/>
              </a:spcAft>
              <a:defRPr sz="4400">
                <a:solidFill>
                  <a:schemeClr val="tx2"/>
                </a:solidFill>
                <a:latin typeface="Arial" charset="0"/>
                <a:ea typeface="ＭＳ Ｐゴシック" charset="0"/>
                <a:cs typeface="Arial" charset="0"/>
              </a:defRPr>
            </a:lvl7pPr>
            <a:lvl8pPr marL="1371600" algn="ctr" rtl="0" fontAlgn="base">
              <a:spcBef>
                <a:spcPct val="0"/>
              </a:spcBef>
              <a:spcAft>
                <a:spcPct val="0"/>
              </a:spcAft>
              <a:defRPr sz="4400">
                <a:solidFill>
                  <a:schemeClr val="tx2"/>
                </a:solidFill>
                <a:latin typeface="Arial" charset="0"/>
                <a:ea typeface="ＭＳ Ｐゴシック" charset="0"/>
                <a:cs typeface="Arial" charset="0"/>
              </a:defRPr>
            </a:lvl8pPr>
            <a:lvl9pPr marL="1828800" algn="ctr" rtl="0" fontAlgn="base">
              <a:spcBef>
                <a:spcPct val="0"/>
              </a:spcBef>
              <a:spcAft>
                <a:spcPct val="0"/>
              </a:spcAft>
              <a:defRPr sz="4400">
                <a:solidFill>
                  <a:schemeClr val="tx2"/>
                </a:solidFill>
                <a:latin typeface="Arial" charset="0"/>
                <a:ea typeface="ＭＳ Ｐゴシック" charset="0"/>
                <a:cs typeface="Arial" charset="0"/>
              </a:defRPr>
            </a:lvl9pPr>
          </a:lstStyle>
          <a:p>
            <a:pPr fontAlgn="auto">
              <a:spcAft>
                <a:spcPts val="0"/>
              </a:spcAft>
              <a:tabLst>
                <a:tab pos="0" algn="l"/>
                <a:tab pos="457152" algn="l"/>
                <a:tab pos="914305" algn="l"/>
                <a:tab pos="1371457" algn="l"/>
                <a:tab pos="1828610" algn="l"/>
                <a:tab pos="2285763" algn="l"/>
                <a:tab pos="2742916" algn="l"/>
                <a:tab pos="3200068" algn="l"/>
                <a:tab pos="3657221" algn="l"/>
                <a:tab pos="4114373" algn="l"/>
                <a:tab pos="4571526" algn="l"/>
                <a:tab pos="5028678" algn="l"/>
                <a:tab pos="5485831" algn="l"/>
                <a:tab pos="5942984" algn="l"/>
                <a:tab pos="6400137" algn="l"/>
                <a:tab pos="6857289" algn="l"/>
                <a:tab pos="7314442" algn="l"/>
                <a:tab pos="7771594" algn="l"/>
                <a:tab pos="8228747" algn="l"/>
                <a:tab pos="8685899" algn="l"/>
                <a:tab pos="9143052" algn="l"/>
              </a:tabLst>
              <a:defRPr/>
            </a:pPr>
            <a:r>
              <a:rPr lang="en-US" sz="5400" b="1" dirty="0" smtClean="0">
                <a:latin typeface="Arial"/>
                <a:ea typeface="DejaVu Sans" pitchFamily="34" charset="0"/>
                <a:cs typeface="Arial"/>
              </a:rPr>
              <a:t>Looping Constructs</a:t>
            </a:r>
            <a:endParaRPr lang="en-US" sz="5400" b="1" dirty="0">
              <a:latin typeface="Arial"/>
              <a:ea typeface="DejaVu Sans" pitchFamily="34" charset="0"/>
              <a:cs typeface="Arial"/>
            </a:endParaRPr>
          </a:p>
        </p:txBody>
      </p:sp>
      <p:sp>
        <p:nvSpPr>
          <p:cNvPr id="7" name="Rectangle 2"/>
          <p:cNvSpPr>
            <a:spLocks noGrp="1" noChangeArrowheads="1"/>
          </p:cNvSpPr>
          <p:nvPr>
            <p:ph type="subTitle" idx="1"/>
          </p:nvPr>
        </p:nvSpPr>
        <p:spPr>
          <a:xfrm>
            <a:off x="1228576" y="3429001"/>
            <a:ext cx="6805612" cy="2474738"/>
          </a:xfrm>
        </p:spPr>
        <p:txBody>
          <a:bodyPr lIns="0" tIns="28077" rIns="0" bIns="0" anchor="ctr">
            <a:normAutofit fontScale="55000" lnSpcReduction="20000"/>
          </a:bodyPr>
          <a:lstStyle/>
          <a:p>
            <a:pPr indent="-331754" algn="ctr" eaLnBrk="1" fontAlgn="auto" hangingPunct="1">
              <a:spcBef>
                <a:spcPts val="661"/>
              </a:spcBef>
              <a:buClrTx/>
              <a:buFont typeface="Wingdings"/>
              <a:buNone/>
              <a:defRPr/>
            </a:pPr>
            <a:r>
              <a:rPr lang="en-US" sz="4400" dirty="0" smtClean="0">
                <a:latin typeface="Arial"/>
                <a:cs typeface="Arial"/>
              </a:rPr>
              <a:t>“Here we go loop de loop, on a Saturday night”</a:t>
            </a:r>
          </a:p>
          <a:p>
            <a:pPr indent="-331754" algn="r" eaLnBrk="1" fontAlgn="auto" hangingPunct="1">
              <a:spcBef>
                <a:spcPts val="661"/>
              </a:spcBef>
              <a:buClrTx/>
              <a:buFont typeface="Wingdings"/>
              <a:buNone/>
              <a:defRPr/>
            </a:pPr>
            <a:r>
              <a:rPr lang="en-US" sz="4400" dirty="0" smtClean="0">
                <a:latin typeface="Arial"/>
                <a:cs typeface="Arial"/>
              </a:rPr>
              <a:t>– Johnny Thunder</a:t>
            </a:r>
          </a:p>
          <a:p>
            <a:pPr indent="-331754" algn="r" eaLnBrk="1" fontAlgn="auto" hangingPunct="1">
              <a:spcBef>
                <a:spcPts val="661"/>
              </a:spcBef>
              <a:buClrTx/>
              <a:buFont typeface="Wingdings"/>
              <a:buNone/>
              <a:defRPr/>
            </a:pPr>
            <a:endParaRPr lang="en-US" sz="4400" dirty="0" smtClean="0">
              <a:latin typeface="Arial"/>
              <a:cs typeface="Arial"/>
            </a:endParaRPr>
          </a:p>
          <a:p>
            <a:pPr indent="-331754" fontAlgn="auto">
              <a:spcBef>
                <a:spcPts val="661"/>
              </a:spcBef>
              <a:defRPr/>
            </a:pPr>
            <a:r>
              <a:rPr lang="en-US" sz="4400" dirty="0" smtClean="0"/>
              <a:t>“First I'm up, and then I'm down.</a:t>
            </a:r>
            <a:br>
              <a:rPr lang="en-US" sz="4400" dirty="0" smtClean="0"/>
            </a:br>
            <a:r>
              <a:rPr lang="en-US" sz="4400" dirty="0" smtClean="0"/>
              <a:t>Then my heart goes around and around.”</a:t>
            </a:r>
          </a:p>
          <a:p>
            <a:pPr indent="-331754" algn="r" fontAlgn="auto">
              <a:spcBef>
                <a:spcPts val="661"/>
              </a:spcBef>
              <a:defRPr/>
            </a:pPr>
            <a:r>
              <a:rPr lang="en-US" sz="4400" smtClean="0"/>
              <a:t>– Yo-Yo</a:t>
            </a:r>
            <a:r>
              <a:rPr lang="en-US" sz="4400" dirty="0" smtClean="0"/>
              <a:t>, The </a:t>
            </a:r>
            <a:r>
              <a:rPr lang="en-US" sz="4400" dirty="0" err="1" smtClean="0"/>
              <a:t>Osmonds</a:t>
            </a:r>
            <a:endParaRPr lang="en-US" sz="4400" dirty="0" smtClean="0"/>
          </a:p>
        </p:txBody>
      </p:sp>
      <p:sp>
        <p:nvSpPr>
          <p:cNvPr id="8" name="Text Box 3"/>
          <p:cNvSpPr txBox="1">
            <a:spLocks noChangeArrowheads="1"/>
          </p:cNvSpPr>
          <p:nvPr/>
        </p:nvSpPr>
        <p:spPr bwMode="auto">
          <a:xfrm>
            <a:off x="821382" y="6246639"/>
            <a:ext cx="7620000" cy="566737"/>
          </a:xfrm>
          <a:prstGeom prst="rect">
            <a:avLst/>
          </a:prstGeom>
          <a:noFill/>
          <a:ln w="9525">
            <a:noFill/>
            <a:round/>
            <a:headEnd/>
            <a:tailEnd/>
          </a:ln>
        </p:spPr>
        <p:txBody>
          <a:bodyPr lIns="0" tIns="63354" rIns="0" bIns="0" anchor="ctr"/>
          <a:lstStyle/>
          <a:p>
            <a:pPr algn="ctr" hangingPunct="0">
              <a:lnSpc>
                <a:spcPct val="93000"/>
              </a:lnSpc>
              <a:buSzPct val="100000"/>
              <a:buFont typeface="Times New Roman" pitchFamily="16" charset="0"/>
              <a:buNone/>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1200" b="1" dirty="0">
              <a:solidFill>
                <a:schemeClr val="tx1"/>
              </a:solidFill>
              <a:latin typeface="Arial"/>
              <a:cs typeface="Arial"/>
            </a:endParaRPr>
          </a:p>
        </p:txBody>
      </p:sp>
      <p:sp>
        <p:nvSpPr>
          <p:cNvPr id="5" name="Text Box 3"/>
          <p:cNvSpPr txBox="1">
            <a:spLocks noChangeArrowheads="1"/>
          </p:cNvSpPr>
          <p:nvPr/>
        </p:nvSpPr>
        <p:spPr bwMode="auto">
          <a:xfrm>
            <a:off x="973782" y="6291263"/>
            <a:ext cx="7620000" cy="566737"/>
          </a:xfrm>
          <a:prstGeom prst="rect">
            <a:avLst/>
          </a:prstGeom>
          <a:noFill/>
          <a:ln w="9525">
            <a:noFill/>
            <a:round/>
            <a:headEnd/>
            <a:tailEnd/>
          </a:ln>
        </p:spPr>
        <p:txBody>
          <a:bodyPr lIns="0" tIns="63354" rIns="0" bIns="0" anchor="ctr"/>
          <a:lstStyle/>
          <a:p>
            <a:pPr algn="ctr" hangingPunct="0">
              <a:lnSpc>
                <a:spcPct val="93000"/>
              </a:lnSpc>
              <a:buSzPct val="100000"/>
              <a:buFont typeface="Times New Roman" pitchFamily="16" charset="0"/>
              <a:buNone/>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200" b="1" dirty="0">
                <a:solidFill>
                  <a:schemeClr val="tx1"/>
                </a:solidFill>
                <a:latin typeface="Arial"/>
                <a:cs typeface="Arial"/>
              </a:rPr>
              <a:t>© Copyright </a:t>
            </a:r>
            <a:r>
              <a:rPr lang="en-US" sz="1200" b="1" dirty="0" smtClean="0">
                <a:solidFill>
                  <a:schemeClr val="tx1"/>
                </a:solidFill>
                <a:latin typeface="Arial"/>
                <a:cs typeface="Arial"/>
              </a:rPr>
              <a:t>2016,   </a:t>
            </a:r>
            <a:r>
              <a:rPr lang="en-US" sz="1200" b="1" dirty="0">
                <a:solidFill>
                  <a:schemeClr val="tx1"/>
                </a:solidFill>
                <a:latin typeface="Arial"/>
                <a:cs typeface="Arial"/>
              </a:rPr>
              <a:t>Fred McClurg   All Rights Reserved</a:t>
            </a:r>
          </a:p>
        </p:txBody>
      </p:sp>
    </p:spTree>
    <p:extLst>
      <p:ext uri="{BB962C8B-B14F-4D97-AF65-F5344CB8AC3E}">
        <p14:creationId xmlns:p14="http://schemas.microsoft.com/office/powerpoint/2010/main" val="1373792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fontScale="90000"/>
          </a:bodyPr>
          <a:lstStyle/>
          <a:p>
            <a:r>
              <a:rPr lang="en-US" dirty="0" smtClean="0">
                <a:solidFill>
                  <a:srgbClr val="333333"/>
                </a:solidFill>
              </a:rPr>
              <a:t>Complex “do while” and “random()”</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rmAutofit fontScale="92500" lnSpcReduction="10000"/>
          </a:bodyPr>
          <a:lstStyle/>
          <a:p>
            <a:pPr marL="0" indent="0">
              <a:buNone/>
            </a:pPr>
            <a:r>
              <a:rPr lang="en-US" sz="1600" b="1" dirty="0" smtClean="0">
                <a:latin typeface="Courier New" pitchFamily="49" charset="0"/>
                <a:cs typeface="Courier New" pitchFamily="49" charset="0"/>
              </a:rPr>
              <a:t>// count number of times to draw a queen (using a do while)</a:t>
            </a:r>
          </a:p>
          <a:p>
            <a:pPr marL="0" indent="0">
              <a:buNone/>
            </a:pPr>
            <a:r>
              <a:rPr lang="en-US" sz="1600" b="1" dirty="0" err="1" smtClean="0">
                <a:latin typeface="Courier New" pitchFamily="49" charset="0"/>
                <a:cs typeface="Courier New" pitchFamily="49" charset="0"/>
              </a:rPr>
              <a:t>var</a:t>
            </a:r>
            <a:r>
              <a:rPr lang="en-US" sz="1600" b="1" dirty="0" smtClean="0">
                <a:latin typeface="Courier New" pitchFamily="49" charset="0"/>
                <a:cs typeface="Courier New" pitchFamily="49" charset="0"/>
              </a:rPr>
              <a:t> guess = 0;  // number of guesses</a:t>
            </a:r>
          </a:p>
          <a:p>
            <a:pPr marL="0" indent="0">
              <a:buNone/>
            </a:pPr>
            <a:r>
              <a:rPr lang="en-US" sz="1600" b="1" dirty="0" err="1" smtClean="0">
                <a:latin typeface="Courier New" pitchFamily="49" charset="0"/>
                <a:cs typeface="Courier New" pitchFamily="49" charset="0"/>
              </a:rPr>
              <a:t>var</a:t>
            </a:r>
            <a:r>
              <a:rPr lang="en-US" sz="1600" b="1" dirty="0" smtClean="0">
                <a:latin typeface="Courier New" pitchFamily="49" charset="0"/>
                <a:cs typeface="Courier New" pitchFamily="49" charset="0"/>
              </a:rPr>
              <a:t> cards = [ "Ace", "King", "Queen", "Jack" ];  // face cards</a:t>
            </a:r>
          </a:p>
          <a:p>
            <a:pPr marL="0" indent="0">
              <a:buNone/>
            </a:pPr>
            <a:r>
              <a:rPr lang="en-US" sz="1600" b="1" dirty="0" err="1" smtClean="0">
                <a:latin typeface="Courier New" pitchFamily="49" charset="0"/>
                <a:cs typeface="Courier New" pitchFamily="49" charset="0"/>
              </a:rPr>
              <a:t>var</a:t>
            </a:r>
            <a:r>
              <a:rPr lang="en-US" sz="1600" b="1" dirty="0" smtClean="0">
                <a:latin typeface="Courier New" pitchFamily="49" charset="0"/>
                <a:cs typeface="Courier New" pitchFamily="49" charset="0"/>
              </a:rPr>
              <a:t> min = 0;  // first array index</a:t>
            </a:r>
          </a:p>
          <a:p>
            <a:pPr marL="0" indent="0">
              <a:buNone/>
            </a:pPr>
            <a:r>
              <a:rPr lang="en-US" sz="1600" b="1" dirty="0" err="1" smtClean="0">
                <a:latin typeface="Courier New" pitchFamily="49" charset="0"/>
                <a:cs typeface="Courier New" pitchFamily="49" charset="0"/>
              </a:rPr>
              <a:t>var</a:t>
            </a:r>
            <a:r>
              <a:rPr lang="en-US" sz="1600" b="1" dirty="0" smtClean="0">
                <a:latin typeface="Courier New" pitchFamily="49" charset="0"/>
                <a:cs typeface="Courier New" pitchFamily="49" charset="0"/>
              </a:rPr>
              <a:t> max = </a:t>
            </a:r>
            <a:r>
              <a:rPr lang="en-US" sz="1600" b="1" dirty="0" err="1" smtClean="0">
                <a:latin typeface="Courier New" pitchFamily="49" charset="0"/>
                <a:cs typeface="Courier New" pitchFamily="49" charset="0"/>
              </a:rPr>
              <a:t>cards.length</a:t>
            </a:r>
            <a:r>
              <a:rPr lang="en-US" sz="1600" b="1" dirty="0" smtClean="0">
                <a:latin typeface="Courier New" pitchFamily="49" charset="0"/>
                <a:cs typeface="Courier New" pitchFamily="49" charset="0"/>
              </a:rPr>
              <a:t> - 1;  // largest index</a:t>
            </a:r>
          </a:p>
          <a:p>
            <a:pPr marL="0" indent="0">
              <a:buNone/>
            </a:pPr>
            <a:endParaRPr lang="en-US" sz="1600" b="1" dirty="0" smtClean="0">
              <a:latin typeface="Courier New" pitchFamily="49" charset="0"/>
              <a:cs typeface="Courier New" pitchFamily="49" charset="0"/>
            </a:endParaRPr>
          </a:p>
          <a:p>
            <a:pPr marL="0" indent="0">
              <a:buNone/>
            </a:pPr>
            <a:r>
              <a:rPr lang="en-US" sz="1600" b="1" dirty="0" smtClean="0">
                <a:latin typeface="Courier New" pitchFamily="49" charset="0"/>
                <a:cs typeface="Courier New" pitchFamily="49" charset="0"/>
              </a:rPr>
              <a:t>do {  // while ()</a:t>
            </a:r>
          </a:p>
          <a:p>
            <a:pPr marL="0" indent="0">
              <a:buNone/>
            </a:pPr>
            <a:r>
              <a:rPr lang="en-US" sz="1600" b="1" dirty="0" smtClean="0">
                <a:latin typeface="Courier New" pitchFamily="49" charset="0"/>
                <a:cs typeface="Courier New" pitchFamily="49" charset="0"/>
              </a:rPr>
              <a:t>   guess++;</a:t>
            </a:r>
          </a:p>
          <a:p>
            <a:pPr marL="0" indent="0">
              <a:buNone/>
            </a:pPr>
            <a:r>
              <a:rPr lang="en-US" sz="1600" b="1" dirty="0" smtClean="0">
                <a:latin typeface="Courier New" pitchFamily="49" charset="0"/>
                <a:cs typeface="Courier New" pitchFamily="49" charset="0"/>
              </a:rPr>
              <a:t>   </a:t>
            </a:r>
          </a:p>
          <a:p>
            <a:pPr marL="0" indent="0">
              <a:buNone/>
            </a:pPr>
            <a:r>
              <a:rPr lang="en-US" sz="1600" b="1" dirty="0" smtClean="0">
                <a:latin typeface="Courier New" pitchFamily="49" charset="0"/>
                <a:cs typeface="Courier New" pitchFamily="49" charset="0"/>
              </a:rPr>
              <a:t>   // pick random number between 0 and 3</a:t>
            </a:r>
          </a:p>
          <a:p>
            <a:pPr marL="0" indent="0">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var</a:t>
            </a:r>
            <a:r>
              <a:rPr lang="en-US" sz="1600" b="1" dirty="0" smtClean="0">
                <a:latin typeface="Courier New" pitchFamily="49" charset="0"/>
                <a:cs typeface="Courier New" pitchFamily="49" charset="0"/>
              </a:rPr>
              <a:t> pick = </a:t>
            </a:r>
            <a:r>
              <a:rPr lang="en-US" sz="1600" b="1" dirty="0" err="1" smtClean="0">
                <a:latin typeface="Courier New" pitchFamily="49" charset="0"/>
                <a:cs typeface="Courier New" pitchFamily="49" charset="0"/>
              </a:rPr>
              <a:t>Math.floor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Math.random</a:t>
            </a:r>
            <a:r>
              <a:rPr lang="en-US" sz="1600" b="1" dirty="0" smtClean="0">
                <a:latin typeface="Courier New" pitchFamily="49" charset="0"/>
                <a:cs typeface="Courier New" pitchFamily="49" charset="0"/>
              </a:rPr>
              <a:t>() * max) + min );</a:t>
            </a:r>
          </a:p>
          <a:p>
            <a:pPr marL="0" indent="0">
              <a:buNone/>
            </a:pPr>
            <a:endParaRPr lang="en-US" sz="1600" b="1" dirty="0" smtClean="0">
              <a:latin typeface="Courier New" pitchFamily="49" charset="0"/>
              <a:cs typeface="Courier New" pitchFamily="49" charset="0"/>
            </a:endParaRPr>
          </a:p>
          <a:p>
            <a:pPr marL="0" indent="0">
              <a:buNone/>
            </a:pPr>
            <a:r>
              <a:rPr lang="en-US" sz="1600" b="1" dirty="0" smtClean="0">
                <a:latin typeface="Courier New" pitchFamily="49" charset="0"/>
                <a:cs typeface="Courier New" pitchFamily="49" charset="0"/>
              </a:rPr>
              <a:t>   if ( cards[pick] != "Queen" )  // wrong guess</a:t>
            </a:r>
          </a:p>
          <a:p>
            <a:pPr marL="0" indent="0">
              <a:buNone/>
            </a:pPr>
            <a:r>
              <a:rPr lang="en-US" sz="1600" b="1" dirty="0" smtClean="0">
                <a:latin typeface="Courier New" pitchFamily="49" charset="0"/>
                <a:cs typeface="Courier New" pitchFamily="49" charset="0"/>
              </a:rPr>
              <a:t>      console.log( guess + ". Wrong: " + cards[pick] );</a:t>
            </a:r>
          </a:p>
          <a:p>
            <a:pPr marL="0" indent="0">
              <a:buNone/>
            </a:pPr>
            <a:endParaRPr lang="en-US" sz="1600" b="1" dirty="0" smtClean="0">
              <a:latin typeface="Courier New" pitchFamily="49" charset="0"/>
              <a:cs typeface="Courier New" pitchFamily="49" charset="0"/>
            </a:endParaRPr>
          </a:p>
          <a:p>
            <a:pPr marL="0" indent="0">
              <a:buNone/>
            </a:pPr>
            <a:r>
              <a:rPr lang="en-US" sz="1600" b="1" dirty="0" smtClean="0">
                <a:latin typeface="Courier New" pitchFamily="49" charset="0"/>
                <a:cs typeface="Courier New" pitchFamily="49" charset="0"/>
              </a:rPr>
              <a:t>} while( cards[pick] != "Queen" );  // remember semi-colon!</a:t>
            </a:r>
          </a:p>
          <a:p>
            <a:pPr marL="0" indent="0">
              <a:buNone/>
            </a:pPr>
            <a:endParaRPr lang="en-US" sz="1600" b="1" dirty="0" smtClean="0">
              <a:latin typeface="Courier New" pitchFamily="49" charset="0"/>
              <a:cs typeface="Courier New" pitchFamily="49" charset="0"/>
            </a:endParaRPr>
          </a:p>
          <a:p>
            <a:pPr marL="0" indent="0">
              <a:buNone/>
            </a:pPr>
            <a:r>
              <a:rPr lang="en-US" sz="1600" b="1" dirty="0" smtClean="0">
                <a:latin typeface="Courier New" pitchFamily="49" charset="0"/>
                <a:cs typeface="Courier New" pitchFamily="49" charset="0"/>
              </a:rPr>
              <a:t>console.log( guess + ". Right: " + cards[pick] );</a:t>
            </a:r>
          </a:p>
          <a:p>
            <a:pPr marL="0" indent="0">
              <a:buNone/>
            </a:pPr>
            <a:r>
              <a:rPr lang="en-US" sz="1600" b="1" dirty="0" smtClean="0">
                <a:latin typeface="Courier New" pitchFamily="49" charset="0"/>
                <a:cs typeface="Courier New" pitchFamily="49" charset="0"/>
              </a:rPr>
              <a:t>console.log( "Guesses: " + guess );  // total tries</a:t>
            </a:r>
            <a:endParaRPr lang="en-US" sz="1600" b="1"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10</a:t>
            </a:fld>
            <a:endParaRPr lang="es-ES" dirty="0"/>
          </a:p>
        </p:txBody>
      </p:sp>
      <p:sp>
        <p:nvSpPr>
          <p:cNvPr id="5" name="Folded Corner 4"/>
          <p:cNvSpPr>
            <a:spLocks noChangeArrowheads="1"/>
          </p:cNvSpPr>
          <p:nvPr/>
        </p:nvSpPr>
        <p:spPr bwMode="auto">
          <a:xfrm>
            <a:off x="6732240" y="6321871"/>
            <a:ext cx="1053494" cy="275481"/>
          </a:xfrm>
          <a:prstGeom prst="foldedCorner">
            <a:avLst>
              <a:gd name="adj" fmla="val 16667"/>
            </a:avLst>
          </a:prstGeom>
          <a:gradFill rotWithShape="1">
            <a:gsLst>
              <a:gs pos="0">
                <a:srgbClr val="FFAE87"/>
              </a:gs>
              <a:gs pos="50000">
                <a:srgbClr val="FFCCB7"/>
              </a:gs>
              <a:gs pos="100000">
                <a:srgbClr val="FFE5DC"/>
              </a:gs>
            </a:gsLst>
            <a:lin ang="16200000" scaled="1"/>
          </a:gradFill>
          <a:ln w="25400">
            <a:solidFill>
              <a:srgbClr val="BB6126"/>
            </a:solidFill>
            <a:round/>
            <a:headEnd/>
            <a:tailEnd/>
          </a:ln>
          <a:effectLst>
            <a:outerShdw blurRad="63500" dist="127001" dir="2700000" algn="tl" rotWithShape="0">
              <a:srgbClr val="000000">
                <a:alpha val="39999"/>
              </a:srgbClr>
            </a:outerShdw>
          </a:effectLst>
        </p:spPr>
        <p:txBody>
          <a:bodyPr wrap="none" anchor="ctr">
            <a:spAutoFit/>
          </a:bodyPr>
          <a:lstStyle/>
          <a:p>
            <a:pPr algn="r">
              <a:buFont typeface="Times New Roman" pitchFamily="16" charset="0"/>
              <a:buNone/>
              <a:defRPr/>
            </a:pPr>
            <a:r>
              <a:rPr lang="en-US" sz="900" b="1" dirty="0" smtClean="0">
                <a:latin typeface="DejaVu Sans" pitchFamily="34" charset="0"/>
                <a:ea typeface="DejaVu Sans" pitchFamily="34" charset="0"/>
                <a:cs typeface="DejaVu Sans" pitchFamily="34" charset="0"/>
              </a:rPr>
              <a:t>doWhile.html</a:t>
            </a:r>
            <a:endParaRPr lang="en-US" sz="900" b="1" dirty="0">
              <a:solidFill>
                <a:schemeClr val="tx1"/>
              </a:solidFill>
              <a:latin typeface="DejaVu Sans" pitchFamily="34" charset="0"/>
              <a:ea typeface="DejaVu Sans" pitchFamily="34" charset="0"/>
              <a:cs typeface="DejaVu Sans" pitchFamily="34" charset="0"/>
            </a:endParaRPr>
          </a:p>
        </p:txBody>
      </p:sp>
    </p:spTree>
    <p:extLst>
      <p:ext uri="{BB962C8B-B14F-4D97-AF65-F5344CB8AC3E}">
        <p14:creationId xmlns:p14="http://schemas.microsoft.com/office/powerpoint/2010/main" val="3551352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dirty="0" smtClean="0">
                <a:solidFill>
                  <a:srgbClr val="333333"/>
                </a:solidFill>
              </a:rPr>
              <a:t>What is a “for” loop?</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Autofit/>
          </a:bodyPr>
          <a:lstStyle/>
          <a:p>
            <a:pPr marL="0" indent="0">
              <a:buNone/>
            </a:pPr>
            <a:r>
              <a:rPr lang="en-US" sz="2700" b="1" dirty="0">
                <a:cs typeface="Courier"/>
              </a:rPr>
              <a:t>Description:</a:t>
            </a:r>
          </a:p>
          <a:p>
            <a:pPr marL="400050" lvl="1" indent="0">
              <a:buNone/>
            </a:pPr>
            <a:r>
              <a:rPr lang="en-US" sz="2700" dirty="0">
                <a:cs typeface="Courier"/>
              </a:rPr>
              <a:t>A </a:t>
            </a:r>
            <a:r>
              <a:rPr lang="en-US" sz="2700" dirty="0" smtClean="0">
                <a:cs typeface="Courier"/>
              </a:rPr>
              <a:t>looping construct that </a:t>
            </a:r>
            <a:r>
              <a:rPr lang="en-US" sz="2700" dirty="0">
                <a:cs typeface="Courier"/>
              </a:rPr>
              <a:t>is ideal when the exact number (or the max number) of iterations is known.</a:t>
            </a:r>
          </a:p>
          <a:p>
            <a:pPr marL="400050" lvl="1" indent="0">
              <a:buNone/>
            </a:pPr>
            <a:endParaRPr lang="en-US" sz="2700" b="1" dirty="0">
              <a:cs typeface="Courier"/>
            </a:endParaRPr>
          </a:p>
          <a:p>
            <a:pPr marL="0" indent="0">
              <a:buNone/>
            </a:pPr>
            <a:r>
              <a:rPr lang="en-US" sz="2700" b="1" dirty="0" smtClean="0">
                <a:cs typeface="Courier"/>
              </a:rPr>
              <a:t>Syntax:</a:t>
            </a:r>
            <a:endParaRPr lang="en-US" sz="2700" b="1" dirty="0">
              <a:cs typeface="Courier"/>
            </a:endParaRPr>
          </a:p>
          <a:p>
            <a:pPr marL="400050" lvl="1" indent="0">
              <a:buNone/>
            </a:pPr>
            <a:r>
              <a:rPr lang="nl-NL" sz="2700" b="1" dirty="0" smtClean="0">
                <a:latin typeface="Courier New" pitchFamily="49" charset="0"/>
                <a:cs typeface="Courier New" pitchFamily="49" charset="0"/>
              </a:rPr>
              <a:t>for </a:t>
            </a:r>
            <a:r>
              <a:rPr lang="nl-NL" sz="2700" b="1" dirty="0">
                <a:latin typeface="Courier New" pitchFamily="49" charset="0"/>
                <a:cs typeface="Courier New" pitchFamily="49" charset="0"/>
              </a:rPr>
              <a:t>( </a:t>
            </a:r>
            <a:r>
              <a:rPr lang="nl-NL" sz="2700" i="1" dirty="0" smtClean="0">
                <a:latin typeface="Courier New" pitchFamily="49" charset="0"/>
                <a:cs typeface="Courier New" pitchFamily="49" charset="0"/>
              </a:rPr>
              <a:t>initialization</a:t>
            </a:r>
            <a:r>
              <a:rPr lang="nl-NL" sz="2700" b="1" dirty="0" smtClean="0">
                <a:latin typeface="Courier New" pitchFamily="49" charset="0"/>
                <a:cs typeface="Courier New" pitchFamily="49" charset="0"/>
              </a:rPr>
              <a:t>;  // semi-colon</a:t>
            </a:r>
          </a:p>
          <a:p>
            <a:pPr marL="400050" lvl="1" indent="0">
              <a:buNone/>
            </a:pPr>
            <a:r>
              <a:rPr lang="nl-NL" sz="2700" b="1" dirty="0">
                <a:latin typeface="Courier New" pitchFamily="49" charset="0"/>
                <a:cs typeface="Courier New" pitchFamily="49" charset="0"/>
              </a:rPr>
              <a:t> </a:t>
            </a:r>
            <a:r>
              <a:rPr lang="nl-NL" sz="2700" b="1" dirty="0" smtClean="0">
                <a:latin typeface="Courier New" pitchFamily="49" charset="0"/>
                <a:cs typeface="Courier New" pitchFamily="49" charset="0"/>
              </a:rPr>
              <a:t>     </a:t>
            </a:r>
            <a:r>
              <a:rPr lang="nl-NL" sz="2700" i="1" dirty="0" smtClean="0">
                <a:latin typeface="Courier New" pitchFamily="49" charset="0"/>
                <a:cs typeface="Courier New" pitchFamily="49" charset="0"/>
              </a:rPr>
              <a:t>condition</a:t>
            </a:r>
            <a:r>
              <a:rPr lang="nl-NL" sz="2700" b="1" dirty="0" smtClean="0">
                <a:latin typeface="Courier New" pitchFamily="49" charset="0"/>
                <a:cs typeface="Courier New" pitchFamily="49" charset="0"/>
              </a:rPr>
              <a:t>;  // semi-colon</a:t>
            </a:r>
          </a:p>
          <a:p>
            <a:pPr marL="400050" lvl="1" indent="0">
              <a:buNone/>
            </a:pPr>
            <a:r>
              <a:rPr lang="nl-NL" sz="2700" b="1" dirty="0">
                <a:latin typeface="Courier New" pitchFamily="49" charset="0"/>
                <a:cs typeface="Courier New" pitchFamily="49" charset="0"/>
              </a:rPr>
              <a:t> </a:t>
            </a:r>
            <a:r>
              <a:rPr lang="nl-NL" sz="2700" b="1" dirty="0" smtClean="0">
                <a:latin typeface="Courier New" pitchFamily="49" charset="0"/>
                <a:cs typeface="Courier New" pitchFamily="49" charset="0"/>
              </a:rPr>
              <a:t>     </a:t>
            </a:r>
            <a:r>
              <a:rPr lang="nl-NL" sz="2700" i="1" dirty="0" err="1" smtClean="0">
                <a:latin typeface="Courier New" pitchFamily="49" charset="0"/>
                <a:cs typeface="Courier New" pitchFamily="49" charset="0"/>
              </a:rPr>
              <a:t>increment|decrement</a:t>
            </a:r>
            <a:r>
              <a:rPr lang="nl-NL" sz="2700" b="1" dirty="0" smtClean="0">
                <a:latin typeface="Courier New" pitchFamily="49" charset="0"/>
                <a:cs typeface="Courier New" pitchFamily="49" charset="0"/>
              </a:rPr>
              <a:t> ) {</a:t>
            </a:r>
            <a:endParaRPr lang="nl-NL" sz="2700" b="1" dirty="0">
              <a:latin typeface="Courier New" pitchFamily="49" charset="0"/>
              <a:cs typeface="Courier New" pitchFamily="49" charset="0"/>
            </a:endParaRPr>
          </a:p>
          <a:p>
            <a:pPr marL="400050" lvl="1" indent="0">
              <a:buNone/>
            </a:pPr>
            <a:r>
              <a:rPr lang="nl-NL" sz="2700" b="1" dirty="0">
                <a:latin typeface="Courier New" pitchFamily="49" charset="0"/>
                <a:cs typeface="Courier New" pitchFamily="49" charset="0"/>
              </a:rPr>
              <a:t>   </a:t>
            </a:r>
            <a:r>
              <a:rPr lang="en-US" sz="2700" b="1" dirty="0" smtClean="0">
                <a:latin typeface="Courier New" pitchFamily="49" charset="0"/>
                <a:cs typeface="Courier New" pitchFamily="49" charset="0"/>
              </a:rPr>
              <a:t>// block of code;</a:t>
            </a:r>
            <a:endParaRPr lang="en-US" sz="2700" b="1" dirty="0">
              <a:latin typeface="Courier New" pitchFamily="49" charset="0"/>
              <a:cs typeface="Courier New" pitchFamily="49" charset="0"/>
            </a:endParaRPr>
          </a:p>
          <a:p>
            <a:pPr marL="400050" lvl="1" indent="0">
              <a:buNone/>
            </a:pPr>
            <a:r>
              <a:rPr lang="en-US" sz="2700" b="1" dirty="0">
                <a:latin typeface="Courier New" pitchFamily="49" charset="0"/>
                <a:cs typeface="Courier New" pitchFamily="49" charset="0"/>
              </a:rPr>
              <a:t>}</a:t>
            </a:r>
          </a:p>
        </p:txBody>
      </p:sp>
      <p:sp>
        <p:nvSpPr>
          <p:cNvPr id="2" name="Slide Number Placeholder 1"/>
          <p:cNvSpPr>
            <a:spLocks noGrp="1"/>
          </p:cNvSpPr>
          <p:nvPr>
            <p:ph type="sldNum" sz="quarter" idx="12"/>
          </p:nvPr>
        </p:nvSpPr>
        <p:spPr/>
        <p:txBody>
          <a:bodyPr/>
          <a:lstStyle/>
          <a:p>
            <a:fld id="{8B1889F8-1024-1C49-B2F4-FB159C0D497B}" type="slidenum">
              <a:rPr lang="es-ES" smtClean="0"/>
              <a:pPr/>
              <a:t>11</a:t>
            </a:fld>
            <a:endParaRPr lang="es-ES" dirty="0"/>
          </a:p>
        </p:txBody>
      </p:sp>
    </p:spTree>
    <p:extLst>
      <p:ext uri="{BB962C8B-B14F-4D97-AF65-F5344CB8AC3E}">
        <p14:creationId xmlns:p14="http://schemas.microsoft.com/office/powerpoint/2010/main" val="3376640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dirty="0" smtClean="0">
                <a:solidFill>
                  <a:srgbClr val="333333"/>
                </a:solidFill>
              </a:rPr>
              <a:t>Simple “for” Loop</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Autofit/>
          </a:bodyPr>
          <a:lstStyle/>
          <a:p>
            <a:pPr marL="0" indent="0">
              <a:buNone/>
            </a:pPr>
            <a:r>
              <a:rPr lang="en-US" sz="2700" b="1" dirty="0" smtClean="0">
                <a:cs typeface="Courier"/>
              </a:rPr>
              <a:t>Description:</a:t>
            </a:r>
          </a:p>
          <a:p>
            <a:pPr marL="400050" lvl="1" indent="0">
              <a:buNone/>
            </a:pPr>
            <a:r>
              <a:rPr lang="en-US" sz="2700" dirty="0" smtClean="0">
                <a:cs typeface="Courier"/>
              </a:rPr>
              <a:t>Display a count from 0 to 9.</a:t>
            </a:r>
          </a:p>
          <a:p>
            <a:pPr marL="400050" lvl="1" indent="0">
              <a:buNone/>
            </a:pPr>
            <a:endParaRPr lang="en-US" sz="2700" b="1" dirty="0" smtClean="0">
              <a:cs typeface="Courier"/>
            </a:endParaRPr>
          </a:p>
          <a:p>
            <a:pPr marL="0" indent="0">
              <a:buNone/>
            </a:pPr>
            <a:r>
              <a:rPr lang="en-US" sz="2700" b="1" dirty="0" smtClean="0">
                <a:cs typeface="Courier"/>
              </a:rPr>
              <a:t>Example:</a:t>
            </a:r>
            <a:endParaRPr lang="en-US" sz="2700" b="1" dirty="0">
              <a:cs typeface="Courier"/>
            </a:endParaRPr>
          </a:p>
          <a:p>
            <a:pPr marL="400050" lvl="1" indent="0">
              <a:buNone/>
            </a:pPr>
            <a:r>
              <a:rPr lang="da-DK" sz="2700" b="1" dirty="0" smtClean="0">
                <a:latin typeface="Courier New" pitchFamily="49" charset="0"/>
                <a:cs typeface="Courier New" pitchFamily="49" charset="0"/>
              </a:rPr>
              <a:t>var min = 0;</a:t>
            </a:r>
          </a:p>
          <a:p>
            <a:pPr marL="400050" lvl="1" indent="0">
              <a:buNone/>
            </a:pPr>
            <a:r>
              <a:rPr lang="da-DK" sz="2700" b="1" dirty="0" smtClean="0">
                <a:latin typeface="Courier New" pitchFamily="49" charset="0"/>
                <a:cs typeface="Courier New" pitchFamily="49" charset="0"/>
              </a:rPr>
              <a:t>var max = 10;</a:t>
            </a:r>
          </a:p>
          <a:p>
            <a:pPr marL="400050" lvl="1" indent="0">
              <a:buNone/>
            </a:pPr>
            <a:endParaRPr lang="da-DK" sz="2700" b="1" dirty="0" smtClean="0">
              <a:latin typeface="Courier New" pitchFamily="49" charset="0"/>
              <a:cs typeface="Courier New" pitchFamily="49" charset="0"/>
            </a:endParaRPr>
          </a:p>
          <a:p>
            <a:pPr marL="400050" lvl="1" indent="0">
              <a:buNone/>
            </a:pPr>
            <a:r>
              <a:rPr lang="da-DK" sz="2700" b="1" dirty="0" smtClean="0">
                <a:latin typeface="Courier New" pitchFamily="49" charset="0"/>
                <a:cs typeface="Courier New" pitchFamily="49" charset="0"/>
              </a:rPr>
              <a:t>for ( var i = min; i &lt; max; i++ ) {</a:t>
            </a:r>
          </a:p>
          <a:p>
            <a:pPr marL="400050" lvl="1" indent="0">
              <a:buNone/>
            </a:pPr>
            <a:r>
              <a:rPr lang="da-DK" sz="2700" b="1" dirty="0" smtClean="0">
                <a:latin typeface="Courier New" pitchFamily="49" charset="0"/>
                <a:cs typeface="Courier New" pitchFamily="49" charset="0"/>
              </a:rPr>
              <a:t>   console.log( i );</a:t>
            </a:r>
          </a:p>
          <a:p>
            <a:pPr marL="400050" lvl="1" indent="0">
              <a:buNone/>
            </a:pPr>
            <a:r>
              <a:rPr lang="da-DK" sz="2700" b="1" dirty="0" smtClean="0">
                <a:latin typeface="Courier New" pitchFamily="49" charset="0"/>
                <a:cs typeface="Courier New" pitchFamily="49" charset="0"/>
              </a:rPr>
              <a:t>}</a:t>
            </a:r>
            <a:endParaRPr lang="en-US" sz="2700" b="1"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12</a:t>
            </a:fld>
            <a:endParaRPr lang="es-ES" dirty="0"/>
          </a:p>
        </p:txBody>
      </p:sp>
      <p:sp>
        <p:nvSpPr>
          <p:cNvPr id="5" name="Folded Corner 4"/>
          <p:cNvSpPr>
            <a:spLocks noChangeArrowheads="1"/>
          </p:cNvSpPr>
          <p:nvPr/>
        </p:nvSpPr>
        <p:spPr bwMode="auto">
          <a:xfrm>
            <a:off x="7109511" y="6239227"/>
            <a:ext cx="710451" cy="275481"/>
          </a:xfrm>
          <a:prstGeom prst="foldedCorner">
            <a:avLst>
              <a:gd name="adj" fmla="val 16667"/>
            </a:avLst>
          </a:prstGeom>
          <a:gradFill rotWithShape="1">
            <a:gsLst>
              <a:gs pos="0">
                <a:srgbClr val="FFAE87"/>
              </a:gs>
              <a:gs pos="50000">
                <a:srgbClr val="FFCCB7"/>
              </a:gs>
              <a:gs pos="100000">
                <a:srgbClr val="FFE5DC"/>
              </a:gs>
            </a:gsLst>
            <a:lin ang="16200000" scaled="1"/>
          </a:gradFill>
          <a:ln w="25400">
            <a:solidFill>
              <a:srgbClr val="BB6126"/>
            </a:solidFill>
            <a:round/>
            <a:headEnd/>
            <a:tailEnd/>
          </a:ln>
          <a:effectLst>
            <a:outerShdw blurRad="63500" dist="127001" dir="2700000" algn="tl" rotWithShape="0">
              <a:srgbClr val="000000">
                <a:alpha val="39999"/>
              </a:srgbClr>
            </a:outerShdw>
          </a:effectLst>
        </p:spPr>
        <p:txBody>
          <a:bodyPr wrap="none" anchor="ctr">
            <a:spAutoFit/>
          </a:bodyPr>
          <a:lstStyle/>
          <a:p>
            <a:pPr algn="r">
              <a:buFont typeface="Times New Roman" pitchFamily="16" charset="0"/>
              <a:buNone/>
              <a:defRPr/>
            </a:pPr>
            <a:r>
              <a:rPr lang="en-US" sz="900" b="1" dirty="0" smtClean="0">
                <a:latin typeface="DejaVu Sans" pitchFamily="34" charset="0"/>
                <a:ea typeface="DejaVu Sans" pitchFamily="34" charset="0"/>
                <a:cs typeface="DejaVu Sans" pitchFamily="34" charset="0"/>
              </a:rPr>
              <a:t>for.html</a:t>
            </a:r>
            <a:endParaRPr lang="en-US" sz="900" b="1" dirty="0">
              <a:solidFill>
                <a:schemeClr val="tx1"/>
              </a:solidFill>
              <a:latin typeface="DejaVu Sans" pitchFamily="34" charset="0"/>
              <a:ea typeface="DejaVu Sans" pitchFamily="34" charset="0"/>
              <a:cs typeface="DejaVu Sans" pitchFamily="34" charset="0"/>
            </a:endParaRPr>
          </a:p>
        </p:txBody>
      </p:sp>
    </p:spTree>
    <p:extLst>
      <p:ext uri="{BB962C8B-B14F-4D97-AF65-F5344CB8AC3E}">
        <p14:creationId xmlns:p14="http://schemas.microsoft.com/office/powerpoint/2010/main" val="4198819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dirty="0" smtClean="0">
                <a:solidFill>
                  <a:srgbClr val="333333"/>
                </a:solidFill>
              </a:rPr>
              <a:t>“for” Student Exercise</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rmAutofit fontScale="77500" lnSpcReduction="20000"/>
          </a:bodyPr>
          <a:lstStyle/>
          <a:p>
            <a:pPr marL="0" indent="0">
              <a:buNone/>
            </a:pPr>
            <a:r>
              <a:rPr lang="en-US" sz="4000" b="1" dirty="0">
                <a:cs typeface="Courier"/>
              </a:rPr>
              <a:t>Description:</a:t>
            </a:r>
          </a:p>
          <a:p>
            <a:pPr marL="400050" lvl="1" indent="0">
              <a:lnSpc>
                <a:spcPct val="90000"/>
              </a:lnSpc>
              <a:buNone/>
            </a:pPr>
            <a:r>
              <a:rPr lang="en-US" sz="3600" dirty="0" smtClean="0">
                <a:cs typeface="Courier"/>
              </a:rPr>
              <a:t>Create a script that uses a “for” loop to count by fives from 0 to 25 and print the results to the console.</a:t>
            </a:r>
            <a:endParaRPr lang="en-US" sz="3600" dirty="0">
              <a:cs typeface="Courier"/>
            </a:endParaRPr>
          </a:p>
          <a:p>
            <a:pPr marL="0" indent="0">
              <a:buNone/>
            </a:pPr>
            <a:endParaRPr lang="en-US" sz="3600" b="1" dirty="0" smtClean="0">
              <a:cs typeface="Courier"/>
            </a:endParaRPr>
          </a:p>
          <a:p>
            <a:pPr marL="0" indent="0">
              <a:buNone/>
            </a:pPr>
            <a:r>
              <a:rPr lang="en-US" sz="4000" b="1" dirty="0" smtClean="0">
                <a:cs typeface="Courier"/>
              </a:rPr>
              <a:t>Hint:</a:t>
            </a:r>
            <a:endParaRPr lang="en-US" sz="4000" b="1" dirty="0">
              <a:cs typeface="Courier"/>
            </a:endParaRPr>
          </a:p>
          <a:p>
            <a:pPr marL="400050" lvl="1" indent="0">
              <a:lnSpc>
                <a:spcPct val="90000"/>
              </a:lnSpc>
              <a:buNone/>
            </a:pPr>
            <a:r>
              <a:rPr lang="en-US" sz="3600" dirty="0" smtClean="0">
                <a:cs typeface="Courier"/>
              </a:rPr>
              <a:t>To get started, look at the Simple “for” Loop example (previous slide).  There are two ways to solve this exercise:</a:t>
            </a:r>
          </a:p>
          <a:p>
            <a:pPr marL="400050" lvl="1" indent="0">
              <a:lnSpc>
                <a:spcPct val="90000"/>
              </a:lnSpc>
              <a:buNone/>
            </a:pPr>
            <a:endParaRPr lang="en-US" sz="3600" dirty="0" smtClean="0">
              <a:cs typeface="Courier"/>
            </a:endParaRPr>
          </a:p>
          <a:p>
            <a:pPr marL="1143000" lvl="1" indent="-742950">
              <a:lnSpc>
                <a:spcPct val="90000"/>
              </a:lnSpc>
              <a:buFont typeface="+mj-lt"/>
              <a:buAutoNum type="arabicPeriod"/>
            </a:pPr>
            <a:r>
              <a:rPr lang="en-US" sz="3600" dirty="0" smtClean="0">
                <a:cs typeface="Courier"/>
              </a:rPr>
              <a:t>Use a modulo inside an “if” statement.</a:t>
            </a:r>
          </a:p>
          <a:p>
            <a:pPr marL="1143000" lvl="1" indent="-742950">
              <a:lnSpc>
                <a:spcPct val="90000"/>
              </a:lnSpc>
              <a:buFont typeface="+mj-lt"/>
              <a:buAutoNum type="arabicPeriod"/>
            </a:pPr>
            <a:r>
              <a:rPr lang="en-US" sz="3600" dirty="0" smtClean="0">
                <a:cs typeface="Courier"/>
              </a:rPr>
              <a:t>Or use a short cut operator.</a:t>
            </a:r>
            <a:endParaRPr lang="en-US" sz="3600" dirty="0">
              <a:cs typeface="Courier"/>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13</a:t>
            </a:fld>
            <a:endParaRPr lang="es-ES" dirty="0"/>
          </a:p>
        </p:txBody>
      </p:sp>
    </p:spTree>
    <p:extLst>
      <p:ext uri="{BB962C8B-B14F-4D97-AF65-F5344CB8AC3E}">
        <p14:creationId xmlns:p14="http://schemas.microsoft.com/office/powerpoint/2010/main" val="92130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fontScale="90000"/>
          </a:bodyPr>
          <a:lstStyle/>
          <a:p>
            <a:r>
              <a:rPr lang="en-US" dirty="0" smtClean="0">
                <a:solidFill>
                  <a:srgbClr val="333333"/>
                </a:solidFill>
              </a:rPr>
              <a:t>Multiples via “for”, “if”, and “%”</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Autofit/>
          </a:bodyPr>
          <a:lstStyle/>
          <a:p>
            <a:pPr marL="0" indent="0">
              <a:buNone/>
            </a:pPr>
            <a:r>
              <a:rPr lang="en-US" sz="2000" b="1" dirty="0" smtClean="0">
                <a:cs typeface="Courier"/>
              </a:rPr>
              <a:t>Discussion:</a:t>
            </a:r>
          </a:p>
          <a:p>
            <a:pPr marL="400050" lvl="1" indent="0">
              <a:buNone/>
            </a:pPr>
            <a:r>
              <a:rPr lang="en-US" sz="2000" dirty="0" smtClean="0">
                <a:cs typeface="Courier"/>
              </a:rPr>
              <a:t>Use the modulo operator within an “if” statement to determine if a number is an even multiple.</a:t>
            </a:r>
          </a:p>
          <a:p>
            <a:pPr marL="0" indent="0">
              <a:buNone/>
            </a:pPr>
            <a:endParaRPr lang="en-US" sz="2000" b="1" dirty="0" smtClean="0">
              <a:cs typeface="Courier"/>
            </a:endParaRPr>
          </a:p>
          <a:p>
            <a:pPr marL="0" indent="0">
              <a:buNone/>
            </a:pPr>
            <a:r>
              <a:rPr lang="en-US" sz="2000" b="1" dirty="0" smtClean="0">
                <a:cs typeface="Courier"/>
              </a:rPr>
              <a:t>Example:</a:t>
            </a:r>
          </a:p>
          <a:p>
            <a:pPr marL="400050" lvl="1" indent="0">
              <a:buNone/>
            </a:pPr>
            <a:r>
              <a:rPr lang="en-US" sz="2000" b="1" dirty="0" err="1" smtClean="0">
                <a:latin typeface="Courier New" pitchFamily="49" charset="0"/>
                <a:cs typeface="Courier New" pitchFamily="49" charset="0"/>
              </a:rPr>
              <a:t>var</a:t>
            </a:r>
            <a:r>
              <a:rPr lang="en-US" sz="2000" b="1" dirty="0" smtClean="0">
                <a:latin typeface="Courier New" pitchFamily="49" charset="0"/>
                <a:cs typeface="Courier New" pitchFamily="49" charset="0"/>
              </a:rPr>
              <a:t> min = 0;</a:t>
            </a:r>
          </a:p>
          <a:p>
            <a:pPr marL="400050" lvl="1" indent="0">
              <a:buNone/>
            </a:pPr>
            <a:r>
              <a:rPr lang="en-US" sz="2000" b="1" dirty="0" err="1" smtClean="0">
                <a:latin typeface="Courier New" pitchFamily="49" charset="0"/>
                <a:cs typeface="Courier New" pitchFamily="49" charset="0"/>
              </a:rPr>
              <a:t>var</a:t>
            </a:r>
            <a:r>
              <a:rPr lang="en-US" sz="2000" b="1" dirty="0" smtClean="0">
                <a:latin typeface="Courier New" pitchFamily="49" charset="0"/>
                <a:cs typeface="Courier New" pitchFamily="49" charset="0"/>
              </a:rPr>
              <a:t> max = 25;</a:t>
            </a:r>
          </a:p>
          <a:p>
            <a:pPr marL="400050" lvl="1" indent="0">
              <a:buNone/>
            </a:pP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for ( </a:t>
            </a:r>
            <a:r>
              <a:rPr lang="en-US" sz="2000" b="1" dirty="0" err="1" smtClean="0">
                <a:latin typeface="Courier New" pitchFamily="49" charset="0"/>
                <a:cs typeface="Courier New" pitchFamily="49" charset="0"/>
              </a:rPr>
              <a:t>var</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 min;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&lt;= max;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 {</a:t>
            </a:r>
          </a:p>
          <a:p>
            <a:pPr marL="400050" lvl="1" indent="0">
              <a:buNone/>
            </a:pPr>
            <a:r>
              <a:rPr lang="en-US" sz="2000" b="1" dirty="0" smtClean="0">
                <a:latin typeface="Courier New" pitchFamily="49" charset="0"/>
                <a:cs typeface="Courier New" pitchFamily="49" charset="0"/>
              </a:rPr>
              <a:t>   // if (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 5 ) {  // would this work also?</a:t>
            </a:r>
          </a:p>
          <a:p>
            <a:pPr marL="400050" lvl="1" indent="0">
              <a:buNone/>
            </a:pPr>
            <a:r>
              <a:rPr lang="en-US" sz="2000" b="1" dirty="0" smtClean="0">
                <a:latin typeface="Courier New" pitchFamily="49" charset="0"/>
                <a:cs typeface="Courier New" pitchFamily="49" charset="0"/>
              </a:rPr>
              <a:t>   if ( (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 5 ) == 0 ) {  // even multiple</a:t>
            </a:r>
          </a:p>
          <a:p>
            <a:pPr marL="400050" lvl="1" indent="0">
              <a:buNone/>
            </a:pPr>
            <a:r>
              <a:rPr lang="en-US" sz="2000" b="1" dirty="0" smtClean="0">
                <a:latin typeface="Courier New" pitchFamily="49" charset="0"/>
                <a:cs typeface="Courier New" pitchFamily="49" charset="0"/>
              </a:rPr>
              <a:t>      console.log(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a:t>
            </a:r>
          </a:p>
          <a:p>
            <a:pPr marL="400050" lvl="1" indent="0">
              <a:buNone/>
            </a:pPr>
            <a:r>
              <a:rPr lang="en-US" sz="2000" b="1" dirty="0" smtClean="0">
                <a:latin typeface="Courier New" pitchFamily="49" charset="0"/>
                <a:cs typeface="Courier New" pitchFamily="49" charset="0"/>
              </a:rPr>
              <a:t>   }</a:t>
            </a:r>
          </a:p>
          <a:p>
            <a:pPr marL="400050" lvl="1" indent="0">
              <a:buNone/>
            </a:pPr>
            <a:r>
              <a:rPr lang="en-US" sz="2000" b="1" dirty="0" smtClean="0">
                <a:latin typeface="Courier New" pitchFamily="49" charset="0"/>
                <a:cs typeface="Courier New" pitchFamily="49" charset="0"/>
              </a:rPr>
              <a:t>}</a:t>
            </a:r>
            <a:endParaRPr lang="en-US" sz="6600" b="1"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14</a:t>
            </a:fld>
            <a:endParaRPr lang="es-ES" dirty="0"/>
          </a:p>
        </p:txBody>
      </p:sp>
      <p:sp>
        <p:nvSpPr>
          <p:cNvPr id="5" name="Folded Corner 4"/>
          <p:cNvSpPr>
            <a:spLocks noChangeArrowheads="1"/>
          </p:cNvSpPr>
          <p:nvPr/>
        </p:nvSpPr>
        <p:spPr bwMode="auto">
          <a:xfrm>
            <a:off x="6504614" y="6321871"/>
            <a:ext cx="1281120" cy="275481"/>
          </a:xfrm>
          <a:prstGeom prst="foldedCorner">
            <a:avLst>
              <a:gd name="adj" fmla="val 16667"/>
            </a:avLst>
          </a:prstGeom>
          <a:gradFill rotWithShape="1">
            <a:gsLst>
              <a:gs pos="0">
                <a:srgbClr val="FFAE87"/>
              </a:gs>
              <a:gs pos="50000">
                <a:srgbClr val="FFCCB7"/>
              </a:gs>
              <a:gs pos="100000">
                <a:srgbClr val="FFE5DC"/>
              </a:gs>
            </a:gsLst>
            <a:lin ang="16200000" scaled="1"/>
          </a:gradFill>
          <a:ln w="25400">
            <a:solidFill>
              <a:srgbClr val="BB6126"/>
            </a:solidFill>
            <a:round/>
            <a:headEnd/>
            <a:tailEnd/>
          </a:ln>
          <a:effectLst>
            <a:outerShdw blurRad="63500" dist="127001" dir="2700000" algn="tl" rotWithShape="0">
              <a:srgbClr val="000000">
                <a:alpha val="39999"/>
              </a:srgbClr>
            </a:outerShdw>
          </a:effectLst>
        </p:spPr>
        <p:txBody>
          <a:bodyPr wrap="none" anchor="ctr">
            <a:spAutoFit/>
          </a:bodyPr>
          <a:lstStyle/>
          <a:p>
            <a:pPr algn="r">
              <a:buFont typeface="Times New Roman" pitchFamily="16" charset="0"/>
              <a:buNone/>
              <a:defRPr/>
            </a:pPr>
            <a:r>
              <a:rPr lang="en-US" sz="900" b="1" dirty="0" smtClean="0">
                <a:latin typeface="DejaVu Sans" pitchFamily="34" charset="0"/>
                <a:ea typeface="DejaVu Sans" pitchFamily="34" charset="0"/>
                <a:cs typeface="DejaVu Sans" pitchFamily="34" charset="0"/>
              </a:rPr>
              <a:t>forIfModulo.html</a:t>
            </a:r>
            <a:endParaRPr lang="en-US" sz="900" b="1" dirty="0">
              <a:solidFill>
                <a:schemeClr val="tx1"/>
              </a:solidFill>
              <a:latin typeface="DejaVu Sans" pitchFamily="34" charset="0"/>
              <a:ea typeface="DejaVu Sans" pitchFamily="34" charset="0"/>
              <a:cs typeface="DejaVu Sans" pitchFamily="34" charset="0"/>
            </a:endParaRPr>
          </a:p>
        </p:txBody>
      </p:sp>
    </p:spTree>
    <p:extLst>
      <p:ext uri="{BB962C8B-B14F-4D97-AF65-F5344CB8AC3E}">
        <p14:creationId xmlns:p14="http://schemas.microsoft.com/office/powerpoint/2010/main" val="3551352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dirty="0" smtClean="0">
                <a:solidFill>
                  <a:srgbClr val="333333"/>
                </a:solidFill>
              </a:rPr>
              <a:t>Multiples via “for” and “+=”</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rmAutofit fontScale="92500" lnSpcReduction="20000"/>
          </a:bodyPr>
          <a:lstStyle/>
          <a:p>
            <a:pPr marL="0" indent="0">
              <a:buNone/>
            </a:pPr>
            <a:r>
              <a:rPr lang="en-US" sz="3000" b="1" dirty="0" smtClean="0">
                <a:cs typeface="Courier"/>
              </a:rPr>
              <a:t>Discussion:</a:t>
            </a:r>
          </a:p>
          <a:p>
            <a:pPr marL="400050" lvl="1" indent="0">
              <a:buNone/>
            </a:pPr>
            <a:r>
              <a:rPr lang="en-US" sz="2600" dirty="0" smtClean="0">
                <a:cs typeface="Courier"/>
              </a:rPr>
              <a:t>Use the “</a:t>
            </a:r>
            <a:r>
              <a:rPr lang="en-US" sz="2600" b="1" dirty="0" smtClean="0">
                <a:latin typeface="Courier New" pitchFamily="49" charset="0"/>
                <a:cs typeface="Courier New" pitchFamily="49" charset="0"/>
              </a:rPr>
              <a:t>+=</a:t>
            </a:r>
            <a:r>
              <a:rPr lang="en-US" sz="2600" dirty="0" smtClean="0">
                <a:cs typeface="Courier"/>
              </a:rPr>
              <a:t>“ short-cut operator to count by fives.  This solution would execute faster because the loop has to perform fewer iterations.  In addition, it is simpler because it contains less lines of code.</a:t>
            </a:r>
          </a:p>
          <a:p>
            <a:pPr marL="0" indent="0">
              <a:buNone/>
            </a:pPr>
            <a:endParaRPr lang="en-US" sz="2600" b="1" dirty="0" smtClean="0">
              <a:cs typeface="Courier"/>
            </a:endParaRPr>
          </a:p>
          <a:p>
            <a:pPr marL="0" indent="0">
              <a:buNone/>
            </a:pPr>
            <a:r>
              <a:rPr lang="en-US" sz="3000" b="1" dirty="0" smtClean="0">
                <a:cs typeface="Courier"/>
              </a:rPr>
              <a:t>Example:</a:t>
            </a:r>
          </a:p>
          <a:p>
            <a:pPr marL="400050" lvl="1" indent="0">
              <a:buNone/>
            </a:pP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min = 0;</a:t>
            </a:r>
          </a:p>
          <a:p>
            <a:pPr marL="400050" lvl="1" indent="0">
              <a:buNone/>
            </a:pP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max = 25;</a:t>
            </a:r>
          </a:p>
          <a:p>
            <a:pPr marL="400050" lvl="1" indent="0">
              <a:buNone/>
            </a:pPr>
            <a:endParaRPr lang="en-US" b="1" dirty="0" smtClean="0">
              <a:latin typeface="Courier New" pitchFamily="49" charset="0"/>
              <a:cs typeface="Courier New" pitchFamily="49" charset="0"/>
            </a:endParaRPr>
          </a:p>
          <a:p>
            <a:pPr marL="400050" lvl="1" indent="0">
              <a:buNone/>
            </a:pPr>
            <a:r>
              <a:rPr lang="en-US" b="1" dirty="0" smtClean="0">
                <a:latin typeface="Courier New" pitchFamily="49" charset="0"/>
                <a:cs typeface="Courier New" pitchFamily="49" charset="0"/>
              </a:rPr>
              <a:t>for (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 = min; </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 &lt;= max; </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 += 5 ) {</a:t>
            </a:r>
          </a:p>
          <a:p>
            <a:pPr marL="400050" lvl="1" indent="0">
              <a:buNone/>
            </a:pPr>
            <a:r>
              <a:rPr lang="en-US" b="1" dirty="0" smtClean="0">
                <a:latin typeface="Courier New" pitchFamily="49" charset="0"/>
                <a:cs typeface="Courier New" pitchFamily="49" charset="0"/>
              </a:rPr>
              <a:t>   console.log( </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 );</a:t>
            </a:r>
          </a:p>
          <a:p>
            <a:pPr marL="400050" lvl="1" indent="0">
              <a:buNone/>
            </a:pP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15</a:t>
            </a:fld>
            <a:endParaRPr lang="es-ES" dirty="0"/>
          </a:p>
        </p:txBody>
      </p:sp>
      <p:sp>
        <p:nvSpPr>
          <p:cNvPr id="5" name="Folded Corner 4"/>
          <p:cNvSpPr>
            <a:spLocks noChangeArrowheads="1"/>
          </p:cNvSpPr>
          <p:nvPr/>
        </p:nvSpPr>
        <p:spPr bwMode="auto">
          <a:xfrm>
            <a:off x="6437288" y="6321871"/>
            <a:ext cx="1348446" cy="275481"/>
          </a:xfrm>
          <a:prstGeom prst="foldedCorner">
            <a:avLst>
              <a:gd name="adj" fmla="val 16667"/>
            </a:avLst>
          </a:prstGeom>
          <a:gradFill rotWithShape="1">
            <a:gsLst>
              <a:gs pos="0">
                <a:srgbClr val="FFAE87"/>
              </a:gs>
              <a:gs pos="50000">
                <a:srgbClr val="FFCCB7"/>
              </a:gs>
              <a:gs pos="100000">
                <a:srgbClr val="FFE5DC"/>
              </a:gs>
            </a:gsLst>
            <a:lin ang="16200000" scaled="1"/>
          </a:gradFill>
          <a:ln w="25400">
            <a:solidFill>
              <a:srgbClr val="BB6126"/>
            </a:solidFill>
            <a:round/>
            <a:headEnd/>
            <a:tailEnd/>
          </a:ln>
          <a:effectLst>
            <a:outerShdw blurRad="63500" dist="127001" dir="2700000" algn="tl" rotWithShape="0">
              <a:srgbClr val="000000">
                <a:alpha val="39999"/>
              </a:srgbClr>
            </a:outerShdw>
          </a:effectLst>
        </p:spPr>
        <p:txBody>
          <a:bodyPr wrap="none" anchor="ctr">
            <a:spAutoFit/>
          </a:bodyPr>
          <a:lstStyle/>
          <a:p>
            <a:pPr algn="r">
              <a:buFont typeface="Times New Roman" pitchFamily="16" charset="0"/>
              <a:buNone/>
              <a:defRPr/>
            </a:pPr>
            <a:r>
              <a:rPr lang="en-US" sz="900" b="1" dirty="0" smtClean="0">
                <a:latin typeface="DejaVu Sans" pitchFamily="34" charset="0"/>
                <a:ea typeface="DejaVu Sans" pitchFamily="34" charset="0"/>
                <a:cs typeface="DejaVu Sans" pitchFamily="34" charset="0"/>
              </a:rPr>
              <a:t>forPlusEqual.html</a:t>
            </a:r>
            <a:endParaRPr lang="en-US" sz="900" b="1" dirty="0">
              <a:solidFill>
                <a:schemeClr val="tx1"/>
              </a:solidFill>
              <a:latin typeface="DejaVu Sans" pitchFamily="34" charset="0"/>
              <a:ea typeface="DejaVu Sans" pitchFamily="34" charset="0"/>
              <a:cs typeface="DejaVu Sans" pitchFamily="34" charset="0"/>
            </a:endParaRPr>
          </a:p>
        </p:txBody>
      </p:sp>
    </p:spTree>
    <p:extLst>
      <p:ext uri="{BB962C8B-B14F-4D97-AF65-F5344CB8AC3E}">
        <p14:creationId xmlns:p14="http://schemas.microsoft.com/office/powerpoint/2010/main" val="3551352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dirty="0" smtClean="0">
                <a:solidFill>
                  <a:srgbClr val="333333"/>
                </a:solidFill>
              </a:rPr>
              <a:t>Array Iteration with “for”</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rmAutofit/>
          </a:bodyPr>
          <a:lstStyle/>
          <a:p>
            <a:pPr marL="0" indent="0">
              <a:lnSpc>
                <a:spcPct val="80000"/>
              </a:lnSpc>
              <a:buNone/>
            </a:pPr>
            <a:r>
              <a:rPr lang="en-US" sz="1800" b="1" dirty="0" smtClean="0">
                <a:cs typeface="Courier"/>
              </a:rPr>
              <a:t>Description:</a:t>
            </a:r>
          </a:p>
          <a:p>
            <a:pPr marL="400050" lvl="1" indent="0">
              <a:lnSpc>
                <a:spcPct val="80000"/>
              </a:lnSpc>
              <a:buNone/>
            </a:pPr>
            <a:r>
              <a:rPr lang="en-US" sz="1800" dirty="0" smtClean="0">
                <a:cs typeface="Courier"/>
              </a:rPr>
              <a:t>Iterate through an array and determine if there is a match to the current document title.</a:t>
            </a:r>
          </a:p>
          <a:p>
            <a:pPr marL="400050" lvl="1" indent="0">
              <a:lnSpc>
                <a:spcPct val="80000"/>
              </a:lnSpc>
              <a:buNone/>
            </a:pPr>
            <a:endParaRPr lang="en-US" sz="1800" b="1" dirty="0" smtClean="0">
              <a:cs typeface="Courier"/>
            </a:endParaRPr>
          </a:p>
          <a:p>
            <a:pPr marL="0" indent="0">
              <a:lnSpc>
                <a:spcPct val="80000"/>
              </a:lnSpc>
              <a:buNone/>
            </a:pPr>
            <a:r>
              <a:rPr lang="en-US" sz="1800" b="1" dirty="0" smtClean="0">
                <a:cs typeface="Courier"/>
              </a:rPr>
              <a:t>Example:</a:t>
            </a:r>
            <a:endParaRPr lang="en-US" sz="1800" b="1" dirty="0">
              <a:cs typeface="Courier"/>
            </a:endParaRPr>
          </a:p>
          <a:p>
            <a:pPr marL="400050" lvl="1" indent="0">
              <a:lnSpc>
                <a:spcPct val="80000"/>
              </a:lnSpc>
              <a:buNone/>
            </a:pPr>
            <a:r>
              <a:rPr lang="en-US" sz="1800" b="1" dirty="0" err="1" smtClean="0">
                <a:latin typeface="Courier New" pitchFamily="49" charset="0"/>
                <a:cs typeface="Courier New" pitchFamily="49" charset="0"/>
              </a:rPr>
              <a:t>var</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pageTitles</a:t>
            </a:r>
            <a:r>
              <a:rPr lang="en-US" sz="1800" b="1" dirty="0" smtClean="0">
                <a:latin typeface="Courier New" pitchFamily="49" charset="0"/>
                <a:cs typeface="Courier New" pitchFamily="49" charset="0"/>
              </a:rPr>
              <a:t> = [ 'Home', 'About', 'Contact',</a:t>
            </a:r>
          </a:p>
          <a:p>
            <a:pPr marL="400050" lvl="1" indent="0">
              <a:lnSpc>
                <a:spcPct val="80000"/>
              </a:lnSpc>
              <a:buNone/>
            </a:pPr>
            <a:r>
              <a:rPr lang="en-US" sz="1800" b="1" dirty="0" smtClean="0">
                <a:latin typeface="Courier New" pitchFamily="49" charset="0"/>
                <a:cs typeface="Courier New" pitchFamily="49" charset="0"/>
              </a:rPr>
              <a:t>                   'Array Iteration with \"for\"' ];</a:t>
            </a:r>
          </a:p>
          <a:p>
            <a:pPr marL="400050" lvl="1" indent="0">
              <a:lnSpc>
                <a:spcPct val="80000"/>
              </a:lnSpc>
              <a:buNone/>
            </a:pPr>
            <a:endParaRPr lang="en-US" sz="1800" b="1" dirty="0" smtClean="0">
              <a:latin typeface="Courier New" pitchFamily="49" charset="0"/>
              <a:cs typeface="Courier New" pitchFamily="49" charset="0"/>
            </a:endParaRPr>
          </a:p>
          <a:p>
            <a:pPr marL="400050" lvl="1" indent="0">
              <a:lnSpc>
                <a:spcPct val="80000"/>
              </a:lnSpc>
              <a:buNone/>
            </a:pPr>
            <a:r>
              <a:rPr lang="en-US" sz="1800" b="1" dirty="0" smtClean="0">
                <a:latin typeface="Courier New" pitchFamily="49" charset="0"/>
                <a:cs typeface="Courier New" pitchFamily="49" charset="0"/>
              </a:rPr>
              <a:t>for ( </a:t>
            </a:r>
            <a:r>
              <a:rPr lang="en-US" sz="1800" b="1" dirty="0" err="1" smtClean="0">
                <a:latin typeface="Courier New" pitchFamily="49" charset="0"/>
                <a:cs typeface="Courier New" pitchFamily="49" charset="0"/>
              </a:rPr>
              <a:t>var</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 = 0; </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 &lt; </a:t>
            </a:r>
            <a:r>
              <a:rPr lang="en-US" sz="1800" b="1" dirty="0" err="1" smtClean="0">
                <a:latin typeface="Courier New" pitchFamily="49" charset="0"/>
                <a:cs typeface="Courier New" pitchFamily="49" charset="0"/>
              </a:rPr>
              <a:t>pageTitles.length</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 ) {</a:t>
            </a:r>
          </a:p>
          <a:p>
            <a:pPr marL="400050" lvl="1" indent="0">
              <a:lnSpc>
                <a:spcPct val="80000"/>
              </a:lnSpc>
              <a:buNone/>
            </a:pPr>
            <a:endParaRPr lang="en-US" sz="1800" b="1" dirty="0" smtClean="0">
              <a:latin typeface="Courier New" pitchFamily="49" charset="0"/>
              <a:cs typeface="Courier New" pitchFamily="49" charset="0"/>
            </a:endParaRPr>
          </a:p>
          <a:p>
            <a:pPr marL="400050" lvl="1" indent="0">
              <a:lnSpc>
                <a:spcPct val="80000"/>
              </a:lnSpc>
              <a:buNone/>
            </a:pPr>
            <a:r>
              <a:rPr lang="en-US" sz="1800" b="1" dirty="0" smtClean="0">
                <a:latin typeface="Courier New" pitchFamily="49" charset="0"/>
                <a:cs typeface="Courier New" pitchFamily="49" charset="0"/>
              </a:rPr>
              <a:t>   // title of current page in </a:t>
            </a:r>
            <a:r>
              <a:rPr lang="en-US" sz="1800" b="1" dirty="0" err="1" smtClean="0">
                <a:latin typeface="Courier New" pitchFamily="49" charset="0"/>
                <a:cs typeface="Courier New" pitchFamily="49" charset="0"/>
              </a:rPr>
              <a:t>document.title</a:t>
            </a:r>
            <a:endParaRPr lang="en-US" sz="1800" b="1" dirty="0" smtClean="0">
              <a:latin typeface="Courier New" pitchFamily="49" charset="0"/>
              <a:cs typeface="Courier New" pitchFamily="49" charset="0"/>
            </a:endParaRPr>
          </a:p>
          <a:p>
            <a:pPr marL="400050" lvl="1" indent="0">
              <a:lnSpc>
                <a:spcPct val="80000"/>
              </a:lnSpc>
              <a:buNone/>
            </a:pPr>
            <a:r>
              <a:rPr lang="en-US" sz="1800" b="1" dirty="0" smtClean="0">
                <a:latin typeface="Courier New" pitchFamily="49" charset="0"/>
                <a:cs typeface="Courier New" pitchFamily="49" charset="0"/>
              </a:rPr>
              <a:t>   if ( </a:t>
            </a:r>
            <a:r>
              <a:rPr lang="en-US" sz="1800" b="1" dirty="0" err="1" smtClean="0">
                <a:latin typeface="Courier New" pitchFamily="49" charset="0"/>
                <a:cs typeface="Courier New" pitchFamily="49" charset="0"/>
              </a:rPr>
              <a:t>document.title</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pageTitles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 )</a:t>
            </a:r>
          </a:p>
          <a:p>
            <a:pPr marL="400050" lvl="1" indent="0">
              <a:lnSpc>
                <a:spcPct val="80000"/>
              </a:lnSpc>
              <a:buNone/>
            </a:pPr>
            <a:r>
              <a:rPr lang="en-US" sz="1800" b="1" dirty="0" smtClean="0">
                <a:latin typeface="Courier New" pitchFamily="49" charset="0"/>
                <a:cs typeface="Courier New" pitchFamily="49" charset="0"/>
              </a:rPr>
              <a:t>      console.log( "Current page: " +</a:t>
            </a:r>
          </a:p>
          <a:p>
            <a:pPr marL="400050" lvl="1" indent="0">
              <a:lnSpc>
                <a:spcPct val="80000"/>
              </a:lnSpc>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pageTitles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 );</a:t>
            </a:r>
          </a:p>
          <a:p>
            <a:pPr marL="400050" lvl="1" indent="0">
              <a:lnSpc>
                <a:spcPct val="80000"/>
              </a:lnSpc>
              <a:buNone/>
            </a:pPr>
            <a:r>
              <a:rPr lang="en-US" sz="1800" b="1" dirty="0" smtClean="0">
                <a:latin typeface="Courier New" pitchFamily="49" charset="0"/>
                <a:cs typeface="Courier New" pitchFamily="49" charset="0"/>
              </a:rPr>
              <a:t>   else</a:t>
            </a:r>
          </a:p>
          <a:p>
            <a:pPr marL="400050" lvl="1" indent="0">
              <a:lnSpc>
                <a:spcPct val="80000"/>
              </a:lnSpc>
              <a:buNone/>
            </a:pPr>
            <a:r>
              <a:rPr lang="en-US" sz="1800" b="1" dirty="0" smtClean="0">
                <a:latin typeface="Courier New" pitchFamily="49" charset="0"/>
                <a:cs typeface="Courier New" pitchFamily="49" charset="0"/>
              </a:rPr>
              <a:t>      console.log( "Not current page: " +</a:t>
            </a:r>
          </a:p>
          <a:p>
            <a:pPr marL="400050" lvl="1" indent="0">
              <a:lnSpc>
                <a:spcPct val="80000"/>
              </a:lnSpc>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pageTitles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a:t>
            </a:r>
            <a:r>
              <a:rPr lang="en-US" sz="1800" b="1" dirty="0" smtClean="0">
                <a:latin typeface="Courier New" pitchFamily="49" charset="0"/>
                <a:cs typeface="Courier New" pitchFamily="49" charset="0"/>
              </a:rPr>
              <a:t>] );</a:t>
            </a:r>
          </a:p>
          <a:p>
            <a:pPr marL="400050" lvl="1" indent="0">
              <a:lnSpc>
                <a:spcPct val="80000"/>
              </a:lnSpc>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16</a:t>
            </a:fld>
            <a:endParaRPr lang="es-ES" dirty="0"/>
          </a:p>
        </p:txBody>
      </p:sp>
      <p:sp>
        <p:nvSpPr>
          <p:cNvPr id="5" name="Folded Corner 4"/>
          <p:cNvSpPr>
            <a:spLocks noChangeArrowheads="1"/>
          </p:cNvSpPr>
          <p:nvPr/>
        </p:nvSpPr>
        <p:spPr bwMode="auto">
          <a:xfrm>
            <a:off x="6638228" y="6239227"/>
            <a:ext cx="1181734" cy="275481"/>
          </a:xfrm>
          <a:prstGeom prst="foldedCorner">
            <a:avLst>
              <a:gd name="adj" fmla="val 16667"/>
            </a:avLst>
          </a:prstGeom>
          <a:gradFill rotWithShape="1">
            <a:gsLst>
              <a:gs pos="0">
                <a:srgbClr val="FFAE87"/>
              </a:gs>
              <a:gs pos="50000">
                <a:srgbClr val="FFCCB7"/>
              </a:gs>
              <a:gs pos="100000">
                <a:srgbClr val="FFE5DC"/>
              </a:gs>
            </a:gsLst>
            <a:lin ang="16200000" scaled="1"/>
          </a:gradFill>
          <a:ln w="25400">
            <a:solidFill>
              <a:srgbClr val="BB6126"/>
            </a:solidFill>
            <a:round/>
            <a:headEnd/>
            <a:tailEnd/>
          </a:ln>
          <a:effectLst>
            <a:outerShdw blurRad="63500" dist="127001" dir="2700000" algn="tl" rotWithShape="0">
              <a:srgbClr val="000000">
                <a:alpha val="39999"/>
              </a:srgbClr>
            </a:outerShdw>
          </a:effectLst>
        </p:spPr>
        <p:txBody>
          <a:bodyPr wrap="none" anchor="ctr">
            <a:spAutoFit/>
          </a:bodyPr>
          <a:lstStyle/>
          <a:p>
            <a:pPr algn="r">
              <a:buFont typeface="Times New Roman" pitchFamily="16" charset="0"/>
              <a:buNone/>
              <a:defRPr/>
            </a:pPr>
            <a:r>
              <a:rPr lang="en-US" sz="900" b="1" dirty="0" smtClean="0">
                <a:latin typeface="DejaVu Sans" pitchFamily="34" charset="0"/>
                <a:ea typeface="DejaVu Sans" pitchFamily="34" charset="0"/>
                <a:cs typeface="DejaVu Sans" pitchFamily="34" charset="0"/>
              </a:rPr>
              <a:t>whereAmI.html</a:t>
            </a:r>
            <a:endParaRPr lang="en-US" sz="900" b="1" dirty="0">
              <a:solidFill>
                <a:schemeClr val="tx1"/>
              </a:solidFill>
              <a:latin typeface="DejaVu Sans" pitchFamily="34" charset="0"/>
              <a:ea typeface="DejaVu Sans" pitchFamily="34" charset="0"/>
              <a:cs typeface="DejaVu Sans" pitchFamily="34" charset="0"/>
            </a:endParaRPr>
          </a:p>
        </p:txBody>
      </p:sp>
    </p:spTree>
    <p:extLst>
      <p:ext uri="{BB962C8B-B14F-4D97-AF65-F5344CB8AC3E}">
        <p14:creationId xmlns:p14="http://schemas.microsoft.com/office/powerpoint/2010/main" val="580105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dirty="0" smtClean="0">
                <a:solidFill>
                  <a:srgbClr val="333333"/>
                </a:solidFill>
              </a:rPr>
              <a:t>What is a “for in” loop?</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Autofit/>
          </a:bodyPr>
          <a:lstStyle/>
          <a:p>
            <a:pPr marL="0" indent="0">
              <a:buNone/>
            </a:pPr>
            <a:r>
              <a:rPr lang="en-US" sz="3100" b="1" dirty="0">
                <a:cs typeface="Courier"/>
              </a:rPr>
              <a:t>Description:</a:t>
            </a:r>
          </a:p>
          <a:p>
            <a:pPr marL="400050" lvl="1" indent="0">
              <a:buNone/>
            </a:pPr>
            <a:r>
              <a:rPr lang="en-US" sz="3100" dirty="0" smtClean="0">
                <a:cs typeface="Courier"/>
              </a:rPr>
              <a:t>A looping </a:t>
            </a:r>
            <a:r>
              <a:rPr lang="en-US" sz="3100" dirty="0">
                <a:cs typeface="Courier"/>
              </a:rPr>
              <a:t>construct designed to iterate over the elements of an array.</a:t>
            </a:r>
          </a:p>
          <a:p>
            <a:pPr marL="0" indent="0">
              <a:buNone/>
            </a:pPr>
            <a:endParaRPr lang="en-US" sz="3100" b="1" dirty="0" smtClean="0">
              <a:cs typeface="Courier"/>
            </a:endParaRPr>
          </a:p>
          <a:p>
            <a:pPr marL="0" indent="0">
              <a:buNone/>
            </a:pPr>
            <a:r>
              <a:rPr lang="en-US" sz="3100" b="1" dirty="0" smtClean="0">
                <a:cs typeface="Courier"/>
              </a:rPr>
              <a:t>Syntax:</a:t>
            </a:r>
            <a:endParaRPr lang="en-US" sz="3100" b="1" dirty="0">
              <a:cs typeface="Courier"/>
            </a:endParaRPr>
          </a:p>
          <a:p>
            <a:pPr marL="400050" lvl="1" indent="0">
              <a:buNone/>
            </a:pPr>
            <a:r>
              <a:rPr lang="nl-NL" sz="3100" b="1" dirty="0" smtClean="0">
                <a:latin typeface="Courier New" pitchFamily="49" charset="0"/>
                <a:cs typeface="Courier New" pitchFamily="49" charset="0"/>
              </a:rPr>
              <a:t>for ( var </a:t>
            </a:r>
            <a:r>
              <a:rPr lang="nl-NL" sz="3100" i="1" dirty="0" smtClean="0">
                <a:latin typeface="Courier New" pitchFamily="49" charset="0"/>
                <a:cs typeface="Courier New" pitchFamily="49" charset="0"/>
              </a:rPr>
              <a:t>index</a:t>
            </a:r>
            <a:r>
              <a:rPr lang="nl-NL" sz="3100" b="1" dirty="0">
                <a:latin typeface="Courier New" pitchFamily="49" charset="0"/>
                <a:cs typeface="Courier New" pitchFamily="49" charset="0"/>
              </a:rPr>
              <a:t> </a:t>
            </a:r>
            <a:r>
              <a:rPr lang="nl-NL" sz="3100" b="1" dirty="0" smtClean="0">
                <a:latin typeface="Courier New" pitchFamily="49" charset="0"/>
                <a:cs typeface="Courier New" pitchFamily="49" charset="0"/>
              </a:rPr>
              <a:t>in </a:t>
            </a:r>
            <a:r>
              <a:rPr lang="nl-NL" sz="3100" i="1" dirty="0" smtClean="0">
                <a:latin typeface="Courier New" pitchFamily="49" charset="0"/>
                <a:cs typeface="Courier New" pitchFamily="49" charset="0"/>
              </a:rPr>
              <a:t>arrayName</a:t>
            </a:r>
            <a:r>
              <a:rPr lang="nl-NL" sz="3100" b="1" dirty="0" smtClean="0">
                <a:latin typeface="Courier New" pitchFamily="49" charset="0"/>
                <a:cs typeface="Courier New" pitchFamily="49" charset="0"/>
              </a:rPr>
              <a:t> ) {</a:t>
            </a:r>
          </a:p>
          <a:p>
            <a:pPr marL="400050" lvl="1" indent="0">
              <a:buNone/>
            </a:pPr>
            <a:r>
              <a:rPr lang="nl-NL" sz="3100" b="1" dirty="0" smtClean="0">
                <a:latin typeface="Courier New" pitchFamily="49" charset="0"/>
                <a:cs typeface="Courier New" pitchFamily="49" charset="0"/>
              </a:rPr>
              <a:t>   </a:t>
            </a:r>
            <a:r>
              <a:rPr lang="nl-NL" sz="3100" i="1" dirty="0" smtClean="0">
                <a:latin typeface="Courier New" pitchFamily="49" charset="0"/>
                <a:cs typeface="Courier New" pitchFamily="49" charset="0"/>
              </a:rPr>
              <a:t>statement;</a:t>
            </a:r>
            <a:endParaRPr lang="nl-NL" sz="3100" i="1" dirty="0">
              <a:latin typeface="Courier New" pitchFamily="49" charset="0"/>
              <a:cs typeface="Courier New" pitchFamily="49" charset="0"/>
            </a:endParaRPr>
          </a:p>
          <a:p>
            <a:pPr marL="400050" lvl="1" indent="0">
              <a:buNone/>
            </a:pPr>
            <a:r>
              <a:rPr lang="nl-NL" sz="3100" b="1" dirty="0">
                <a:latin typeface="Courier New" pitchFamily="49" charset="0"/>
                <a:cs typeface="Courier New" pitchFamily="49" charset="0"/>
              </a:rPr>
              <a:t>   </a:t>
            </a:r>
            <a:r>
              <a:rPr lang="en-US" sz="3100" i="1" dirty="0" smtClean="0">
                <a:latin typeface="Courier New" pitchFamily="49" charset="0"/>
                <a:cs typeface="Courier New" pitchFamily="49" charset="0"/>
              </a:rPr>
              <a:t>...;</a:t>
            </a:r>
            <a:endParaRPr lang="en-US" sz="3100" i="1" dirty="0">
              <a:latin typeface="Courier New" pitchFamily="49" charset="0"/>
              <a:cs typeface="Courier New" pitchFamily="49" charset="0"/>
            </a:endParaRPr>
          </a:p>
          <a:p>
            <a:pPr marL="400050" lvl="1" indent="0">
              <a:buNone/>
            </a:pPr>
            <a:r>
              <a:rPr lang="en-US" sz="3100" b="1" dirty="0">
                <a:latin typeface="Courier New" pitchFamily="49" charset="0"/>
                <a:cs typeface="Courier New" pitchFamily="49" charset="0"/>
              </a:rPr>
              <a:t>}</a:t>
            </a:r>
          </a:p>
        </p:txBody>
      </p:sp>
      <p:sp>
        <p:nvSpPr>
          <p:cNvPr id="2" name="Slide Number Placeholder 1"/>
          <p:cNvSpPr>
            <a:spLocks noGrp="1"/>
          </p:cNvSpPr>
          <p:nvPr>
            <p:ph type="sldNum" sz="quarter" idx="12"/>
          </p:nvPr>
        </p:nvSpPr>
        <p:spPr/>
        <p:txBody>
          <a:bodyPr/>
          <a:lstStyle/>
          <a:p>
            <a:fld id="{8B1889F8-1024-1C49-B2F4-FB159C0D497B}" type="slidenum">
              <a:rPr lang="es-ES" smtClean="0"/>
              <a:pPr/>
              <a:t>17</a:t>
            </a:fld>
            <a:endParaRPr lang="es-ES" dirty="0"/>
          </a:p>
        </p:txBody>
      </p:sp>
    </p:spTree>
    <p:extLst>
      <p:ext uri="{BB962C8B-B14F-4D97-AF65-F5344CB8AC3E}">
        <p14:creationId xmlns:p14="http://schemas.microsoft.com/office/powerpoint/2010/main" val="2839008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dirty="0" smtClean="0">
                <a:solidFill>
                  <a:srgbClr val="333333"/>
                </a:solidFill>
              </a:rPr>
              <a:t>A </a:t>
            </a:r>
            <a:r>
              <a:rPr lang="en-US" dirty="0">
                <a:solidFill>
                  <a:srgbClr val="333333"/>
                </a:solidFill>
              </a:rPr>
              <a:t>“for in” </a:t>
            </a:r>
            <a:r>
              <a:rPr lang="en-US" dirty="0" smtClean="0">
                <a:solidFill>
                  <a:srgbClr val="333333"/>
                </a:solidFill>
              </a:rPr>
              <a:t>Loop Example</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rmAutofit/>
          </a:bodyPr>
          <a:lstStyle/>
          <a:p>
            <a:pPr marL="0" indent="0">
              <a:buNone/>
            </a:pPr>
            <a:r>
              <a:rPr lang="en-US" sz="2400" b="1" dirty="0" smtClean="0">
                <a:cs typeface="Courier"/>
              </a:rPr>
              <a:t>Description:</a:t>
            </a:r>
          </a:p>
          <a:p>
            <a:pPr marL="400050" lvl="1" indent="0">
              <a:buNone/>
            </a:pPr>
            <a:r>
              <a:rPr lang="en-US" sz="2400" dirty="0" smtClean="0">
                <a:cs typeface="Courier"/>
              </a:rPr>
              <a:t>Looping construct designed to iterate over the elements of an array.</a:t>
            </a:r>
          </a:p>
          <a:p>
            <a:pPr marL="400050" lvl="1" indent="0">
              <a:buNone/>
            </a:pPr>
            <a:endParaRPr lang="en-US" sz="2400" b="1" dirty="0" smtClean="0">
              <a:cs typeface="Courier"/>
            </a:endParaRPr>
          </a:p>
          <a:p>
            <a:pPr marL="0" indent="0">
              <a:buNone/>
            </a:pPr>
            <a:r>
              <a:rPr lang="en-US" sz="2400" b="1" dirty="0" smtClean="0">
                <a:cs typeface="Courier"/>
              </a:rPr>
              <a:t>Example:</a:t>
            </a:r>
            <a:endParaRPr lang="en-US" sz="2400" b="1" dirty="0">
              <a:cs typeface="Courier"/>
            </a:endParaRPr>
          </a:p>
          <a:p>
            <a:pPr marL="400050" lvl="1" indent="0">
              <a:buNone/>
            </a:pPr>
            <a:r>
              <a:rPr lang="de-DE" sz="2400" b="1" dirty="0" smtClean="0">
                <a:latin typeface="Courier New" pitchFamily="49" charset="0"/>
                <a:cs typeface="Courier New" pitchFamily="49" charset="0"/>
              </a:rPr>
              <a:t>var ohMy = [ "Lions", "Tigers", "Bears" ];</a:t>
            </a:r>
          </a:p>
          <a:p>
            <a:pPr marL="400050" lvl="1" indent="0">
              <a:buNone/>
            </a:pPr>
            <a:endParaRPr lang="de-DE" sz="2400" b="1" dirty="0" smtClean="0">
              <a:latin typeface="Courier New" pitchFamily="49" charset="0"/>
              <a:cs typeface="Courier New" pitchFamily="49" charset="0"/>
            </a:endParaRPr>
          </a:p>
          <a:p>
            <a:pPr marL="400050" lvl="1" indent="0">
              <a:buNone/>
            </a:pPr>
            <a:r>
              <a:rPr lang="de-DE" sz="2400" b="1" dirty="0" smtClean="0">
                <a:latin typeface="Courier New" pitchFamily="49" charset="0"/>
                <a:cs typeface="Courier New" pitchFamily="49" charset="0"/>
              </a:rPr>
              <a:t>for ( var i in ohMy ) {</a:t>
            </a:r>
          </a:p>
          <a:p>
            <a:pPr marL="400050" lvl="1" indent="0">
              <a:buNone/>
            </a:pPr>
            <a:r>
              <a:rPr lang="de-DE" sz="2400" b="1" dirty="0" smtClean="0">
                <a:latin typeface="Courier New" pitchFamily="49" charset="0"/>
                <a:cs typeface="Courier New" pitchFamily="49" charset="0"/>
              </a:rPr>
              <a:t>   console.log( "ohMy[" + i + "] = " </a:t>
            </a:r>
          </a:p>
          <a:p>
            <a:pPr marL="400050" lvl="1" indent="0">
              <a:buNone/>
            </a:pPr>
            <a:r>
              <a:rPr lang="de-DE" sz="2400" b="1" dirty="0" smtClean="0">
                <a:latin typeface="Courier New" pitchFamily="49" charset="0"/>
                <a:cs typeface="Courier New" pitchFamily="49" charset="0"/>
              </a:rPr>
              <a:t>                + ohMy[i] );</a:t>
            </a:r>
          </a:p>
          <a:p>
            <a:pPr marL="400050" lvl="1" indent="0">
              <a:buNone/>
            </a:pPr>
            <a:r>
              <a:rPr lang="de-DE" sz="2400" b="1" dirty="0" smtClean="0">
                <a:latin typeface="Courier New" pitchFamily="49" charset="0"/>
                <a:cs typeface="Courier New" pitchFamily="49" charset="0"/>
              </a:rPr>
              <a:t>}</a:t>
            </a:r>
            <a:endParaRPr lang="en-US" sz="2400" b="1"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18</a:t>
            </a:fld>
            <a:endParaRPr lang="es-ES" dirty="0"/>
          </a:p>
        </p:txBody>
      </p:sp>
      <p:sp>
        <p:nvSpPr>
          <p:cNvPr id="5" name="Folded Corner 4"/>
          <p:cNvSpPr>
            <a:spLocks noChangeArrowheads="1"/>
          </p:cNvSpPr>
          <p:nvPr/>
        </p:nvSpPr>
        <p:spPr bwMode="auto">
          <a:xfrm>
            <a:off x="6876256" y="6239227"/>
            <a:ext cx="835485" cy="275481"/>
          </a:xfrm>
          <a:prstGeom prst="foldedCorner">
            <a:avLst>
              <a:gd name="adj" fmla="val 16667"/>
            </a:avLst>
          </a:prstGeom>
          <a:gradFill rotWithShape="1">
            <a:gsLst>
              <a:gs pos="0">
                <a:srgbClr val="FFAE87"/>
              </a:gs>
              <a:gs pos="50000">
                <a:srgbClr val="FFCCB7"/>
              </a:gs>
              <a:gs pos="100000">
                <a:srgbClr val="FFE5DC"/>
              </a:gs>
            </a:gsLst>
            <a:lin ang="16200000" scaled="1"/>
          </a:gradFill>
          <a:ln w="25400">
            <a:solidFill>
              <a:srgbClr val="BB6126"/>
            </a:solidFill>
            <a:round/>
            <a:headEnd/>
            <a:tailEnd/>
          </a:ln>
          <a:effectLst>
            <a:outerShdw blurRad="63500" dist="127001" dir="2700000" algn="tl" rotWithShape="0">
              <a:srgbClr val="000000">
                <a:alpha val="39999"/>
              </a:srgbClr>
            </a:outerShdw>
          </a:effectLst>
        </p:spPr>
        <p:txBody>
          <a:bodyPr wrap="none" anchor="ctr">
            <a:spAutoFit/>
          </a:bodyPr>
          <a:lstStyle/>
          <a:p>
            <a:pPr algn="r">
              <a:buFont typeface="Times New Roman" pitchFamily="16" charset="0"/>
              <a:buNone/>
              <a:defRPr/>
            </a:pPr>
            <a:r>
              <a:rPr lang="en-US" sz="900" b="1" dirty="0" smtClean="0">
                <a:latin typeface="DejaVu Sans" pitchFamily="34" charset="0"/>
                <a:ea typeface="DejaVu Sans" pitchFamily="34" charset="0"/>
                <a:cs typeface="DejaVu Sans" pitchFamily="34" charset="0"/>
              </a:rPr>
              <a:t>forIn.html</a:t>
            </a:r>
            <a:endParaRPr lang="en-US" sz="900" b="1" dirty="0">
              <a:solidFill>
                <a:schemeClr val="tx1"/>
              </a:solidFill>
              <a:latin typeface="DejaVu Sans" pitchFamily="34" charset="0"/>
              <a:ea typeface="DejaVu Sans" pitchFamily="34" charset="0"/>
              <a:cs typeface="DejaVu Sans" pitchFamily="34" charset="0"/>
            </a:endParaRPr>
          </a:p>
        </p:txBody>
      </p:sp>
    </p:spTree>
    <p:extLst>
      <p:ext uri="{BB962C8B-B14F-4D97-AF65-F5344CB8AC3E}">
        <p14:creationId xmlns:p14="http://schemas.microsoft.com/office/powerpoint/2010/main" val="462609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a:stCxn id="6" idx="2"/>
          </p:cNvCxnSpPr>
          <p:nvPr/>
        </p:nvCxnSpPr>
        <p:spPr>
          <a:xfrm>
            <a:off x="6779096" y="4705856"/>
            <a:ext cx="25152" cy="955392"/>
          </a:xfrm>
          <a:prstGeom prst="straightConnector1">
            <a:avLst/>
          </a:prstGeom>
          <a:ln w="50800" cap="rnd">
            <a:solidFill>
              <a:schemeClr val="tx1"/>
            </a:solidFill>
            <a:tailEnd type="triangle" w="lg" len="lg"/>
          </a:ln>
          <a:effectLst>
            <a:outerShdw blurRad="50800" dist="889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6" idx="3"/>
            <a:endCxn id="5" idx="3"/>
          </p:cNvCxnSpPr>
          <p:nvPr/>
        </p:nvCxnSpPr>
        <p:spPr>
          <a:xfrm flipV="1">
            <a:off x="7236296" y="2852936"/>
            <a:ext cx="557647" cy="1430516"/>
          </a:xfrm>
          <a:prstGeom prst="bentConnector3">
            <a:avLst>
              <a:gd name="adj1" fmla="val 204876"/>
            </a:avLst>
          </a:prstGeom>
          <a:ln w="50800" cap="sq">
            <a:solidFill>
              <a:schemeClr val="tx1"/>
            </a:solidFill>
            <a:tailEnd type="triangle" w="lg" len="lg"/>
          </a:ln>
          <a:effectLst>
            <a:outerShdw blurRad="50800" dist="889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43362" name="Rectangle 2"/>
          <p:cNvSpPr>
            <a:spLocks noGrp="1" noChangeArrowheads="1"/>
          </p:cNvSpPr>
          <p:nvPr>
            <p:ph type="title"/>
          </p:nvPr>
        </p:nvSpPr>
        <p:spPr/>
        <p:txBody>
          <a:bodyPr>
            <a:normAutofit/>
          </a:bodyPr>
          <a:lstStyle/>
          <a:p>
            <a:r>
              <a:rPr lang="en-US" dirty="0" smtClean="0">
                <a:solidFill>
                  <a:srgbClr val="333333"/>
                </a:solidFill>
              </a:rPr>
              <a:t>“while” Loop Flow Chart</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4176464" cy="4925144"/>
          </a:xfrm>
        </p:spPr>
        <p:txBody>
          <a:bodyPr>
            <a:normAutofit fontScale="77500" lnSpcReduction="20000"/>
          </a:bodyPr>
          <a:lstStyle/>
          <a:p>
            <a:pPr marL="0" indent="0">
              <a:lnSpc>
                <a:spcPct val="90000"/>
              </a:lnSpc>
              <a:buNone/>
            </a:pPr>
            <a:r>
              <a:rPr lang="en-US" sz="4000" b="1" dirty="0">
                <a:cs typeface="Courier"/>
              </a:rPr>
              <a:t>Description:</a:t>
            </a:r>
          </a:p>
          <a:p>
            <a:pPr marL="971550" lvl="1" indent="-571500">
              <a:lnSpc>
                <a:spcPct val="90000"/>
              </a:lnSpc>
              <a:buFont typeface="Wingdings" charset="2"/>
              <a:buChar char="v"/>
            </a:pPr>
            <a:r>
              <a:rPr lang="en-US" sz="3600" dirty="0" smtClean="0">
                <a:cs typeface="Courier"/>
              </a:rPr>
              <a:t>As long as the condition is true, the “while” loop executes the block of code.</a:t>
            </a:r>
            <a:r>
              <a:rPr lang="en-US" sz="3600" dirty="0">
                <a:cs typeface="Courier"/>
              </a:rPr>
              <a:t/>
            </a:r>
            <a:br>
              <a:rPr lang="en-US" sz="3600" dirty="0">
                <a:cs typeface="Courier"/>
              </a:rPr>
            </a:br>
            <a:endParaRPr lang="en-US" sz="3600" dirty="0">
              <a:cs typeface="Courier"/>
            </a:endParaRPr>
          </a:p>
          <a:p>
            <a:pPr marL="971550" lvl="1" indent="-571500">
              <a:lnSpc>
                <a:spcPct val="90000"/>
              </a:lnSpc>
              <a:buFont typeface="Wingdings" charset="2"/>
              <a:buChar char="v"/>
            </a:pPr>
            <a:r>
              <a:rPr lang="en-US" sz="3600" dirty="0" smtClean="0">
                <a:cs typeface="Courier"/>
              </a:rPr>
              <a:t>When the condition is false, the loop exits.</a:t>
            </a:r>
            <a:br>
              <a:rPr lang="en-US" sz="3600" dirty="0" smtClean="0">
                <a:cs typeface="Courier"/>
              </a:rPr>
            </a:br>
            <a:endParaRPr lang="en-US" sz="3600" dirty="0" smtClean="0">
              <a:cs typeface="Courier"/>
            </a:endParaRPr>
          </a:p>
          <a:p>
            <a:pPr marL="971550" lvl="1" indent="-571500">
              <a:lnSpc>
                <a:spcPct val="90000"/>
              </a:lnSpc>
              <a:buFont typeface="Wingdings" charset="2"/>
              <a:buChar char="v"/>
            </a:pPr>
            <a:r>
              <a:rPr lang="en-US" sz="3600" dirty="0" smtClean="0">
                <a:cs typeface="Courier"/>
              </a:rPr>
              <a:t>Notice that the condition is at the top of the loop.</a:t>
            </a:r>
            <a:endParaRPr lang="en-US" sz="3600" b="1" dirty="0" smtClean="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2</a:t>
            </a:fld>
            <a:endParaRPr lang="es-ES" dirty="0"/>
          </a:p>
        </p:txBody>
      </p:sp>
      <p:sp>
        <p:nvSpPr>
          <p:cNvPr id="5" name="Diamond 4"/>
          <p:cNvSpPr/>
          <p:nvPr/>
        </p:nvSpPr>
        <p:spPr>
          <a:xfrm>
            <a:off x="5785703" y="2455535"/>
            <a:ext cx="2008240" cy="794802"/>
          </a:xfrm>
          <a:prstGeom prst="diamond">
            <a:avLst/>
          </a:prstGeom>
          <a:solidFill>
            <a:srgbClr val="CCFFCC"/>
          </a:solidFill>
          <a:ln w="50800" cap="rnd">
            <a:solidFill>
              <a:schemeClr val="tx1"/>
            </a:solidFill>
          </a:ln>
          <a:effectLst>
            <a:outerShdw blurRad="63500" dist="889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rtlCol="0" anchor="ctr">
            <a:spAutoFit/>
          </a:bodyPr>
          <a:lstStyle/>
          <a:p>
            <a:pPr algn="ctr"/>
            <a:r>
              <a:rPr lang="en-US" sz="2000" b="1" dirty="0" smtClean="0">
                <a:solidFill>
                  <a:schemeClr val="tx1"/>
                </a:solidFill>
              </a:rPr>
              <a:t>WHILE</a:t>
            </a:r>
            <a:endParaRPr lang="en-US" sz="2000" b="1" dirty="0">
              <a:solidFill>
                <a:schemeClr val="tx1"/>
              </a:solidFill>
            </a:endParaRPr>
          </a:p>
        </p:txBody>
      </p:sp>
      <p:sp>
        <p:nvSpPr>
          <p:cNvPr id="6" name="Folded Corner 5"/>
          <p:cNvSpPr/>
          <p:nvPr/>
        </p:nvSpPr>
        <p:spPr>
          <a:xfrm>
            <a:off x="6321896" y="3861048"/>
            <a:ext cx="914400" cy="844808"/>
          </a:xfrm>
          <a:prstGeom prst="foldedCorner">
            <a:avLst/>
          </a:prstGeom>
          <a:solidFill>
            <a:srgbClr val="CCECFF"/>
          </a:solidFill>
          <a:ln w="50800" cap="rnd">
            <a:solidFill>
              <a:schemeClr val="tx1"/>
            </a:solidFill>
          </a:ln>
          <a:effectLst>
            <a:outerShdw blurRad="63500" dist="889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2000" b="1" dirty="0" smtClean="0">
                <a:solidFill>
                  <a:schemeClr val="tx1"/>
                </a:solidFill>
              </a:rPr>
              <a:t>Code Block</a:t>
            </a:r>
            <a:endParaRPr lang="en-US" sz="2000" b="1" dirty="0">
              <a:solidFill>
                <a:schemeClr val="tx1"/>
              </a:solidFill>
            </a:endParaRPr>
          </a:p>
        </p:txBody>
      </p:sp>
      <p:cxnSp>
        <p:nvCxnSpPr>
          <p:cNvPr id="8" name="Straight Arrow Connector 7"/>
          <p:cNvCxnSpPr>
            <a:endCxn id="5" idx="0"/>
          </p:cNvCxnSpPr>
          <p:nvPr/>
        </p:nvCxnSpPr>
        <p:spPr>
          <a:xfrm>
            <a:off x="6764671" y="1628800"/>
            <a:ext cx="25152" cy="826735"/>
          </a:xfrm>
          <a:prstGeom prst="straightConnector1">
            <a:avLst/>
          </a:prstGeom>
          <a:ln w="50800" cap="rnd">
            <a:solidFill>
              <a:schemeClr val="tx1"/>
            </a:solidFill>
            <a:tailEnd type="triangle" w="lg" len="lg"/>
          </a:ln>
          <a:effectLst>
            <a:outerShdw blurRad="50800" dist="889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5" idx="2"/>
            <a:endCxn id="6" idx="0"/>
          </p:cNvCxnSpPr>
          <p:nvPr/>
        </p:nvCxnSpPr>
        <p:spPr>
          <a:xfrm flipH="1">
            <a:off x="6779096" y="3250337"/>
            <a:ext cx="10727" cy="610711"/>
          </a:xfrm>
          <a:prstGeom prst="straightConnector1">
            <a:avLst/>
          </a:prstGeom>
          <a:ln w="50800" cap="rnd">
            <a:solidFill>
              <a:schemeClr val="tx1"/>
            </a:solidFill>
            <a:tailEnd type="triangle" w="lg" len="lg"/>
          </a:ln>
          <a:effectLst>
            <a:outerShdw blurRad="50800" dist="889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5" idx="1"/>
          </p:cNvCxnSpPr>
          <p:nvPr/>
        </p:nvCxnSpPr>
        <p:spPr>
          <a:xfrm rot="10800000" flipH="1" flipV="1">
            <a:off x="5785702" y="2852936"/>
            <a:ext cx="1018545" cy="2304256"/>
          </a:xfrm>
          <a:prstGeom prst="bentConnector4">
            <a:avLst>
              <a:gd name="adj1" fmla="val -37650"/>
              <a:gd name="adj2" fmla="val 100973"/>
            </a:avLst>
          </a:prstGeom>
          <a:ln w="50800" cap="flat">
            <a:solidFill>
              <a:schemeClr val="tx1"/>
            </a:solidFill>
            <a:tailEnd type="triangle" w="lg" len="lg"/>
          </a:ln>
          <a:effectLst>
            <a:outerShdw blurRad="50800" dist="889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6876256" y="3284984"/>
            <a:ext cx="625492" cy="400110"/>
          </a:xfrm>
          <a:prstGeom prst="rect">
            <a:avLst/>
          </a:prstGeom>
          <a:noFill/>
        </p:spPr>
        <p:txBody>
          <a:bodyPr wrap="none" rtlCol="0">
            <a:spAutoFit/>
          </a:bodyPr>
          <a:lstStyle/>
          <a:p>
            <a:pPr algn="ctr"/>
            <a:r>
              <a:rPr lang="en-US" sz="2000" dirty="0" smtClean="0"/>
              <a:t>true</a:t>
            </a:r>
            <a:endParaRPr lang="en-US" sz="2000" dirty="0"/>
          </a:p>
        </p:txBody>
      </p:sp>
      <p:sp>
        <p:nvSpPr>
          <p:cNvPr id="55" name="TextBox 54"/>
          <p:cNvSpPr txBox="1"/>
          <p:nvPr/>
        </p:nvSpPr>
        <p:spPr>
          <a:xfrm>
            <a:off x="5004048" y="2348880"/>
            <a:ext cx="726481" cy="400110"/>
          </a:xfrm>
          <a:prstGeom prst="rect">
            <a:avLst/>
          </a:prstGeom>
          <a:noFill/>
        </p:spPr>
        <p:txBody>
          <a:bodyPr wrap="none" rtlCol="0">
            <a:spAutoFit/>
          </a:bodyPr>
          <a:lstStyle/>
          <a:p>
            <a:pPr algn="ctr"/>
            <a:r>
              <a:rPr lang="en-US" sz="2000" dirty="0" smtClean="0"/>
              <a:t>false</a:t>
            </a:r>
            <a:endParaRPr lang="en-US" sz="2000" dirty="0"/>
          </a:p>
        </p:txBody>
      </p:sp>
    </p:spTree>
    <p:extLst>
      <p:ext uri="{BB962C8B-B14F-4D97-AF65-F5344CB8AC3E}">
        <p14:creationId xmlns:p14="http://schemas.microsoft.com/office/powerpoint/2010/main" val="2760999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dirty="0" smtClean="0">
                <a:solidFill>
                  <a:srgbClr val="333333"/>
                </a:solidFill>
              </a:rPr>
              <a:t>What is a “while” loop?</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rmAutofit lnSpcReduction="10000"/>
          </a:bodyPr>
          <a:lstStyle/>
          <a:p>
            <a:pPr marL="0" indent="0">
              <a:lnSpc>
                <a:spcPct val="90000"/>
              </a:lnSpc>
              <a:buNone/>
            </a:pPr>
            <a:r>
              <a:rPr lang="en-US" sz="2400" b="1" dirty="0">
                <a:solidFill>
                  <a:srgbClr val="000000"/>
                </a:solidFill>
                <a:cs typeface="Courier"/>
              </a:rPr>
              <a:t>Description:</a:t>
            </a:r>
          </a:p>
          <a:p>
            <a:pPr marL="400050" lvl="2" indent="0">
              <a:lnSpc>
                <a:spcPct val="90000"/>
              </a:lnSpc>
              <a:buNone/>
            </a:pPr>
            <a:r>
              <a:rPr lang="en-US" dirty="0">
                <a:solidFill>
                  <a:srgbClr val="000000"/>
                </a:solidFill>
                <a:cs typeface="Courier"/>
              </a:rPr>
              <a:t>The “while” loop executes a block of code zero or more times.</a:t>
            </a:r>
          </a:p>
          <a:p>
            <a:pPr marL="0" indent="0">
              <a:lnSpc>
                <a:spcPct val="90000"/>
              </a:lnSpc>
              <a:buNone/>
            </a:pPr>
            <a:endParaRPr lang="en-US" sz="2400" b="1" dirty="0" smtClean="0">
              <a:solidFill>
                <a:srgbClr val="000000"/>
              </a:solidFill>
              <a:cs typeface="Courier"/>
            </a:endParaRPr>
          </a:p>
          <a:p>
            <a:pPr marL="0" indent="0">
              <a:lnSpc>
                <a:spcPct val="90000"/>
              </a:lnSpc>
              <a:buNone/>
            </a:pPr>
            <a:r>
              <a:rPr lang="en-US" sz="2400" b="1" dirty="0" smtClean="0">
                <a:solidFill>
                  <a:srgbClr val="000000"/>
                </a:solidFill>
                <a:cs typeface="Courier"/>
              </a:rPr>
              <a:t>Syntax:</a:t>
            </a:r>
            <a:endParaRPr lang="en-US" sz="2400" b="1" dirty="0">
              <a:solidFill>
                <a:srgbClr val="000000"/>
              </a:solidFill>
              <a:cs typeface="Courier"/>
            </a:endParaRPr>
          </a:p>
          <a:p>
            <a:pPr marL="400050" lvl="1" indent="0">
              <a:lnSpc>
                <a:spcPct val="90000"/>
              </a:lnSpc>
              <a:buNone/>
            </a:pPr>
            <a:r>
              <a:rPr lang="nl-NL" sz="2400" b="1" dirty="0" err="1" smtClean="0">
                <a:solidFill>
                  <a:srgbClr val="000000"/>
                </a:solidFill>
                <a:latin typeface="Courier New" pitchFamily="49" charset="0"/>
                <a:cs typeface="Courier New" pitchFamily="49" charset="0"/>
              </a:rPr>
              <a:t>while</a:t>
            </a:r>
            <a:r>
              <a:rPr lang="nl-NL" sz="2400" b="1" dirty="0" smtClean="0">
                <a:solidFill>
                  <a:srgbClr val="000000"/>
                </a:solidFill>
                <a:latin typeface="Courier New" pitchFamily="49" charset="0"/>
                <a:cs typeface="Courier New" pitchFamily="49" charset="0"/>
              </a:rPr>
              <a:t> ( </a:t>
            </a:r>
            <a:r>
              <a:rPr lang="nl-NL" sz="2400" i="1" dirty="0" err="1" smtClean="0">
                <a:solidFill>
                  <a:srgbClr val="000000"/>
                </a:solidFill>
                <a:latin typeface="Courier New" pitchFamily="49" charset="0"/>
                <a:cs typeface="Courier New" pitchFamily="49" charset="0"/>
              </a:rPr>
              <a:t>condition</a:t>
            </a:r>
            <a:r>
              <a:rPr lang="nl-NL" sz="2400" b="1" dirty="0" smtClean="0">
                <a:solidFill>
                  <a:srgbClr val="000000"/>
                </a:solidFill>
                <a:latin typeface="Courier New" pitchFamily="49" charset="0"/>
                <a:cs typeface="Courier New" pitchFamily="49" charset="0"/>
              </a:rPr>
              <a:t> ) {</a:t>
            </a:r>
            <a:r>
              <a:rPr lang="nl-NL" sz="2400" i="1" dirty="0" smtClean="0">
                <a:solidFill>
                  <a:srgbClr val="000000"/>
                </a:solidFill>
                <a:latin typeface="Courier New" pitchFamily="49" charset="0"/>
                <a:cs typeface="Courier New" pitchFamily="49" charset="0"/>
              </a:rPr>
              <a:t>  // </a:t>
            </a:r>
            <a:r>
              <a:rPr lang="nl-NL" sz="2400" i="1" dirty="0" err="1" smtClean="0">
                <a:solidFill>
                  <a:srgbClr val="000000"/>
                </a:solidFill>
                <a:latin typeface="Courier New" pitchFamily="49" charset="0"/>
                <a:cs typeface="Courier New" pitchFamily="49" charset="0"/>
              </a:rPr>
              <a:t>true</a:t>
            </a:r>
            <a:endParaRPr lang="nl-NL" sz="2400" i="1" dirty="0">
              <a:solidFill>
                <a:srgbClr val="000000"/>
              </a:solidFill>
              <a:latin typeface="Courier New" pitchFamily="49" charset="0"/>
              <a:cs typeface="Courier New" pitchFamily="49" charset="0"/>
            </a:endParaRPr>
          </a:p>
          <a:p>
            <a:pPr marL="400050" lvl="1" indent="0">
              <a:lnSpc>
                <a:spcPct val="90000"/>
              </a:lnSpc>
              <a:buNone/>
            </a:pPr>
            <a:r>
              <a:rPr lang="nl-NL" sz="2400" i="1" dirty="0">
                <a:solidFill>
                  <a:srgbClr val="000000"/>
                </a:solidFill>
                <a:latin typeface="Courier New" pitchFamily="49" charset="0"/>
                <a:cs typeface="Courier New" pitchFamily="49" charset="0"/>
              </a:rPr>
              <a:t>   </a:t>
            </a:r>
            <a:r>
              <a:rPr lang="en-US" sz="2400" i="1" dirty="0" smtClean="0">
                <a:solidFill>
                  <a:srgbClr val="000000"/>
                </a:solidFill>
                <a:latin typeface="Courier New" pitchFamily="49" charset="0"/>
                <a:cs typeface="Courier New" pitchFamily="49" charset="0"/>
              </a:rPr>
              <a:t>// block of code;</a:t>
            </a:r>
            <a:endParaRPr lang="en-US" sz="2400" i="1" dirty="0">
              <a:solidFill>
                <a:srgbClr val="000000"/>
              </a:solidFill>
              <a:latin typeface="Courier New" pitchFamily="49" charset="0"/>
              <a:cs typeface="Courier New" pitchFamily="49" charset="0"/>
            </a:endParaRPr>
          </a:p>
          <a:p>
            <a:pPr marL="400050" lvl="1" indent="0">
              <a:lnSpc>
                <a:spcPct val="90000"/>
              </a:lnSpc>
              <a:buNone/>
            </a:pPr>
            <a:r>
              <a:rPr lang="en-US" sz="2400" b="1" dirty="0" smtClean="0">
                <a:solidFill>
                  <a:srgbClr val="000000"/>
                </a:solidFill>
                <a:latin typeface="Courier New" pitchFamily="49" charset="0"/>
                <a:cs typeface="Courier New" pitchFamily="49" charset="0"/>
              </a:rPr>
              <a:t>}</a:t>
            </a:r>
          </a:p>
          <a:p>
            <a:pPr marL="0" indent="0">
              <a:lnSpc>
                <a:spcPct val="90000"/>
              </a:lnSpc>
              <a:buNone/>
            </a:pPr>
            <a:endParaRPr lang="en-US" sz="2400" b="1" dirty="0" smtClean="0">
              <a:solidFill>
                <a:srgbClr val="000000"/>
              </a:solidFill>
              <a:cs typeface="Courier"/>
            </a:endParaRPr>
          </a:p>
          <a:p>
            <a:pPr marL="0" indent="0">
              <a:lnSpc>
                <a:spcPct val="90000"/>
              </a:lnSpc>
              <a:buNone/>
            </a:pPr>
            <a:r>
              <a:rPr lang="en-US" sz="2400" b="1" dirty="0" smtClean="0">
                <a:solidFill>
                  <a:srgbClr val="000000"/>
                </a:solidFill>
                <a:cs typeface="Courier"/>
              </a:rPr>
              <a:t>Best used when ...</a:t>
            </a:r>
            <a:endParaRPr lang="en-US" sz="2400" b="1" dirty="0">
              <a:solidFill>
                <a:srgbClr val="000000"/>
              </a:solidFill>
              <a:cs typeface="Courier"/>
            </a:endParaRPr>
          </a:p>
          <a:p>
            <a:pPr marL="400050" lvl="1" indent="0">
              <a:lnSpc>
                <a:spcPct val="90000"/>
              </a:lnSpc>
              <a:buNone/>
            </a:pPr>
            <a:r>
              <a:rPr lang="en-US" sz="2400" dirty="0" smtClean="0">
                <a:solidFill>
                  <a:srgbClr val="000000"/>
                </a:solidFill>
                <a:cs typeface="Courier"/>
              </a:rPr>
              <a:t>This </a:t>
            </a:r>
            <a:r>
              <a:rPr lang="en-US" sz="2400" dirty="0">
                <a:solidFill>
                  <a:srgbClr val="000000"/>
                </a:solidFill>
                <a:cs typeface="Courier"/>
              </a:rPr>
              <a:t>looping construct </a:t>
            </a:r>
            <a:r>
              <a:rPr lang="en-US" sz="2400" dirty="0" smtClean="0">
                <a:solidFill>
                  <a:srgbClr val="000000"/>
                </a:solidFill>
                <a:cs typeface="Courier"/>
              </a:rPr>
              <a:t>is used </a:t>
            </a:r>
            <a:r>
              <a:rPr lang="en-US" sz="2400" dirty="0">
                <a:solidFill>
                  <a:srgbClr val="000000"/>
                </a:solidFill>
                <a:cs typeface="Courier"/>
              </a:rPr>
              <a:t>when you don’t know the number of iterations.  </a:t>
            </a:r>
            <a:r>
              <a:rPr lang="en-US" sz="2400" dirty="0" smtClean="0">
                <a:solidFill>
                  <a:srgbClr val="000000"/>
                </a:solidFill>
                <a:cs typeface="Courier"/>
              </a:rPr>
              <a:t>Also ideal </a:t>
            </a:r>
            <a:r>
              <a:rPr lang="en-US" sz="2400" dirty="0">
                <a:solidFill>
                  <a:srgbClr val="000000"/>
                </a:solidFill>
                <a:cs typeface="Courier"/>
              </a:rPr>
              <a:t>for when the end condition is not </a:t>
            </a:r>
            <a:r>
              <a:rPr lang="en-US" sz="2400" dirty="0" smtClean="0">
                <a:solidFill>
                  <a:srgbClr val="000000"/>
                </a:solidFill>
                <a:cs typeface="Courier"/>
              </a:rPr>
              <a:t>well defined or </a:t>
            </a:r>
            <a:r>
              <a:rPr lang="en-US" sz="2400" dirty="0">
                <a:solidFill>
                  <a:srgbClr val="000000"/>
                </a:solidFill>
                <a:cs typeface="Courier"/>
              </a:rPr>
              <a:t>you may wish to protect the block from execution</a:t>
            </a:r>
            <a:r>
              <a:rPr lang="en-US" sz="2400" dirty="0" smtClean="0">
                <a:solidFill>
                  <a:srgbClr val="000000"/>
                </a:solidFill>
                <a:cs typeface="Courier"/>
              </a:rPr>
              <a:t>.</a:t>
            </a:r>
            <a:endParaRPr lang="en-US" sz="2400" dirty="0">
              <a:solidFill>
                <a:srgbClr val="000000"/>
              </a:solidFill>
              <a:cs typeface="Courier"/>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3</a:t>
            </a:fld>
            <a:endParaRPr lang="es-ES" dirty="0"/>
          </a:p>
        </p:txBody>
      </p:sp>
    </p:spTree>
    <p:extLst>
      <p:ext uri="{BB962C8B-B14F-4D97-AF65-F5344CB8AC3E}">
        <p14:creationId xmlns:p14="http://schemas.microsoft.com/office/powerpoint/2010/main" val="225811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dirty="0" smtClean="0">
                <a:solidFill>
                  <a:srgbClr val="333333"/>
                </a:solidFill>
              </a:rPr>
              <a:t>Simple “while” Loop</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rmAutofit fontScale="92500" lnSpcReduction="20000"/>
          </a:bodyPr>
          <a:lstStyle/>
          <a:p>
            <a:pPr marL="0" indent="0">
              <a:buNone/>
            </a:pPr>
            <a:r>
              <a:rPr lang="en-US" b="1" dirty="0" smtClean="0">
                <a:cs typeface="Courier"/>
              </a:rPr>
              <a:t>Discussion:</a:t>
            </a:r>
          </a:p>
          <a:p>
            <a:pPr marL="400050" lvl="1" indent="0">
              <a:buNone/>
            </a:pPr>
            <a:r>
              <a:rPr lang="en-US" dirty="0" smtClean="0">
                <a:cs typeface="Courier"/>
              </a:rPr>
              <a:t>The condition is at the top of the loop and the increment is inside the body of the loop.</a:t>
            </a:r>
          </a:p>
          <a:p>
            <a:pPr marL="400050" lvl="1" indent="0">
              <a:buNone/>
            </a:pPr>
            <a:endParaRPr lang="en-US" b="1" dirty="0" smtClean="0">
              <a:cs typeface="Courier"/>
            </a:endParaRPr>
          </a:p>
          <a:p>
            <a:pPr marL="0" indent="0">
              <a:buNone/>
            </a:pPr>
            <a:r>
              <a:rPr lang="en-US" b="1" dirty="0" smtClean="0">
                <a:cs typeface="Courier"/>
              </a:rPr>
              <a:t>Example:</a:t>
            </a:r>
          </a:p>
          <a:p>
            <a:pPr marL="400050" lvl="1" indent="0">
              <a:buNone/>
            </a:pPr>
            <a:r>
              <a:rPr lang="en-US" sz="3200" b="1" dirty="0" err="1">
                <a:latin typeface="Courier New" pitchFamily="49" charset="0"/>
                <a:cs typeface="Courier New" pitchFamily="49" charset="0"/>
              </a:rPr>
              <a:t>var</a:t>
            </a:r>
            <a:r>
              <a:rPr lang="en-US" sz="3200" b="1" dirty="0">
                <a:latin typeface="Courier New" pitchFamily="49" charset="0"/>
                <a:cs typeface="Courier New" pitchFamily="49" charset="0"/>
              </a:rPr>
              <a:t> </a:t>
            </a:r>
            <a:r>
              <a:rPr lang="en-US" sz="3200" b="1" dirty="0" err="1">
                <a:latin typeface="Courier New" pitchFamily="49" charset="0"/>
                <a:cs typeface="Courier New" pitchFamily="49" charset="0"/>
              </a:rPr>
              <a:t>i</a:t>
            </a:r>
            <a:r>
              <a:rPr lang="en-US" sz="3200" b="1" dirty="0">
                <a:latin typeface="Courier New" pitchFamily="49" charset="0"/>
                <a:cs typeface="Courier New" pitchFamily="49" charset="0"/>
              </a:rPr>
              <a:t> = 0;  // initialize index</a:t>
            </a:r>
          </a:p>
          <a:p>
            <a:pPr marL="400050" lvl="1" indent="0">
              <a:buNone/>
            </a:pPr>
            <a:endParaRPr lang="en-US" sz="3200" b="1" dirty="0">
              <a:latin typeface="Courier New" pitchFamily="49" charset="0"/>
              <a:cs typeface="Courier New" pitchFamily="49" charset="0"/>
            </a:endParaRPr>
          </a:p>
          <a:p>
            <a:pPr marL="400050" lvl="1" indent="0">
              <a:buNone/>
            </a:pPr>
            <a:r>
              <a:rPr lang="en-US" sz="3200" b="1" dirty="0">
                <a:latin typeface="Courier New" pitchFamily="49" charset="0"/>
                <a:cs typeface="Courier New" pitchFamily="49" charset="0"/>
              </a:rPr>
              <a:t>while ( </a:t>
            </a:r>
            <a:r>
              <a:rPr lang="en-US" sz="3200" b="1" dirty="0" err="1">
                <a:latin typeface="Courier New" pitchFamily="49" charset="0"/>
                <a:cs typeface="Courier New" pitchFamily="49" charset="0"/>
              </a:rPr>
              <a:t>i</a:t>
            </a:r>
            <a:r>
              <a:rPr lang="en-US" sz="3200" b="1" dirty="0">
                <a:latin typeface="Courier New" pitchFamily="49" charset="0"/>
                <a:cs typeface="Courier New" pitchFamily="49" charset="0"/>
              </a:rPr>
              <a:t> &lt; 10 ) {  // if </a:t>
            </a:r>
            <a:r>
              <a:rPr lang="en-US" sz="3200" b="1" dirty="0" smtClean="0">
                <a:latin typeface="Courier New" pitchFamily="49" charset="0"/>
                <a:cs typeface="Courier New" pitchFamily="49" charset="0"/>
              </a:rPr>
              <a:t>true</a:t>
            </a:r>
            <a:endParaRPr lang="en-US" sz="3200" b="1" dirty="0">
              <a:latin typeface="Courier New" pitchFamily="49" charset="0"/>
              <a:cs typeface="Courier New" pitchFamily="49" charset="0"/>
            </a:endParaRPr>
          </a:p>
          <a:p>
            <a:pPr marL="400050" lvl="1" indent="0">
              <a:buNone/>
            </a:pPr>
            <a:r>
              <a:rPr lang="en-US" sz="3200" b="1" dirty="0">
                <a:latin typeface="Courier New" pitchFamily="49" charset="0"/>
                <a:cs typeface="Courier New" pitchFamily="49" charset="0"/>
              </a:rPr>
              <a:t>   </a:t>
            </a:r>
            <a:r>
              <a:rPr lang="en-US" sz="3200" b="1" dirty="0" err="1">
                <a:latin typeface="Courier New" pitchFamily="49" charset="0"/>
                <a:cs typeface="Courier New" pitchFamily="49" charset="0"/>
              </a:rPr>
              <a:t>console.log</a:t>
            </a:r>
            <a:r>
              <a:rPr lang="en-US" sz="3200" b="1" dirty="0">
                <a:latin typeface="Courier New" pitchFamily="49" charset="0"/>
                <a:cs typeface="Courier New" pitchFamily="49" charset="0"/>
              </a:rPr>
              <a:t>( </a:t>
            </a:r>
            <a:r>
              <a:rPr lang="en-US" sz="3200" b="1" dirty="0" err="1">
                <a:latin typeface="Courier New" pitchFamily="49" charset="0"/>
                <a:cs typeface="Courier New" pitchFamily="49" charset="0"/>
              </a:rPr>
              <a:t>i</a:t>
            </a:r>
            <a:r>
              <a:rPr lang="en-US" sz="3200" b="1" dirty="0">
                <a:latin typeface="Courier New" pitchFamily="49" charset="0"/>
                <a:cs typeface="Courier New" pitchFamily="49" charset="0"/>
              </a:rPr>
              <a:t> );</a:t>
            </a:r>
          </a:p>
          <a:p>
            <a:pPr marL="400050" lvl="1" indent="0">
              <a:buNone/>
            </a:pPr>
            <a:r>
              <a:rPr lang="en-US" sz="3200" b="1" dirty="0">
                <a:latin typeface="Courier New" pitchFamily="49" charset="0"/>
                <a:cs typeface="Courier New" pitchFamily="49" charset="0"/>
              </a:rPr>
              <a:t>   </a:t>
            </a:r>
            <a:r>
              <a:rPr lang="en-US" sz="3200" b="1" dirty="0" err="1">
                <a:latin typeface="Courier New" pitchFamily="49" charset="0"/>
                <a:cs typeface="Courier New" pitchFamily="49" charset="0"/>
              </a:rPr>
              <a:t>i</a:t>
            </a:r>
            <a:r>
              <a:rPr lang="en-US" sz="3200" b="1" dirty="0">
                <a:latin typeface="Courier New" pitchFamily="49" charset="0"/>
                <a:cs typeface="Courier New" pitchFamily="49" charset="0"/>
              </a:rPr>
              <a:t>++;  // increment</a:t>
            </a:r>
          </a:p>
          <a:p>
            <a:pPr marL="400050" lvl="1" indent="0">
              <a:buNone/>
            </a:pPr>
            <a:r>
              <a:rPr lang="en-US" sz="3200" b="1" dirty="0">
                <a:latin typeface="Courier New" pitchFamily="49" charset="0"/>
                <a:cs typeface="Courier New" pitchFamily="49" charset="0"/>
              </a:rPr>
              <a:t>}</a:t>
            </a:r>
            <a:endParaRPr lang="en-US" sz="7200" b="1"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4</a:t>
            </a:fld>
            <a:endParaRPr lang="es-ES" dirty="0"/>
          </a:p>
        </p:txBody>
      </p:sp>
      <p:sp>
        <p:nvSpPr>
          <p:cNvPr id="5" name="Folded Corner 4"/>
          <p:cNvSpPr>
            <a:spLocks noChangeArrowheads="1"/>
          </p:cNvSpPr>
          <p:nvPr/>
        </p:nvSpPr>
        <p:spPr bwMode="auto">
          <a:xfrm>
            <a:off x="6940006" y="6321871"/>
            <a:ext cx="872354" cy="275481"/>
          </a:xfrm>
          <a:prstGeom prst="foldedCorner">
            <a:avLst>
              <a:gd name="adj" fmla="val 16667"/>
            </a:avLst>
          </a:prstGeom>
          <a:gradFill rotWithShape="1">
            <a:gsLst>
              <a:gs pos="0">
                <a:srgbClr val="FFAE87"/>
              </a:gs>
              <a:gs pos="50000">
                <a:srgbClr val="FFCCB7"/>
              </a:gs>
              <a:gs pos="100000">
                <a:srgbClr val="FFE5DC"/>
              </a:gs>
            </a:gsLst>
            <a:lin ang="16200000" scaled="1"/>
          </a:gradFill>
          <a:ln w="25400">
            <a:solidFill>
              <a:srgbClr val="BB6126"/>
            </a:solidFill>
            <a:round/>
            <a:headEnd/>
            <a:tailEnd/>
          </a:ln>
          <a:effectLst>
            <a:outerShdw blurRad="63500" dist="127001" dir="2700000" algn="tl" rotWithShape="0">
              <a:srgbClr val="000000">
                <a:alpha val="39999"/>
              </a:srgbClr>
            </a:outerShdw>
          </a:effectLst>
        </p:spPr>
        <p:txBody>
          <a:bodyPr wrap="none" anchor="ctr">
            <a:spAutoFit/>
          </a:bodyPr>
          <a:lstStyle/>
          <a:p>
            <a:pPr algn="r">
              <a:buFont typeface="Times New Roman" pitchFamily="16" charset="0"/>
              <a:buNone/>
              <a:defRPr/>
            </a:pPr>
            <a:r>
              <a:rPr lang="en-US" sz="900" b="1" dirty="0" smtClean="0">
                <a:latin typeface="DejaVu Sans" pitchFamily="34" charset="0"/>
                <a:ea typeface="DejaVu Sans" pitchFamily="34" charset="0"/>
                <a:cs typeface="DejaVu Sans" pitchFamily="34" charset="0"/>
              </a:rPr>
              <a:t>while.html</a:t>
            </a:r>
            <a:endParaRPr lang="en-US" sz="900" b="1" dirty="0">
              <a:solidFill>
                <a:schemeClr val="tx1"/>
              </a:solidFill>
              <a:latin typeface="DejaVu Sans" pitchFamily="34" charset="0"/>
              <a:ea typeface="DejaVu Sans" pitchFamily="34" charset="0"/>
              <a:cs typeface="DejaVu Sans" pitchFamily="34" charset="0"/>
            </a:endParaRPr>
          </a:p>
        </p:txBody>
      </p:sp>
    </p:spTree>
    <p:extLst>
      <p:ext uri="{BB962C8B-B14F-4D97-AF65-F5344CB8AC3E}">
        <p14:creationId xmlns:p14="http://schemas.microsoft.com/office/powerpoint/2010/main" val="674315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dirty="0" smtClean="0">
                <a:solidFill>
                  <a:srgbClr val="333333"/>
                </a:solidFill>
              </a:rPr>
              <a:t>Complex “while” Loop</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Autofit/>
          </a:bodyPr>
          <a:lstStyle/>
          <a:p>
            <a:pPr marL="0" indent="0">
              <a:buNone/>
            </a:pPr>
            <a:r>
              <a:rPr lang="en-US" sz="2500" b="1" dirty="0" err="1" smtClean="0">
                <a:latin typeface="Courier New" pitchFamily="49" charset="0"/>
                <a:cs typeface="Courier New" pitchFamily="49" charset="0"/>
              </a:rPr>
              <a:t>var</a:t>
            </a:r>
            <a:r>
              <a:rPr lang="en-US" sz="2500" b="1" dirty="0" smtClean="0">
                <a:latin typeface="Courier New" pitchFamily="49" charset="0"/>
                <a:cs typeface="Courier New" pitchFamily="49" charset="0"/>
              </a:rPr>
              <a:t> </a:t>
            </a:r>
            <a:r>
              <a:rPr lang="en-US" sz="2500" b="1" dirty="0" err="1" smtClean="0">
                <a:latin typeface="Courier New" pitchFamily="49" charset="0"/>
                <a:cs typeface="Courier New" pitchFamily="49" charset="0"/>
              </a:rPr>
              <a:t>ingalls</a:t>
            </a:r>
            <a:r>
              <a:rPr lang="en-US" sz="2500" b="1" dirty="0" smtClean="0">
                <a:latin typeface="Courier New" pitchFamily="49" charset="0"/>
                <a:cs typeface="Courier New" pitchFamily="49" charset="0"/>
              </a:rPr>
              <a:t> = [ "Charles", "Caroline", </a:t>
            </a:r>
          </a:p>
          <a:p>
            <a:pPr marL="0" indent="0">
              <a:buNone/>
            </a:pPr>
            <a:r>
              <a:rPr lang="en-US" sz="2500" b="1" dirty="0" smtClean="0">
                <a:latin typeface="Courier New" pitchFamily="49" charset="0"/>
                <a:cs typeface="Courier New" pitchFamily="49" charset="0"/>
              </a:rPr>
              <a:t>                "Mary", "Laura", </a:t>
            </a:r>
          </a:p>
          <a:p>
            <a:pPr marL="0" indent="0">
              <a:buNone/>
            </a:pPr>
            <a:r>
              <a:rPr lang="en-US" sz="2500" b="1" dirty="0" smtClean="0">
                <a:latin typeface="Courier New" pitchFamily="49" charset="0"/>
                <a:cs typeface="Courier New" pitchFamily="49" charset="0"/>
              </a:rPr>
              <a:t>                "Carrie" ];</a:t>
            </a:r>
          </a:p>
          <a:p>
            <a:pPr marL="0" indent="0">
              <a:buNone/>
            </a:pPr>
            <a:endParaRPr lang="en-US" sz="2500" b="1" dirty="0" smtClean="0">
              <a:latin typeface="Courier New" pitchFamily="49" charset="0"/>
              <a:cs typeface="Courier New" pitchFamily="49" charset="0"/>
            </a:endParaRPr>
          </a:p>
          <a:p>
            <a:pPr marL="0" indent="0">
              <a:buNone/>
            </a:pPr>
            <a:r>
              <a:rPr lang="en-US" sz="2500" b="1" dirty="0" smtClean="0">
                <a:latin typeface="Courier New" pitchFamily="49" charset="0"/>
                <a:cs typeface="Courier New" pitchFamily="49" charset="0"/>
              </a:rPr>
              <a:t>while ( </a:t>
            </a:r>
            <a:r>
              <a:rPr lang="en-US" sz="2500" b="1" dirty="0" err="1" smtClean="0">
                <a:latin typeface="Courier New" pitchFamily="49" charset="0"/>
                <a:cs typeface="Courier New" pitchFamily="49" charset="0"/>
              </a:rPr>
              <a:t>ingalls.length</a:t>
            </a:r>
            <a:r>
              <a:rPr lang="en-US" sz="2500" b="1" dirty="0" smtClean="0">
                <a:latin typeface="Courier New" pitchFamily="49" charset="0"/>
                <a:cs typeface="Courier New" pitchFamily="49" charset="0"/>
              </a:rPr>
              <a:t> != 0 ) {</a:t>
            </a:r>
          </a:p>
          <a:p>
            <a:pPr marL="0" indent="0">
              <a:buNone/>
            </a:pPr>
            <a:r>
              <a:rPr lang="en-US" sz="2500" b="1" dirty="0" smtClean="0">
                <a:latin typeface="Courier New" pitchFamily="49" charset="0"/>
                <a:cs typeface="Courier New" pitchFamily="49" charset="0"/>
              </a:rPr>
              <a:t>   console.log( "Array: " + </a:t>
            </a:r>
            <a:r>
              <a:rPr lang="en-US" sz="2500" b="1" dirty="0" err="1" smtClean="0">
                <a:latin typeface="Courier New" pitchFamily="49" charset="0"/>
                <a:cs typeface="Courier New" pitchFamily="49" charset="0"/>
              </a:rPr>
              <a:t>ingalls</a:t>
            </a:r>
            <a:r>
              <a:rPr lang="en-US" sz="2500" b="1" dirty="0" smtClean="0">
                <a:latin typeface="Courier New" pitchFamily="49" charset="0"/>
                <a:cs typeface="Courier New" pitchFamily="49" charset="0"/>
              </a:rPr>
              <a:t> +</a:t>
            </a:r>
          </a:p>
          <a:p>
            <a:pPr marL="0" indent="0">
              <a:buNone/>
            </a:pPr>
            <a:r>
              <a:rPr lang="en-US" sz="2500" b="1" dirty="0" smtClean="0">
                <a:latin typeface="Courier New" pitchFamily="49" charset="0"/>
                <a:cs typeface="Courier New" pitchFamily="49" charset="0"/>
              </a:rPr>
              <a:t>       " Length: " + </a:t>
            </a:r>
            <a:r>
              <a:rPr lang="en-US" sz="2500" b="1" dirty="0" err="1" smtClean="0">
                <a:latin typeface="Courier New" pitchFamily="49" charset="0"/>
                <a:cs typeface="Courier New" pitchFamily="49" charset="0"/>
              </a:rPr>
              <a:t>ingalls.length</a:t>
            </a:r>
            <a:r>
              <a:rPr lang="en-US" sz="2500" b="1" dirty="0" smtClean="0">
                <a:latin typeface="Courier New" pitchFamily="49" charset="0"/>
                <a:cs typeface="Courier New" pitchFamily="49" charset="0"/>
              </a:rPr>
              <a:t> );</a:t>
            </a:r>
          </a:p>
          <a:p>
            <a:pPr marL="0" indent="0">
              <a:buNone/>
            </a:pPr>
            <a:endParaRPr lang="en-US" sz="2500" b="1" dirty="0" smtClean="0">
              <a:latin typeface="Courier New" pitchFamily="49" charset="0"/>
              <a:cs typeface="Courier New" pitchFamily="49" charset="0"/>
            </a:endParaRPr>
          </a:p>
          <a:p>
            <a:pPr marL="0" indent="0">
              <a:buNone/>
            </a:pPr>
            <a:r>
              <a:rPr lang="en-US" sz="2500" b="1" dirty="0" smtClean="0">
                <a:latin typeface="Courier New" pitchFamily="49" charset="0"/>
                <a:cs typeface="Courier New" pitchFamily="49" charset="0"/>
              </a:rPr>
              <a:t>   person = ingalls.pop();</a:t>
            </a:r>
          </a:p>
          <a:p>
            <a:pPr marL="0" indent="0">
              <a:buNone/>
            </a:pPr>
            <a:r>
              <a:rPr lang="en-US" sz="2500" b="1" dirty="0" smtClean="0">
                <a:latin typeface="Courier New" pitchFamily="49" charset="0"/>
                <a:cs typeface="Courier New" pitchFamily="49" charset="0"/>
              </a:rPr>
              <a:t>   console.log( "Popped: " + person );</a:t>
            </a:r>
          </a:p>
          <a:p>
            <a:pPr marL="0" indent="0">
              <a:buNone/>
            </a:pPr>
            <a:r>
              <a:rPr lang="en-US" sz="2500" b="1" dirty="0" smtClean="0">
                <a:latin typeface="Courier New" pitchFamily="49" charset="0"/>
                <a:cs typeface="Courier New" pitchFamily="49" charset="0"/>
              </a:rPr>
              <a:t>}</a:t>
            </a:r>
            <a:endParaRPr lang="en-US" sz="2500" b="1"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5</a:t>
            </a:fld>
            <a:endParaRPr lang="es-ES" dirty="0"/>
          </a:p>
        </p:txBody>
      </p:sp>
      <p:sp>
        <p:nvSpPr>
          <p:cNvPr id="5" name="Folded Corner 4"/>
          <p:cNvSpPr>
            <a:spLocks noChangeArrowheads="1"/>
          </p:cNvSpPr>
          <p:nvPr/>
        </p:nvSpPr>
        <p:spPr bwMode="auto">
          <a:xfrm>
            <a:off x="6700746" y="6321871"/>
            <a:ext cx="1119216" cy="275481"/>
          </a:xfrm>
          <a:prstGeom prst="foldedCorner">
            <a:avLst>
              <a:gd name="adj" fmla="val 16667"/>
            </a:avLst>
          </a:prstGeom>
          <a:gradFill rotWithShape="1">
            <a:gsLst>
              <a:gs pos="0">
                <a:srgbClr val="FFAE87"/>
              </a:gs>
              <a:gs pos="50000">
                <a:srgbClr val="FFCCB7"/>
              </a:gs>
              <a:gs pos="100000">
                <a:srgbClr val="FFE5DC"/>
              </a:gs>
            </a:gsLst>
            <a:lin ang="16200000" scaled="1"/>
          </a:gradFill>
          <a:ln w="25400">
            <a:solidFill>
              <a:srgbClr val="BB6126"/>
            </a:solidFill>
            <a:round/>
            <a:headEnd/>
            <a:tailEnd/>
          </a:ln>
          <a:effectLst>
            <a:outerShdw blurRad="63500" dist="127001" dir="2700000" algn="tl" rotWithShape="0">
              <a:srgbClr val="000000">
                <a:alpha val="39999"/>
              </a:srgbClr>
            </a:outerShdw>
          </a:effectLst>
        </p:spPr>
        <p:txBody>
          <a:bodyPr wrap="none" anchor="ctr">
            <a:spAutoFit/>
          </a:bodyPr>
          <a:lstStyle/>
          <a:p>
            <a:pPr algn="r">
              <a:buFont typeface="Times New Roman" pitchFamily="16" charset="0"/>
              <a:buNone/>
              <a:defRPr/>
            </a:pPr>
            <a:r>
              <a:rPr lang="en-US" sz="900" b="1" dirty="0" smtClean="0">
                <a:latin typeface="DejaVu Sans" pitchFamily="34" charset="0"/>
                <a:ea typeface="DejaVu Sans" pitchFamily="34" charset="0"/>
                <a:cs typeface="DejaVu Sans" pitchFamily="34" charset="0"/>
              </a:rPr>
              <a:t>whilePop.html</a:t>
            </a:r>
            <a:endParaRPr lang="en-US" sz="900" b="1" dirty="0">
              <a:solidFill>
                <a:schemeClr val="tx1"/>
              </a:solidFill>
              <a:latin typeface="DejaVu Sans" pitchFamily="34" charset="0"/>
              <a:ea typeface="DejaVu Sans" pitchFamily="34" charset="0"/>
              <a:cs typeface="DejaVu Sans" pitchFamily="34" charset="0"/>
            </a:endParaRPr>
          </a:p>
        </p:txBody>
      </p:sp>
    </p:spTree>
    <p:extLst>
      <p:ext uri="{BB962C8B-B14F-4D97-AF65-F5344CB8AC3E}">
        <p14:creationId xmlns:p14="http://schemas.microsoft.com/office/powerpoint/2010/main" val="1051916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a:stCxn id="6" idx="2"/>
          </p:cNvCxnSpPr>
          <p:nvPr/>
        </p:nvCxnSpPr>
        <p:spPr>
          <a:xfrm>
            <a:off x="6923112" y="3049672"/>
            <a:ext cx="25152" cy="955392"/>
          </a:xfrm>
          <a:prstGeom prst="straightConnector1">
            <a:avLst/>
          </a:prstGeom>
          <a:ln w="50800" cap="rnd">
            <a:solidFill>
              <a:schemeClr val="tx1"/>
            </a:solidFill>
            <a:tailEnd type="triangle" w="lg" len="lg"/>
          </a:ln>
          <a:effectLst>
            <a:outerShdw blurRad="50800" dist="889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5" idx="3"/>
            <a:endCxn id="6" idx="3"/>
          </p:cNvCxnSpPr>
          <p:nvPr/>
        </p:nvCxnSpPr>
        <p:spPr>
          <a:xfrm flipH="1" flipV="1">
            <a:off x="7380312" y="2627268"/>
            <a:ext cx="557647" cy="1754822"/>
          </a:xfrm>
          <a:prstGeom prst="bentConnector3">
            <a:avLst>
              <a:gd name="adj1" fmla="val -40994"/>
            </a:avLst>
          </a:prstGeom>
          <a:ln w="50800" cap="sq">
            <a:solidFill>
              <a:schemeClr val="tx1"/>
            </a:solidFill>
            <a:tailEnd type="triangle" w="lg" len="lg"/>
          </a:ln>
          <a:effectLst>
            <a:outerShdw blurRad="50800" dist="889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43362" name="Rectangle 2"/>
          <p:cNvSpPr>
            <a:spLocks noGrp="1" noChangeArrowheads="1"/>
          </p:cNvSpPr>
          <p:nvPr>
            <p:ph type="title"/>
          </p:nvPr>
        </p:nvSpPr>
        <p:spPr/>
        <p:txBody>
          <a:bodyPr>
            <a:normAutofit/>
          </a:bodyPr>
          <a:lstStyle/>
          <a:p>
            <a:r>
              <a:rPr lang="en-US" dirty="0" smtClean="0">
                <a:solidFill>
                  <a:srgbClr val="333333"/>
                </a:solidFill>
              </a:rPr>
              <a:t>“do while” Loop Flow Chart</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4176464" cy="4925144"/>
          </a:xfrm>
        </p:spPr>
        <p:txBody>
          <a:bodyPr>
            <a:normAutofit fontScale="77500" lnSpcReduction="20000"/>
          </a:bodyPr>
          <a:lstStyle/>
          <a:p>
            <a:pPr marL="0" indent="0">
              <a:lnSpc>
                <a:spcPct val="90000"/>
              </a:lnSpc>
              <a:buNone/>
            </a:pPr>
            <a:r>
              <a:rPr lang="en-US" sz="4000" b="1" dirty="0">
                <a:cs typeface="Courier"/>
              </a:rPr>
              <a:t>Description:</a:t>
            </a:r>
          </a:p>
          <a:p>
            <a:pPr marL="971550" lvl="1" indent="-571500">
              <a:lnSpc>
                <a:spcPct val="90000"/>
              </a:lnSpc>
              <a:buFont typeface="Wingdings" charset="2"/>
              <a:buChar char="v"/>
            </a:pPr>
            <a:r>
              <a:rPr lang="en-US" sz="3600" dirty="0" smtClean="0">
                <a:cs typeface="Courier"/>
              </a:rPr>
              <a:t>As long as the condition is true, the “do while” loop executes the block of code.</a:t>
            </a:r>
          </a:p>
          <a:p>
            <a:pPr marL="971550" lvl="1" indent="-571500">
              <a:lnSpc>
                <a:spcPct val="90000"/>
              </a:lnSpc>
              <a:buFont typeface="Wingdings" charset="2"/>
              <a:buChar char="v"/>
            </a:pPr>
            <a:endParaRPr lang="en-US" sz="3600" dirty="0">
              <a:cs typeface="Courier"/>
            </a:endParaRPr>
          </a:p>
          <a:p>
            <a:pPr marL="971550" lvl="1" indent="-571500">
              <a:lnSpc>
                <a:spcPct val="90000"/>
              </a:lnSpc>
              <a:buFont typeface="Wingdings" charset="2"/>
              <a:buChar char="v"/>
            </a:pPr>
            <a:r>
              <a:rPr lang="en-US" sz="3600" dirty="0" smtClean="0">
                <a:cs typeface="Courier"/>
              </a:rPr>
              <a:t>When the condition is false, the loop exits.</a:t>
            </a:r>
          </a:p>
          <a:p>
            <a:pPr marL="971550" lvl="1" indent="-571500">
              <a:lnSpc>
                <a:spcPct val="90000"/>
              </a:lnSpc>
              <a:buFont typeface="Wingdings" charset="2"/>
              <a:buChar char="v"/>
            </a:pPr>
            <a:endParaRPr lang="en-US" sz="3600" dirty="0">
              <a:cs typeface="Courier"/>
            </a:endParaRPr>
          </a:p>
          <a:p>
            <a:pPr marL="971550" lvl="1" indent="-571500">
              <a:lnSpc>
                <a:spcPct val="90000"/>
              </a:lnSpc>
              <a:buFont typeface="Wingdings" charset="2"/>
              <a:buChar char="v"/>
            </a:pPr>
            <a:r>
              <a:rPr lang="en-US" sz="3600" dirty="0" smtClean="0">
                <a:cs typeface="Courier"/>
              </a:rPr>
              <a:t>Notice that the condition is at the bottom of the loop.</a:t>
            </a:r>
            <a:endParaRPr lang="en-US" sz="3600" b="1" dirty="0" smtClean="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6</a:t>
            </a:fld>
            <a:endParaRPr lang="es-ES" dirty="0"/>
          </a:p>
        </p:txBody>
      </p:sp>
      <p:sp>
        <p:nvSpPr>
          <p:cNvPr id="5" name="Diamond 4"/>
          <p:cNvSpPr/>
          <p:nvPr/>
        </p:nvSpPr>
        <p:spPr>
          <a:xfrm>
            <a:off x="5929719" y="3678996"/>
            <a:ext cx="2008240" cy="1406188"/>
          </a:xfrm>
          <a:prstGeom prst="diamond">
            <a:avLst/>
          </a:prstGeom>
          <a:solidFill>
            <a:srgbClr val="CCFFCC"/>
          </a:solidFill>
          <a:ln w="50800" cap="rnd">
            <a:solidFill>
              <a:schemeClr val="tx1"/>
            </a:solidFill>
          </a:ln>
          <a:effectLst>
            <a:outerShdw blurRad="63500" dist="889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rtlCol="0" anchor="t">
            <a:noAutofit/>
          </a:bodyPr>
          <a:lstStyle/>
          <a:p>
            <a:pPr algn="ctr"/>
            <a:r>
              <a:rPr lang="en-US" sz="2000" b="1" dirty="0" smtClean="0">
                <a:solidFill>
                  <a:schemeClr val="tx1"/>
                </a:solidFill>
              </a:rPr>
              <a:t>DO</a:t>
            </a:r>
          </a:p>
          <a:p>
            <a:pPr algn="ctr"/>
            <a:r>
              <a:rPr lang="en-US" sz="2000" b="1" dirty="0" smtClean="0">
                <a:solidFill>
                  <a:schemeClr val="tx1"/>
                </a:solidFill>
              </a:rPr>
              <a:t>WHILE</a:t>
            </a:r>
            <a:endParaRPr lang="en-US" sz="2000" b="1" dirty="0">
              <a:solidFill>
                <a:schemeClr val="tx1"/>
              </a:solidFill>
            </a:endParaRPr>
          </a:p>
        </p:txBody>
      </p:sp>
      <p:sp>
        <p:nvSpPr>
          <p:cNvPr id="6" name="Folded Corner 5"/>
          <p:cNvSpPr/>
          <p:nvPr/>
        </p:nvSpPr>
        <p:spPr>
          <a:xfrm>
            <a:off x="6465912" y="2204864"/>
            <a:ext cx="914400" cy="844808"/>
          </a:xfrm>
          <a:prstGeom prst="foldedCorner">
            <a:avLst/>
          </a:prstGeom>
          <a:solidFill>
            <a:srgbClr val="CCECFF"/>
          </a:solidFill>
          <a:ln w="50800" cap="rnd">
            <a:solidFill>
              <a:schemeClr val="tx1"/>
            </a:solidFill>
          </a:ln>
          <a:effectLst>
            <a:outerShdw blurRad="63500" dist="889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2000" b="1" dirty="0" smtClean="0">
                <a:solidFill>
                  <a:schemeClr val="tx1"/>
                </a:solidFill>
              </a:rPr>
              <a:t>Code Block</a:t>
            </a:r>
            <a:endParaRPr lang="en-US" sz="2000" b="1" dirty="0">
              <a:solidFill>
                <a:schemeClr val="tx1"/>
              </a:solidFill>
            </a:endParaRPr>
          </a:p>
        </p:txBody>
      </p:sp>
      <p:cxnSp>
        <p:nvCxnSpPr>
          <p:cNvPr id="8" name="Straight Arrow Connector 7"/>
          <p:cNvCxnSpPr>
            <a:stCxn id="6" idx="2"/>
            <a:endCxn id="5" idx="0"/>
          </p:cNvCxnSpPr>
          <p:nvPr/>
        </p:nvCxnSpPr>
        <p:spPr>
          <a:xfrm>
            <a:off x="6923112" y="3049672"/>
            <a:ext cx="10727" cy="629324"/>
          </a:xfrm>
          <a:prstGeom prst="straightConnector1">
            <a:avLst/>
          </a:prstGeom>
          <a:ln w="50800" cap="rnd">
            <a:solidFill>
              <a:schemeClr val="tx1"/>
            </a:solidFill>
            <a:tailEnd type="triangle" w="lg" len="lg"/>
          </a:ln>
          <a:effectLst>
            <a:outerShdw blurRad="50800" dist="889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endCxn id="6" idx="0"/>
          </p:cNvCxnSpPr>
          <p:nvPr/>
        </p:nvCxnSpPr>
        <p:spPr>
          <a:xfrm>
            <a:off x="6876256" y="1556792"/>
            <a:ext cx="0" cy="648072"/>
          </a:xfrm>
          <a:prstGeom prst="straightConnector1">
            <a:avLst/>
          </a:prstGeom>
          <a:ln w="50800" cap="rnd">
            <a:solidFill>
              <a:schemeClr val="tx1"/>
            </a:solidFill>
            <a:tailEnd type="triangle" w="lg" len="lg"/>
          </a:ln>
          <a:effectLst>
            <a:outerShdw blurRad="50800" dist="889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5" idx="1"/>
          </p:cNvCxnSpPr>
          <p:nvPr/>
        </p:nvCxnSpPr>
        <p:spPr>
          <a:xfrm rot="10800000" flipV="1">
            <a:off x="5436103" y="4382090"/>
            <a:ext cx="493617" cy="685432"/>
          </a:xfrm>
          <a:prstGeom prst="bentConnector2">
            <a:avLst/>
          </a:prstGeom>
          <a:ln w="50800" cap="flat">
            <a:solidFill>
              <a:schemeClr val="tx1"/>
            </a:solidFill>
            <a:tailEnd type="triangle" w="lg" len="lg"/>
          </a:ln>
          <a:effectLst>
            <a:outerShdw blurRad="50800" dist="889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7884368" y="4437112"/>
            <a:ext cx="625492" cy="400110"/>
          </a:xfrm>
          <a:prstGeom prst="rect">
            <a:avLst/>
          </a:prstGeom>
          <a:noFill/>
        </p:spPr>
        <p:txBody>
          <a:bodyPr wrap="none" rtlCol="0">
            <a:spAutoFit/>
          </a:bodyPr>
          <a:lstStyle/>
          <a:p>
            <a:pPr algn="ctr"/>
            <a:r>
              <a:rPr lang="en-US" sz="2000" dirty="0" smtClean="0"/>
              <a:t>true</a:t>
            </a:r>
            <a:endParaRPr lang="en-US" sz="2000" dirty="0"/>
          </a:p>
        </p:txBody>
      </p:sp>
      <p:sp>
        <p:nvSpPr>
          <p:cNvPr id="55" name="TextBox 54"/>
          <p:cNvSpPr txBox="1"/>
          <p:nvPr/>
        </p:nvSpPr>
        <p:spPr>
          <a:xfrm>
            <a:off x="5076056" y="3892986"/>
            <a:ext cx="726481" cy="400110"/>
          </a:xfrm>
          <a:prstGeom prst="rect">
            <a:avLst/>
          </a:prstGeom>
          <a:noFill/>
        </p:spPr>
        <p:txBody>
          <a:bodyPr wrap="none" rtlCol="0">
            <a:spAutoFit/>
          </a:bodyPr>
          <a:lstStyle/>
          <a:p>
            <a:pPr algn="ctr"/>
            <a:r>
              <a:rPr lang="en-US" sz="2000" dirty="0" smtClean="0"/>
              <a:t>false</a:t>
            </a:r>
            <a:endParaRPr lang="en-US" sz="2000" dirty="0"/>
          </a:p>
        </p:txBody>
      </p:sp>
    </p:spTree>
    <p:extLst>
      <p:ext uri="{BB962C8B-B14F-4D97-AF65-F5344CB8AC3E}">
        <p14:creationId xmlns:p14="http://schemas.microsoft.com/office/powerpoint/2010/main" val="51089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dirty="0" smtClean="0">
                <a:solidFill>
                  <a:srgbClr val="333333"/>
                </a:solidFill>
              </a:rPr>
              <a:t>What is a “do while” loop?</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rmAutofit/>
          </a:bodyPr>
          <a:lstStyle/>
          <a:p>
            <a:pPr marL="0" indent="0">
              <a:buNone/>
            </a:pPr>
            <a:r>
              <a:rPr lang="en-US" sz="2100" b="1" dirty="0">
                <a:cs typeface="Courier"/>
              </a:rPr>
              <a:t>Description:</a:t>
            </a:r>
          </a:p>
          <a:p>
            <a:pPr marL="400050" lvl="1" indent="0">
              <a:lnSpc>
                <a:spcPct val="90000"/>
              </a:lnSpc>
              <a:buNone/>
            </a:pPr>
            <a:r>
              <a:rPr lang="en-US" sz="2100" dirty="0">
                <a:cs typeface="Courier"/>
              </a:rPr>
              <a:t>The “do while” loop executes a block of code one or more times</a:t>
            </a:r>
            <a:r>
              <a:rPr lang="en-US" sz="2100" dirty="0" smtClean="0">
                <a:cs typeface="Courier"/>
              </a:rPr>
              <a:t>. </a:t>
            </a:r>
          </a:p>
          <a:p>
            <a:pPr marL="0" indent="0">
              <a:buNone/>
            </a:pPr>
            <a:endParaRPr lang="en-US" sz="2100" b="1" dirty="0" smtClean="0">
              <a:cs typeface="Courier"/>
            </a:endParaRPr>
          </a:p>
          <a:p>
            <a:pPr marL="0" indent="0">
              <a:buNone/>
            </a:pPr>
            <a:r>
              <a:rPr lang="en-US" sz="2100" b="1" dirty="0" smtClean="0">
                <a:cs typeface="Courier"/>
              </a:rPr>
              <a:t>Syntax:</a:t>
            </a:r>
            <a:endParaRPr lang="en-US" sz="2100" b="1" dirty="0">
              <a:cs typeface="Courier"/>
            </a:endParaRPr>
          </a:p>
          <a:p>
            <a:pPr marL="400050" lvl="1" indent="0">
              <a:buNone/>
            </a:pPr>
            <a:r>
              <a:rPr lang="nl-NL" sz="2100" b="1" dirty="0" smtClean="0">
                <a:latin typeface="Courier New" pitchFamily="49" charset="0"/>
                <a:cs typeface="Courier New" pitchFamily="49" charset="0"/>
              </a:rPr>
              <a:t>do {  </a:t>
            </a:r>
            <a:r>
              <a:rPr lang="nl-NL" sz="2100" i="1" dirty="0" smtClean="0">
                <a:latin typeface="Courier New" pitchFamily="49" charset="0"/>
                <a:cs typeface="Courier New" pitchFamily="49" charset="0"/>
              </a:rPr>
              <a:t>// </a:t>
            </a:r>
            <a:r>
              <a:rPr lang="nl-NL" sz="2100" i="1" dirty="0" err="1" smtClean="0">
                <a:latin typeface="Courier New" pitchFamily="49" charset="0"/>
                <a:cs typeface="Courier New" pitchFamily="49" charset="0"/>
              </a:rPr>
              <a:t>while</a:t>
            </a:r>
            <a:endParaRPr lang="nl-NL" sz="2100" i="1" dirty="0">
              <a:latin typeface="Courier New" pitchFamily="49" charset="0"/>
              <a:cs typeface="Courier New" pitchFamily="49" charset="0"/>
            </a:endParaRPr>
          </a:p>
          <a:p>
            <a:pPr marL="400050" lvl="1" indent="0">
              <a:buNone/>
            </a:pPr>
            <a:r>
              <a:rPr lang="nl-NL" sz="2100" b="1" dirty="0">
                <a:latin typeface="Courier New" pitchFamily="49" charset="0"/>
                <a:cs typeface="Courier New" pitchFamily="49" charset="0"/>
              </a:rPr>
              <a:t>   </a:t>
            </a:r>
            <a:r>
              <a:rPr lang="nl-NL" sz="2100" i="1" dirty="0" smtClean="0">
                <a:latin typeface="Courier New" pitchFamily="49" charset="0"/>
                <a:cs typeface="Courier New" pitchFamily="49" charset="0"/>
              </a:rPr>
              <a:t>// block of code</a:t>
            </a:r>
            <a:r>
              <a:rPr lang="en-US" sz="2100" i="1" dirty="0" smtClean="0">
                <a:latin typeface="Courier New" pitchFamily="49" charset="0"/>
                <a:cs typeface="Courier New" pitchFamily="49" charset="0"/>
              </a:rPr>
              <a:t>;</a:t>
            </a:r>
            <a:endParaRPr lang="en-US" sz="2100" i="1" dirty="0">
              <a:latin typeface="Courier New" pitchFamily="49" charset="0"/>
              <a:cs typeface="Courier New" pitchFamily="49" charset="0"/>
            </a:endParaRPr>
          </a:p>
          <a:p>
            <a:pPr marL="400050" lvl="1" indent="0">
              <a:buNone/>
            </a:pPr>
            <a:r>
              <a:rPr lang="en-US" sz="2100" b="1" dirty="0" smtClean="0">
                <a:latin typeface="Courier New" pitchFamily="49" charset="0"/>
                <a:cs typeface="Courier New" pitchFamily="49" charset="0"/>
              </a:rPr>
              <a:t>} while ( </a:t>
            </a:r>
            <a:r>
              <a:rPr lang="en-US" sz="2100" i="1" dirty="0" smtClean="0">
                <a:latin typeface="Courier New" pitchFamily="49" charset="0"/>
                <a:cs typeface="Courier New" pitchFamily="49" charset="0"/>
              </a:rPr>
              <a:t>condition</a:t>
            </a:r>
            <a:r>
              <a:rPr lang="en-US" sz="2100" b="1" dirty="0" smtClean="0">
                <a:latin typeface="Courier New" pitchFamily="49" charset="0"/>
                <a:cs typeface="Courier New" pitchFamily="49" charset="0"/>
              </a:rPr>
              <a:t> );  </a:t>
            </a:r>
            <a:r>
              <a:rPr lang="en-US" sz="2100" i="1" dirty="0" smtClean="0">
                <a:latin typeface="Courier New" pitchFamily="49" charset="0"/>
                <a:cs typeface="Courier New" pitchFamily="49" charset="0"/>
              </a:rPr>
              <a:t>// notice semi-colon</a:t>
            </a:r>
          </a:p>
          <a:p>
            <a:pPr marL="400050" lvl="1" indent="0">
              <a:buNone/>
            </a:pPr>
            <a:endParaRPr lang="en-US" sz="2100" b="1" dirty="0">
              <a:latin typeface="Courier"/>
              <a:cs typeface="Courier"/>
            </a:endParaRPr>
          </a:p>
          <a:p>
            <a:pPr marL="0" indent="0">
              <a:buNone/>
            </a:pPr>
            <a:r>
              <a:rPr lang="en-US" sz="2100" b="1" dirty="0" smtClean="0">
                <a:cs typeface="Courier"/>
              </a:rPr>
              <a:t>Best used when ...</a:t>
            </a:r>
            <a:endParaRPr lang="en-US" sz="2100" b="1" dirty="0">
              <a:cs typeface="Courier"/>
            </a:endParaRPr>
          </a:p>
          <a:p>
            <a:pPr marL="400050" lvl="1" indent="0">
              <a:lnSpc>
                <a:spcPct val="90000"/>
              </a:lnSpc>
              <a:buNone/>
            </a:pPr>
            <a:r>
              <a:rPr lang="en-US" sz="2100" dirty="0" smtClean="0">
                <a:cs typeface="Courier"/>
              </a:rPr>
              <a:t>Looping </a:t>
            </a:r>
            <a:r>
              <a:rPr lang="en-US" sz="2100" dirty="0">
                <a:cs typeface="Courier"/>
              </a:rPr>
              <a:t>construct is used in those situations when you don’t know the number of iterations.  Ideal for when the end condition is not defined and you need to execute the block at least one time, perhaps more</a:t>
            </a:r>
            <a:r>
              <a:rPr lang="en-US" sz="2100" dirty="0" smtClean="0">
                <a:cs typeface="Courier"/>
              </a:rPr>
              <a:t>. </a:t>
            </a:r>
            <a:r>
              <a:rPr lang="en-US" sz="2100" dirty="0">
                <a:cs typeface="Courier"/>
              </a:rPr>
              <a:t>Also called a “Repeat Until” false </a:t>
            </a:r>
            <a:r>
              <a:rPr lang="en-US" sz="2100" dirty="0" smtClean="0">
                <a:cs typeface="Courier"/>
              </a:rPr>
              <a:t>loop.</a:t>
            </a:r>
            <a:endParaRPr lang="en-US" sz="2100" dirty="0">
              <a:cs typeface="Courier"/>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7</a:t>
            </a:fld>
            <a:endParaRPr lang="es-ES" dirty="0"/>
          </a:p>
        </p:txBody>
      </p:sp>
    </p:spTree>
    <p:extLst>
      <p:ext uri="{BB962C8B-B14F-4D97-AF65-F5344CB8AC3E}">
        <p14:creationId xmlns:p14="http://schemas.microsoft.com/office/powerpoint/2010/main" val="152118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dirty="0" smtClean="0">
                <a:solidFill>
                  <a:srgbClr val="333333"/>
                </a:solidFill>
              </a:rPr>
              <a:t>“do while” Student Exercise</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rmAutofit fontScale="92500"/>
          </a:bodyPr>
          <a:lstStyle/>
          <a:p>
            <a:pPr marL="0" indent="0">
              <a:buNone/>
            </a:pPr>
            <a:r>
              <a:rPr lang="en-US" sz="4000" b="1" dirty="0">
                <a:cs typeface="Courier"/>
              </a:rPr>
              <a:t>Description:</a:t>
            </a:r>
          </a:p>
          <a:p>
            <a:pPr marL="400050" lvl="1" indent="0">
              <a:lnSpc>
                <a:spcPct val="90000"/>
              </a:lnSpc>
              <a:buNone/>
            </a:pPr>
            <a:r>
              <a:rPr lang="en-US" sz="3600" dirty="0" smtClean="0">
                <a:cs typeface="Courier"/>
              </a:rPr>
              <a:t>Create a script that uses a “do while” loop to print the numbers 0 to 9 to the console.</a:t>
            </a:r>
            <a:endParaRPr lang="en-US" sz="3600" dirty="0">
              <a:cs typeface="Courier"/>
            </a:endParaRPr>
          </a:p>
          <a:p>
            <a:pPr marL="0" indent="0">
              <a:buNone/>
            </a:pPr>
            <a:endParaRPr lang="en-US" sz="3600" b="1" dirty="0" smtClean="0">
              <a:cs typeface="Courier"/>
            </a:endParaRPr>
          </a:p>
          <a:p>
            <a:pPr marL="0" indent="0">
              <a:buNone/>
            </a:pPr>
            <a:r>
              <a:rPr lang="en-US" sz="4000" b="1" dirty="0" smtClean="0">
                <a:cs typeface="Courier"/>
              </a:rPr>
              <a:t>Hint:</a:t>
            </a:r>
            <a:endParaRPr lang="en-US" sz="4000" b="1" dirty="0">
              <a:cs typeface="Courier"/>
            </a:endParaRPr>
          </a:p>
          <a:p>
            <a:pPr marL="400050" lvl="1" indent="0">
              <a:lnSpc>
                <a:spcPct val="90000"/>
              </a:lnSpc>
              <a:buNone/>
            </a:pPr>
            <a:r>
              <a:rPr lang="en-US" sz="3600" dirty="0" smtClean="0">
                <a:cs typeface="Courier"/>
              </a:rPr>
              <a:t>To get started, look at the “do while” syntax.  Also look at the first “while” example code.  The solution for this exercise will be similar to the example.</a:t>
            </a:r>
            <a:endParaRPr lang="en-US" sz="3600" dirty="0">
              <a:cs typeface="Courier"/>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8</a:t>
            </a:fld>
            <a:endParaRPr lang="es-ES" dirty="0"/>
          </a:p>
        </p:txBody>
      </p:sp>
    </p:spTree>
    <p:extLst>
      <p:ext uri="{BB962C8B-B14F-4D97-AF65-F5344CB8AC3E}">
        <p14:creationId xmlns:p14="http://schemas.microsoft.com/office/powerpoint/2010/main" val="921306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r>
              <a:rPr lang="en-US" dirty="0" smtClean="0">
                <a:solidFill>
                  <a:srgbClr val="333333"/>
                </a:solidFill>
              </a:rPr>
              <a:t>Simple “do while” Loop</a:t>
            </a:r>
            <a:endParaRPr lang="en-US" b="1" dirty="0">
              <a:solidFill>
                <a:srgbClr val="333333"/>
              </a:solidFill>
            </a:endParaRPr>
          </a:p>
        </p:txBody>
      </p:sp>
      <p:sp>
        <p:nvSpPr>
          <p:cNvPr id="143363" name="Rectangle 3"/>
          <p:cNvSpPr>
            <a:spLocks noGrp="1" noChangeArrowheads="1"/>
          </p:cNvSpPr>
          <p:nvPr>
            <p:ph type="body" idx="1"/>
          </p:nvPr>
        </p:nvSpPr>
        <p:spPr>
          <a:xfrm>
            <a:off x="395536" y="1600200"/>
            <a:ext cx="8424936" cy="4925144"/>
          </a:xfrm>
        </p:spPr>
        <p:txBody>
          <a:bodyPr>
            <a:normAutofit fontScale="85000" lnSpcReduction="20000"/>
          </a:bodyPr>
          <a:lstStyle/>
          <a:p>
            <a:pPr marL="0" indent="0">
              <a:buNone/>
            </a:pPr>
            <a:r>
              <a:rPr lang="en-US" b="1" dirty="0" smtClean="0">
                <a:cs typeface="Courier"/>
              </a:rPr>
              <a:t>Discussion:</a:t>
            </a:r>
          </a:p>
          <a:p>
            <a:pPr marL="400050" lvl="1" indent="0">
              <a:buNone/>
            </a:pPr>
            <a:r>
              <a:rPr lang="en-US" dirty="0" smtClean="0">
                <a:cs typeface="Courier"/>
              </a:rPr>
              <a:t>The condition is at the bottom of the loop and the increment is inside the body of the loop.</a:t>
            </a:r>
          </a:p>
          <a:p>
            <a:pPr marL="0" indent="0">
              <a:buNone/>
            </a:pPr>
            <a:endParaRPr lang="en-US" sz="3400" b="1" dirty="0" smtClean="0">
              <a:cs typeface="Courier"/>
            </a:endParaRPr>
          </a:p>
          <a:p>
            <a:pPr marL="0" indent="0">
              <a:buNone/>
            </a:pPr>
            <a:r>
              <a:rPr lang="en-US" sz="3400" b="1" dirty="0" smtClean="0">
                <a:cs typeface="Courier"/>
              </a:rPr>
              <a:t>Example:</a:t>
            </a:r>
          </a:p>
          <a:p>
            <a:pPr marL="400050" lvl="1" indent="0">
              <a:buNone/>
            </a:pPr>
            <a:r>
              <a:rPr lang="en-US" sz="3400" b="1" dirty="0" err="1" smtClean="0">
                <a:latin typeface="Courier New" pitchFamily="49" charset="0"/>
                <a:cs typeface="Courier New" pitchFamily="49" charset="0"/>
              </a:rPr>
              <a:t>var</a:t>
            </a:r>
            <a:r>
              <a:rPr lang="en-US" sz="3400" b="1" dirty="0" smtClean="0">
                <a:latin typeface="Courier New" pitchFamily="49" charset="0"/>
                <a:cs typeface="Courier New" pitchFamily="49" charset="0"/>
              </a:rPr>
              <a:t> </a:t>
            </a:r>
            <a:r>
              <a:rPr lang="en-US" sz="3400" b="1" dirty="0" err="1" smtClean="0">
                <a:latin typeface="Courier New" pitchFamily="49" charset="0"/>
                <a:cs typeface="Courier New" pitchFamily="49" charset="0"/>
              </a:rPr>
              <a:t>i</a:t>
            </a:r>
            <a:r>
              <a:rPr lang="en-US" sz="3400" b="1" dirty="0" smtClean="0">
                <a:latin typeface="Courier New" pitchFamily="49" charset="0"/>
                <a:cs typeface="Courier New" pitchFamily="49" charset="0"/>
              </a:rPr>
              <a:t> = 0;  // initialize counter</a:t>
            </a:r>
          </a:p>
          <a:p>
            <a:pPr marL="400050" lvl="1" indent="0">
              <a:buNone/>
            </a:pPr>
            <a:endParaRPr lang="en-US" sz="3400" b="1" dirty="0" smtClean="0">
              <a:latin typeface="Courier New" pitchFamily="49" charset="0"/>
              <a:cs typeface="Courier New" pitchFamily="49" charset="0"/>
            </a:endParaRPr>
          </a:p>
          <a:p>
            <a:pPr marL="400050" lvl="1" indent="0">
              <a:buNone/>
            </a:pPr>
            <a:r>
              <a:rPr lang="en-US" sz="3400" b="1" dirty="0" smtClean="0">
                <a:latin typeface="Courier New" pitchFamily="49" charset="0"/>
                <a:cs typeface="Courier New" pitchFamily="49" charset="0"/>
              </a:rPr>
              <a:t>do {  // while</a:t>
            </a:r>
          </a:p>
          <a:p>
            <a:pPr marL="400050" lvl="1" indent="0">
              <a:buNone/>
            </a:pPr>
            <a:r>
              <a:rPr lang="en-US" sz="3400" b="1" dirty="0" smtClean="0">
                <a:latin typeface="Courier New" pitchFamily="49" charset="0"/>
                <a:cs typeface="Courier New" pitchFamily="49" charset="0"/>
              </a:rPr>
              <a:t>   console.log( </a:t>
            </a:r>
            <a:r>
              <a:rPr lang="en-US" sz="3400" b="1" dirty="0" err="1" smtClean="0">
                <a:latin typeface="Courier New" pitchFamily="49" charset="0"/>
                <a:cs typeface="Courier New" pitchFamily="49" charset="0"/>
              </a:rPr>
              <a:t>i</a:t>
            </a:r>
            <a:r>
              <a:rPr lang="en-US" sz="3400" b="1" dirty="0" smtClean="0">
                <a:latin typeface="Courier New" pitchFamily="49" charset="0"/>
                <a:cs typeface="Courier New" pitchFamily="49" charset="0"/>
              </a:rPr>
              <a:t> );</a:t>
            </a:r>
          </a:p>
          <a:p>
            <a:pPr marL="400050" lvl="1" indent="0">
              <a:buNone/>
            </a:pPr>
            <a:r>
              <a:rPr lang="en-US" sz="3400" b="1" dirty="0" smtClean="0">
                <a:latin typeface="Courier New" pitchFamily="49" charset="0"/>
                <a:cs typeface="Courier New" pitchFamily="49" charset="0"/>
              </a:rPr>
              <a:t>   </a:t>
            </a:r>
            <a:r>
              <a:rPr lang="en-US" sz="3400" b="1" dirty="0" err="1" smtClean="0">
                <a:latin typeface="Courier New" pitchFamily="49" charset="0"/>
                <a:cs typeface="Courier New" pitchFamily="49" charset="0"/>
              </a:rPr>
              <a:t>i</a:t>
            </a:r>
            <a:r>
              <a:rPr lang="en-US" sz="3400" b="1" dirty="0" smtClean="0">
                <a:latin typeface="Courier New" pitchFamily="49" charset="0"/>
                <a:cs typeface="Courier New" pitchFamily="49" charset="0"/>
              </a:rPr>
              <a:t>++;  // increment</a:t>
            </a:r>
          </a:p>
          <a:p>
            <a:pPr marL="400050" lvl="1" indent="0">
              <a:buNone/>
            </a:pPr>
            <a:r>
              <a:rPr lang="en-US" sz="3400" b="1" dirty="0" smtClean="0">
                <a:latin typeface="Courier New" pitchFamily="49" charset="0"/>
                <a:cs typeface="Courier New" pitchFamily="49" charset="0"/>
              </a:rPr>
              <a:t>} while ( </a:t>
            </a:r>
            <a:r>
              <a:rPr lang="en-US" sz="3400" b="1" dirty="0" err="1" smtClean="0">
                <a:latin typeface="Courier New" pitchFamily="49" charset="0"/>
                <a:cs typeface="Courier New" pitchFamily="49" charset="0"/>
              </a:rPr>
              <a:t>i</a:t>
            </a:r>
            <a:r>
              <a:rPr lang="en-US" sz="3400" b="1" dirty="0" smtClean="0">
                <a:latin typeface="Courier New" pitchFamily="49" charset="0"/>
                <a:cs typeface="Courier New" pitchFamily="49" charset="0"/>
              </a:rPr>
              <a:t> &lt; 10 ); // semi-colon</a:t>
            </a:r>
            <a:endParaRPr lang="en-US" sz="9600" b="1" dirty="0">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8B1889F8-1024-1C49-B2F4-FB159C0D497B}" type="slidenum">
              <a:rPr lang="es-ES" smtClean="0"/>
              <a:pPr/>
              <a:t>9</a:t>
            </a:fld>
            <a:endParaRPr lang="es-ES" dirty="0"/>
          </a:p>
        </p:txBody>
      </p:sp>
      <p:sp>
        <p:nvSpPr>
          <p:cNvPr id="5" name="Folded Corner 4"/>
          <p:cNvSpPr>
            <a:spLocks noChangeArrowheads="1"/>
          </p:cNvSpPr>
          <p:nvPr/>
        </p:nvSpPr>
        <p:spPr bwMode="auto">
          <a:xfrm>
            <a:off x="6732240" y="6321871"/>
            <a:ext cx="1053494" cy="275481"/>
          </a:xfrm>
          <a:prstGeom prst="foldedCorner">
            <a:avLst>
              <a:gd name="adj" fmla="val 16667"/>
            </a:avLst>
          </a:prstGeom>
          <a:gradFill rotWithShape="1">
            <a:gsLst>
              <a:gs pos="0">
                <a:srgbClr val="FFAE87"/>
              </a:gs>
              <a:gs pos="50000">
                <a:srgbClr val="FFCCB7"/>
              </a:gs>
              <a:gs pos="100000">
                <a:srgbClr val="FFE5DC"/>
              </a:gs>
            </a:gsLst>
            <a:lin ang="16200000" scaled="1"/>
          </a:gradFill>
          <a:ln w="25400">
            <a:solidFill>
              <a:srgbClr val="BB6126"/>
            </a:solidFill>
            <a:round/>
            <a:headEnd/>
            <a:tailEnd/>
          </a:ln>
          <a:effectLst>
            <a:outerShdw blurRad="63500" dist="127001" dir="2700000" algn="tl" rotWithShape="0">
              <a:srgbClr val="000000">
                <a:alpha val="39999"/>
              </a:srgbClr>
            </a:outerShdw>
          </a:effectLst>
        </p:spPr>
        <p:txBody>
          <a:bodyPr wrap="none" anchor="ctr">
            <a:spAutoFit/>
          </a:bodyPr>
          <a:lstStyle/>
          <a:p>
            <a:pPr algn="r">
              <a:buFont typeface="Times New Roman" pitchFamily="16" charset="0"/>
              <a:buNone/>
              <a:defRPr/>
            </a:pPr>
            <a:r>
              <a:rPr lang="en-US" sz="900" b="1" dirty="0" smtClean="0">
                <a:latin typeface="DejaVu Sans" pitchFamily="34" charset="0"/>
                <a:ea typeface="DejaVu Sans" pitchFamily="34" charset="0"/>
                <a:cs typeface="DejaVu Sans" pitchFamily="34" charset="0"/>
              </a:rPr>
              <a:t>doWhile.html</a:t>
            </a:r>
            <a:endParaRPr lang="en-US" sz="900" b="1" dirty="0">
              <a:solidFill>
                <a:schemeClr val="tx1"/>
              </a:solidFill>
              <a:latin typeface="DejaVu Sans" pitchFamily="34" charset="0"/>
              <a:ea typeface="DejaVu Sans" pitchFamily="34" charset="0"/>
              <a:cs typeface="DejaVu Sans" pitchFamily="34" charset="0"/>
            </a:endParaRPr>
          </a:p>
        </p:txBody>
      </p:sp>
    </p:spTree>
    <p:extLst>
      <p:ext uri="{BB962C8B-B14F-4D97-AF65-F5344CB8AC3E}">
        <p14:creationId xmlns:p14="http://schemas.microsoft.com/office/powerpoint/2010/main" val="3551352469"/>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18714</TotalTime>
  <Words>1333</Words>
  <Application>Microsoft Office PowerPoint</Application>
  <PresentationFormat>On-screen Show (4:3)</PresentationFormat>
  <Paragraphs>233</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ＭＳ Ｐゴシック</vt:lpstr>
      <vt:lpstr>Arial</vt:lpstr>
      <vt:lpstr>Calibri</vt:lpstr>
      <vt:lpstr>Courier</vt:lpstr>
      <vt:lpstr>Courier New</vt:lpstr>
      <vt:lpstr>DejaVu Sans</vt:lpstr>
      <vt:lpstr>Times New Roman</vt:lpstr>
      <vt:lpstr>Wingdings</vt:lpstr>
      <vt:lpstr>Diseño predeterminado</vt:lpstr>
      <vt:lpstr>PowerPoint Presentation</vt:lpstr>
      <vt:lpstr>“while” Loop Flow Chart</vt:lpstr>
      <vt:lpstr>What is a “while” loop?</vt:lpstr>
      <vt:lpstr>Simple “while” Loop</vt:lpstr>
      <vt:lpstr>Complex “while” Loop</vt:lpstr>
      <vt:lpstr>“do while” Loop Flow Chart</vt:lpstr>
      <vt:lpstr>What is a “do while” loop?</vt:lpstr>
      <vt:lpstr>“do while” Student Exercise</vt:lpstr>
      <vt:lpstr>Simple “do while” Loop</vt:lpstr>
      <vt:lpstr>Complex “do while” and “random()”</vt:lpstr>
      <vt:lpstr>What is a “for” loop?</vt:lpstr>
      <vt:lpstr>Simple “for” Loop</vt:lpstr>
      <vt:lpstr>“for” Student Exercise</vt:lpstr>
      <vt:lpstr>Multiples via “for”, “if”, and “%”</vt:lpstr>
      <vt:lpstr>Multiples via “for” and “+=”</vt:lpstr>
      <vt:lpstr>Array Iteration with “for”</vt:lpstr>
      <vt:lpstr>What is a “for in” loop?</vt:lpstr>
      <vt:lpstr>A “for in” Loop Example</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McClurg, Fred R</cp:lastModifiedBy>
  <cp:revision>1046</cp:revision>
  <cp:lastPrinted>2014-05-27T21:00:03Z</cp:lastPrinted>
  <dcterms:created xsi:type="dcterms:W3CDTF">2010-05-23T14:28:12Z</dcterms:created>
  <dcterms:modified xsi:type="dcterms:W3CDTF">2016-02-28T00:48:58Z</dcterms:modified>
</cp:coreProperties>
</file>