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23" r:id="rId2"/>
    <p:sldId id="424" r:id="rId3"/>
    <p:sldId id="277" r:id="rId4"/>
    <p:sldId id="278" r:id="rId5"/>
    <p:sldId id="279" r:id="rId6"/>
    <p:sldId id="280" r:id="rId7"/>
    <p:sldId id="281" r:id="rId8"/>
    <p:sldId id="427" r:id="rId9"/>
    <p:sldId id="426" r:id="rId10"/>
    <p:sldId id="282" r:id="rId11"/>
    <p:sldId id="425" r:id="rId12"/>
  </p:sldIdLst>
  <p:sldSz cx="9144000" cy="6858000" type="screen4x3"/>
  <p:notesSz cx="70104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0" autoAdjust="0"/>
    <p:restoredTop sz="94652" autoAdjust="0"/>
  </p:normalViewPr>
  <p:slideViewPr>
    <p:cSldViewPr>
      <p:cViewPr varScale="1">
        <p:scale>
          <a:sx n="41" d="100"/>
          <a:sy n="41" d="100"/>
        </p:scale>
        <p:origin x="48" y="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Objects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221405C-3A0B-499D-B56B-CA91224A6E4A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9FBEFD-048C-5B44-8D1A-56BC96B6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037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Objects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2438DDB-0447-4EB1-A6E7-0373623C0B25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D7C5F8-F2AF-7647-8F85-9475CB6B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43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9AFCE0E-CF83-44D7-9B67-09ACCF5C26B3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Objects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05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8AE10-04AA-4CF8-94E0-A97E0CA6E880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Objects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505184D-E2C9-4E68-95E6-E3317AACCB0E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Objects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BDEB956-B748-4707-9089-23777E98A88E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Objects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BFCE103-12D9-495D-A98E-CFFBF0F9ADDA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Objects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73FBC6B-95B1-452A-AB75-9803116D1AA4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Objects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79346DE-3C2C-478C-9EC0-B1B599274D5C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Objects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4DC02A5-6D5F-4AEC-9333-70294775C74F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Objects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D5A6B1F-9B7D-4027-A3E9-25089B41A6D3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Objects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7ADF10-B32A-46BC-8A88-432F15B4C1DA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Objects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551472-B0EC-454F-B0B7-95FD42B0C1AB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Objects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AADC-5BE5-AD4E-A2A1-DC602B9554D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FACF-0CC7-D24E-8D42-87CEFF8093C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152B-D6EE-9340-8FC0-1DB120D521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889F8-1024-1C49-B2F4-FB159C0D497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E374-CE89-C449-BA56-BED112ECC3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3218-C3AE-B84D-B902-E54EF63B5E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6A-D7D3-514E-8F63-B8CFAA9E4C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CF023-3F25-3A4F-9F2D-FF277A6D1A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D191-3DE4-EF45-B078-A4CB241C7BB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E74A-440F-2443-AA0F-99948BB0F7B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3FA2C-4B15-3D4F-ADD6-B7DB1E5ADFE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CB66A-6A5B-CB43-B1B7-23FEB9894F2A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Objects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fontAlgn="auto">
              <a:spcBef>
                <a:spcPts val="661"/>
              </a:spcBef>
              <a:defRPr/>
            </a:pPr>
            <a:r>
              <a:rPr lang="en-US" dirty="0"/>
              <a:t>Introduction to JavaScript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3782" y="6291263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Fred McClurg 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7724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Object “Copying by Reference”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 smtClean="0"/>
              <a:t>Discussion:</a:t>
            </a:r>
            <a:endParaRPr lang="en-US" sz="4000" b="1" dirty="0"/>
          </a:p>
          <a:p>
            <a:pPr marL="400050" lvl="1" indent="0">
              <a:buNone/>
            </a:pPr>
            <a:r>
              <a:rPr lang="en-US" sz="3600" dirty="0" smtClean="0"/>
              <a:t>Object assignment performs a “copy by reference”.  The object properties are not copied.  The new object reference is actually just a pointer to the original object.  This means that modifying the reference object is the same as modifying the original object.</a:t>
            </a:r>
            <a:endParaRPr lang="en-US" sz="3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246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Object “Copy by Reference” Example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Example:</a:t>
            </a:r>
            <a:endParaRPr lang="en-US" sz="2800" b="1" dirty="0"/>
          </a:p>
          <a:p>
            <a:pPr marL="400050" lvl="1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var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wildAnimal</a:t>
            </a:r>
            <a:r>
              <a:rPr lang="en-US" sz="2000" b="1" dirty="0">
                <a:latin typeface="Courier New"/>
                <a:cs typeface="Courier New"/>
              </a:rPr>
              <a:t> = {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'name': 'squirrel',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'wild': true,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};</a:t>
            </a:r>
          </a:p>
          <a:p>
            <a:pPr marL="400050" lvl="1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// copy reference of original object</a:t>
            </a:r>
          </a:p>
          <a:p>
            <a:pPr marL="400050" lvl="1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var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zooAnimal</a:t>
            </a:r>
            <a:r>
              <a:rPr lang="en-US" sz="2000" b="1" dirty="0">
                <a:latin typeface="Courier New"/>
                <a:cs typeface="Courier New"/>
              </a:rPr>
              <a:t> = </a:t>
            </a:r>
            <a:r>
              <a:rPr lang="en-US" sz="2000" b="1" dirty="0" err="1">
                <a:latin typeface="Courier New"/>
                <a:cs typeface="Courier New"/>
              </a:rPr>
              <a:t>wildAnimal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</a:p>
          <a:p>
            <a:pPr marL="400050" lvl="1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// modify the reference property</a:t>
            </a:r>
          </a:p>
          <a:p>
            <a:pPr marL="400050" lvl="1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zooAnimal.wild</a:t>
            </a:r>
            <a:r>
              <a:rPr lang="en-US" sz="2000" b="1" dirty="0">
                <a:latin typeface="Courier New"/>
                <a:cs typeface="Courier New"/>
              </a:rPr>
              <a:t> = false;</a:t>
            </a:r>
          </a:p>
          <a:p>
            <a:pPr marL="400050" lvl="1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// display original property</a:t>
            </a:r>
          </a:p>
          <a:p>
            <a:pPr marL="400050" lvl="1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console.log</a:t>
            </a:r>
            <a:r>
              <a:rPr lang="en-US" sz="2000" b="1" dirty="0">
                <a:latin typeface="Courier New"/>
                <a:cs typeface="Courier New"/>
              </a:rPr>
              <a:t>( </a:t>
            </a:r>
            <a:r>
              <a:rPr lang="en-US" sz="2000" b="1" dirty="0" err="1">
                <a:latin typeface="Courier New"/>
                <a:cs typeface="Courier New"/>
              </a:rPr>
              <a:t>wildAnimal.wild</a:t>
            </a:r>
            <a:r>
              <a:rPr lang="en-US" sz="2000" b="1" dirty="0">
                <a:latin typeface="Courier New"/>
                <a:cs typeface="Courier New"/>
              </a:rPr>
              <a:t> );  // false</a:t>
            </a: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466874" y="5589240"/>
            <a:ext cx="1210588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objCopyRef.html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46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Object Declared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/>
              <a:t>What is an object?</a:t>
            </a:r>
            <a:endParaRPr lang="en-US" sz="2600" b="1" dirty="0"/>
          </a:p>
          <a:p>
            <a:pPr marL="457200" lvl="1" indent="0">
              <a:buNone/>
            </a:pPr>
            <a:r>
              <a:rPr lang="en-US" sz="2600" dirty="0" smtClean="0">
                <a:solidFill>
                  <a:srgbClr val="000000"/>
                </a:solidFill>
              </a:rPr>
              <a:t>Data structure that combines data (via properties) and actions (via methods) into an encapsulated collection.</a:t>
            </a:r>
            <a:br>
              <a:rPr lang="en-US" sz="2600" dirty="0" smtClean="0">
                <a:solidFill>
                  <a:srgbClr val="000000"/>
                </a:solidFill>
              </a:rPr>
            </a:br>
            <a:endParaRPr lang="en-US" sz="26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600" b="1" dirty="0"/>
              <a:t>Examples:</a:t>
            </a:r>
          </a:p>
          <a:p>
            <a:pPr marL="400050" lvl="1" indent="0">
              <a:buNone/>
            </a:pPr>
            <a:r>
              <a:rPr lang="en-US" sz="2600" b="1" dirty="0" smtClean="0">
                <a:solidFill>
                  <a:srgbClr val="000000"/>
                </a:solidFill>
                <a:latin typeface="Courier New"/>
                <a:cs typeface="Courier New"/>
              </a:rPr>
              <a:t>// declare object</a:t>
            </a:r>
          </a:p>
          <a:p>
            <a:pPr marL="400050" lvl="1" indent="0">
              <a:buNone/>
            </a:pPr>
            <a:r>
              <a:rPr lang="en-US" sz="26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emptyObject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= {};  // curly braces</a:t>
            </a:r>
          </a:p>
          <a:p>
            <a:pPr marL="400050" lvl="1" indent="0">
              <a:buNone/>
            </a:pPr>
            <a:endParaRPr lang="en-US" sz="26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600" b="1" dirty="0" smtClean="0">
                <a:solidFill>
                  <a:srgbClr val="000000"/>
                </a:solidFill>
                <a:latin typeface="Courier New"/>
                <a:cs typeface="Courier New"/>
              </a:rPr>
              <a:t>// print object</a:t>
            </a:r>
          </a:p>
          <a:p>
            <a:pPr marL="400050" lvl="1" indent="0">
              <a:buNone/>
            </a:pPr>
            <a:r>
              <a:rPr lang="en-US" sz="2600" b="1" dirty="0" smtClean="0">
                <a:solidFill>
                  <a:srgbClr val="000000"/>
                </a:solidFill>
                <a:latin typeface="Courier New"/>
                <a:cs typeface="Courier New"/>
              </a:rPr>
              <a:t>console.log( </a:t>
            </a:r>
            <a:r>
              <a:rPr lang="en-US" sz="26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emptyObject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);</a:t>
            </a:r>
            <a:endParaRPr lang="en-US" sz="2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41106" y="6231498"/>
            <a:ext cx="1143262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objDeclare.html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91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Object Properties Initialized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100" b="1" dirty="0" smtClean="0">
                <a:solidFill>
                  <a:srgbClr val="000000"/>
                </a:solidFill>
              </a:rPr>
              <a:t>Defining an object:</a:t>
            </a:r>
            <a:endParaRPr lang="en-US" sz="2100" b="1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sz="2100" dirty="0" smtClean="0">
                <a:solidFill>
                  <a:srgbClr val="000000"/>
                </a:solidFill>
              </a:rPr>
              <a:t>Object properties can be declared and initialized in a single statement.</a:t>
            </a:r>
            <a:br>
              <a:rPr lang="en-US" sz="2100" dirty="0" smtClean="0">
                <a:solidFill>
                  <a:srgbClr val="000000"/>
                </a:solidFill>
              </a:rPr>
            </a:br>
            <a:endParaRPr lang="en-US" sz="2100" dirty="0" smtClean="0">
              <a:solidFill>
                <a:srgbClr val="000000"/>
              </a:solidFill>
            </a:endParaRPr>
          </a:p>
          <a:p>
            <a:pPr marL="57150" indent="0">
              <a:buNone/>
            </a:pPr>
            <a:r>
              <a:rPr lang="en-US" sz="2100" b="1" dirty="0" smtClean="0"/>
              <a:t>Example:</a:t>
            </a:r>
            <a:endParaRPr lang="en-US" sz="2100" b="1" dirty="0"/>
          </a:p>
          <a:p>
            <a:pPr marL="400050" lvl="1" indent="0">
              <a:buNone/>
            </a:pPr>
            <a:r>
              <a:rPr lang="en-US" sz="2100" b="1" dirty="0" smtClean="0">
                <a:latin typeface="Courier New"/>
                <a:cs typeface="Courier New"/>
              </a:rPr>
              <a:t>// declare and initialize object</a:t>
            </a:r>
          </a:p>
          <a:p>
            <a:pPr marL="400050" lvl="1" indent="0">
              <a:buNone/>
            </a:pPr>
            <a:r>
              <a:rPr lang="en-US" sz="2100" b="1" dirty="0" err="1" smtClean="0">
                <a:latin typeface="Courier New"/>
                <a:cs typeface="Courier New"/>
              </a:rPr>
              <a:t>var</a:t>
            </a:r>
            <a:r>
              <a:rPr lang="en-US" sz="2100" b="1" dirty="0" smtClean="0">
                <a:latin typeface="Courier New"/>
                <a:cs typeface="Courier New"/>
              </a:rPr>
              <a:t> car = {</a:t>
            </a:r>
          </a:p>
          <a:p>
            <a:pPr marL="400050" lvl="1" indent="0">
              <a:buNone/>
            </a:pPr>
            <a:r>
              <a:rPr lang="en-US" sz="2100" b="1" dirty="0" smtClean="0">
                <a:latin typeface="Courier New"/>
                <a:cs typeface="Courier New"/>
              </a:rPr>
              <a:t>   make: 'Toyota',</a:t>
            </a:r>
          </a:p>
          <a:p>
            <a:pPr marL="400050" lvl="1" indent="0">
              <a:buNone/>
            </a:pPr>
            <a:r>
              <a:rPr lang="en-US" sz="2100" b="1" dirty="0" smtClean="0">
                <a:latin typeface="Courier New"/>
                <a:cs typeface="Courier New"/>
              </a:rPr>
              <a:t>   model: 'Corolla',</a:t>
            </a:r>
          </a:p>
          <a:p>
            <a:pPr marL="400050" lvl="1" indent="0">
              <a:buNone/>
            </a:pPr>
            <a:r>
              <a:rPr lang="en-US" sz="2100" b="1" dirty="0" smtClean="0">
                <a:latin typeface="Courier New"/>
                <a:cs typeface="Courier New"/>
              </a:rPr>
              <a:t>   </a:t>
            </a:r>
            <a:r>
              <a:rPr lang="en-US" sz="2100" b="1" dirty="0" err="1" smtClean="0">
                <a:latin typeface="Courier New"/>
                <a:cs typeface="Courier New"/>
              </a:rPr>
              <a:t>mpgCity</a:t>
            </a:r>
            <a:r>
              <a:rPr lang="en-US" sz="2100" b="1" dirty="0" smtClean="0">
                <a:latin typeface="Courier New"/>
                <a:cs typeface="Courier New"/>
              </a:rPr>
              <a:t>: 30,</a:t>
            </a:r>
          </a:p>
          <a:p>
            <a:pPr marL="400050" lvl="1" indent="0">
              <a:buNone/>
            </a:pPr>
            <a:r>
              <a:rPr lang="en-US" sz="2100" b="1" dirty="0" smtClean="0">
                <a:latin typeface="Courier New"/>
                <a:cs typeface="Courier New"/>
              </a:rPr>
              <a:t>   </a:t>
            </a:r>
            <a:r>
              <a:rPr lang="en-US" sz="2100" b="1" dirty="0" err="1" smtClean="0">
                <a:latin typeface="Courier New"/>
                <a:cs typeface="Courier New"/>
              </a:rPr>
              <a:t>mpgHwy</a:t>
            </a:r>
            <a:r>
              <a:rPr lang="en-US" sz="2100" b="1" dirty="0" smtClean="0">
                <a:latin typeface="Courier New"/>
                <a:cs typeface="Courier New"/>
              </a:rPr>
              <a:t>: 42,</a:t>
            </a:r>
          </a:p>
          <a:p>
            <a:pPr marL="400050" lvl="1" indent="0">
              <a:buNone/>
            </a:pPr>
            <a:r>
              <a:rPr lang="en-US" sz="2100" b="1" dirty="0" smtClean="0">
                <a:latin typeface="Courier New"/>
                <a:cs typeface="Courier New"/>
              </a:rPr>
              <a:t>};</a:t>
            </a:r>
          </a:p>
          <a:p>
            <a:pPr marL="400050" lvl="1" indent="0">
              <a:buNone/>
            </a:pPr>
            <a:endParaRPr lang="en-US" sz="2100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100" b="1" dirty="0" smtClean="0">
                <a:latin typeface="Courier New"/>
                <a:cs typeface="Courier New"/>
              </a:rPr>
              <a:t>console.log( car );</a:t>
            </a:r>
            <a:endParaRPr lang="en-US" sz="21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566202" y="6237312"/>
            <a:ext cx="1167306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objPropInit.html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46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Accessing Object Properties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5100" b="1" dirty="0" smtClean="0"/>
              <a:t>Getting (retrieving) Properties:</a:t>
            </a:r>
            <a:endParaRPr lang="en-US" sz="5100" b="1" dirty="0"/>
          </a:p>
          <a:p>
            <a:pPr marL="400050" lvl="1" indent="0">
              <a:buNone/>
            </a:pPr>
            <a:r>
              <a:rPr lang="en-US" sz="3600" b="1" dirty="0" err="1" smtClean="0">
                <a:latin typeface="Courier New"/>
                <a:cs typeface="Courier New"/>
              </a:rPr>
              <a:t>var</a:t>
            </a:r>
            <a:r>
              <a:rPr lang="en-US" sz="3600" b="1" dirty="0" smtClean="0">
                <a:latin typeface="Courier New"/>
                <a:cs typeface="Courier New"/>
              </a:rPr>
              <a:t> car = {</a:t>
            </a:r>
          </a:p>
          <a:p>
            <a:pPr marL="400050" lvl="1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   make: 'Toyota',</a:t>
            </a:r>
          </a:p>
          <a:p>
            <a:pPr marL="400050" lvl="1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   model: 'Corolla',</a:t>
            </a:r>
          </a:p>
          <a:p>
            <a:pPr marL="400050" lvl="1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   </a:t>
            </a:r>
            <a:r>
              <a:rPr lang="en-US" sz="3600" b="1" dirty="0" err="1" smtClean="0">
                <a:latin typeface="Courier New"/>
                <a:cs typeface="Courier New"/>
              </a:rPr>
              <a:t>mpgCity</a:t>
            </a:r>
            <a:r>
              <a:rPr lang="en-US" sz="3600" b="1" dirty="0" smtClean="0">
                <a:latin typeface="Courier New"/>
                <a:cs typeface="Courier New"/>
              </a:rPr>
              <a:t>: 30,</a:t>
            </a:r>
          </a:p>
          <a:p>
            <a:pPr marL="400050" lvl="1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   </a:t>
            </a:r>
            <a:r>
              <a:rPr lang="en-US" sz="3600" b="1" dirty="0" err="1" smtClean="0">
                <a:latin typeface="Courier New"/>
                <a:cs typeface="Courier New"/>
              </a:rPr>
              <a:t>mpgHwy</a:t>
            </a:r>
            <a:r>
              <a:rPr lang="en-US" sz="3600" b="1" dirty="0" smtClean="0">
                <a:latin typeface="Courier New"/>
                <a:cs typeface="Courier New"/>
              </a:rPr>
              <a:t>: 42,</a:t>
            </a:r>
          </a:p>
          <a:p>
            <a:pPr marL="400050" lvl="1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};</a:t>
            </a:r>
          </a:p>
          <a:p>
            <a:pPr marL="400050" lvl="1" indent="0">
              <a:buNone/>
            </a:pPr>
            <a:endParaRPr lang="en-US" sz="3600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// access property via dot notation</a:t>
            </a:r>
          </a:p>
          <a:p>
            <a:pPr marL="400050" lvl="1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console.log( </a:t>
            </a:r>
            <a:r>
              <a:rPr lang="en-US" sz="3600" b="1" dirty="0" err="1" smtClean="0">
                <a:latin typeface="Courier New"/>
                <a:cs typeface="Courier New"/>
              </a:rPr>
              <a:t>car.make</a:t>
            </a:r>
            <a:r>
              <a:rPr lang="en-US" sz="3600" b="1" dirty="0" smtClean="0">
                <a:latin typeface="Courier New"/>
                <a:cs typeface="Courier New"/>
              </a:rPr>
              <a:t> );  // Toyota</a:t>
            </a:r>
          </a:p>
          <a:p>
            <a:pPr marL="400050" lvl="1" indent="0">
              <a:buNone/>
            </a:pPr>
            <a:endParaRPr lang="en-US" sz="3600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// access property via associative array</a:t>
            </a:r>
          </a:p>
          <a:p>
            <a:pPr marL="400050" lvl="1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console.log( car['make'] );  // Toyota</a:t>
            </a:r>
            <a:endParaRPr lang="en-US" sz="931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323562" y="6310773"/>
            <a:ext cx="1420582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objAccessProp.html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31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Modifying Object Properties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5100" b="1" dirty="0" smtClean="0"/>
              <a:t>Modifying Existing Properties:</a:t>
            </a:r>
            <a:endParaRPr lang="en-US" sz="5100" b="1" dirty="0"/>
          </a:p>
          <a:p>
            <a:pPr marL="400050" lvl="1" indent="0">
              <a:buNone/>
            </a:pPr>
            <a:r>
              <a:rPr lang="en-US" sz="3600" b="1" dirty="0" err="1">
                <a:latin typeface="Courier New"/>
                <a:cs typeface="Courier New"/>
              </a:rPr>
              <a:t>var</a:t>
            </a:r>
            <a:r>
              <a:rPr lang="en-US" sz="3600" b="1" dirty="0">
                <a:latin typeface="Courier New"/>
                <a:cs typeface="Courier New"/>
              </a:rPr>
              <a:t> car = {</a:t>
            </a:r>
          </a:p>
          <a:p>
            <a:pPr marL="400050" lvl="1" indent="0">
              <a:buNone/>
            </a:pPr>
            <a:r>
              <a:rPr lang="en-US" sz="3600" b="1" dirty="0">
                <a:latin typeface="Courier New"/>
                <a:cs typeface="Courier New"/>
              </a:rPr>
              <a:t>   </a:t>
            </a:r>
            <a:r>
              <a:rPr lang="en-US" sz="3600" b="1" dirty="0" smtClean="0">
                <a:latin typeface="Courier New"/>
                <a:cs typeface="Courier New"/>
              </a:rPr>
              <a:t>make: </a:t>
            </a:r>
            <a:r>
              <a:rPr lang="en-US" sz="3600" b="1" dirty="0">
                <a:latin typeface="Courier New"/>
                <a:cs typeface="Courier New"/>
              </a:rPr>
              <a:t>'Toyota',</a:t>
            </a:r>
          </a:p>
          <a:p>
            <a:pPr marL="400050" lvl="1" indent="0">
              <a:buNone/>
            </a:pPr>
            <a:r>
              <a:rPr lang="en-US" sz="3600" b="1" dirty="0">
                <a:latin typeface="Courier New"/>
                <a:cs typeface="Courier New"/>
              </a:rPr>
              <a:t>   </a:t>
            </a:r>
            <a:r>
              <a:rPr lang="en-US" sz="3600" b="1" dirty="0" smtClean="0">
                <a:latin typeface="Courier New"/>
                <a:cs typeface="Courier New"/>
              </a:rPr>
              <a:t>model: </a:t>
            </a:r>
            <a:r>
              <a:rPr lang="en-US" sz="3600" b="1" dirty="0">
                <a:latin typeface="Courier New"/>
                <a:cs typeface="Courier New"/>
              </a:rPr>
              <a:t>'Corolla',</a:t>
            </a:r>
          </a:p>
          <a:p>
            <a:pPr marL="400050" lvl="1" indent="0">
              <a:buNone/>
            </a:pPr>
            <a:r>
              <a:rPr lang="en-US" sz="3600" b="1" dirty="0">
                <a:latin typeface="Courier New"/>
                <a:cs typeface="Courier New"/>
              </a:rPr>
              <a:t>   </a:t>
            </a:r>
            <a:r>
              <a:rPr lang="en-US" sz="3600" b="1" dirty="0" err="1" smtClean="0">
                <a:latin typeface="Courier New"/>
                <a:cs typeface="Courier New"/>
              </a:rPr>
              <a:t>mpgCity</a:t>
            </a:r>
            <a:r>
              <a:rPr lang="en-US" sz="3600" b="1" dirty="0" smtClean="0">
                <a:latin typeface="Courier New"/>
                <a:cs typeface="Courier New"/>
              </a:rPr>
              <a:t>: </a:t>
            </a:r>
            <a:r>
              <a:rPr lang="en-US" sz="3600" b="1" dirty="0">
                <a:latin typeface="Courier New"/>
                <a:cs typeface="Courier New"/>
              </a:rPr>
              <a:t>30,</a:t>
            </a:r>
          </a:p>
          <a:p>
            <a:pPr marL="400050" lvl="1" indent="0">
              <a:buNone/>
            </a:pPr>
            <a:r>
              <a:rPr lang="en-US" sz="3600" b="1" dirty="0">
                <a:latin typeface="Courier New"/>
                <a:cs typeface="Courier New"/>
              </a:rPr>
              <a:t>   </a:t>
            </a:r>
            <a:r>
              <a:rPr lang="en-US" sz="3600" b="1" dirty="0" err="1" smtClean="0">
                <a:latin typeface="Courier New"/>
                <a:cs typeface="Courier New"/>
              </a:rPr>
              <a:t>mpgHwy</a:t>
            </a:r>
            <a:r>
              <a:rPr lang="en-US" sz="3600" b="1" dirty="0" smtClean="0">
                <a:latin typeface="Courier New"/>
                <a:cs typeface="Courier New"/>
              </a:rPr>
              <a:t>: </a:t>
            </a:r>
            <a:r>
              <a:rPr lang="en-US" sz="3600" b="1" dirty="0">
                <a:latin typeface="Courier New"/>
                <a:cs typeface="Courier New"/>
              </a:rPr>
              <a:t>42,</a:t>
            </a:r>
          </a:p>
          <a:p>
            <a:pPr marL="400050" lvl="1" indent="0">
              <a:buNone/>
            </a:pPr>
            <a:r>
              <a:rPr lang="en-US" sz="3600" b="1" dirty="0">
                <a:latin typeface="Courier New"/>
                <a:cs typeface="Courier New"/>
              </a:rPr>
              <a:t>};</a:t>
            </a:r>
          </a:p>
          <a:p>
            <a:pPr marL="400050" lvl="1" indent="0">
              <a:buNone/>
            </a:pPr>
            <a:endParaRPr lang="en-US" sz="36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3600" b="1" dirty="0" err="1">
                <a:latin typeface="Courier New"/>
                <a:cs typeface="Courier New"/>
              </a:rPr>
              <a:t>car.mpgCity</a:t>
            </a:r>
            <a:r>
              <a:rPr lang="en-US" sz="3600" b="1" dirty="0">
                <a:latin typeface="Courier New"/>
                <a:cs typeface="Courier New"/>
              </a:rPr>
              <a:t> = 28;  // property via dot</a:t>
            </a:r>
          </a:p>
          <a:p>
            <a:pPr marL="400050" lvl="1" indent="0">
              <a:buNone/>
            </a:pPr>
            <a:r>
              <a:rPr lang="en-US" sz="3600" b="1" dirty="0">
                <a:latin typeface="Courier New"/>
                <a:cs typeface="Courier New"/>
              </a:rPr>
              <a:t>car['</a:t>
            </a:r>
            <a:r>
              <a:rPr lang="en-US" sz="3600" b="1" dirty="0" err="1">
                <a:latin typeface="Courier New"/>
                <a:cs typeface="Courier New"/>
              </a:rPr>
              <a:t>mpgHwy</a:t>
            </a:r>
            <a:r>
              <a:rPr lang="en-US" sz="3600" b="1" dirty="0">
                <a:latin typeface="Courier New"/>
                <a:cs typeface="Courier New"/>
              </a:rPr>
              <a:t>'] = 37;  // property via key</a:t>
            </a:r>
          </a:p>
          <a:p>
            <a:pPr marL="400050" lvl="1" indent="0">
              <a:buNone/>
            </a:pPr>
            <a:endParaRPr lang="en-US" sz="36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3600" b="1" dirty="0">
                <a:latin typeface="Courier New"/>
                <a:cs typeface="Courier New"/>
              </a:rPr>
              <a:t>// display entire object</a:t>
            </a:r>
          </a:p>
          <a:p>
            <a:pPr marL="400050" lvl="1" indent="0">
              <a:buNone/>
            </a:pPr>
            <a:r>
              <a:rPr lang="en-US" sz="3600" b="1" dirty="0" err="1">
                <a:latin typeface="Courier New"/>
                <a:cs typeface="Courier New"/>
              </a:rPr>
              <a:t>console.log</a:t>
            </a:r>
            <a:r>
              <a:rPr lang="en-US" sz="3600" b="1" dirty="0">
                <a:latin typeface="Courier New"/>
                <a:cs typeface="Courier New"/>
              </a:rPr>
              <a:t>( car );</a:t>
            </a:r>
            <a:endParaRPr lang="en-US" sz="2464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478341" y="6166757"/>
            <a:ext cx="1239442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objModProp.html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09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Adding Object Properties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Adding New Properties:</a:t>
            </a:r>
            <a:endParaRPr lang="en-US" sz="2400" b="1" dirty="0"/>
          </a:p>
          <a:p>
            <a:pPr marL="400050" lvl="1" indent="0"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var</a:t>
            </a:r>
            <a:r>
              <a:rPr lang="en-US" sz="2000" b="1" dirty="0" smtClean="0">
                <a:latin typeface="Courier New"/>
                <a:cs typeface="Courier New"/>
              </a:rPr>
              <a:t> car = {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 make: 'Toyota',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 model: 'Corolla',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 </a:t>
            </a:r>
            <a:r>
              <a:rPr lang="en-US" sz="2000" b="1" dirty="0" err="1" smtClean="0">
                <a:latin typeface="Courier New"/>
                <a:cs typeface="Courier New"/>
              </a:rPr>
              <a:t>mpgCity</a:t>
            </a:r>
            <a:r>
              <a:rPr lang="en-US" sz="2000" b="1" dirty="0" smtClean="0">
                <a:latin typeface="Courier New"/>
                <a:cs typeface="Courier New"/>
              </a:rPr>
              <a:t>: 30,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 </a:t>
            </a:r>
            <a:r>
              <a:rPr lang="en-US" sz="2000" b="1" dirty="0" err="1" smtClean="0">
                <a:latin typeface="Courier New"/>
                <a:cs typeface="Courier New"/>
              </a:rPr>
              <a:t>mpgHwy</a:t>
            </a:r>
            <a:r>
              <a:rPr lang="en-US" sz="2000" b="1" dirty="0" smtClean="0">
                <a:latin typeface="Courier New"/>
                <a:cs typeface="Courier New"/>
              </a:rPr>
              <a:t>: 42,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};</a:t>
            </a:r>
          </a:p>
          <a:p>
            <a:pPr marL="400050" lvl="1" indent="0">
              <a:buNone/>
            </a:pPr>
            <a:endParaRPr lang="en-US" sz="2000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// add new properties</a:t>
            </a:r>
          </a:p>
          <a:p>
            <a:pPr marL="400050" lvl="1" indent="0"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car.color</a:t>
            </a:r>
            <a:r>
              <a:rPr lang="en-US" sz="2000" b="1" dirty="0" smtClean="0">
                <a:latin typeface="Courier New"/>
                <a:cs typeface="Courier New"/>
              </a:rPr>
              <a:t> = 'Silver';  // add property via dot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car['edition'] = 'LE';  // add property via key</a:t>
            </a:r>
          </a:p>
          <a:p>
            <a:pPr marL="400050" lvl="1" indent="0">
              <a:buNone/>
            </a:pPr>
            <a:endParaRPr lang="en-US" sz="2000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// display entire object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console.log( car );</a:t>
            </a: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533175" y="6166757"/>
            <a:ext cx="1225014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objAddProp.html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02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Deleting Object Properties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Deleting Properties:</a:t>
            </a:r>
            <a:endParaRPr lang="en-US" sz="2400" b="1" dirty="0"/>
          </a:p>
          <a:p>
            <a:pPr marL="400050" lvl="1" indent="0"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var</a:t>
            </a:r>
            <a:r>
              <a:rPr lang="en-US" sz="2000" b="1" dirty="0" smtClean="0">
                <a:latin typeface="Courier New"/>
                <a:cs typeface="Courier New"/>
              </a:rPr>
              <a:t> car = {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 make: 'Toyota',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 model: 'Corolla',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 </a:t>
            </a:r>
            <a:r>
              <a:rPr lang="en-US" sz="2000" b="1" dirty="0" err="1" smtClean="0">
                <a:latin typeface="Courier New"/>
                <a:cs typeface="Courier New"/>
              </a:rPr>
              <a:t>mpgCity</a:t>
            </a:r>
            <a:r>
              <a:rPr lang="en-US" sz="2000" b="1" dirty="0" smtClean="0">
                <a:latin typeface="Courier New"/>
                <a:cs typeface="Courier New"/>
              </a:rPr>
              <a:t>: 30,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 </a:t>
            </a:r>
            <a:r>
              <a:rPr lang="en-US" sz="2000" b="1" dirty="0" err="1" smtClean="0">
                <a:latin typeface="Courier New"/>
                <a:cs typeface="Courier New"/>
              </a:rPr>
              <a:t>mpgHwy</a:t>
            </a:r>
            <a:r>
              <a:rPr lang="en-US" sz="2000" b="1" dirty="0" smtClean="0">
                <a:latin typeface="Courier New"/>
                <a:cs typeface="Courier New"/>
              </a:rPr>
              <a:t>: 42,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};</a:t>
            </a:r>
          </a:p>
          <a:p>
            <a:pPr marL="400050" lvl="1" indent="0">
              <a:buNone/>
            </a:pPr>
            <a:endParaRPr lang="en-US" sz="2000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// delete properties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delete </a:t>
            </a:r>
            <a:r>
              <a:rPr lang="en-US" sz="2000" b="1" dirty="0" err="1" smtClean="0">
                <a:latin typeface="Courier New"/>
                <a:cs typeface="Courier New"/>
              </a:rPr>
              <a:t>car.mpgCity</a:t>
            </a:r>
            <a:r>
              <a:rPr lang="en-US" sz="2000" b="1" dirty="0" smtClean="0">
                <a:latin typeface="Courier New"/>
                <a:cs typeface="Courier New"/>
              </a:rPr>
              <a:t>;  // deleting via dot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delete car['</a:t>
            </a:r>
            <a:r>
              <a:rPr lang="en-US" sz="2000" b="1" dirty="0" err="1" smtClean="0">
                <a:latin typeface="Courier New"/>
                <a:cs typeface="Courier New"/>
              </a:rPr>
              <a:t>mpgHwy</a:t>
            </a:r>
            <a:r>
              <a:rPr lang="en-US" sz="2000" b="1" dirty="0" smtClean="0">
                <a:latin typeface="Courier New"/>
                <a:cs typeface="Courier New"/>
              </a:rPr>
              <a:t>'];  // deleting via key</a:t>
            </a:r>
          </a:p>
          <a:p>
            <a:pPr marL="400050" lvl="1" indent="0">
              <a:buNone/>
            </a:pPr>
            <a:endParaRPr lang="en-US" sz="2000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// display entire object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console.log( car );</a:t>
            </a: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535579" y="6166757"/>
            <a:ext cx="1173718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objDelProp.html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30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Object Method Declared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600" b="1" dirty="0" smtClean="0">
                <a:solidFill>
                  <a:srgbClr val="000000"/>
                </a:solidFill>
              </a:rPr>
              <a:t>Defining an object:</a:t>
            </a:r>
            <a:endParaRPr lang="en-US" sz="2600" b="1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An object method is a property with an anonymous function defined as the value.</a:t>
            </a:r>
            <a:br>
              <a:rPr lang="en-US" sz="2000" dirty="0" smtClean="0">
                <a:solidFill>
                  <a:srgbClr val="000000"/>
                </a:solidFill>
              </a:rPr>
            </a:br>
            <a:endParaRPr lang="en-US" sz="2000" dirty="0" smtClean="0">
              <a:solidFill>
                <a:srgbClr val="000000"/>
              </a:solidFill>
            </a:endParaRPr>
          </a:p>
          <a:p>
            <a:pPr marL="57150" indent="0">
              <a:buNone/>
            </a:pPr>
            <a:r>
              <a:rPr lang="en-US" sz="2600" b="1" dirty="0" smtClean="0"/>
              <a:t>Example:</a:t>
            </a:r>
            <a:endParaRPr lang="en-US" sz="2600" b="1" dirty="0"/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// declare object property and method</a:t>
            </a:r>
          </a:p>
          <a:p>
            <a:pPr marL="400050" lvl="1" indent="0"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var</a:t>
            </a:r>
            <a:r>
              <a:rPr lang="en-US" sz="2000" b="1" dirty="0" smtClean="0">
                <a:latin typeface="Courier New"/>
                <a:cs typeface="Courier New"/>
              </a:rPr>
              <a:t> car = {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 make: 'Toyota',  // object property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 sound: function() {  // object method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    console.log( </a:t>
            </a:r>
            <a:r>
              <a:rPr lang="en-US" sz="2000" b="1" dirty="0" err="1" smtClean="0">
                <a:latin typeface="Courier New"/>
                <a:cs typeface="Courier New"/>
              </a:rPr>
              <a:t>car.make</a:t>
            </a:r>
            <a:r>
              <a:rPr lang="en-US" sz="2000" b="1" dirty="0" smtClean="0">
                <a:latin typeface="Courier New"/>
                <a:cs typeface="Courier New"/>
              </a:rPr>
              <a:t> + ": Honk!" );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 },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};</a:t>
            </a:r>
          </a:p>
          <a:p>
            <a:pPr marL="400050" lvl="1" indent="0">
              <a:buNone/>
            </a:pPr>
            <a:endParaRPr lang="en-US" sz="2000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// call object method</a:t>
            </a:r>
          </a:p>
          <a:p>
            <a:pPr marL="400050" lvl="1" indent="0"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car.sound</a:t>
            </a:r>
            <a:r>
              <a:rPr lang="en-US" sz="2000" b="1" dirty="0" smtClean="0">
                <a:latin typeface="Courier New"/>
                <a:cs typeface="Courier New"/>
              </a:rPr>
              <a:t>();  // Toyota: Honk!</a:t>
            </a: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546965" y="6237312"/>
            <a:ext cx="1175322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objMethInit.html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46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Using “</a:t>
            </a:r>
            <a:r>
              <a:rPr lang="en-US" dirty="0" smtClean="0">
                <a:solidFill>
                  <a:srgbClr val="333333"/>
                </a:solidFill>
              </a:rPr>
              <a:t>this” in </a:t>
            </a:r>
            <a:r>
              <a:rPr lang="en-US" b="1" dirty="0" smtClean="0">
                <a:solidFill>
                  <a:srgbClr val="333333"/>
                </a:solidFill>
              </a:rPr>
              <a:t>Object Method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 smtClean="0"/>
              <a:t>Description:</a:t>
            </a:r>
          </a:p>
          <a:p>
            <a:pPr marL="400050" lvl="1" indent="0">
              <a:buNone/>
            </a:pPr>
            <a:r>
              <a:rPr lang="en-US" sz="1800" dirty="0" smtClean="0"/>
              <a:t>Keyword “this” is a way to reference the object name: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2200" b="1" dirty="0" smtClean="0"/>
              <a:t>Example:</a:t>
            </a:r>
            <a:endParaRPr lang="en-US" sz="2200" b="1" dirty="0"/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 create object</a:t>
            </a:r>
          </a:p>
          <a:p>
            <a:pPr lvl="1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car = {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make: 'Toyota',  // property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color: null,  // property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displayInfo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 function() {  // method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console.log( "Make: " +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this.make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);  //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car.make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console.log( "Color: " +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this.color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);  //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car.color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car.color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"red";  // set object property</a:t>
            </a:r>
          </a:p>
          <a:p>
            <a:pPr lvl="1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car.displayInfo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 // call object method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635767" y="6381328"/>
            <a:ext cx="1245854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objMethThis.html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301015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17833</TotalTime>
  <Words>612</Words>
  <Application>Microsoft Office PowerPoint</Application>
  <PresentationFormat>On-screen Show (4:3)</PresentationFormat>
  <Paragraphs>195</Paragraphs>
  <Slides>11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Calibri</vt:lpstr>
      <vt:lpstr>Courier New</vt:lpstr>
      <vt:lpstr>DejaVu Sans</vt:lpstr>
      <vt:lpstr>Times New Roman</vt:lpstr>
      <vt:lpstr>Diseño predeterminado</vt:lpstr>
      <vt:lpstr>PowerPoint Presentation</vt:lpstr>
      <vt:lpstr>Object Declared</vt:lpstr>
      <vt:lpstr>Object Properties Initialized</vt:lpstr>
      <vt:lpstr>Accessing Object Properties</vt:lpstr>
      <vt:lpstr>Modifying Object Properties</vt:lpstr>
      <vt:lpstr>Adding Object Properties</vt:lpstr>
      <vt:lpstr>Deleting Object Properties</vt:lpstr>
      <vt:lpstr>Object Method Declared</vt:lpstr>
      <vt:lpstr>Using “this” in Object Method</vt:lpstr>
      <vt:lpstr>Object “Copying by Reference”</vt:lpstr>
      <vt:lpstr>Object “Copy by Reference” Example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McClurg, Fred R</cp:lastModifiedBy>
  <cp:revision>1052</cp:revision>
  <cp:lastPrinted>2014-05-27T20:52:51Z</cp:lastPrinted>
  <dcterms:created xsi:type="dcterms:W3CDTF">2010-05-23T14:28:12Z</dcterms:created>
  <dcterms:modified xsi:type="dcterms:W3CDTF">2016-02-28T00:54:07Z</dcterms:modified>
</cp:coreProperties>
</file>