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7" r:id="rId2"/>
    <p:sldId id="296" r:id="rId3"/>
    <p:sldId id="438" r:id="rId4"/>
    <p:sldId id="439" r:id="rId5"/>
    <p:sldId id="404" r:id="rId6"/>
    <p:sldId id="405" r:id="rId7"/>
    <p:sldId id="297" r:id="rId8"/>
    <p:sldId id="416" r:id="rId9"/>
    <p:sldId id="410" r:id="rId10"/>
    <p:sldId id="411" r:id="rId11"/>
    <p:sldId id="412" r:id="rId12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02" autoAdjust="0"/>
    <p:restoredTop sz="94652" autoAdjust="0"/>
  </p:normalViewPr>
  <p:slideViewPr>
    <p:cSldViewPr>
      <p:cViewPr varScale="1">
        <p:scale>
          <a:sx n="63" d="100"/>
          <a:sy n="63" d="100"/>
        </p:scale>
        <p:origin x="6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Operators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E9CF7A-759B-4823-8FEE-5989DA858923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Operators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02BEE0-CE5B-4124-94B5-F59C2C26346F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147B39-D455-46B1-8EFC-87C454BCFA03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Operators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AE5B0B3-57ED-4525-B812-DA3E6A1EA288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1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Operators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0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288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Increment Operator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Prefix Increment Operator “</a:t>
            </a:r>
            <a:r>
              <a:rPr lang="en-US" sz="2400" b="1" dirty="0" smtClean="0">
                <a:latin typeface="Courier New"/>
                <a:cs typeface="Courier New"/>
              </a:rPr>
              <a:t>++x</a:t>
            </a:r>
            <a:r>
              <a:rPr lang="en-US" sz="2400" dirty="0" smtClean="0"/>
              <a:t>” performs the addition first and then the assignment.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var</a:t>
            </a:r>
            <a:r>
              <a:rPr lang="en-US" sz="2400" b="1" dirty="0" smtClean="0">
                <a:latin typeface="Courier New"/>
                <a:cs typeface="Courier New"/>
              </a:rPr>
              <a:t> count = 0;</a:t>
            </a:r>
          </a:p>
          <a:p>
            <a:pPr marL="400050" lvl="1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Prefix order of operation: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   1. count + 1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   2. prefix = count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var</a:t>
            </a:r>
            <a:r>
              <a:rPr lang="en-US" sz="2400" b="1" dirty="0" smtClean="0">
                <a:latin typeface="Courier New"/>
                <a:cs typeface="Courier New"/>
              </a:rPr>
              <a:t> prefix = ++count;</a:t>
            </a:r>
          </a:p>
          <a:p>
            <a:pPr marL="400050" lvl="1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console.log( count );  // 1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console.log( prefix );  // 1</a:t>
            </a:r>
            <a:endParaRPr lang="en-US" sz="893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43594" y="6165304"/>
            <a:ext cx="1200970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prefixIncOp.html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9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Postfix Increment Operator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Postfix Increment Operator “</a:t>
            </a:r>
            <a:r>
              <a:rPr lang="en-US" sz="2400" b="1" dirty="0">
                <a:latin typeface="Courier New"/>
                <a:cs typeface="Courier New"/>
              </a:rPr>
              <a:t>x++</a:t>
            </a:r>
            <a:r>
              <a:rPr lang="en-US" sz="2400" dirty="0" smtClean="0"/>
              <a:t>” performs the assignment first and then the addition.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var</a:t>
            </a:r>
            <a:r>
              <a:rPr lang="en-US" sz="2400" b="1" dirty="0" smtClean="0">
                <a:latin typeface="Courier New"/>
                <a:cs typeface="Courier New"/>
              </a:rPr>
              <a:t> index = 0;</a:t>
            </a:r>
          </a:p>
          <a:p>
            <a:pPr marL="400050" lvl="1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Postfix order of operation: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   1. postfix = index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   2. index + 1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var</a:t>
            </a:r>
            <a:r>
              <a:rPr lang="en-US" sz="2400" b="1" dirty="0" smtClean="0">
                <a:latin typeface="Courier New"/>
                <a:cs typeface="Courier New"/>
              </a:rPr>
              <a:t> postfix = index++;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console.log( postfix );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console.log( index );</a:t>
            </a:r>
            <a:endParaRPr lang="en-US" sz="400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18007" y="6237312"/>
            <a:ext cx="1273104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postfixIncOp.html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444208" y="4293096"/>
            <a:ext cx="1512168" cy="1328023"/>
          </a:xfrm>
          <a:prstGeom prst="wedgeRoundRectCallout">
            <a:avLst>
              <a:gd name="adj1" fmla="val -151616"/>
              <a:gd name="adj2" fmla="val 60899"/>
              <a:gd name="adj3" fmla="val 16667"/>
            </a:avLst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Question: What is the value of prefix?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6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Basic Arithmetic </a:t>
            </a:r>
            <a:r>
              <a:rPr lang="en-US" dirty="0">
                <a:solidFill>
                  <a:srgbClr val="333333"/>
                </a:solidFill>
              </a:rPr>
              <a:t>Operators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Examples</a:t>
            </a:r>
            <a:r>
              <a:rPr lang="en-US" sz="3600" b="1" dirty="0"/>
              <a:t>: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2 + 5;  // 7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4 - 3;  // 1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5 - 9;  // -4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3 * 4;  // 12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36 / 6;  // 6</a:t>
            </a:r>
          </a:p>
          <a:p>
            <a:pPr marL="40005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36 / 5;  // 7.2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97052" y="6166757"/>
            <a:ext cx="1066318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arithOper.html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Modulo Defined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modulo is the integer remainder result from the division of two numbers.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800" b="1" dirty="0" smtClean="0"/>
              <a:t>Example:</a:t>
            </a:r>
          </a:p>
          <a:p>
            <a:pPr marL="400050" lvl="1" indent="0">
              <a:buNone/>
            </a:pPr>
            <a:r>
              <a:rPr lang="en-US" sz="2400" dirty="0" smtClean="0"/>
              <a:t>5 / 2 = 2 with a remainder (or modulo) of 1.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800" b="1" dirty="0" smtClean="0"/>
              <a:t>Purpose:</a:t>
            </a:r>
          </a:p>
          <a:p>
            <a:pPr marL="857250" lvl="1" indent="-400050">
              <a:buFont typeface="Wingdings" pitchFamily="2" charset="2"/>
              <a:buChar char="q"/>
            </a:pPr>
            <a:r>
              <a:rPr lang="en-US" sz="2400" dirty="0" smtClean="0">
                <a:cs typeface="Courier New"/>
              </a:rPr>
              <a:t>Modulo is often used to determine if a value is an even multiple.</a:t>
            </a:r>
          </a:p>
          <a:p>
            <a:pPr marL="857250" lvl="1" indent="-400050">
              <a:buFont typeface="Wingdings" pitchFamily="2" charset="2"/>
              <a:buChar char="q"/>
            </a:pPr>
            <a:r>
              <a:rPr lang="en-US" sz="2400" dirty="0" smtClean="0">
                <a:cs typeface="Courier New"/>
              </a:rPr>
              <a:t>Modulo is also used to determine if a value is an even or odd number (multiple of two).</a:t>
            </a:r>
            <a:endParaRPr lang="en-US" sz="2400" dirty="0">
              <a:cs typeface="Courier New"/>
            </a:endParaRPr>
          </a:p>
          <a:p>
            <a:pPr marL="400050" lvl="1" indent="0">
              <a:buFont typeface="Wingdings" pitchFamily="2" charset="2"/>
              <a:buChar char="q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218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Modulo Operator Examples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remainder of 1 after division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console.log( 21 % 5 );  // 1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/* 5 is a multiple of 20 because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it's evenly divisible by 5 */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console.log( 20 % 5 );  // 0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/* 21 is an odd number because it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is not evenly divisible by 2 */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console.log( 21 % 2 );  // 1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/* 20 is an even number because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it is evenly divisible by 2 */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console.log( 20 % 2 );  // 0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99092" y="6166757"/>
            <a:ext cx="1252266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moduloOper.html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String Operator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Discussion:</a:t>
            </a:r>
          </a:p>
          <a:p>
            <a:pPr marL="400050" lvl="1" indent="0">
              <a:buNone/>
            </a:pPr>
            <a:r>
              <a:rPr lang="en-US" sz="3200" dirty="0" smtClean="0"/>
              <a:t>The plus “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3200" dirty="0" smtClean="0"/>
              <a:t>” symbol can also be used to concatenate (i.e. join) multiple strings together.</a:t>
            </a:r>
          </a:p>
          <a:p>
            <a:pPr marL="400050" lvl="1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b="1" dirty="0" smtClean="0"/>
              <a:t>Examples</a:t>
            </a:r>
            <a:r>
              <a:rPr lang="en-US" b="1" dirty="0"/>
              <a:t>:</a:t>
            </a:r>
          </a:p>
          <a:p>
            <a:pPr marL="400050" lvl="1" indent="0">
              <a:buNone/>
            </a:pPr>
            <a:r>
              <a:rPr lang="da-DK" sz="3200" b="1" dirty="0" smtClean="0">
                <a:latin typeface="Courier New"/>
                <a:cs typeface="Courier New"/>
              </a:rPr>
              <a:t>// spiderman (concatenation)</a:t>
            </a:r>
          </a:p>
          <a:p>
            <a:pPr marL="400050" lvl="1" indent="0">
              <a:buNone/>
            </a:pPr>
            <a:r>
              <a:rPr lang="da-DK" sz="3200" b="1" dirty="0" smtClean="0">
                <a:latin typeface="Courier New"/>
                <a:cs typeface="Courier New"/>
              </a:rPr>
              <a:t>var hero = "spider" + "man";</a:t>
            </a:r>
          </a:p>
          <a:p>
            <a:pPr marL="400050" lvl="1" indent="0">
              <a:buNone/>
            </a:pPr>
            <a:endParaRPr lang="da-DK" sz="32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da-DK" sz="3200" b="1" dirty="0" smtClean="0">
                <a:latin typeface="Courier New"/>
                <a:cs typeface="Courier New"/>
              </a:rPr>
              <a:t>console.log( hero );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11588" y="6165304"/>
            <a:ext cx="952505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strOper.html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4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Operator Precedence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000" b="1" dirty="0" smtClean="0"/>
              <a:t>Every operator has a precedence.  The order in which arithmetic is performed is based upon that precedence.  The parenthesis “()” is used to force precedence.</a:t>
            </a:r>
          </a:p>
          <a:p>
            <a:pPr marL="400050" lvl="1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400" b="1" dirty="0" smtClean="0"/>
              <a:t>Examples: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default precedence order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multiplication is performed first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4 + 4 * 10;  // 44</a:t>
            </a:r>
          </a:p>
          <a:p>
            <a:pPr marL="400050" lvl="1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use parenthesis to force precedence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( 4 + 4 ) * 10;  // 80</a:t>
            </a:r>
            <a:endParaRPr lang="en-US" sz="9600" b="1" dirty="0">
              <a:latin typeface="Courier New"/>
              <a:cs typeface="Courier New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01278" y="3351178"/>
            <a:ext cx="1116010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operOrder.html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6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Numeric Short Cut Operators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Short Cut Operators (also known as Assignment Operators) are available for all arithmetic operators.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Examples</a:t>
            </a:r>
            <a:r>
              <a:rPr lang="en-US" sz="2400" b="1" dirty="0"/>
              <a:t>: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browser = </a:t>
            </a:r>
            <a:r>
              <a:rPr lang="en-US" sz="2400" b="1" dirty="0">
                <a:latin typeface="Courier New"/>
                <a:cs typeface="Courier New"/>
              </a:rPr>
              <a:t>0;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+= 4;  // count = count + </a:t>
            </a:r>
            <a:r>
              <a:rPr lang="en-US" sz="2400" b="1" dirty="0" smtClean="0">
                <a:latin typeface="Courier New"/>
                <a:cs typeface="Courier New"/>
              </a:rPr>
              <a:t>4;</a:t>
            </a: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-= 2;  // count = count - 2;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*= 3;  // count = count * </a:t>
            </a:r>
            <a:r>
              <a:rPr lang="en-US" sz="2400" b="1" dirty="0" smtClean="0">
                <a:latin typeface="Courier New"/>
                <a:cs typeface="Courier New"/>
              </a:rPr>
              <a:t>3;</a:t>
            </a: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/= 2;  // count = count / 2;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%= 2;  // count = count % 2;</a:t>
            </a:r>
            <a:endParaRPr lang="en-US" sz="2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15602" y="6375514"/>
            <a:ext cx="1274708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shortOpNum.html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8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“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dirty="0" smtClean="0"/>
              <a:t>” Short Cut Operator (also known as Assignment Operator) also works to concatenate strings.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Examples</a:t>
            </a:r>
            <a:r>
              <a:rPr lang="en-US" sz="2400" b="1" dirty="0"/>
              <a:t>: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var</a:t>
            </a:r>
            <a:r>
              <a:rPr lang="en-US" sz="2400" b="1" dirty="0" smtClean="0">
                <a:latin typeface="Courier New"/>
                <a:cs typeface="Courier New"/>
              </a:rPr>
              <a:t> quote = "";  // initialize value</a:t>
            </a:r>
          </a:p>
          <a:p>
            <a:pPr marL="400050" lvl="1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quote += "Please accept my resignation. ";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quote += "I don't want to belong ";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quote += "to any club that will accept ";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quote += "people like me as a member. ";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quote += "-- </a:t>
            </a:r>
            <a:r>
              <a:rPr lang="en-US" sz="2400" b="1" dirty="0" err="1" smtClean="0">
                <a:latin typeface="Courier New"/>
                <a:cs typeface="Courier New"/>
              </a:rPr>
              <a:t>Groucho</a:t>
            </a:r>
            <a:r>
              <a:rPr lang="en-US" sz="2400" b="1" dirty="0" smtClean="0">
                <a:latin typeface="Courier New"/>
                <a:cs typeface="Courier New"/>
              </a:rPr>
              <a:t> Marx";</a:t>
            </a:r>
            <a:endParaRPr lang="en-US" sz="307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String Short Cut Operator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83603" y="6237312"/>
            <a:ext cx="1167306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shortOpStr.html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Unary Operators:</a:t>
            </a:r>
            <a:br>
              <a:rPr lang="en-US" dirty="0" smtClean="0"/>
            </a:br>
            <a:r>
              <a:rPr lang="en-US" dirty="0" smtClean="0"/>
              <a:t>Increment and Decrement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Increment Operator “</a:t>
            </a:r>
            <a:r>
              <a:rPr lang="en-US" sz="2400" b="1" dirty="0" smtClean="0">
                <a:latin typeface="Courier New"/>
                <a:cs typeface="Courier New"/>
              </a:rPr>
              <a:t>++</a:t>
            </a:r>
            <a:r>
              <a:rPr lang="en-US" sz="2400" dirty="0" smtClean="0"/>
              <a:t>” and Decrement Operator “</a:t>
            </a:r>
            <a:r>
              <a:rPr lang="en-US" sz="2400" b="1" dirty="0" smtClean="0">
                <a:latin typeface="Courier New"/>
                <a:cs typeface="Courier New"/>
              </a:rPr>
              <a:t>--</a:t>
            </a:r>
            <a:r>
              <a:rPr lang="en-US" sz="2400" dirty="0" smtClean="0"/>
              <a:t>” is a Short Cut Operator for adding and subtracting one from a value.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Examples</a:t>
            </a:r>
            <a:r>
              <a:rPr lang="en-US" sz="2400" b="1" dirty="0"/>
              <a:t>: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countInc</a:t>
            </a:r>
            <a:r>
              <a:rPr lang="en-US" sz="2400" b="1" dirty="0">
                <a:latin typeface="Courier New"/>
                <a:cs typeface="Courier New"/>
              </a:rPr>
              <a:t> = 0;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countInc</a:t>
            </a:r>
            <a:r>
              <a:rPr lang="en-US" sz="2400" b="1" dirty="0">
                <a:latin typeface="Courier New"/>
                <a:cs typeface="Courier New"/>
              </a:rPr>
              <a:t>++;  // count = count + 1;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r>
              <a:rPr lang="en-US" sz="2400" b="1" dirty="0" err="1">
                <a:latin typeface="Courier New"/>
                <a:cs typeface="Courier New"/>
              </a:rPr>
              <a:t>countInc</a:t>
            </a:r>
            <a:r>
              <a:rPr lang="en-US" sz="2400" b="1" dirty="0">
                <a:latin typeface="Courier New"/>
                <a:cs typeface="Courier New"/>
              </a:rPr>
              <a:t> );  // 1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countDec</a:t>
            </a:r>
            <a:r>
              <a:rPr lang="en-US" sz="2400" b="1" dirty="0">
                <a:latin typeface="Courier New"/>
                <a:cs typeface="Courier New"/>
              </a:rPr>
              <a:t> = 2;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countDec</a:t>
            </a:r>
            <a:r>
              <a:rPr lang="en-US" sz="2400" b="1" dirty="0">
                <a:latin typeface="Courier New"/>
                <a:cs typeface="Courier New"/>
              </a:rPr>
              <a:t>--;  // count = count - 1;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r>
              <a:rPr lang="en-US" sz="2400" b="1" dirty="0" err="1">
                <a:latin typeface="Courier New"/>
                <a:cs typeface="Courier New"/>
              </a:rPr>
              <a:t>countDec</a:t>
            </a:r>
            <a:r>
              <a:rPr lang="en-US" sz="2400" b="1" dirty="0">
                <a:latin typeface="Courier New"/>
                <a:cs typeface="Courier New"/>
              </a:rPr>
              <a:t> );  // 1</a:t>
            </a:r>
            <a:endParaRPr lang="en-US" sz="6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82801" y="6237312"/>
            <a:ext cx="1136850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unaryOper.html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702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17099</TotalTime>
  <Words>720</Words>
  <Application>Microsoft Office PowerPoint</Application>
  <PresentationFormat>On-screen Show (4:3)</PresentationFormat>
  <Paragraphs>147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Basic Arithmetic Operators</vt:lpstr>
      <vt:lpstr>Modulo Defined</vt:lpstr>
      <vt:lpstr>Modulo Operator Examples</vt:lpstr>
      <vt:lpstr>String Operator</vt:lpstr>
      <vt:lpstr>Operator Precedence</vt:lpstr>
      <vt:lpstr>Numeric Short Cut Operators</vt:lpstr>
      <vt:lpstr>String Short Cut Operator</vt:lpstr>
      <vt:lpstr>Unary Operators: Increment and Decrement</vt:lpstr>
      <vt:lpstr>Prefix Increment Operator</vt:lpstr>
      <vt:lpstr>Postfix Increment Operator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1030</cp:revision>
  <cp:lastPrinted>2014-05-27T20:47:53Z</cp:lastPrinted>
  <dcterms:created xsi:type="dcterms:W3CDTF">2010-05-23T14:28:12Z</dcterms:created>
  <dcterms:modified xsi:type="dcterms:W3CDTF">2016-02-28T00:56:20Z</dcterms:modified>
</cp:coreProperties>
</file>