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54" r:id="rId2"/>
    <p:sldId id="455" r:id="rId3"/>
    <p:sldId id="456" r:id="rId4"/>
    <p:sldId id="462" r:id="rId5"/>
    <p:sldId id="463" r:id="rId6"/>
    <p:sldId id="457" r:id="rId7"/>
    <p:sldId id="458" r:id="rId8"/>
    <p:sldId id="459" r:id="rId9"/>
    <p:sldId id="460" r:id="rId10"/>
    <p:sldId id="461" r:id="rId1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422C16"/>
    <a:srgbClr val="0C788E"/>
    <a:srgbClr val="006666"/>
    <a:srgbClr val="0099CC"/>
    <a:srgbClr val="660066"/>
    <a:srgbClr val="003300"/>
    <a:srgbClr val="A50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20" autoAdjust="0"/>
    <p:restoredTop sz="94652" autoAdjust="0"/>
  </p:normalViewPr>
  <p:slideViewPr>
    <p:cSldViewPr>
      <p:cViewPr varScale="1">
        <p:scale>
          <a:sx n="50" d="100"/>
          <a:sy n="50" d="100"/>
        </p:scale>
        <p:origin x="52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Page Elements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7E617-0CF0-4F37-B0EC-0E381A86B0EE}" type="datetime1">
              <a:rPr lang="en-US" smtClean="0"/>
              <a:t>3/27/2016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FBEFD-048C-5B44-8D1A-56BC96B6C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5037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Page Elements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1980A-5147-40DE-96FA-F5C5DB33897E}" type="datetime1">
              <a:rPr lang="en-US" smtClean="0"/>
              <a:t>3/27/2016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7C5F8-F2AF-7647-8F85-9475CB6B0E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5431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092394C-B38D-4DE9-93EA-D57082F9348C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Page Elements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07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Page Elements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6806392-D8D2-4430-95E2-FB200CC8ED7E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44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4AADC-5BE5-AD4E-A2A1-DC602B9554D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87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4FACF-0CC7-D24E-8D42-87CEFF8093C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82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F152B-D6EE-9340-8FC0-1DB120D5218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920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889F8-1024-1C49-B2F4-FB159C0D497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01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CE374-CE89-C449-BA56-BED112ECC3E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04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A3218-C3AE-B84D-B902-E54EF63B5E3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14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E3B6A-D7D3-514E-8F63-B8CFAA9E4C6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98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CF023-3F25-3A4F-9F2D-FF277A6D1A6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25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5D191-3DE4-EF45-B078-A4CB241C7BB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74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6E74A-440F-2443-AA0F-99948BB0F7B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2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3FA2C-4B15-3D4F-ADD6-B7DB1E5ADFE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85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ACB66A-6A5B-CB43-B1B7-23FEB9894F2A}" type="slidenum">
              <a:rPr lang="es-ES"/>
              <a:pPr/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ea typeface="DejaVu Sans" pitchFamily="34" charset="0"/>
              </a:rPr>
              <a:t>Page Elements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fontAlgn="auto">
              <a:spcBef>
                <a:spcPts val="661"/>
              </a:spcBef>
              <a:defRPr/>
            </a:pPr>
            <a:r>
              <a:rPr lang="en-US" dirty="0"/>
              <a:t>Introduction to JavaScript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73782" y="6291263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© Copyright </a:t>
            </a:r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2016,   </a:t>
            </a: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Fred McClurg  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9766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 smtClean="0">
                <a:cs typeface="Courier"/>
              </a:rPr>
              <a:t>The HTML content of an element can be set via the “</a:t>
            </a:r>
            <a:r>
              <a:rPr lang="en-US" sz="2000" dirty="0" err="1" smtClean="0"/>
              <a:t>innerHTML</a:t>
            </a:r>
            <a:r>
              <a:rPr lang="en-US" sz="2000" dirty="0" smtClean="0">
                <a:cs typeface="Courier"/>
              </a:rPr>
              <a:t>” property:</a:t>
            </a:r>
            <a:endParaRPr lang="en-US" sz="2000" dirty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b="1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&lt;div id="footer"&gt;&lt;/div&gt;</a:t>
            </a:r>
          </a:p>
          <a:p>
            <a:pPr marL="400050" lvl="1" indent="0">
              <a:buNone/>
            </a:pPr>
            <a:endParaRPr lang="en-US" sz="2000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&lt;script&gt;</a:t>
            </a:r>
          </a:p>
          <a:p>
            <a:pPr marL="400050" lvl="1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   </a:t>
            </a:r>
            <a:r>
              <a:rPr lang="en-US" sz="2000" b="1" dirty="0" err="1" smtClean="0">
                <a:latin typeface="Courier New"/>
                <a:cs typeface="Courier New"/>
              </a:rPr>
              <a:t>var</a:t>
            </a:r>
            <a:r>
              <a:rPr lang="en-US" sz="2000" b="1" dirty="0" smtClean="0">
                <a:latin typeface="Courier New"/>
                <a:cs typeface="Courier New"/>
              </a:rPr>
              <a:t> today = new Date();</a:t>
            </a:r>
          </a:p>
          <a:p>
            <a:pPr marL="400050" lvl="1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   </a:t>
            </a:r>
            <a:r>
              <a:rPr lang="en-US" sz="2000" b="1" dirty="0" err="1" smtClean="0">
                <a:latin typeface="Courier New"/>
                <a:cs typeface="Courier New"/>
              </a:rPr>
              <a:t>var</a:t>
            </a:r>
            <a:r>
              <a:rPr lang="en-US" sz="2000" b="1" dirty="0" smtClean="0">
                <a:latin typeface="Courier New"/>
                <a:cs typeface="Courier New"/>
              </a:rPr>
              <a:t> year = </a:t>
            </a:r>
            <a:r>
              <a:rPr lang="en-US" sz="2000" b="1" dirty="0" err="1" smtClean="0">
                <a:latin typeface="Courier New"/>
                <a:cs typeface="Courier New"/>
              </a:rPr>
              <a:t>today.getFullYear</a:t>
            </a:r>
            <a:r>
              <a:rPr lang="en-US" sz="2000" b="1" dirty="0" smtClean="0">
                <a:latin typeface="Courier New"/>
                <a:cs typeface="Courier New"/>
              </a:rPr>
              <a:t>();</a:t>
            </a:r>
          </a:p>
          <a:p>
            <a:pPr marL="400050" lvl="1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   </a:t>
            </a:r>
          </a:p>
          <a:p>
            <a:pPr marL="400050" lvl="1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   </a:t>
            </a:r>
            <a:r>
              <a:rPr lang="en-US" sz="2000" b="1" dirty="0" err="1" smtClean="0">
                <a:latin typeface="Courier New"/>
                <a:cs typeface="Courier New"/>
              </a:rPr>
              <a:t>var</a:t>
            </a:r>
            <a:r>
              <a:rPr lang="en-US" sz="2000" b="1" dirty="0" smtClean="0">
                <a:latin typeface="Courier New"/>
                <a:cs typeface="Courier New"/>
              </a:rPr>
              <a:t> foot = </a:t>
            </a:r>
            <a:r>
              <a:rPr lang="en-US" sz="2000" b="1" dirty="0" err="1" smtClean="0">
                <a:latin typeface="Courier New"/>
                <a:cs typeface="Courier New"/>
              </a:rPr>
              <a:t>document.getElementById</a:t>
            </a:r>
            <a:r>
              <a:rPr lang="en-US" sz="2000" b="1" dirty="0" smtClean="0">
                <a:latin typeface="Courier New"/>
                <a:cs typeface="Courier New"/>
              </a:rPr>
              <a:t>( "footer" );</a:t>
            </a:r>
          </a:p>
          <a:p>
            <a:pPr marL="400050" lvl="1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   </a:t>
            </a:r>
            <a:r>
              <a:rPr lang="en-US" sz="2000" b="1" dirty="0" err="1" smtClean="0">
                <a:latin typeface="Courier New"/>
                <a:cs typeface="Courier New"/>
              </a:rPr>
              <a:t>foot.innerHTML</a:t>
            </a:r>
            <a:r>
              <a:rPr lang="en-US" sz="2000" b="1" dirty="0" smtClean="0">
                <a:latin typeface="Courier New"/>
                <a:cs typeface="Courier New"/>
              </a:rPr>
              <a:t> = "&amp;copy; Copyright " + year;</a:t>
            </a:r>
          </a:p>
          <a:p>
            <a:pPr marL="400050" lvl="1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&lt;/script&gt;</a:t>
            </a: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Changing Content via </a:t>
            </a:r>
            <a:r>
              <a:rPr lang="en-US" dirty="0" err="1" smtClean="0"/>
              <a:t>innerHTML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749997" y="6321871"/>
            <a:ext cx="1063112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innerHTML.html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83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a Handle on Elements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4000" b="1" dirty="0" smtClean="0">
                <a:cs typeface="Courier"/>
              </a:rPr>
              <a:t>Discussion: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3600" dirty="0" smtClean="0">
                <a:cs typeface="Courier"/>
              </a:rPr>
              <a:t>It is possible to reference and manipulate HTML elements from within JavaScript.  In order to do so, you must retrieve a handle to the element.  From this handle you can get information regarding the current attributes (color, size, etc.) of the element.  You can also use this handle modify the element.</a:t>
            </a:r>
            <a:endParaRPr lang="en-US" sz="3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442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Elements by ID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b="1" dirty="0" smtClean="0">
                <a:cs typeface="Courier"/>
              </a:rPr>
              <a:t>Discussion: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dirty="0" smtClean="0">
                <a:cs typeface="Courier"/>
              </a:rPr>
              <a:t>HTML elements that have an “id” attribute, can be retrieved via the document method “</a:t>
            </a:r>
            <a:r>
              <a:rPr lang="en-US" sz="2000" dirty="0" err="1" smtClean="0"/>
              <a:t>getElementById</a:t>
            </a:r>
            <a:r>
              <a:rPr lang="en-US" sz="2000" dirty="0" smtClean="0"/>
              <a:t>()</a:t>
            </a:r>
            <a:r>
              <a:rPr lang="en-US" sz="2000" dirty="0" smtClean="0">
                <a:cs typeface="Courier"/>
              </a:rPr>
              <a:t>”.  The property “</a:t>
            </a:r>
            <a:r>
              <a:rPr lang="en-US" sz="2000" dirty="0" err="1" smtClean="0">
                <a:cs typeface="Courier"/>
              </a:rPr>
              <a:t>innerHTML</a:t>
            </a:r>
            <a:r>
              <a:rPr lang="en-US" sz="2000" dirty="0" smtClean="0">
                <a:cs typeface="Courier"/>
              </a:rPr>
              <a:t>” contains the content.</a:t>
            </a:r>
            <a:endParaRPr lang="en-US" sz="2000" dirty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"/>
                <a:cs typeface="Courier"/>
              </a:rPr>
              <a:t>Example: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&lt;p id="quote"&gt;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"Integrity is the main issue that makes the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difference between a good leader and a bad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one." -- John MacArthur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txt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 "quote" 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alert(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txt.innerHTML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);  // get content of &lt;p&gt;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&lt;/script&gt;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271592" y="6309320"/>
            <a:ext cx="1332416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getElementById.html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2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clock via </a:t>
            </a:r>
            <a:r>
              <a:rPr lang="en-US" dirty="0" err="1" smtClean="0"/>
              <a:t>setInterval</a:t>
            </a:r>
            <a:r>
              <a:rPr lang="en-US" dirty="0" smtClean="0"/>
              <a:t>()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5000"/>
              </a:lnSpc>
              <a:buNone/>
            </a:pPr>
            <a:r>
              <a:rPr lang="en-US" sz="1800" b="1" dirty="0" smtClean="0">
                <a:cs typeface="Courier"/>
              </a:rPr>
              <a:t>Discussion:</a:t>
            </a:r>
          </a:p>
          <a:p>
            <a:pPr marL="400050" lvl="1" indent="0">
              <a:lnSpc>
                <a:spcPct val="105000"/>
              </a:lnSpc>
              <a:buNone/>
            </a:pPr>
            <a:r>
              <a:rPr lang="en-US" sz="1800" dirty="0" smtClean="0">
                <a:cs typeface="Courier"/>
              </a:rPr>
              <a:t>The function “</a:t>
            </a:r>
            <a:r>
              <a:rPr lang="en-US" sz="1800" dirty="0" err="1" smtClean="0"/>
              <a:t>setInterval</a:t>
            </a:r>
            <a:r>
              <a:rPr lang="en-US" sz="1800" dirty="0" smtClean="0"/>
              <a:t>()” executes a function repeatedly every specified time interval</a:t>
            </a:r>
            <a:r>
              <a:rPr lang="en-US" sz="1800" dirty="0" smtClean="0">
                <a:cs typeface="Courier"/>
              </a:rPr>
              <a:t>.</a:t>
            </a:r>
            <a:endParaRPr lang="en-US" sz="1800" dirty="0">
              <a:cs typeface="Courier"/>
            </a:endParaRPr>
          </a:p>
          <a:p>
            <a:pPr marL="0" indent="0">
              <a:lnSpc>
                <a:spcPct val="105000"/>
              </a:lnSpc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lnSpc>
                <a:spcPct val="105000"/>
              </a:lnSpc>
              <a:buNone/>
            </a:pPr>
            <a:r>
              <a:rPr lang="en-US" sz="1800" b="1" dirty="0" smtClean="0">
                <a:latin typeface="Courier"/>
                <a:cs typeface="Courier"/>
              </a:rPr>
              <a:t>Example:</a:t>
            </a:r>
          </a:p>
          <a:p>
            <a:pPr marL="400050" lvl="1" indent="0">
              <a:lnSpc>
                <a:spcPct val="105000"/>
              </a:lnSpc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&lt;form&gt;</a:t>
            </a:r>
          </a:p>
          <a:p>
            <a:pPr marL="400050" lvl="1" indent="0">
              <a:lnSpc>
                <a:spcPct val="105000"/>
              </a:lnSpc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&lt;input type="text" id="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clock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"&gt;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105000"/>
              </a:lnSpc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pPr marL="400050" lvl="1" indent="0">
              <a:lnSpc>
                <a:spcPct val="105000"/>
              </a:lnSpc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105000"/>
              </a:lnSpc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400050" lvl="1" indent="0">
              <a:lnSpc>
                <a:spcPct val="105000"/>
              </a:lnSpc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textClock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 "clock" );</a:t>
            </a:r>
          </a:p>
          <a:p>
            <a:pPr marL="400050" lvl="1" indent="0">
              <a:lnSpc>
                <a:spcPct val="105000"/>
              </a:lnSpc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105000"/>
              </a:lnSpc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setInterval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 function() {</a:t>
            </a:r>
          </a:p>
          <a:p>
            <a:pPr marL="400050" lvl="1" indent="0">
              <a:lnSpc>
                <a:spcPct val="105000"/>
              </a:lnSpc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now = new Date();  // current time</a:t>
            </a:r>
          </a:p>
          <a:p>
            <a:pPr marL="400050" lvl="1" indent="0">
              <a:lnSpc>
                <a:spcPct val="105000"/>
              </a:lnSpc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textStr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now.toLocaleTimeString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lnSpc>
                <a:spcPct val="105000"/>
              </a:lnSpc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textClock.value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textStr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  // set text value</a:t>
            </a:r>
          </a:p>
          <a:p>
            <a:pPr marL="400050" lvl="1" indent="0">
              <a:lnSpc>
                <a:spcPct val="105000"/>
              </a:lnSpc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}, 1000 );  // update every one second</a:t>
            </a:r>
          </a:p>
          <a:p>
            <a:pPr marL="400050" lvl="1" indent="0">
              <a:lnSpc>
                <a:spcPct val="105000"/>
              </a:lnSpc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&lt;/script&gt;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250753" y="6309320"/>
            <a:ext cx="1351652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setIntervalClock.html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2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Slideshow via </a:t>
            </a:r>
            <a:r>
              <a:rPr lang="en-US" dirty="0" err="1" smtClean="0"/>
              <a:t>setInterval</a:t>
            </a:r>
            <a:r>
              <a:rPr lang="en-US" dirty="0" smtClean="0"/>
              <a:t>()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="images/000.jpg" id="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slideShow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style="float: left; margin: 0 7px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7px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0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;"&gt;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theImage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 "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slideShow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 );</a:t>
            </a:r>
          </a:p>
          <a:p>
            <a:pPr marL="0" indent="0">
              <a:lnSpc>
                <a:spcPct val="90000"/>
              </a:lnSpc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imageList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[ "000.jpg", "001.jpg", "002.jpg", "003.jpg", "004.jpg",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"005.jpg", "006.jpg", "007.jpg", "008.jpg", "009.jpg" ];</a:t>
            </a:r>
          </a:p>
          <a:p>
            <a:pPr marL="0" indent="0">
              <a:lnSpc>
                <a:spcPct val="90000"/>
              </a:lnSpc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imageIndex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1;  // global index</a:t>
            </a:r>
          </a:p>
          <a:p>
            <a:pPr marL="0" indent="0">
              <a:lnSpc>
                <a:spcPct val="90000"/>
              </a:lnSpc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rotateImage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theImage.setAttribute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 "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", "images/" +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imageList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imageIndex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] 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imageIndex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0" indent="0">
              <a:lnSpc>
                <a:spcPct val="90000"/>
              </a:lnSpc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if (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imageIndex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&gt;=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imageList.length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imageIndex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0;  // start over with first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intervalHandle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setInterval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rotateImage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3000 );  // start timer</a:t>
            </a:r>
          </a:p>
          <a:p>
            <a:pPr marL="0" indent="0">
              <a:lnSpc>
                <a:spcPct val="90000"/>
              </a:lnSpc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theImage.onclick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 function() {  // add click event to image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clearInterval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intervalHandle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);  // remove timer on click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&lt;/script&gt;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5952594" y="6309320"/>
            <a:ext cx="1620957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setIntervalSlideShow.html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2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Elements by Tag Name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950" b="1" dirty="0" smtClean="0">
                <a:cs typeface="Courier"/>
              </a:rPr>
              <a:t>Discussion: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950" dirty="0" smtClean="0">
                <a:cs typeface="Courier"/>
              </a:rPr>
              <a:t>Multiple HTML elements with the same Tag Name can be retrieved via the document method “</a:t>
            </a:r>
            <a:r>
              <a:rPr lang="en-US" sz="1950" dirty="0" err="1" smtClean="0"/>
              <a:t>getElementsByTagName</a:t>
            </a:r>
            <a:r>
              <a:rPr lang="en-US" sz="1950" dirty="0" smtClean="0"/>
              <a:t>()</a:t>
            </a:r>
            <a:r>
              <a:rPr lang="en-US" sz="1950" dirty="0" smtClean="0">
                <a:cs typeface="Courier"/>
              </a:rPr>
              <a:t>”.</a:t>
            </a:r>
            <a:endParaRPr lang="en-US" sz="1950" dirty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95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950" b="1" dirty="0" smtClean="0">
                <a:latin typeface="Courier"/>
                <a:cs typeface="Courier"/>
              </a:rPr>
              <a:t>Example: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950" b="1" dirty="0" smtClean="0">
                <a:latin typeface="Courier New" pitchFamily="49" charset="0"/>
                <a:cs typeface="Courier New" pitchFamily="49" charset="0"/>
              </a:rPr>
              <a:t>&lt;h2&gt;George Washington Carver&lt;/h2&gt;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950" b="1" dirty="0" smtClean="0">
                <a:latin typeface="Courier New" pitchFamily="49" charset="0"/>
                <a:cs typeface="Courier New" pitchFamily="49" charset="0"/>
              </a:rPr>
              <a:t>&lt;h2&gt;Sir Isaac Newton&lt;/h2&gt;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950" b="1" dirty="0" smtClean="0">
                <a:latin typeface="Courier New" pitchFamily="49" charset="0"/>
                <a:cs typeface="Courier New" pitchFamily="49" charset="0"/>
              </a:rPr>
              <a:t>&lt;h2&gt;</a:t>
            </a:r>
            <a:r>
              <a:rPr lang="en-US" sz="1950" b="1" dirty="0" err="1" smtClean="0">
                <a:latin typeface="Courier New" pitchFamily="49" charset="0"/>
                <a:cs typeface="Courier New" pitchFamily="49" charset="0"/>
              </a:rPr>
              <a:t>Blaise</a:t>
            </a:r>
            <a:r>
              <a:rPr lang="en-US" sz="1950" b="1" dirty="0" smtClean="0">
                <a:latin typeface="Courier New" pitchFamily="49" charset="0"/>
                <a:cs typeface="Courier New" pitchFamily="49" charset="0"/>
              </a:rPr>
              <a:t> Pascal&lt;/h2&gt;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195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950" b="1" dirty="0" smtClean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95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950" b="1" dirty="0" smtClean="0">
                <a:latin typeface="Courier New" pitchFamily="49" charset="0"/>
                <a:cs typeface="Courier New" pitchFamily="49" charset="0"/>
              </a:rPr>
              <a:t> links = </a:t>
            </a:r>
            <a:r>
              <a:rPr lang="en-US" sz="1950" b="1" dirty="0" err="1" smtClean="0">
                <a:latin typeface="Courier New" pitchFamily="49" charset="0"/>
                <a:cs typeface="Courier New" pitchFamily="49" charset="0"/>
              </a:rPr>
              <a:t>document.getElementsByTagName</a:t>
            </a:r>
            <a:r>
              <a:rPr lang="en-US" sz="1950" b="1" dirty="0" smtClean="0">
                <a:latin typeface="Courier New" pitchFamily="49" charset="0"/>
                <a:cs typeface="Courier New" pitchFamily="49" charset="0"/>
              </a:rPr>
              <a:t>( "h2" );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195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950" b="1" dirty="0" smtClean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sz="195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95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5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5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95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50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950" b="1" dirty="0" err="1" smtClean="0">
                <a:latin typeface="Courier New" pitchFamily="49" charset="0"/>
                <a:cs typeface="Courier New" pitchFamily="49" charset="0"/>
              </a:rPr>
              <a:t>links.length</a:t>
            </a:r>
            <a:r>
              <a:rPr lang="en-US" sz="195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95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50" b="1" dirty="0" smtClean="0">
                <a:latin typeface="Courier New" pitchFamily="49" charset="0"/>
                <a:cs typeface="Courier New" pitchFamily="49" charset="0"/>
              </a:rPr>
              <a:t>++ ) 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950" b="1" dirty="0" smtClean="0">
                <a:latin typeface="Courier New" pitchFamily="49" charset="0"/>
                <a:cs typeface="Courier New" pitchFamily="49" charset="0"/>
              </a:rPr>
              <a:t>   console.log( links[</a:t>
            </a:r>
            <a:r>
              <a:rPr lang="en-US" sz="195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50" b="1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1950" b="1" dirty="0" err="1" smtClean="0"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US" sz="1950" b="1" dirty="0" smtClean="0">
                <a:latin typeface="Courier New" pitchFamily="49" charset="0"/>
                <a:cs typeface="Courier New" pitchFamily="49" charset="0"/>
              </a:rPr>
              <a:t> );  // &lt;h2&gt; content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95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950" b="1" dirty="0" smtClean="0">
                <a:latin typeface="Courier New" pitchFamily="49" charset="0"/>
                <a:cs typeface="Courier New" pitchFamily="49" charset="0"/>
              </a:rPr>
              <a:t>&lt;/script&gt;</a:t>
            </a:r>
            <a:endParaRPr lang="en-US" sz="6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5753020" y="6309320"/>
            <a:ext cx="1813317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getElementsByTagName.html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2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Attributes via </a:t>
            </a:r>
            <a:r>
              <a:rPr lang="en-US" dirty="0" err="1" smtClean="0"/>
              <a:t>getAttribute</a:t>
            </a:r>
            <a:r>
              <a:rPr lang="en-US" dirty="0" smtClean="0"/>
              <a:t>()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950" b="1" dirty="0" smtClean="0">
                <a:cs typeface="Courier"/>
              </a:rPr>
              <a:t>Discussion: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950" dirty="0" smtClean="0">
                <a:cs typeface="Courier"/>
              </a:rPr>
              <a:t>An attribute of a HTML element can be retrieved via the “</a:t>
            </a:r>
            <a:r>
              <a:rPr lang="en-US" sz="1950" dirty="0" err="1" smtClean="0"/>
              <a:t>getAttribute</a:t>
            </a:r>
            <a:r>
              <a:rPr lang="en-US" sz="1950" dirty="0" smtClean="0"/>
              <a:t>()</a:t>
            </a:r>
            <a:r>
              <a:rPr lang="en-US" sz="1950" dirty="0" smtClean="0">
                <a:cs typeface="Courier"/>
              </a:rPr>
              <a:t>” method.</a:t>
            </a:r>
            <a:endParaRPr lang="en-US" sz="1950" dirty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95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950" b="1" dirty="0" smtClean="0">
                <a:latin typeface="Courier"/>
                <a:cs typeface="Courier"/>
              </a:rPr>
              <a:t>Example: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950" b="1" dirty="0" smtClean="0">
                <a:latin typeface="Courier New" pitchFamily="49" charset="0"/>
                <a:cs typeface="Courier New" pitchFamily="49" charset="0"/>
              </a:rPr>
              <a:t>&lt;h2 id="</a:t>
            </a:r>
            <a:r>
              <a:rPr lang="en-US" sz="1950" b="1" dirty="0" err="1" smtClean="0">
                <a:latin typeface="Courier New" pitchFamily="49" charset="0"/>
                <a:cs typeface="Courier New" pitchFamily="49" charset="0"/>
              </a:rPr>
              <a:t>subHead</a:t>
            </a:r>
            <a:r>
              <a:rPr lang="en-US" sz="1950" b="1" dirty="0" smtClean="0">
                <a:latin typeface="Courier New" pitchFamily="49" charset="0"/>
                <a:cs typeface="Courier New" pitchFamily="49" charset="0"/>
              </a:rPr>
              <a:t>" align="center"&gt;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950" b="1" dirty="0" smtClean="0">
                <a:latin typeface="Courier New" pitchFamily="49" charset="0"/>
                <a:cs typeface="Courier New" pitchFamily="49" charset="0"/>
              </a:rPr>
              <a:t>    Centered Sub-Title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950" b="1" dirty="0" smtClean="0">
                <a:latin typeface="Courier New" pitchFamily="49" charset="0"/>
                <a:cs typeface="Courier New" pitchFamily="49" charset="0"/>
              </a:rPr>
              <a:t>&lt;/h2&gt;</a:t>
            </a:r>
            <a:endParaRPr lang="en-US" sz="66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95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195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950" b="1" dirty="0" smtClean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95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95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95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50" b="1" dirty="0" err="1" smtClean="0">
                <a:latin typeface="Courier New" pitchFamily="49" charset="0"/>
                <a:cs typeface="Courier New" pitchFamily="49" charset="0"/>
              </a:rPr>
              <a:t>subTitle</a:t>
            </a:r>
            <a:r>
              <a:rPr lang="en-US" sz="1950" b="1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95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950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950" b="1" dirty="0" smtClean="0">
                <a:latin typeface="Courier New" pitchFamily="49" charset="0"/>
                <a:cs typeface="Courier New" pitchFamily="49" charset="0"/>
              </a:rPr>
              <a:t>( "</a:t>
            </a:r>
            <a:r>
              <a:rPr lang="en-US" sz="1950" b="1" dirty="0" err="1" smtClean="0">
                <a:latin typeface="Courier New" pitchFamily="49" charset="0"/>
                <a:cs typeface="Courier New" pitchFamily="49" charset="0"/>
              </a:rPr>
              <a:t>subHead</a:t>
            </a:r>
            <a:r>
              <a:rPr lang="en-US" sz="1950" b="1" dirty="0" smtClean="0">
                <a:latin typeface="Courier New" pitchFamily="49" charset="0"/>
                <a:cs typeface="Courier New" pitchFamily="49" charset="0"/>
              </a:rPr>
              <a:t>" 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950" b="1" dirty="0" smtClean="0">
                <a:latin typeface="Courier New" pitchFamily="49" charset="0"/>
                <a:cs typeface="Courier New" pitchFamily="49" charset="0"/>
              </a:rPr>
              <a:t>   console.log( </a:t>
            </a:r>
            <a:r>
              <a:rPr lang="en-US" sz="1950" b="1" dirty="0" err="1" smtClean="0">
                <a:latin typeface="Courier New" pitchFamily="49" charset="0"/>
                <a:cs typeface="Courier New" pitchFamily="49" charset="0"/>
              </a:rPr>
              <a:t>subTitle.getAttribute</a:t>
            </a:r>
            <a:r>
              <a:rPr lang="en-US" sz="1950" b="1" dirty="0" smtClean="0">
                <a:latin typeface="Courier New" pitchFamily="49" charset="0"/>
                <a:cs typeface="Courier New" pitchFamily="49" charset="0"/>
              </a:rPr>
              <a:t>( "align" ) 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950" b="1" dirty="0" smtClean="0">
                <a:latin typeface="Courier New" pitchFamily="49" charset="0"/>
                <a:cs typeface="Courier New" pitchFamily="49" charset="0"/>
              </a:rPr>
              <a:t>&lt;/script&gt;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494409" y="6309320"/>
            <a:ext cx="1114408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getAttribute.html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2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dirty="0" smtClean="0">
                <a:cs typeface="Courier"/>
              </a:rPr>
              <a:t>In order to retrieve nested elements, it may require a combination of calls to “</a:t>
            </a:r>
            <a:r>
              <a:rPr lang="en-US" sz="1700" dirty="0" err="1" smtClean="0"/>
              <a:t>getElementById</a:t>
            </a:r>
            <a:r>
              <a:rPr lang="en-US" sz="1700" dirty="0" smtClean="0"/>
              <a:t>()</a:t>
            </a:r>
            <a:r>
              <a:rPr lang="en-US" sz="1700" dirty="0" smtClean="0">
                <a:cs typeface="Courier"/>
              </a:rPr>
              <a:t>” and “</a:t>
            </a:r>
            <a:r>
              <a:rPr lang="en-US" sz="1700" dirty="0" err="1" smtClean="0"/>
              <a:t>getElementsByTagName</a:t>
            </a:r>
            <a:r>
              <a:rPr lang="en-US" sz="1700" dirty="0" smtClean="0"/>
              <a:t>()</a:t>
            </a:r>
            <a:r>
              <a:rPr lang="en-US" sz="1700" dirty="0" smtClean="0">
                <a:cs typeface="Courier"/>
              </a:rPr>
              <a:t>”:</a:t>
            </a:r>
            <a:endParaRPr lang="en-US" sz="1700" dirty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700" b="1" dirty="0" smtClean="0">
              <a:latin typeface="Courier"/>
              <a:cs typeface="Courier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 New"/>
                <a:cs typeface="Courier New"/>
              </a:rPr>
              <a:t>&lt;</a:t>
            </a:r>
            <a:r>
              <a:rPr lang="en-US" sz="1700" b="1" dirty="0" err="1" smtClean="0">
                <a:latin typeface="Courier New"/>
                <a:cs typeface="Courier New"/>
              </a:rPr>
              <a:t>ul</a:t>
            </a:r>
            <a:r>
              <a:rPr lang="en-US" sz="1700" b="1" dirty="0" smtClean="0">
                <a:latin typeface="Courier New"/>
                <a:cs typeface="Courier New"/>
              </a:rPr>
              <a:t> id="</a:t>
            </a:r>
            <a:r>
              <a:rPr lang="en-US" sz="1700" b="1" dirty="0" err="1" smtClean="0">
                <a:latin typeface="Courier New"/>
                <a:cs typeface="Courier New"/>
              </a:rPr>
              <a:t>ulList</a:t>
            </a:r>
            <a:r>
              <a:rPr lang="en-US" sz="1700" b="1" dirty="0" smtClean="0">
                <a:latin typeface="Courier New"/>
                <a:cs typeface="Courier New"/>
              </a:rPr>
              <a:t>"&gt;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 New"/>
                <a:cs typeface="Courier New"/>
              </a:rPr>
              <a:t>   &lt;</a:t>
            </a:r>
            <a:r>
              <a:rPr lang="en-US" sz="1700" b="1" dirty="0" err="1" smtClean="0">
                <a:latin typeface="Courier New"/>
                <a:cs typeface="Courier New"/>
              </a:rPr>
              <a:t>li</a:t>
            </a:r>
            <a:r>
              <a:rPr lang="en-US" sz="1700" b="1" dirty="0" smtClean="0">
                <a:latin typeface="Courier New"/>
                <a:cs typeface="Courier New"/>
              </a:rPr>
              <a:t>&gt; First Item &lt;/</a:t>
            </a:r>
            <a:r>
              <a:rPr lang="en-US" sz="1700" b="1" dirty="0" err="1" smtClean="0">
                <a:latin typeface="Courier New"/>
                <a:cs typeface="Courier New"/>
              </a:rPr>
              <a:t>li</a:t>
            </a:r>
            <a:r>
              <a:rPr lang="en-US" sz="1700" b="1" dirty="0" smtClean="0">
                <a:latin typeface="Courier New"/>
                <a:cs typeface="Courier New"/>
              </a:rPr>
              <a:t>&gt;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 New"/>
                <a:cs typeface="Courier New"/>
              </a:rPr>
              <a:t>   &lt;</a:t>
            </a:r>
            <a:r>
              <a:rPr lang="en-US" sz="1700" b="1" dirty="0" err="1" smtClean="0">
                <a:latin typeface="Courier New"/>
                <a:cs typeface="Courier New"/>
              </a:rPr>
              <a:t>li</a:t>
            </a:r>
            <a:r>
              <a:rPr lang="en-US" sz="1700" b="1" dirty="0" smtClean="0">
                <a:latin typeface="Courier New"/>
                <a:cs typeface="Courier New"/>
              </a:rPr>
              <a:t>&gt; Second Item &lt;/</a:t>
            </a:r>
            <a:r>
              <a:rPr lang="en-US" sz="1700" b="1" dirty="0" err="1" smtClean="0">
                <a:latin typeface="Courier New"/>
                <a:cs typeface="Courier New"/>
              </a:rPr>
              <a:t>li</a:t>
            </a:r>
            <a:r>
              <a:rPr lang="en-US" sz="1700" b="1" dirty="0" smtClean="0">
                <a:latin typeface="Courier New"/>
                <a:cs typeface="Courier New"/>
              </a:rPr>
              <a:t>&gt;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 New"/>
                <a:cs typeface="Courier New"/>
              </a:rPr>
              <a:t>   &lt;</a:t>
            </a:r>
            <a:r>
              <a:rPr lang="en-US" sz="1700" b="1" dirty="0" err="1" smtClean="0">
                <a:latin typeface="Courier New"/>
                <a:cs typeface="Courier New"/>
              </a:rPr>
              <a:t>li</a:t>
            </a:r>
            <a:r>
              <a:rPr lang="en-US" sz="1700" b="1" dirty="0" smtClean="0">
                <a:latin typeface="Courier New"/>
                <a:cs typeface="Courier New"/>
              </a:rPr>
              <a:t>&gt; Third Item &lt;/</a:t>
            </a:r>
            <a:r>
              <a:rPr lang="en-US" sz="1700" b="1" dirty="0" err="1" smtClean="0">
                <a:latin typeface="Courier New"/>
                <a:cs typeface="Courier New"/>
              </a:rPr>
              <a:t>li</a:t>
            </a:r>
            <a:r>
              <a:rPr lang="en-US" sz="1700" b="1" dirty="0" smtClean="0">
                <a:latin typeface="Courier New"/>
                <a:cs typeface="Courier New"/>
              </a:rPr>
              <a:t>&gt;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 New"/>
                <a:cs typeface="Courier New"/>
              </a:rPr>
              <a:t>&lt;/</a:t>
            </a:r>
            <a:r>
              <a:rPr lang="en-US" sz="1700" b="1" dirty="0" err="1" smtClean="0">
                <a:latin typeface="Courier New"/>
                <a:cs typeface="Courier New"/>
              </a:rPr>
              <a:t>ul</a:t>
            </a:r>
            <a:r>
              <a:rPr lang="en-US" sz="1700" b="1" dirty="0" smtClean="0">
                <a:latin typeface="Courier New"/>
                <a:cs typeface="Courier New"/>
              </a:rPr>
              <a:t>&gt;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1700" b="1" dirty="0" smtClean="0">
              <a:latin typeface="Courier New"/>
              <a:cs typeface="Courier New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 New"/>
                <a:cs typeface="Courier New"/>
              </a:rPr>
              <a:t>&lt;script&gt;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 New"/>
                <a:cs typeface="Courier New"/>
              </a:rPr>
              <a:t>   </a:t>
            </a:r>
            <a:r>
              <a:rPr lang="en-US" sz="1700" b="1" dirty="0" err="1" smtClean="0">
                <a:latin typeface="Courier New"/>
                <a:cs typeface="Courier New"/>
              </a:rPr>
              <a:t>var</a:t>
            </a:r>
            <a:r>
              <a:rPr lang="en-US" sz="1700" b="1" dirty="0" smtClean="0">
                <a:latin typeface="Courier New"/>
                <a:cs typeface="Courier New"/>
              </a:rPr>
              <a:t> parent = </a:t>
            </a:r>
            <a:r>
              <a:rPr lang="en-US" sz="1700" b="1" dirty="0" err="1" smtClean="0">
                <a:latin typeface="Courier New"/>
                <a:cs typeface="Courier New"/>
              </a:rPr>
              <a:t>document.getElementById</a:t>
            </a:r>
            <a:r>
              <a:rPr lang="en-US" sz="1700" b="1" dirty="0" smtClean="0">
                <a:latin typeface="Courier New"/>
                <a:cs typeface="Courier New"/>
              </a:rPr>
              <a:t>( "</a:t>
            </a:r>
            <a:r>
              <a:rPr lang="en-US" sz="1700" b="1" dirty="0" err="1" smtClean="0">
                <a:latin typeface="Courier New"/>
                <a:cs typeface="Courier New"/>
              </a:rPr>
              <a:t>ulList</a:t>
            </a:r>
            <a:r>
              <a:rPr lang="en-US" sz="1700" b="1" dirty="0" smtClean="0">
                <a:latin typeface="Courier New"/>
                <a:cs typeface="Courier New"/>
              </a:rPr>
              <a:t>" 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 New"/>
                <a:cs typeface="Courier New"/>
              </a:rPr>
              <a:t>   console.log( "Parent HTML:" + </a:t>
            </a:r>
            <a:r>
              <a:rPr lang="en-US" sz="1700" b="1" dirty="0" err="1" smtClean="0">
                <a:latin typeface="Courier New"/>
                <a:cs typeface="Courier New"/>
              </a:rPr>
              <a:t>parent.innerHTML</a:t>
            </a:r>
            <a:r>
              <a:rPr lang="en-US" sz="1700" b="1" dirty="0" smtClean="0">
                <a:latin typeface="Courier New"/>
                <a:cs typeface="Courier New"/>
              </a:rPr>
              <a:t> );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1700" b="1" dirty="0" smtClean="0">
              <a:latin typeface="Courier New"/>
              <a:cs typeface="Courier New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 New"/>
                <a:cs typeface="Courier New"/>
              </a:rPr>
              <a:t>   </a:t>
            </a:r>
            <a:r>
              <a:rPr lang="en-US" sz="1700" b="1" dirty="0" err="1" smtClean="0">
                <a:latin typeface="Courier New"/>
                <a:cs typeface="Courier New"/>
              </a:rPr>
              <a:t>var</a:t>
            </a:r>
            <a:r>
              <a:rPr lang="en-US" sz="1700" b="1" dirty="0" smtClean="0">
                <a:latin typeface="Courier New"/>
                <a:cs typeface="Courier New"/>
              </a:rPr>
              <a:t> child = </a:t>
            </a:r>
            <a:r>
              <a:rPr lang="en-US" sz="1700" b="1" dirty="0" err="1" smtClean="0">
                <a:latin typeface="Courier New"/>
                <a:cs typeface="Courier New"/>
              </a:rPr>
              <a:t>parent.getElementsByTagName</a:t>
            </a:r>
            <a:r>
              <a:rPr lang="en-US" sz="1700" b="1" dirty="0" smtClean="0">
                <a:latin typeface="Courier New"/>
                <a:cs typeface="Courier New"/>
              </a:rPr>
              <a:t>( "</a:t>
            </a:r>
            <a:r>
              <a:rPr lang="en-US" sz="1700" b="1" dirty="0" err="1" smtClean="0">
                <a:latin typeface="Courier New"/>
                <a:cs typeface="Courier New"/>
              </a:rPr>
              <a:t>li</a:t>
            </a:r>
            <a:r>
              <a:rPr lang="en-US" sz="1700" b="1" dirty="0" smtClean="0">
                <a:latin typeface="Courier New"/>
                <a:cs typeface="Courier New"/>
              </a:rPr>
              <a:t>" );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1700" b="1" dirty="0" smtClean="0">
              <a:latin typeface="Courier New"/>
              <a:cs typeface="Courier New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 New"/>
                <a:cs typeface="Courier New"/>
              </a:rPr>
              <a:t>   for ( </a:t>
            </a:r>
            <a:r>
              <a:rPr lang="en-US" sz="1700" b="1" dirty="0" err="1" smtClean="0">
                <a:latin typeface="Courier New"/>
                <a:cs typeface="Courier New"/>
              </a:rPr>
              <a:t>var</a:t>
            </a:r>
            <a:r>
              <a:rPr lang="en-US" sz="1700" b="1" dirty="0" smtClean="0">
                <a:latin typeface="Courier New"/>
                <a:cs typeface="Courier New"/>
              </a:rPr>
              <a:t> </a:t>
            </a:r>
            <a:r>
              <a:rPr lang="en-US" sz="1700" b="1" dirty="0" err="1" smtClean="0">
                <a:latin typeface="Courier New"/>
                <a:cs typeface="Courier New"/>
              </a:rPr>
              <a:t>i</a:t>
            </a:r>
            <a:r>
              <a:rPr lang="en-US" sz="1700" b="1" dirty="0" smtClean="0">
                <a:latin typeface="Courier New"/>
                <a:cs typeface="Courier New"/>
              </a:rPr>
              <a:t> = 0; </a:t>
            </a:r>
            <a:r>
              <a:rPr lang="en-US" sz="1700" b="1" dirty="0" err="1" smtClean="0">
                <a:latin typeface="Courier New"/>
                <a:cs typeface="Courier New"/>
              </a:rPr>
              <a:t>i</a:t>
            </a:r>
            <a:r>
              <a:rPr lang="en-US" sz="1700" b="1" dirty="0" smtClean="0">
                <a:latin typeface="Courier New"/>
                <a:cs typeface="Courier New"/>
              </a:rPr>
              <a:t> &lt; </a:t>
            </a:r>
            <a:r>
              <a:rPr lang="en-US" sz="1700" b="1" dirty="0" err="1" smtClean="0">
                <a:latin typeface="Courier New"/>
                <a:cs typeface="Courier New"/>
              </a:rPr>
              <a:t>child.length</a:t>
            </a:r>
            <a:r>
              <a:rPr lang="en-US" sz="1700" b="1" dirty="0" smtClean="0">
                <a:latin typeface="Courier New"/>
                <a:cs typeface="Courier New"/>
              </a:rPr>
              <a:t>; </a:t>
            </a:r>
            <a:r>
              <a:rPr lang="en-US" sz="1700" b="1" dirty="0" err="1" smtClean="0">
                <a:latin typeface="Courier New"/>
                <a:cs typeface="Courier New"/>
              </a:rPr>
              <a:t>i</a:t>
            </a:r>
            <a:r>
              <a:rPr lang="en-US" sz="1700" b="1" dirty="0" smtClean="0">
                <a:latin typeface="Courier New"/>
                <a:cs typeface="Courier New"/>
              </a:rPr>
              <a:t>++ ) 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 New"/>
                <a:cs typeface="Courier New"/>
              </a:rPr>
              <a:t>      console.log( "Child HTML:" + child[</a:t>
            </a:r>
            <a:r>
              <a:rPr lang="en-US" sz="1700" b="1" dirty="0" err="1" smtClean="0">
                <a:latin typeface="Courier New"/>
                <a:cs typeface="Courier New"/>
              </a:rPr>
              <a:t>i</a:t>
            </a:r>
            <a:r>
              <a:rPr lang="en-US" sz="1700" b="1" dirty="0" smtClean="0">
                <a:latin typeface="Courier New"/>
                <a:cs typeface="Courier New"/>
              </a:rPr>
              <a:t>].</a:t>
            </a:r>
            <a:r>
              <a:rPr lang="en-US" sz="1700" b="1" dirty="0" err="1" smtClean="0">
                <a:latin typeface="Courier New"/>
                <a:cs typeface="Courier New"/>
              </a:rPr>
              <a:t>innerHTML</a:t>
            </a:r>
            <a:r>
              <a:rPr lang="en-US" sz="1700" b="1" dirty="0" smtClean="0">
                <a:latin typeface="Courier New"/>
                <a:cs typeface="Courier New"/>
              </a:rPr>
              <a:t> 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 New"/>
                <a:cs typeface="Courier New"/>
              </a:rPr>
              <a:t>   }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 New"/>
                <a:cs typeface="Courier New"/>
              </a:rPr>
              <a:t>&lt;/script&gt;</a:t>
            </a:r>
            <a:endParaRPr lang="en-US" sz="1700" b="1" dirty="0">
              <a:latin typeface="Courier New"/>
              <a:cs typeface="Courier New"/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Getting Nested Elements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489509" y="6239227"/>
            <a:ext cx="1293944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>
                <a:latin typeface="DejaVu Sans" pitchFamily="34" charset="0"/>
                <a:ea typeface="DejaVu Sans" pitchFamily="34" charset="0"/>
                <a:cs typeface="DejaVu Sans" pitchFamily="34" charset="0"/>
              </a:rPr>
              <a:t>getNestedElem.html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831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 smtClean="0">
                <a:cs typeface="Courier"/>
              </a:rPr>
              <a:t>An HTML Element attribute can be set via the “</a:t>
            </a:r>
            <a:r>
              <a:rPr lang="en-US" sz="1800" dirty="0" err="1" smtClean="0"/>
              <a:t>setAttribute</a:t>
            </a:r>
            <a:r>
              <a:rPr lang="en-US" sz="1800" dirty="0" smtClean="0"/>
              <a:t>()</a:t>
            </a:r>
            <a:r>
              <a:rPr lang="en-US" sz="1800" dirty="0" smtClean="0">
                <a:cs typeface="Courier"/>
              </a:rPr>
              <a:t>” method:</a:t>
            </a:r>
            <a:endParaRPr lang="en-US" sz="1800" dirty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800" b="1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&lt;h2 id="</a:t>
            </a:r>
            <a:r>
              <a:rPr lang="en-US" sz="1800" b="1" dirty="0" err="1" smtClean="0">
                <a:latin typeface="Courier New"/>
                <a:cs typeface="Courier New"/>
              </a:rPr>
              <a:t>leftHead</a:t>
            </a:r>
            <a:r>
              <a:rPr lang="en-US" sz="1800" b="1" dirty="0" smtClean="0">
                <a:latin typeface="Courier New"/>
                <a:cs typeface="Courier New"/>
              </a:rPr>
              <a:t>"&gt; Sub-Title Left &lt;/h2&gt;</a:t>
            </a:r>
          </a:p>
          <a:p>
            <a:pPr marL="400050" lvl="1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&lt;h2&gt; Sub-Title Center &lt;/h2&gt;</a:t>
            </a:r>
          </a:p>
          <a:p>
            <a:pPr marL="400050" lvl="1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&lt;h2&gt; Sub-Title Right &lt;/h2&gt;</a:t>
            </a:r>
          </a:p>
          <a:p>
            <a:pPr marL="400050" lvl="1" indent="0">
              <a:buNone/>
            </a:pPr>
            <a:endParaRPr lang="en-US" sz="1800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&lt;script&gt;</a:t>
            </a:r>
          </a:p>
          <a:p>
            <a:pPr marL="400050" lvl="1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   </a:t>
            </a:r>
            <a:r>
              <a:rPr lang="en-US" sz="1800" b="1" dirty="0" err="1" smtClean="0">
                <a:latin typeface="Courier New"/>
                <a:cs typeface="Courier New"/>
              </a:rPr>
              <a:t>var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 err="1" smtClean="0">
                <a:latin typeface="Courier New"/>
                <a:cs typeface="Courier New"/>
              </a:rPr>
              <a:t>tagName</a:t>
            </a:r>
            <a:r>
              <a:rPr lang="en-US" sz="1800" b="1" dirty="0" smtClean="0">
                <a:latin typeface="Courier New"/>
                <a:cs typeface="Courier New"/>
              </a:rPr>
              <a:t> = </a:t>
            </a:r>
            <a:r>
              <a:rPr lang="en-US" sz="1800" b="1" dirty="0" err="1" smtClean="0">
                <a:latin typeface="Courier New"/>
                <a:cs typeface="Courier New"/>
              </a:rPr>
              <a:t>document.getElementsByTagName</a:t>
            </a:r>
            <a:r>
              <a:rPr lang="en-US" sz="1800" b="1" dirty="0" smtClean="0">
                <a:latin typeface="Courier New"/>
                <a:cs typeface="Courier New"/>
              </a:rPr>
              <a:t>( "h2" );</a:t>
            </a:r>
          </a:p>
          <a:p>
            <a:pPr marL="400050" lvl="1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   </a:t>
            </a:r>
            <a:r>
              <a:rPr lang="en-US" sz="1800" b="1" dirty="0" err="1" smtClean="0">
                <a:latin typeface="Courier New"/>
                <a:cs typeface="Courier New"/>
              </a:rPr>
              <a:t>tagName</a:t>
            </a:r>
            <a:r>
              <a:rPr lang="en-US" sz="1800" b="1" dirty="0" smtClean="0">
                <a:latin typeface="Courier New"/>
                <a:cs typeface="Courier New"/>
              </a:rPr>
              <a:t>[0].</a:t>
            </a:r>
            <a:r>
              <a:rPr lang="en-US" sz="1800" b="1" dirty="0" err="1" smtClean="0">
                <a:latin typeface="Courier New"/>
                <a:cs typeface="Courier New"/>
              </a:rPr>
              <a:t>setAttribute</a:t>
            </a:r>
            <a:r>
              <a:rPr lang="en-US" sz="1800" b="1" dirty="0" smtClean="0">
                <a:latin typeface="Courier New"/>
                <a:cs typeface="Courier New"/>
              </a:rPr>
              <a:t>( "align", "left" );</a:t>
            </a:r>
          </a:p>
          <a:p>
            <a:pPr marL="400050" lvl="1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   </a:t>
            </a:r>
            <a:r>
              <a:rPr lang="en-US" sz="1800" b="1" dirty="0" err="1" smtClean="0">
                <a:latin typeface="Courier New"/>
                <a:cs typeface="Courier New"/>
              </a:rPr>
              <a:t>tagName</a:t>
            </a:r>
            <a:r>
              <a:rPr lang="en-US" sz="1800" b="1" dirty="0" smtClean="0">
                <a:latin typeface="Courier New"/>
                <a:cs typeface="Courier New"/>
              </a:rPr>
              <a:t>[1].</a:t>
            </a:r>
            <a:r>
              <a:rPr lang="en-US" sz="1800" b="1" dirty="0" err="1" smtClean="0">
                <a:latin typeface="Courier New"/>
                <a:cs typeface="Courier New"/>
              </a:rPr>
              <a:t>setAttribute</a:t>
            </a:r>
            <a:r>
              <a:rPr lang="en-US" sz="1800" b="1" dirty="0" smtClean="0">
                <a:latin typeface="Courier New"/>
                <a:cs typeface="Courier New"/>
              </a:rPr>
              <a:t>( "align", "center" );</a:t>
            </a:r>
          </a:p>
          <a:p>
            <a:pPr marL="400050" lvl="1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   </a:t>
            </a:r>
            <a:r>
              <a:rPr lang="en-US" sz="1800" b="1" dirty="0" err="1" smtClean="0">
                <a:latin typeface="Courier New"/>
                <a:cs typeface="Courier New"/>
              </a:rPr>
              <a:t>tagName</a:t>
            </a:r>
            <a:r>
              <a:rPr lang="en-US" sz="1800" b="1" dirty="0" smtClean="0">
                <a:latin typeface="Courier New"/>
                <a:cs typeface="Courier New"/>
              </a:rPr>
              <a:t>[2].</a:t>
            </a:r>
            <a:r>
              <a:rPr lang="en-US" sz="1800" b="1" dirty="0" err="1" smtClean="0">
                <a:latin typeface="Courier New"/>
                <a:cs typeface="Courier New"/>
              </a:rPr>
              <a:t>setAttribute</a:t>
            </a:r>
            <a:r>
              <a:rPr lang="en-US" sz="1800" b="1" dirty="0" smtClean="0">
                <a:latin typeface="Courier New"/>
                <a:cs typeface="Courier New"/>
              </a:rPr>
              <a:t>( "align", "right" );</a:t>
            </a:r>
          </a:p>
          <a:p>
            <a:pPr marL="400050" lvl="1" indent="0">
              <a:buNone/>
            </a:pPr>
            <a:endParaRPr lang="en-US" sz="1800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   </a:t>
            </a:r>
            <a:r>
              <a:rPr lang="en-US" sz="1800" b="1" dirty="0" err="1" smtClean="0">
                <a:latin typeface="Courier New"/>
                <a:cs typeface="Courier New"/>
              </a:rPr>
              <a:t>var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 err="1" smtClean="0">
                <a:latin typeface="Courier New"/>
                <a:cs typeface="Courier New"/>
              </a:rPr>
              <a:t>idName</a:t>
            </a:r>
            <a:r>
              <a:rPr lang="en-US" sz="1800" b="1" dirty="0" smtClean="0">
                <a:latin typeface="Courier New"/>
                <a:cs typeface="Courier New"/>
              </a:rPr>
              <a:t> = </a:t>
            </a:r>
            <a:r>
              <a:rPr lang="en-US" sz="1800" b="1" dirty="0" err="1" smtClean="0">
                <a:latin typeface="Courier New"/>
                <a:cs typeface="Courier New"/>
              </a:rPr>
              <a:t>document.getElementById</a:t>
            </a:r>
            <a:r>
              <a:rPr lang="en-US" sz="1800" b="1" dirty="0" smtClean="0">
                <a:latin typeface="Courier New"/>
                <a:cs typeface="Courier New"/>
              </a:rPr>
              <a:t>( "</a:t>
            </a:r>
            <a:r>
              <a:rPr lang="en-US" sz="1800" b="1" dirty="0" err="1" smtClean="0">
                <a:latin typeface="Courier New"/>
                <a:cs typeface="Courier New"/>
              </a:rPr>
              <a:t>leftHead</a:t>
            </a:r>
            <a:r>
              <a:rPr lang="en-US" sz="1800" b="1" dirty="0" smtClean="0">
                <a:latin typeface="Courier New"/>
                <a:cs typeface="Courier New"/>
              </a:rPr>
              <a:t>" );</a:t>
            </a:r>
          </a:p>
          <a:p>
            <a:pPr marL="400050" lvl="1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   </a:t>
            </a:r>
            <a:r>
              <a:rPr lang="en-US" sz="1800" b="1" dirty="0" err="1" smtClean="0">
                <a:latin typeface="Courier New"/>
                <a:cs typeface="Courier New"/>
              </a:rPr>
              <a:t>idName.setAttribute</a:t>
            </a:r>
            <a:r>
              <a:rPr lang="en-US" sz="1800" b="1" dirty="0" smtClean="0">
                <a:latin typeface="Courier New"/>
                <a:cs typeface="Courier New"/>
              </a:rPr>
              <a:t>( "style", "color: red;" );</a:t>
            </a:r>
          </a:p>
          <a:p>
            <a:pPr marL="400050" lvl="1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&lt;/script&gt;</a:t>
            </a:r>
            <a:endParaRPr lang="en-US" sz="1800" b="1" dirty="0">
              <a:latin typeface="Courier New"/>
              <a:cs typeface="Courier New"/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Setting Attributes via </a:t>
            </a:r>
            <a:r>
              <a:rPr lang="en-US" dirty="0" err="1" smtClean="0"/>
              <a:t>setAttribute</a:t>
            </a:r>
            <a:r>
              <a:rPr lang="en-US" dirty="0" smtClean="0"/>
              <a:t>()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681067" y="6321871"/>
            <a:ext cx="1107996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setAttribute.html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831574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22538</TotalTime>
  <Words>944</Words>
  <Application>Microsoft Office PowerPoint</Application>
  <PresentationFormat>On-screen Show (4:3)</PresentationFormat>
  <Paragraphs>169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ＭＳ Ｐゴシック</vt:lpstr>
      <vt:lpstr>Arial</vt:lpstr>
      <vt:lpstr>Calibri</vt:lpstr>
      <vt:lpstr>Courier</vt:lpstr>
      <vt:lpstr>Courier New</vt:lpstr>
      <vt:lpstr>DejaVu Sans</vt:lpstr>
      <vt:lpstr>Times New Roman</vt:lpstr>
      <vt:lpstr>Diseño predeterminado</vt:lpstr>
      <vt:lpstr>PowerPoint Presentation</vt:lpstr>
      <vt:lpstr>Getting a Handle on Elements</vt:lpstr>
      <vt:lpstr>Getting Elements by ID</vt:lpstr>
      <vt:lpstr>Text clock via setInterval()</vt:lpstr>
      <vt:lpstr>Slideshow via setInterval()</vt:lpstr>
      <vt:lpstr>Getting Elements by Tag Name</vt:lpstr>
      <vt:lpstr>Getting Attributes via getAttribute()</vt:lpstr>
      <vt:lpstr>Getting Nested Elements</vt:lpstr>
      <vt:lpstr>Setting Attributes via setAttribute()</vt:lpstr>
      <vt:lpstr>Changing Content via innerHTML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McClurg, Fred R</cp:lastModifiedBy>
  <cp:revision>1310</cp:revision>
  <dcterms:created xsi:type="dcterms:W3CDTF">2010-05-23T14:28:12Z</dcterms:created>
  <dcterms:modified xsi:type="dcterms:W3CDTF">2016-03-27T16:47:47Z</dcterms:modified>
</cp:coreProperties>
</file>