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0" r:id="rId3"/>
    <p:sldId id="257" r:id="rId4"/>
    <p:sldId id="284" r:id="rId5"/>
    <p:sldId id="271" r:id="rId6"/>
    <p:sldId id="286" r:id="rId7"/>
    <p:sldId id="285" r:id="rId8"/>
    <p:sldId id="259" r:id="rId9"/>
    <p:sldId id="272" r:id="rId10"/>
    <p:sldId id="277" r:id="rId11"/>
    <p:sldId id="278" r:id="rId12"/>
    <p:sldId id="280" r:id="rId13"/>
    <p:sldId id="279" r:id="rId14"/>
    <p:sldId id="281" r:id="rId15"/>
    <p:sldId id="273" r:id="rId16"/>
    <p:sldId id="258" r:id="rId17"/>
    <p:sldId id="283" r:id="rId18"/>
    <p:sldId id="260" r:id="rId19"/>
    <p:sldId id="261" r:id="rId20"/>
    <p:sldId id="263" r:id="rId21"/>
    <p:sldId id="264" r:id="rId22"/>
    <p:sldId id="265" r:id="rId23"/>
    <p:sldId id="266" r:id="rId24"/>
    <p:sldId id="267" r:id="rId25"/>
    <p:sldId id="268" r:id="rId26"/>
    <p:sldId id="282" r:id="rId27"/>
    <p:sldId id="269" r:id="rId28"/>
    <p:sldId id="287" r:id="rId29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0" autoAdjust="0"/>
    <p:restoredTop sz="94660"/>
  </p:normalViewPr>
  <p:slideViewPr>
    <p:cSldViewPr>
      <p:cViewPr varScale="1">
        <p:scale>
          <a:sx n="40" d="100"/>
          <a:sy n="40" d="100"/>
        </p:scale>
        <p:origin x="52" y="41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HTML Boot Camp: HTML Anatomy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2EA65-81BE-4E51-97DC-3FE61AF7D3EA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AF37A-DA8A-4AD5-9305-54A8D601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388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30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0825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4088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707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707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fld id="{9ED6ECA3-58F0-4F25-9CB0-2D6639F24A13}" type="datetime1">
              <a:rPr lang="en-US" smtClean="0"/>
              <a:t>2/27/2016</a:t>
            </a:fld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6707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6707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351D63B5-98BA-0946-8DDF-9392121AD6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09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F0255139-463E-8249-BF09-3A112D0296A3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1B4F099-A0A8-42D5-AE30-9C9755668FAE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17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DDC49283-B214-4E42-A67B-9FD8885E4D2D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10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E59064F-8BE0-402F-A7C7-72DEA8A96C33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8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337E2A7-8A3F-9B48-B4BB-AC6A2B43221D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11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378FF75-8A16-4C5C-8797-23829A46F138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1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F414BE26-8FDA-174C-A351-5A7CDE9D8ABA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12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2009AB-7FE7-4D75-A6E4-231E05BA8C54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8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0A814450-B8AA-4546-9193-3EBE6ECF39F2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13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19571FF-6BED-4071-9BFC-CC34956A8850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09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AAD893EF-0846-9E40-AC70-192AE4BCB692}" type="slidenum">
              <a:rPr lang="en-US">
                <a:solidFill>
                  <a:srgbClr val="FFFFFF"/>
                </a:solidFill>
                <a:latin typeface="Times New Roman" charset="0"/>
                <a:ea typeface="Arial Unicode MS" charset="0"/>
                <a:cs typeface="Arial" charset="0"/>
              </a:rPr>
              <a:pPr eaLnBrk="1"/>
              <a:t>14</a:t>
            </a:fld>
            <a:endParaRPr lang="en-US">
              <a:solidFill>
                <a:srgbClr val="FFFFFF"/>
              </a:solidFill>
              <a:latin typeface="Times New Roman" charset="0"/>
              <a:ea typeface="Arial Unicode MS" charset="0"/>
              <a:cs typeface="Arial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F7DD150-3AEA-49ED-BFF3-1B9F19BA6867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73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43EF8C1E-07AE-3E46-8A02-923529E2731D}" type="slidenum">
              <a:rPr lang="en-US">
                <a:solidFill>
                  <a:srgbClr val="FFFFFF"/>
                </a:solidFill>
                <a:latin typeface="Times New Roman" charset="0"/>
                <a:ea typeface="Arial Unicode MS" charset="0"/>
                <a:cs typeface="Arial" charset="0"/>
              </a:rPr>
              <a:pPr eaLnBrk="1"/>
              <a:t>15</a:t>
            </a:fld>
            <a:endParaRPr lang="en-US">
              <a:solidFill>
                <a:srgbClr val="FFFFFF"/>
              </a:solidFill>
              <a:latin typeface="Times New Roman" charset="0"/>
              <a:ea typeface="Arial Unicode MS" charset="0"/>
              <a:cs typeface="Arial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1A2EA69-8AC9-4AC7-A12B-96BAD54D50BF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09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35F3FCF1-AE53-1146-92B9-EB103763E8BB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16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11B29D-C5B1-426E-87A0-E15D4A4E59D9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59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35F3FCF1-AE53-1146-92B9-EB103763E8BB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17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9CE1DDB-26E3-4343-A19D-392ABB77EB72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4FCE6E61-D238-2540-9FC5-9A867806B245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18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6DABDFC-8A92-4466-BF2D-32B327AEF8F0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5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E028AEAD-B4D6-E14D-835A-2EC1E2A36D96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19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333F09E-792B-429B-8E36-30F3D2CCAD4E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2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EF2F6653-D6E6-AD43-B747-485E7AE89F47}" type="slidenum">
              <a:rPr lang="en-US">
                <a:solidFill>
                  <a:srgbClr val="FFFFFF"/>
                </a:solidFill>
                <a:latin typeface="Times New Roman" charset="0"/>
                <a:ea typeface="Arial Unicode MS" charset="0"/>
                <a:cs typeface="Arial" charset="0"/>
              </a:rPr>
              <a:pPr eaLnBrk="1"/>
              <a:t>2</a:t>
            </a:fld>
            <a:endParaRPr lang="en-US">
              <a:solidFill>
                <a:srgbClr val="FFFFFF"/>
              </a:solidFill>
              <a:latin typeface="Times New Roman" charset="0"/>
              <a:ea typeface="Arial Unicode MS" charset="0"/>
              <a:cs typeface="Arial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C906266-27BC-4C0D-9B6A-708344589AD9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6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D03CF3BC-48F6-3F4C-9381-D5F001B1294E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20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E8D5F99-5865-440A-B4E6-01E22D2DF268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95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7395D02B-6462-354E-96F1-71115979A70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21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8641FCE-5611-407A-AC2D-C8C0953C2661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48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7BCB853A-F483-8C4C-A693-D6DF55E756F9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22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99620C-0010-4A70-910B-39A939880278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60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D5CA6616-EC69-D546-B207-E3DE21C6666D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23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7264FA2-6F54-4F0B-90C7-78347DEDFA46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40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9C7DF2D9-75F1-A249-9A58-1EE551F9065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24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F365C13-8D16-40BB-8D0B-B9B84F7A7F3F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40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118B8A87-429B-244A-8402-AE90BD6A048C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25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F7AB135-724B-4C74-BFBE-DDAABBE38E77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94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419BA33-DB91-1149-91D6-DE099FC38E37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26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B453F3-E219-42B3-83ED-4BA28E7F098F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6C591B38-A8BA-3249-A3F3-9D5FB39FEB24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27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B787CD6-0D01-431D-AB6C-827FB76DC178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EF2F6653-D6E6-AD43-B747-485E7AE89F47}" type="slidenum">
              <a:rPr lang="en-US">
                <a:solidFill>
                  <a:srgbClr val="FFFFFF"/>
                </a:solidFill>
                <a:latin typeface="Times New Roman" charset="0"/>
                <a:ea typeface="Arial Unicode MS" charset="0"/>
                <a:cs typeface="Arial" charset="0"/>
              </a:rPr>
              <a:pPr eaLnBrk="1"/>
              <a:t>28</a:t>
            </a:fld>
            <a:endParaRPr lang="en-US">
              <a:solidFill>
                <a:srgbClr val="FFFFFF"/>
              </a:solidFill>
              <a:latin typeface="Times New Roman" charset="0"/>
              <a:ea typeface="Arial Unicode MS" charset="0"/>
              <a:cs typeface="Arial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85FBE1-2FD9-4FF5-A276-DC7E9B37D369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1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CDC473F2-F14B-0C4B-9E39-E6CBC4CE111C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3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0A19D0-B307-4582-95B4-7738DF903FD7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CDC473F2-F14B-0C4B-9E39-E6CBC4CE111C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4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2FE80F0-64CD-4DFC-AFCE-FB6B6E145D7E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8A432FF-B95D-6A48-9720-AD3C58DA593E}" type="slidenum">
              <a:rPr lang="en-US">
                <a:solidFill>
                  <a:srgbClr val="FFFFFF"/>
                </a:solidFill>
                <a:latin typeface="Times New Roman" charset="0"/>
                <a:ea typeface="Arial Unicode MS" charset="0"/>
                <a:cs typeface="Arial" charset="0"/>
              </a:rPr>
              <a:pPr eaLnBrk="1"/>
              <a:t>5</a:t>
            </a:fld>
            <a:endParaRPr lang="en-US">
              <a:solidFill>
                <a:srgbClr val="FFFFFF"/>
              </a:solidFill>
              <a:latin typeface="Times New Roman" charset="0"/>
              <a:ea typeface="Arial Unicode MS" charset="0"/>
              <a:cs typeface="Arial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D1F1BA3-D3DA-4798-88FB-A6A5F5EC2EFD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3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8A432FF-B95D-6A48-9720-AD3C58DA593E}" type="slidenum">
              <a:rPr lang="en-US">
                <a:solidFill>
                  <a:srgbClr val="FFFFFF"/>
                </a:solidFill>
                <a:latin typeface="Times New Roman" charset="0"/>
                <a:ea typeface="Arial Unicode MS" charset="0"/>
                <a:cs typeface="Arial" charset="0"/>
              </a:rPr>
              <a:pPr eaLnBrk="1"/>
              <a:t>6</a:t>
            </a:fld>
            <a:endParaRPr lang="en-US">
              <a:solidFill>
                <a:srgbClr val="FFFFFF"/>
              </a:solidFill>
              <a:latin typeface="Times New Roman" charset="0"/>
              <a:ea typeface="Arial Unicode MS" charset="0"/>
              <a:cs typeface="Arial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F97A707-E9F8-43EF-81E5-086EC81BA075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47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8A432FF-B95D-6A48-9720-AD3C58DA593E}" type="slidenum">
              <a:rPr lang="en-US">
                <a:solidFill>
                  <a:srgbClr val="FFFFFF"/>
                </a:solidFill>
                <a:latin typeface="Times New Roman" charset="0"/>
                <a:ea typeface="Arial Unicode MS" charset="0"/>
                <a:cs typeface="Arial" charset="0"/>
              </a:rPr>
              <a:pPr eaLnBrk="1"/>
              <a:t>7</a:t>
            </a:fld>
            <a:endParaRPr lang="en-US">
              <a:solidFill>
                <a:srgbClr val="FFFFFF"/>
              </a:solidFill>
              <a:latin typeface="Times New Roman" charset="0"/>
              <a:ea typeface="Arial Unicode MS" charset="0"/>
              <a:cs typeface="Arial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ED75AF7-D2E3-478C-805C-C4BFFA7EF2BB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9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B57919D-F377-9645-A922-3F1E5A136AE4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8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185ACA2-7636-4999-A74D-97E5837CFCD2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5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19B0E85B-3AAD-BF4A-A404-072D9293AB38}" type="slidenum">
              <a:rPr lang="en-US">
                <a:solidFill>
                  <a:srgbClr val="FFFFFF"/>
                </a:solidFill>
                <a:latin typeface="Times New Roman" charset="0"/>
                <a:ea typeface="Arial Unicode MS" charset="0"/>
                <a:cs typeface="Arial" charset="0"/>
              </a:rPr>
              <a:pPr eaLnBrk="1"/>
              <a:t>9</a:t>
            </a:fld>
            <a:endParaRPr lang="en-US">
              <a:solidFill>
                <a:srgbClr val="FFFFFF"/>
              </a:solidFill>
              <a:latin typeface="Times New Roman" charset="0"/>
              <a:ea typeface="Arial Unicode MS" charset="0"/>
              <a:cs typeface="Arial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A4FF185-8025-4D94-AF95-6B7DC73E1601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HTML Anatomy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04728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443038" y="5364163"/>
            <a:ext cx="708025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835150" y="6380163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00263" y="4956175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20156" y="3443852"/>
            <a:ext cx="68044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20156" y="5515236"/>
            <a:ext cx="6804422" cy="151193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593" y="1294607"/>
            <a:ext cx="2519363" cy="4191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1769" y="4609307"/>
            <a:ext cx="4032250" cy="42386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2088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37D2882A-3591-1248-85BA-397D00DC7A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57A8E-B07F-F647-B366-B1A3367701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3499B-D672-1D43-8191-A02F5CE418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301626"/>
            <a:ext cx="8921750" cy="1249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76263" y="6886575"/>
            <a:ext cx="2335212" cy="508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82938" cy="508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fld id="{811062AB-88AC-4C42-9B81-7FEC4C585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4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8232510" cy="5372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54A6C-BD0D-A04A-B12B-7DBD41CBE1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6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460500" y="5364163"/>
            <a:ext cx="706438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150" y="6383338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2071688" y="4938713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002982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213" y="1290638"/>
            <a:ext cx="2520950" cy="4191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563" y="4606925"/>
            <a:ext cx="4032250" cy="422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63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0115ACA1-1167-E345-B25A-53AA14B937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3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AEA1C-06FA-C745-B548-407BE968D2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8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89218-7486-9E4A-8C16-1DEC2B8FBE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6948D-9AF7-5740-9CD8-9322D7A09E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2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0C727-F304-1E4B-81DC-30AFA2F208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/>
          <a:lstStyle>
            <a:lvl1pPr algn="l">
              <a:buNone/>
              <a:defRPr sz="22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70DE5-88A1-6F46-8F02-3C5AF84A511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8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/>
          <a:lstStyle>
            <a:lvl1pPr algn="l">
              <a:buNone/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spcCol="302383" rtlCol="0" fromWordArt="0" forceAA="0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DC992A-2082-4F4D-9419-9EC83F2A31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3238" y="303213"/>
            <a:ext cx="8232775" cy="1258887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823277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366919" y="1193006"/>
            <a:ext cx="2217738" cy="422275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r" hangingPunct="1">
              <a:buFont typeface="Times New Roman" pitchFamily="16" charset="0"/>
              <a:buNone/>
              <a:defRPr sz="1300" smtClean="0"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07313" y="4119563"/>
            <a:ext cx="3527425" cy="403225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hangingPunct="1">
              <a:buFont typeface="Times New Roman" pitchFamily="16" charset="0"/>
              <a:buNone/>
              <a:defRPr sz="1300" smtClean="0"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13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438" y="6321425"/>
            <a:ext cx="671512" cy="57308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ctr" hangingPunct="1">
              <a:defRPr sz="1500" b="1">
                <a:solidFill>
                  <a:srgbClr val="FFFFFF"/>
                </a:solidFill>
              </a:defRPr>
            </a:lvl1pPr>
          </a:lstStyle>
          <a:p>
            <a:fld id="{33D8DE43-68C3-FD4C-9141-DF58208D915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1" r:id="rId2"/>
    <p:sldLayoutId id="2147483719" r:id="rId3"/>
    <p:sldLayoutId id="2147483712" r:id="rId4"/>
    <p:sldLayoutId id="2147483713" r:id="rId5"/>
    <p:sldLayoutId id="2147483714" r:id="rId6"/>
    <p:sldLayoutId id="2147483715" r:id="rId7"/>
    <p:sldLayoutId id="2147483720" r:id="rId8"/>
    <p:sldLayoutId id="2147483721" r:id="rId9"/>
    <p:sldLayoutId id="2147483716" r:id="rId10"/>
    <p:sldLayoutId id="2147483717" r:id="rId11"/>
    <p:sldLayoutId id="214748372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 cap="small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9pPr>
    </p:titleStyle>
    <p:bodyStyle>
      <a:lvl1pPr marL="301625" indent="-301625" algn="l" rtl="0" eaLnBrk="0" fontAlgn="base" hangingPunct="0">
        <a:spcBef>
          <a:spcPts val="663"/>
        </a:spcBef>
        <a:spcAft>
          <a:spcPct val="0"/>
        </a:spcAft>
        <a:buClr>
          <a:schemeClr val="accent1"/>
        </a:buClr>
        <a:buSzPct val="70000"/>
        <a:buFont typeface="Wingdings" charset="0"/>
        <a:buChar char="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04850" indent="-3016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06475" indent="-200025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charset="0"/>
        <a:buChar char="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09688" indent="-200025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charset="0"/>
        <a:buChar char="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611313" indent="-200025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charset="0"/>
        <a:buChar char="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297113" y="1036638"/>
            <a:ext cx="6804025" cy="1828800"/>
          </a:xfrm>
        </p:spPr>
        <p:txBody>
          <a:bodyPr tIns="6336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5400" dirty="0">
                <a:latin typeface="DejaVu Sans" pitchFamily="32" charset="0"/>
                <a:ea typeface="+mj-ea"/>
              </a:rPr>
              <a:t>HTML Boot Camp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429000"/>
            <a:ext cx="6804025" cy="3094038"/>
          </a:xfrm>
        </p:spPr>
        <p:txBody>
          <a:bodyPr lIns="0" tIns="28080" rIns="0" bIns="0" anchor="ctr">
            <a:normAutofit lnSpcReduction="10000"/>
          </a:bodyPr>
          <a:lstStyle/>
          <a:p>
            <a:pPr indent="-330200" algn="ctr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4800" dirty="0">
                <a:latin typeface="DejaVu Sans" pitchFamily="32" charset="0"/>
                <a:ea typeface="+mn-ea"/>
              </a:rPr>
              <a:t>Chapter </a:t>
            </a:r>
            <a:r>
              <a:rPr lang="en-US" sz="4800" dirty="0" smtClean="0">
                <a:latin typeface="DejaVu Sans" pitchFamily="32" charset="0"/>
                <a:ea typeface="+mn-ea"/>
              </a:rPr>
              <a:t>3:</a:t>
            </a:r>
            <a:endParaRPr lang="en-US" sz="4800" dirty="0">
              <a:latin typeface="DejaVu Sans" pitchFamily="32" charset="0"/>
              <a:ea typeface="+mn-ea"/>
            </a:endParaRPr>
          </a:p>
          <a:p>
            <a:pPr indent="-330200" algn="ctr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4800" dirty="0">
                <a:latin typeface="DejaVu Sans" pitchFamily="32" charset="0"/>
                <a:ea typeface="+mn-ea"/>
              </a:rPr>
              <a:t>Anatomy of an</a:t>
            </a:r>
            <a:br>
              <a:rPr lang="en-US" sz="4800" dirty="0">
                <a:latin typeface="DejaVu Sans" pitchFamily="32" charset="0"/>
                <a:ea typeface="+mn-ea"/>
              </a:rPr>
            </a:br>
            <a:r>
              <a:rPr lang="en-US" sz="4800" dirty="0">
                <a:latin typeface="DejaVu Sans" pitchFamily="32" charset="0"/>
                <a:ea typeface="+mn-ea"/>
              </a:rPr>
              <a:t>HTML Document</a:t>
            </a:r>
          </a:p>
          <a:p>
            <a:pPr indent="-330200" algn="ctr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dirty="0">
              <a:latin typeface="DejaVu Sans" pitchFamily="32" charset="0"/>
              <a:ea typeface="+mn-ea"/>
            </a:endParaRPr>
          </a:p>
          <a:p>
            <a:pPr indent="-330200" algn="ctr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dirty="0">
                <a:latin typeface="DejaVu Sans" pitchFamily="32" charset="0"/>
                <a:ea typeface="+mn-ea"/>
              </a:rPr>
              <a:t>Kirkwood Continuing </a:t>
            </a:r>
            <a:r>
              <a:rPr lang="en-US" sz="2800" dirty="0" smtClean="0">
                <a:latin typeface="DejaVu Sans" pitchFamily="32" charset="0"/>
                <a:ea typeface="+mn-ea"/>
              </a:rPr>
              <a:t>Education</a:t>
            </a:r>
            <a:endParaRPr lang="en-US" dirty="0">
              <a:latin typeface="DejaVu Sans" pitchFamily="32" charset="0"/>
              <a:ea typeface="+mn-ea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954213" y="6865938"/>
            <a:ext cx="7658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6336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200" b="1" dirty="0">
                <a:solidFill>
                  <a:schemeClr val="tx1"/>
                </a:solidFill>
                <a:latin typeface="DejaVu Sans" charset="0"/>
                <a:cs typeface="Arial Unicode MS" charset="0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DejaVu Sans" charset="0"/>
                <a:cs typeface="Arial Unicode MS" charset="0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DejaVu Sans" charset="0"/>
                <a:cs typeface="Arial Unicode MS" charset="0"/>
              </a:rPr>
              <a:t>Fred McClurg   All Rights Reserved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cap="none" dirty="0" smtClean="0">
                <a:latin typeface="DejaVu Sans" pitchFamily="32" charset="0"/>
                <a:ea typeface="+mj-ea"/>
              </a:rPr>
              <a:t>Omitting Ending Tags</a:t>
            </a:r>
            <a:endParaRPr lang="en-US" sz="4000" b="1" cap="none" dirty="0">
              <a:latin typeface="DejaVu Sans" pitchFamily="32" charset="0"/>
              <a:ea typeface="+mj-ea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265238"/>
            <a:ext cx="9105900" cy="5959475"/>
          </a:xfrm>
        </p:spPr>
        <p:txBody>
          <a:bodyPr tIns="12240">
            <a:normAutofit fontScale="92500"/>
          </a:bodyPr>
          <a:lstStyle/>
          <a:p>
            <a:pPr marL="7938" indent="-7938" eaLnBrk="1" hangingPunct="1">
              <a:lnSpc>
                <a:spcPct val="97000"/>
              </a:lnSpc>
              <a:buClrTx/>
              <a:buFontTx/>
              <a:buNone/>
            </a:pPr>
            <a:r>
              <a:rPr lang="en-US" sz="3600" dirty="0">
                <a:latin typeface="DejaVu Sans" charset="0"/>
              </a:rPr>
              <a:t>The browser often does not complain regarding missing ending tags.</a:t>
            </a:r>
          </a:p>
          <a:p>
            <a:pPr marL="7938" indent="-7938" eaLnBrk="1" hangingPunct="1">
              <a:lnSpc>
                <a:spcPct val="97000"/>
              </a:lnSpc>
              <a:buClrTx/>
              <a:buFontTx/>
              <a:buNone/>
            </a:pPr>
            <a:endParaRPr lang="en-US" sz="3600" dirty="0">
              <a:latin typeface="DejaVu Sans" charset="0"/>
            </a:endParaRPr>
          </a:p>
          <a:p>
            <a:pPr marL="7938" indent="-7938" eaLnBrk="1" hangingPunct="1">
              <a:lnSpc>
                <a:spcPct val="97000"/>
              </a:lnSpc>
              <a:buClrTx/>
              <a:buFontTx/>
              <a:buNone/>
            </a:pPr>
            <a:r>
              <a:rPr lang="en-US" sz="3600" dirty="0">
                <a:latin typeface="DejaVu Sans" charset="0"/>
              </a:rPr>
              <a:t>The HTML standard let’s you omit certain tags.  Browsers make good “guesses” using the surrounding </a:t>
            </a:r>
            <a:r>
              <a:rPr lang="en-US" sz="3600" dirty="0" smtClean="0">
                <a:latin typeface="DejaVu Sans" charset="0"/>
              </a:rPr>
              <a:t>context and often do the right thing.  </a:t>
            </a:r>
            <a:r>
              <a:rPr lang="en-US" sz="3600" dirty="0">
                <a:latin typeface="DejaVu Sans" charset="0"/>
              </a:rPr>
              <a:t>(e.g. &lt;p&gt;, &lt;li&gt;)</a:t>
            </a:r>
          </a:p>
          <a:p>
            <a:pPr marL="7938" indent="-7938" eaLnBrk="1" hangingPunct="1">
              <a:lnSpc>
                <a:spcPct val="97000"/>
              </a:lnSpc>
              <a:buClrTx/>
              <a:buFontTx/>
              <a:buNone/>
            </a:pPr>
            <a:endParaRPr lang="en-US" sz="3600" dirty="0">
              <a:latin typeface="DejaVu Sans" charset="0"/>
            </a:endParaRPr>
          </a:p>
          <a:p>
            <a:pPr marL="7938" indent="-7938" eaLnBrk="1" hangingPunct="1">
              <a:lnSpc>
                <a:spcPct val="97000"/>
              </a:lnSpc>
              <a:buClrTx/>
              <a:buFontTx/>
              <a:buNone/>
            </a:pPr>
            <a:r>
              <a:rPr lang="en-US" sz="3600" dirty="0" smtClean="0">
                <a:latin typeface="DejaVu Sans" charset="0"/>
              </a:rPr>
              <a:t>Best Practice: Don’t </a:t>
            </a:r>
            <a:r>
              <a:rPr lang="en-US" sz="3600" dirty="0">
                <a:latin typeface="DejaVu Sans" charset="0"/>
              </a:rPr>
              <a:t>omit ending tags</a:t>
            </a:r>
            <a:r>
              <a:rPr lang="en-US" sz="3600" dirty="0" smtClean="0">
                <a:latin typeface="DejaVu Sans" charset="0"/>
              </a:rPr>
              <a:t>.  Ending tags may improve browser compatibility.  Ending tags are required for HTML validation.</a:t>
            </a:r>
            <a:endParaRPr lang="en-US" sz="2800" dirty="0">
              <a:latin typeface="DejaVu Sans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2656868-D682-CB44-AF62-66D1A1909F1B}" type="slidenum">
              <a:rPr lang="en-US">
                <a:solidFill>
                  <a:srgbClr val="FFFFFF"/>
                </a:solidFill>
              </a:rPr>
              <a:pPr eaLnBrk="1"/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cap="none" dirty="0" smtClean="0">
                <a:latin typeface="DejaVu Sans" pitchFamily="32" charset="0"/>
                <a:ea typeface="+mj-ea"/>
              </a:rPr>
              <a:t>Redundant or Ignored Tags</a:t>
            </a:r>
            <a:endParaRPr lang="en-US" sz="4000" b="1" cap="none" dirty="0">
              <a:latin typeface="DejaVu Sans" pitchFamily="32" charset="0"/>
              <a:ea typeface="+mj-ea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39763" y="1768475"/>
            <a:ext cx="8934450" cy="5456238"/>
          </a:xfrm>
        </p:spPr>
        <p:txBody>
          <a:bodyPr tIns="12240">
            <a:normAutofit/>
          </a:bodyPr>
          <a:lstStyle/>
          <a:p>
            <a:pPr indent="-341313" eaLnBrk="1" hangingPunct="1">
              <a:lnSpc>
                <a:spcPct val="97000"/>
              </a:lnSpc>
              <a:buClrTx/>
              <a:buFontTx/>
              <a:buNone/>
            </a:pPr>
            <a:r>
              <a:rPr lang="en-US" sz="4000" b="1" dirty="0">
                <a:latin typeface="DejaVu Sans" charset="0"/>
              </a:rPr>
              <a:t>Redundant Tags:</a:t>
            </a:r>
          </a:p>
          <a:p>
            <a:pPr lvl="1" indent="-19050" eaLnBrk="1" hangingPunct="1">
              <a:lnSpc>
                <a:spcPct val="97000"/>
              </a:lnSpc>
              <a:buClrTx/>
              <a:buFontTx/>
              <a:buNone/>
            </a:pPr>
            <a:r>
              <a:rPr lang="en-US" sz="3600" dirty="0">
                <a:latin typeface="DejaVu Sans" charset="0"/>
              </a:rPr>
              <a:t>Tags whose effects cancel themselves.</a:t>
            </a:r>
          </a:p>
          <a:p>
            <a:pPr lvl="4" indent="-341313" eaLnBrk="1" hangingPunct="1">
              <a:lnSpc>
                <a:spcPct val="97000"/>
              </a:lnSpc>
              <a:buClrTx/>
              <a:buFontTx/>
              <a:buNone/>
            </a:pPr>
            <a:r>
              <a:rPr lang="en-US" sz="3600" b="1" dirty="0">
                <a:latin typeface="Courier New" charset="0"/>
                <a:cs typeface="Courier New" charset="0"/>
              </a:rPr>
              <a:t>&lt;p&gt; &lt;p&gt;</a:t>
            </a:r>
          </a:p>
          <a:p>
            <a:pPr indent="-341313" eaLnBrk="1" hangingPunct="1">
              <a:lnSpc>
                <a:spcPct val="97000"/>
              </a:lnSpc>
              <a:buClrTx/>
              <a:buFontTx/>
              <a:buNone/>
            </a:pPr>
            <a:endParaRPr lang="en-US" sz="4000" b="1" dirty="0">
              <a:latin typeface="DejaVu Sans" charset="0"/>
            </a:endParaRPr>
          </a:p>
          <a:p>
            <a:pPr indent="-341313" eaLnBrk="1" hangingPunct="1">
              <a:lnSpc>
                <a:spcPct val="97000"/>
              </a:lnSpc>
              <a:buClrTx/>
              <a:buFontTx/>
              <a:buNone/>
            </a:pPr>
            <a:r>
              <a:rPr lang="en-US" sz="4000" b="1" dirty="0">
                <a:latin typeface="DejaVu Sans" charset="0"/>
              </a:rPr>
              <a:t>Ignored Tags:</a:t>
            </a:r>
          </a:p>
          <a:p>
            <a:pPr lvl="1" indent="-19050" eaLnBrk="1" hangingPunct="1">
              <a:lnSpc>
                <a:spcPct val="97000"/>
              </a:lnSpc>
              <a:buClrTx/>
              <a:buFont typeface="Wingdings 2" charset="0"/>
              <a:buNone/>
            </a:pPr>
            <a:r>
              <a:rPr lang="en-US" sz="3600" dirty="0">
                <a:latin typeface="DejaVu Sans" charset="0"/>
              </a:rPr>
              <a:t>Tags that are not recognized by the browser.</a:t>
            </a:r>
          </a:p>
          <a:p>
            <a:pPr lvl="3" indent="-19050" eaLnBrk="1" hangingPunct="1">
              <a:lnSpc>
                <a:spcPct val="97000"/>
              </a:lnSpc>
              <a:spcBef>
                <a:spcPts val="663"/>
              </a:spcBef>
              <a:buClrTx/>
              <a:buSzPct val="70000"/>
              <a:buFont typeface="Wingdings 2" charset="0"/>
              <a:buNone/>
            </a:pPr>
            <a:r>
              <a:rPr lang="en-US" sz="3600" b="1" dirty="0">
                <a:latin typeface="Courier New" charset="0"/>
                <a:cs typeface="Courier New" charset="0"/>
              </a:rPr>
              <a:t>&lt;xyz&gt; &lt;</a:t>
            </a:r>
            <a:r>
              <a:rPr lang="en-US" sz="3600" b="1" dirty="0" err="1">
                <a:latin typeface="Courier New" charset="0"/>
                <a:cs typeface="Courier New" charset="0"/>
              </a:rPr>
              <a:t>abc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&gt;</a:t>
            </a:r>
            <a:endParaRPr lang="en-US" sz="3600" b="1" dirty="0">
              <a:latin typeface="DejaVu Sans" charset="0"/>
            </a:endParaRPr>
          </a:p>
          <a:p>
            <a:pPr indent="-341313" eaLnBrk="1" hangingPunct="1">
              <a:lnSpc>
                <a:spcPct val="97000"/>
              </a:lnSpc>
              <a:buClrTx/>
              <a:buFontTx/>
              <a:buNone/>
            </a:pPr>
            <a:endParaRPr lang="en-US" sz="2800" b="1" dirty="0">
              <a:latin typeface="DejaVu Sans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76D8DFED-FA7A-1048-A338-3ECF9CD89D65}" type="slidenum">
              <a:rPr lang="en-US">
                <a:solidFill>
                  <a:srgbClr val="FFFFFF"/>
                </a:solidFill>
              </a:rPr>
              <a:pPr eaLnBrk="1"/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cap="none" dirty="0" smtClean="0">
                <a:latin typeface="DejaVu Sans" pitchFamily="32" charset="0"/>
                <a:ea typeface="+mj-ea"/>
              </a:rPr>
              <a:t>Advice vs. Control</a:t>
            </a:r>
            <a:endParaRPr lang="en-US" sz="4000" b="1" cap="none" dirty="0">
              <a:latin typeface="DejaVu Sans" pitchFamily="32" charset="0"/>
              <a:ea typeface="+mj-ea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265238"/>
            <a:ext cx="9105900" cy="5959475"/>
          </a:xfrm>
        </p:spPr>
        <p:txBody>
          <a:bodyPr tIns="12240"/>
          <a:lstStyle/>
          <a:p>
            <a:pPr marL="7938" indent="-7938" eaLnBrk="1" hangingPunct="1">
              <a:lnSpc>
                <a:spcPct val="97000"/>
              </a:lnSpc>
              <a:buClrTx/>
              <a:buFontTx/>
              <a:buNone/>
            </a:pPr>
            <a:r>
              <a:rPr lang="en-US" sz="3600" dirty="0">
                <a:latin typeface="DejaVu Sans" charset="0"/>
              </a:rPr>
              <a:t>Tags do not precisely control how the browser displays the document.  They are merely suggestions.</a:t>
            </a:r>
          </a:p>
          <a:p>
            <a:pPr marL="7938" indent="-7938" eaLnBrk="1" hangingPunct="1">
              <a:lnSpc>
                <a:spcPct val="97000"/>
              </a:lnSpc>
              <a:buClrTx/>
              <a:buFontTx/>
              <a:buNone/>
            </a:pPr>
            <a:endParaRPr lang="en-US" sz="3600" dirty="0">
              <a:latin typeface="DejaVu Sans" charset="0"/>
            </a:endParaRPr>
          </a:p>
          <a:p>
            <a:pPr marL="7938" indent="-7938" eaLnBrk="1" hangingPunct="1">
              <a:lnSpc>
                <a:spcPct val="97000"/>
              </a:lnSpc>
              <a:buClrTx/>
              <a:buFontTx/>
              <a:buNone/>
            </a:pPr>
            <a:r>
              <a:rPr lang="en-US" sz="3600" dirty="0" smtClean="0">
                <a:latin typeface="DejaVu Sans" charset="0"/>
              </a:rPr>
              <a:t>Best Practice: Concentrate </a:t>
            </a:r>
            <a:r>
              <a:rPr lang="en-US" sz="3600" dirty="0">
                <a:latin typeface="DejaVu Sans" charset="0"/>
              </a:rPr>
              <a:t>on the content of the page not the appearance.</a:t>
            </a:r>
            <a:endParaRPr lang="en-US" sz="2800" dirty="0">
              <a:latin typeface="DejaVu Sans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7D25F5AA-E1F0-9D44-94B8-5E659F3AEDFD}" type="slidenum">
              <a:rPr lang="en-US">
                <a:solidFill>
                  <a:srgbClr val="FFFFFF"/>
                </a:solidFill>
              </a:rPr>
              <a:pPr eaLnBrk="1"/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379537"/>
            <a:ext cx="9105900" cy="1828800"/>
          </a:xfrm>
        </p:spPr>
        <p:txBody>
          <a:bodyPr tIns="12240"/>
          <a:lstStyle/>
          <a:p>
            <a:pPr marL="0" indent="0" eaLnBrk="1" hangingPunct="1">
              <a:lnSpc>
                <a:spcPct val="97000"/>
              </a:lnSpc>
              <a:buClrTx/>
              <a:buFontTx/>
              <a:buNone/>
            </a:pPr>
            <a:r>
              <a:rPr lang="en-US" sz="3600" dirty="0">
                <a:latin typeface="DejaVu Sans" charset="0"/>
              </a:rPr>
              <a:t>Some special characters can only be displayed as character entities.  Here are a few of the most common:</a:t>
            </a:r>
          </a:p>
        </p:txBody>
      </p:sp>
      <p:graphicFrame>
        <p:nvGraphicFramePr>
          <p:cNvPr id="9219" name="Group 3"/>
          <p:cNvGraphicFramePr>
            <a:graphicFrameLocks noGrp="1"/>
          </p:cNvGraphicFramePr>
          <p:nvPr/>
        </p:nvGraphicFramePr>
        <p:xfrm>
          <a:off x="379413" y="3322637"/>
          <a:ext cx="8432800" cy="3338515"/>
        </p:xfrm>
        <a:graphic>
          <a:graphicData uri="http://schemas.openxmlformats.org/drawingml/2006/table">
            <a:tbl>
              <a:tblPr/>
              <a:tblGrid>
                <a:gridCol w="1772804"/>
                <a:gridCol w="1876360"/>
                <a:gridCol w="1944366"/>
                <a:gridCol w="2839270"/>
              </a:tblGrid>
              <a:tr h="9191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ea typeface="ＭＳ Ｐゴシック" charset="0"/>
                          <a:cs typeface="WenQuanYi Micro Hei" charset="0"/>
                        </a:rPr>
                        <a:t>Symbol</a:t>
                      </a:r>
                    </a:p>
                  </a:txBody>
                  <a:tcPr marL="36000" marR="36000" marT="60552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ea typeface="ＭＳ Ｐゴシック" charset="0"/>
                          <a:cs typeface="WenQuanYi Micro Hei" charset="0"/>
                        </a:rPr>
                        <a:t>Named</a:t>
                      </a:r>
                      <a:b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ea typeface="ＭＳ Ｐゴシック" charset="0"/>
                          <a:cs typeface="WenQuanYi Micro Hei" charset="0"/>
                        </a:rPr>
                      </a:b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ea typeface="ＭＳ Ｐゴシック" charset="0"/>
                          <a:cs typeface="WenQuanYi Micro Hei" charset="0"/>
                        </a:rPr>
                        <a:t>Entity</a:t>
                      </a:r>
                    </a:p>
                  </a:txBody>
                  <a:tcPr marL="36000" marR="36000" marT="60552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ea typeface="ＭＳ Ｐゴシック" charset="0"/>
                          <a:cs typeface="WenQuanYi Micro Hei" charset="0"/>
                        </a:rPr>
                        <a:t>Numeric</a:t>
                      </a:r>
                      <a:b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ea typeface="ＭＳ Ｐゴシック" charset="0"/>
                          <a:cs typeface="WenQuanYi Micro Hei" charset="0"/>
                        </a:rPr>
                      </a:b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ea typeface="ＭＳ Ｐゴシック" charset="0"/>
                          <a:cs typeface="WenQuanYi Micro Hei" charset="0"/>
                        </a:rPr>
                        <a:t>Entity</a:t>
                      </a:r>
                    </a:p>
                  </a:txBody>
                  <a:tcPr marL="36000" marR="36000" marT="60552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ea typeface="ＭＳ Ｐゴシック" charset="0"/>
                          <a:cs typeface="WenQuanYi Micro Hei" charset="0"/>
                        </a:rPr>
                        <a:t>Description</a:t>
                      </a:r>
                    </a:p>
                  </a:txBody>
                  <a:tcPr marL="90000" marR="90000" marT="71352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WenQuanYi Micro Hei" charset="0"/>
                          <a:cs typeface="Courier New" charset="0"/>
                        </a:rPr>
                        <a:t>&lt;</a:t>
                      </a:r>
                    </a:p>
                  </a:txBody>
                  <a:tcPr marL="36000" marR="36000" marT="67607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WenQuanYi Micro Hei" charset="0"/>
                          <a:cs typeface="Courier New" charset="0"/>
                        </a:rPr>
                        <a:t>&amp;lt;</a:t>
                      </a:r>
                    </a:p>
                  </a:txBody>
                  <a:tcPr marL="36000" marR="36000" marT="67607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WenQuanYi Micro Hei" charset="0"/>
                          <a:cs typeface="Courier New" charset="0"/>
                        </a:rPr>
                        <a:t>&amp;#060;</a:t>
                      </a:r>
                    </a:p>
                  </a:txBody>
                  <a:tcPr marL="36000" marR="36000" marT="67607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ea typeface="ＭＳ Ｐゴシック" charset="0"/>
                          <a:cs typeface="WenQuanYi Micro Hei" charset="0"/>
                        </a:rPr>
                        <a:t>Less Than</a:t>
                      </a:r>
                    </a:p>
                  </a:txBody>
                  <a:tcPr marL="90000" marR="90000" marT="7135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WenQuanYi Micro Hei" charset="0"/>
                          <a:cs typeface="Courier New" charset="0"/>
                        </a:rPr>
                        <a:t>&gt;</a:t>
                      </a:r>
                    </a:p>
                  </a:txBody>
                  <a:tcPr marL="36000" marR="36000" marT="67607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WenQuanYi Micro Hei" charset="0"/>
                          <a:cs typeface="Courier New" charset="0"/>
                        </a:rPr>
                        <a:t>&amp;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WenQuanYi Micro Hei" charset="0"/>
                          <a:cs typeface="Courier New" charset="0"/>
                        </a:rPr>
                        <a:t>gt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WenQuanYi Micro Hei" charset="0"/>
                          <a:cs typeface="Courier New" charset="0"/>
                        </a:rPr>
                        <a:t>;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WenQuanYi Micro Hei" charset="0"/>
                        <a:cs typeface="Courier New" charset="0"/>
                      </a:endParaRPr>
                    </a:p>
                  </a:txBody>
                  <a:tcPr marL="36000" marR="36000" marT="67607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WenQuanYi Micro Hei" charset="0"/>
                          <a:cs typeface="Courier New" charset="0"/>
                        </a:rPr>
                        <a:t>&amp;#062;</a:t>
                      </a:r>
                    </a:p>
                  </a:txBody>
                  <a:tcPr marL="36000" marR="36000" marT="67607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ea typeface="ＭＳ Ｐゴシック" charset="0"/>
                          <a:cs typeface="WenQuanYi Micro Hei" charset="0"/>
                        </a:rPr>
                        <a:t>Greater Than</a:t>
                      </a:r>
                    </a:p>
                  </a:txBody>
                  <a:tcPr marL="90000" marR="90000" marT="7135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WenQuanYi Micro Hei" charset="0"/>
                          <a:cs typeface="Courier New" charset="0"/>
                        </a:rPr>
                        <a:t>&amp;</a:t>
                      </a:r>
                    </a:p>
                  </a:txBody>
                  <a:tcPr marL="36000" marR="36000" marT="67607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WenQuanYi Micro Hei" charset="0"/>
                          <a:cs typeface="Courier New" charset="0"/>
                        </a:rPr>
                        <a:t>&amp;amp;</a:t>
                      </a:r>
                    </a:p>
                  </a:txBody>
                  <a:tcPr marL="36000" marR="36000" marT="67607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WenQuanYi Micro Hei" charset="0"/>
                          <a:cs typeface="Courier New" charset="0"/>
                        </a:rPr>
                        <a:t>&amp;#038;</a:t>
                      </a:r>
                    </a:p>
                  </a:txBody>
                  <a:tcPr marL="36000" marR="36000" marT="67607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ea typeface="ＭＳ Ｐゴシック" charset="0"/>
                          <a:cs typeface="WenQuanYi Micro Hei" charset="0"/>
                        </a:rPr>
                        <a:t>Ampersand</a:t>
                      </a:r>
                    </a:p>
                  </a:txBody>
                  <a:tcPr marL="90000" marR="90000" marT="7135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10 Pitch" charset="0"/>
                          <a:cs typeface="Courier New" charset="0"/>
                        </a:rPr>
                        <a:t>©</a:t>
                      </a:r>
                    </a:p>
                  </a:txBody>
                  <a:tcPr marL="36000" marR="36000" marT="67607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WenQuanYi Micro Hei" charset="0"/>
                          <a:cs typeface="Courier New" charset="0"/>
                        </a:rPr>
                        <a:t>&amp;copy;</a:t>
                      </a:r>
                    </a:p>
                  </a:txBody>
                  <a:tcPr marL="36000" marR="36000" marT="67607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WenQuanYi Micro Hei" charset="0"/>
                          <a:cs typeface="Courier New" charset="0"/>
                        </a:rPr>
                        <a:t>&amp;#169;</a:t>
                      </a:r>
                    </a:p>
                  </a:txBody>
                  <a:tcPr marL="36000" marR="36000" marT="67607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ejaVu Sans" charset="0"/>
                          <a:ea typeface="ＭＳ Ｐゴシック" charset="0"/>
                          <a:cs typeface="WenQuanYi Micro Hei" charset="0"/>
                        </a:rPr>
                        <a:t>Copyright</a:t>
                      </a:r>
                    </a:p>
                  </a:txBody>
                  <a:tcPr marL="90000" marR="90000" marT="7135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Character Entities</a:t>
            </a:r>
          </a:p>
        </p:txBody>
      </p:sp>
      <p:sp>
        <p:nvSpPr>
          <p:cNvPr id="16420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E43A0310-3C20-CA41-8451-25539DD0EB56}" type="slidenum">
              <a:rPr lang="en-US">
                <a:solidFill>
                  <a:srgbClr val="FFFFFF"/>
                </a:solidFill>
              </a:rPr>
              <a:pPr eaLnBrk="1"/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lded Corner 5"/>
          <p:cNvSpPr>
            <a:spLocks noChangeArrowheads="1"/>
          </p:cNvSpPr>
          <p:nvPr/>
        </p:nvSpPr>
        <p:spPr bwMode="auto">
          <a:xfrm>
            <a:off x="4445082" y="6905477"/>
            <a:ext cx="4229042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03: Character Entities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76"/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HTML Comments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3425" y="1265238"/>
            <a:ext cx="8839200" cy="5959475"/>
          </a:xfrm>
        </p:spPr>
        <p:txBody>
          <a:bodyPr tIns="12239">
            <a:normAutofit fontScale="92500"/>
          </a:bodyPr>
          <a:lstStyle/>
          <a:p>
            <a:pPr indent="-334963" eaLnBrk="1" hangingPunct="1">
              <a:lnSpc>
                <a:spcPct val="150000"/>
              </a:lnSpc>
              <a:buClrTx/>
              <a:buFont typeface="Wingdings" charset="0"/>
              <a:buNone/>
            </a:pPr>
            <a:r>
              <a:rPr lang="en-US" sz="3600" b="1" dirty="0">
                <a:latin typeface="DejaVu Sans" charset="0"/>
              </a:rPr>
              <a:t>Defined:</a:t>
            </a:r>
          </a:p>
          <a:p>
            <a:pPr marL="914400" lvl="1" indent="-465138" eaLnBrk="1" hangingPunct="1">
              <a:lnSpc>
                <a:spcPct val="150000"/>
              </a:lnSpc>
              <a:buClr>
                <a:schemeClr val="tx1"/>
              </a:buClr>
              <a:buSzPct val="100000"/>
              <a:buFont typeface="Wingdings" charset="0"/>
              <a:buChar char="Ø"/>
            </a:pPr>
            <a:r>
              <a:rPr lang="en-US" sz="3200" dirty="0" smtClean="0">
                <a:latin typeface="DejaVu Sans" charset="0"/>
              </a:rPr>
              <a:t>Comments are not </a:t>
            </a:r>
            <a:r>
              <a:rPr lang="en-US" sz="3200" dirty="0">
                <a:latin typeface="DejaVu Sans" charset="0"/>
              </a:rPr>
              <a:t>displayed to </a:t>
            </a:r>
            <a:r>
              <a:rPr lang="en-US" sz="3200" dirty="0" smtClean="0">
                <a:latin typeface="DejaVu Sans" charset="0"/>
              </a:rPr>
              <a:t>the browser</a:t>
            </a:r>
            <a:r>
              <a:rPr lang="en-US" sz="3200" dirty="0">
                <a:latin typeface="DejaVu Sans" charset="0"/>
              </a:rPr>
              <a:t>.</a:t>
            </a:r>
          </a:p>
          <a:p>
            <a:pPr marL="914400" lvl="1" indent="-465138" eaLnBrk="1" hangingPunct="1">
              <a:lnSpc>
                <a:spcPct val="150000"/>
              </a:lnSpc>
              <a:buClr>
                <a:schemeClr val="tx1"/>
              </a:buClr>
              <a:buSzPct val="100000"/>
              <a:buFont typeface="Wingdings" charset="0"/>
              <a:buChar char="Ø"/>
            </a:pPr>
            <a:r>
              <a:rPr lang="en-US" sz="3200" dirty="0">
                <a:latin typeface="DejaVu Sans" charset="0"/>
              </a:rPr>
              <a:t>Used for documenting code</a:t>
            </a:r>
            <a:r>
              <a:rPr lang="en-US" sz="3200" dirty="0" smtClean="0">
                <a:latin typeface="DejaVu Sans" charset="0"/>
              </a:rPr>
              <a:t>.</a:t>
            </a:r>
          </a:p>
          <a:p>
            <a:pPr marL="914400" lvl="1" indent="-465138" eaLnBrk="1" hangingPunct="1">
              <a:lnSpc>
                <a:spcPct val="150000"/>
              </a:lnSpc>
              <a:buClr>
                <a:schemeClr val="tx1"/>
              </a:buClr>
              <a:buSzPct val="100000"/>
              <a:buFont typeface="Wingdings" charset="0"/>
              <a:buChar char="Ø"/>
            </a:pPr>
            <a:r>
              <a:rPr lang="en-US" sz="3200" dirty="0" smtClean="0">
                <a:latin typeface="DejaVu Sans" charset="0"/>
              </a:rPr>
              <a:t>Should not be used for hiding “private” information.</a:t>
            </a:r>
            <a:endParaRPr lang="en-US" sz="3200" dirty="0">
              <a:latin typeface="DejaVu Sans" charset="0"/>
            </a:endParaRPr>
          </a:p>
          <a:p>
            <a:pPr marL="914400" lvl="1" indent="-465138" eaLnBrk="1" hangingPunct="1">
              <a:lnSpc>
                <a:spcPct val="150000"/>
              </a:lnSpc>
              <a:buClr>
                <a:schemeClr val="tx1"/>
              </a:buClr>
              <a:buSzPct val="100000"/>
              <a:buFont typeface="Wingdings" charset="0"/>
              <a:buChar char="Ø"/>
            </a:pPr>
            <a:r>
              <a:rPr lang="en-US" sz="3200" dirty="0">
                <a:latin typeface="DejaVu Sans" charset="0"/>
              </a:rPr>
              <a:t>Comments can be displayed via:</a:t>
            </a:r>
          </a:p>
          <a:p>
            <a:pPr marL="1984942" lvl="5" indent="-465138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US" sz="3200" dirty="0">
                <a:solidFill>
                  <a:schemeClr val="tx1"/>
                </a:solidFill>
                <a:latin typeface="DejaVu Sans" charset="0"/>
              </a:rPr>
              <a:t>Right Click -&gt; View Page Source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4C62B684-9EAE-7F49-9B55-8A521B355411}" type="slidenum">
              <a:rPr lang="en-US">
                <a:solidFill>
                  <a:srgbClr val="FFFFFF"/>
                </a:solidFill>
              </a:rPr>
              <a:pPr eaLnBrk="1"/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76"/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HTML Comment Example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9070975" cy="5372099"/>
          </a:xfrm>
        </p:spPr>
        <p:txBody>
          <a:bodyPr tIns="12239">
            <a:normAutofit lnSpcReduction="10000"/>
          </a:bodyPr>
          <a:lstStyle/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</a:pPr>
            <a:r>
              <a:rPr lang="en-US" sz="3600" b="1" dirty="0">
                <a:latin typeface="DejaVu Sans" charset="0"/>
              </a:rPr>
              <a:t>Single Line:</a:t>
            </a:r>
          </a:p>
          <a:p>
            <a:pPr marL="819150" lvl="1" indent="14288" eaLnBrk="1" hangingPunct="1">
              <a:buClrTx/>
              <a:buNone/>
            </a:pPr>
            <a:r>
              <a:rPr lang="en-US" sz="3200" b="1" dirty="0" smtClean="0">
                <a:latin typeface="Courier New" charset="0"/>
                <a:cs typeface="Courier New" charset="0"/>
              </a:rPr>
              <a:t>&lt;!-- Book: Butterfly Effect --&gt;</a:t>
            </a:r>
            <a:br>
              <a:rPr lang="en-US" sz="3200" b="1" dirty="0" smtClean="0">
                <a:latin typeface="Courier New" charset="0"/>
                <a:cs typeface="Courier New" charset="0"/>
              </a:rPr>
            </a:br>
            <a:r>
              <a:rPr lang="en-US" sz="3200" b="1" dirty="0" smtClean="0">
                <a:latin typeface="Courier New" charset="0"/>
                <a:cs typeface="Courier New" charset="0"/>
              </a:rPr>
              <a:t>&lt;!-- </a:t>
            </a:r>
            <a:r>
              <a:rPr lang="en-US" sz="3200" b="1" dirty="0">
                <a:latin typeface="Courier New" charset="0"/>
                <a:cs typeface="Courier New" charset="0"/>
              </a:rPr>
              <a:t>Author: Andy Andrews </a:t>
            </a:r>
            <a:r>
              <a:rPr lang="en-US" sz="3200" b="1" dirty="0">
                <a:latin typeface="Courier New" charset="0"/>
                <a:cs typeface="Courier New" charset="0"/>
                <a:sym typeface="Wingdings" charset="0"/>
              </a:rPr>
              <a:t>--&gt;</a:t>
            </a:r>
            <a:endParaRPr lang="en-US" sz="3200" b="1" dirty="0">
              <a:latin typeface="Courier New" charset="0"/>
              <a:cs typeface="Courier New" charset="0"/>
            </a:endParaRPr>
          </a:p>
          <a:p>
            <a:pPr marL="1482725" lvl="1" indent="-558800" eaLnBrk="1" hangingPunct="1">
              <a:buClrTx/>
              <a:buFont typeface="Wingdings 2" charset="0"/>
              <a:buNone/>
            </a:pPr>
            <a:endParaRPr lang="en-US" sz="3600" b="1" dirty="0">
              <a:latin typeface="DejaVu Sans" charset="0"/>
            </a:endParaRPr>
          </a:p>
          <a:p>
            <a:pPr marL="419100" indent="-314325" eaLnBrk="1" hangingPunct="1">
              <a:buClr>
                <a:srgbClr val="FFFFFF"/>
              </a:buClr>
              <a:buSzPct val="45000"/>
              <a:buFont typeface="Wingdings" charset="0"/>
              <a:buChar char=""/>
            </a:pPr>
            <a:r>
              <a:rPr lang="en-US" sz="3600" b="1" dirty="0">
                <a:latin typeface="DejaVu Sans" charset="0"/>
              </a:rPr>
              <a:t>Multiple Line:</a:t>
            </a:r>
          </a:p>
          <a:p>
            <a:pPr marL="1123950" lvl="2" indent="-314325" eaLnBrk="1" hangingPunct="1">
              <a:spcAft>
                <a:spcPts val="1138"/>
              </a:spcAft>
              <a:buClrTx/>
              <a:buFont typeface="Wingdings" charset="0"/>
              <a:buNone/>
            </a:pPr>
            <a:r>
              <a:rPr lang="en-US" sz="3200" b="1" dirty="0">
                <a:latin typeface="Courier New" charset="0"/>
                <a:cs typeface="Courier New" charset="0"/>
              </a:rPr>
              <a:t>&lt;!-- "By your hand, millions,</a:t>
            </a:r>
            <a:br>
              <a:rPr lang="en-US" sz="3200" b="1" dirty="0">
                <a:latin typeface="Courier New" charset="0"/>
                <a:cs typeface="Courier New" charset="0"/>
              </a:rPr>
            </a:br>
            <a:r>
              <a:rPr lang="en-US" sz="3200" b="1" dirty="0">
                <a:latin typeface="Courier New" charset="0"/>
                <a:cs typeface="Courier New" charset="0"/>
              </a:rPr>
              <a:t>    billions, of lives will be</a:t>
            </a:r>
            <a:br>
              <a:rPr lang="en-US" sz="3200" b="1" dirty="0">
                <a:latin typeface="Courier New" charset="0"/>
                <a:cs typeface="Courier New" charset="0"/>
              </a:rPr>
            </a:br>
            <a:r>
              <a:rPr lang="en-US" sz="3200" b="1" dirty="0">
                <a:latin typeface="Courier New" charset="0"/>
                <a:cs typeface="Courier New" charset="0"/>
              </a:rPr>
              <a:t>    altered, caught up in a</a:t>
            </a:r>
            <a:br>
              <a:rPr lang="en-US" sz="3200" b="1" dirty="0">
                <a:latin typeface="Courier New" charset="0"/>
                <a:cs typeface="Courier New" charset="0"/>
              </a:rPr>
            </a:br>
            <a:r>
              <a:rPr lang="en-US" sz="3200" b="1" dirty="0">
                <a:latin typeface="Courier New" charset="0"/>
                <a:cs typeface="Courier New" charset="0"/>
              </a:rPr>
              <a:t>    chain of events begun by</a:t>
            </a:r>
            <a:br>
              <a:rPr lang="en-US" sz="3200" b="1" dirty="0">
                <a:latin typeface="Courier New" charset="0"/>
                <a:cs typeface="Courier New" charset="0"/>
              </a:rPr>
            </a:br>
            <a:r>
              <a:rPr lang="en-US" sz="3200" b="1" dirty="0">
                <a:latin typeface="Courier New" charset="0"/>
                <a:cs typeface="Courier New" charset="0"/>
              </a:rPr>
              <a:t>    you this day." --&gt;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5669A11-9AD5-D34E-BCBF-32B8112F2237}" type="slidenum">
              <a:rPr lang="en-US">
                <a:solidFill>
                  <a:srgbClr val="FFFFFF"/>
                </a:solidFill>
              </a:rPr>
              <a:pPr eaLnBrk="1"/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387153" y="6877770"/>
            <a:ext cx="3256020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03: Comments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Tag and Attribute Syntax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150938"/>
            <a:ext cx="9070975" cy="6172200"/>
          </a:xfrm>
        </p:spPr>
        <p:txBody>
          <a:bodyPr tIns="12240">
            <a:normAutofit fontScale="92500" lnSpcReduction="20000"/>
          </a:bodyPr>
          <a:lstStyle/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</a:pPr>
            <a:r>
              <a:rPr lang="en-US" sz="3600" b="1" dirty="0">
                <a:latin typeface="DejaVu Sans" charset="0"/>
              </a:rPr>
              <a:t>Syntax:</a:t>
            </a:r>
          </a:p>
          <a:p>
            <a:pPr marL="1779588" lvl="1" indent="-869950" eaLnBrk="1" hangingPunct="1">
              <a:buClrTx/>
              <a:buFontTx/>
              <a:buNone/>
            </a:pPr>
            <a:r>
              <a:rPr lang="en-US" sz="3600" b="1" i="1" dirty="0">
                <a:latin typeface="Courier New" charset="0"/>
                <a:cs typeface="Courier New" charset="0"/>
              </a:rPr>
              <a:t>&lt;</a:t>
            </a:r>
            <a:r>
              <a:rPr lang="en-US" sz="3600" b="1" i="1" dirty="0" err="1">
                <a:latin typeface="Courier New" charset="0"/>
                <a:cs typeface="Courier New" charset="0"/>
              </a:rPr>
              <a:t>tagName</a:t>
            </a:r>
            <a:r>
              <a:rPr lang="en-US" sz="3600" b="1" i="1" dirty="0">
                <a:latin typeface="Courier New" charset="0"/>
                <a:cs typeface="Courier New" charset="0"/>
              </a:rPr>
              <a:t> </a:t>
            </a:r>
            <a:r>
              <a:rPr lang="en-US" sz="3600" b="1" i="1" dirty="0" err="1">
                <a:latin typeface="Courier New" charset="0"/>
                <a:cs typeface="Courier New" charset="0"/>
              </a:rPr>
              <a:t>attribName</a:t>
            </a:r>
            <a:r>
              <a:rPr lang="en-US" sz="3600" b="1" i="1" dirty="0">
                <a:latin typeface="Courier New" charset="0"/>
                <a:cs typeface="Courier New" charset="0"/>
              </a:rPr>
              <a:t>="</a:t>
            </a:r>
            <a:r>
              <a:rPr lang="en-US" sz="3600" b="1" i="1" dirty="0" err="1">
                <a:latin typeface="Courier New" charset="0"/>
                <a:cs typeface="Courier New" charset="0"/>
              </a:rPr>
              <a:t>attribValue</a:t>
            </a:r>
            <a:r>
              <a:rPr lang="en-US" sz="3600" b="1" i="1" dirty="0">
                <a:latin typeface="Courier New" charset="0"/>
                <a:cs typeface="Courier New" charset="0"/>
              </a:rPr>
              <a:t>"&gt;</a:t>
            </a:r>
          </a:p>
          <a:p>
            <a:pPr marL="1779588" lvl="1" indent="-869950" eaLnBrk="1" hangingPunct="1">
              <a:buClrTx/>
              <a:buFontTx/>
              <a:buNone/>
            </a:pPr>
            <a:r>
              <a:rPr lang="en-US" sz="3600" b="1" i="1" dirty="0">
                <a:latin typeface="Courier New" charset="0"/>
                <a:cs typeface="Courier New" charset="0"/>
              </a:rPr>
              <a:t>&lt;/</a:t>
            </a:r>
            <a:r>
              <a:rPr lang="en-US" sz="3600" b="1" i="1" dirty="0" err="1">
                <a:latin typeface="Courier New" charset="0"/>
                <a:cs typeface="Courier New" charset="0"/>
              </a:rPr>
              <a:t>tagName</a:t>
            </a:r>
            <a:r>
              <a:rPr lang="en-US" sz="3600" b="1" i="1" dirty="0">
                <a:latin typeface="Courier New" charset="0"/>
                <a:cs typeface="Courier New" charset="0"/>
              </a:rPr>
              <a:t>&gt;</a:t>
            </a:r>
            <a:r>
              <a:rPr lang="en-US" sz="3600" b="1" i="1" dirty="0">
                <a:latin typeface="DejaVu Sans" charset="0"/>
              </a:rPr>
              <a:t/>
            </a:r>
            <a:br>
              <a:rPr lang="en-US" sz="3600" b="1" i="1" dirty="0">
                <a:latin typeface="DejaVu Sans" charset="0"/>
              </a:rPr>
            </a:br>
            <a:endParaRPr lang="en-US" sz="3600" b="1" i="1" dirty="0">
              <a:latin typeface="DejaVu Sans" charset="0"/>
            </a:endParaRPr>
          </a:p>
          <a:p>
            <a:pPr marL="979488" lvl="1" indent="-576263" eaLnBrk="1" hangingPunct="1">
              <a:buClr>
                <a:schemeClr val="tx1"/>
              </a:buClr>
              <a:buSzPct val="100000"/>
              <a:buFont typeface="Wingdings" charset="0"/>
              <a:buChar char="v"/>
            </a:pPr>
            <a:r>
              <a:rPr lang="en-US" sz="3600" dirty="0" smtClean="0">
                <a:latin typeface="DejaVu Sans" charset="0"/>
              </a:rPr>
              <a:t>Attributes can only be added to start tags (or single tags).</a:t>
            </a:r>
          </a:p>
          <a:p>
            <a:pPr marL="979488" lvl="1" indent="-576263" eaLnBrk="1" hangingPunct="1">
              <a:buClr>
                <a:schemeClr val="tx1"/>
              </a:buClr>
              <a:buSzPct val="100000"/>
              <a:buFont typeface="Wingdings" charset="0"/>
              <a:buChar char="v"/>
            </a:pPr>
            <a:r>
              <a:rPr lang="en-US" sz="3600" dirty="0" smtClean="0">
                <a:latin typeface="DejaVu Sans" charset="0"/>
              </a:rPr>
              <a:t>Double or single quotes can be used to delimit attribute values.</a:t>
            </a:r>
          </a:p>
          <a:p>
            <a:pPr marL="979488" lvl="1" indent="-576263" eaLnBrk="1" hangingPunct="1">
              <a:buClr>
                <a:schemeClr val="tx1"/>
              </a:buClr>
              <a:buSzPct val="100000"/>
              <a:buFont typeface="Wingdings" charset="0"/>
              <a:buChar char="v"/>
            </a:pPr>
            <a:r>
              <a:rPr lang="en-US" sz="3600" dirty="0" smtClean="0">
                <a:latin typeface="DejaVu Sans" charset="0"/>
              </a:rPr>
              <a:t>Multiple attributes are possible.</a:t>
            </a:r>
          </a:p>
          <a:p>
            <a:pPr marL="979488" lvl="1" indent="-576263" eaLnBrk="1" hangingPunct="1">
              <a:buClr>
                <a:schemeClr val="tx1"/>
              </a:buClr>
              <a:buSzPct val="100000"/>
              <a:buFont typeface="Wingdings" charset="0"/>
              <a:buChar char="v"/>
            </a:pPr>
            <a:r>
              <a:rPr lang="en-US" sz="3600" dirty="0" smtClean="0">
                <a:latin typeface="DejaVu Sans" charset="0"/>
              </a:rPr>
              <a:t>Order </a:t>
            </a:r>
            <a:r>
              <a:rPr lang="en-US" sz="3600" dirty="0">
                <a:latin typeface="DejaVu Sans" charset="0"/>
              </a:rPr>
              <a:t>of attributes </a:t>
            </a:r>
            <a:r>
              <a:rPr lang="en-US" sz="3600" dirty="0" smtClean="0">
                <a:latin typeface="DejaVu Sans" charset="0"/>
              </a:rPr>
              <a:t>are </a:t>
            </a:r>
            <a:r>
              <a:rPr lang="en-US" sz="3600" dirty="0">
                <a:latin typeface="DejaVu Sans" charset="0"/>
              </a:rPr>
              <a:t>not </a:t>
            </a:r>
            <a:r>
              <a:rPr lang="en-US" sz="3600" dirty="0" smtClean="0">
                <a:latin typeface="DejaVu Sans" charset="0"/>
              </a:rPr>
              <a:t>important.</a:t>
            </a:r>
            <a:endParaRPr lang="en-US" sz="3600" dirty="0">
              <a:latin typeface="DejaVu Sans" charset="0"/>
            </a:endParaRPr>
          </a:p>
          <a:p>
            <a:pPr marL="979488" lvl="1" indent="-576263" eaLnBrk="1" hangingPunct="1">
              <a:buClr>
                <a:schemeClr val="tx1"/>
              </a:buClr>
              <a:buSzPct val="100000"/>
              <a:buFont typeface="Wingdings" charset="0"/>
              <a:buChar char="v"/>
            </a:pPr>
            <a:r>
              <a:rPr lang="en-US" sz="3600" dirty="0" smtClean="0">
                <a:latin typeface="DejaVu Sans" charset="0"/>
              </a:rPr>
              <a:t>Deprecated </a:t>
            </a:r>
            <a:r>
              <a:rPr lang="en-US" sz="3600" dirty="0">
                <a:latin typeface="DejaVu Sans" charset="0"/>
              </a:rPr>
              <a:t>attributes are </a:t>
            </a:r>
            <a:r>
              <a:rPr lang="en-US" sz="3600" dirty="0" smtClean="0">
                <a:latin typeface="DejaVu Sans" charset="0"/>
              </a:rPr>
              <a:t>replaced </a:t>
            </a:r>
            <a:r>
              <a:rPr lang="en-US" sz="3600" dirty="0">
                <a:latin typeface="DejaVu Sans" charset="0"/>
              </a:rPr>
              <a:t>by CSS.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A370A641-AE3F-F241-A41A-3D68B43B10B3}" type="slidenum">
              <a:rPr lang="en-US">
                <a:solidFill>
                  <a:srgbClr val="FFFFFF"/>
                </a:solidFill>
              </a:rPr>
              <a:pPr eaLnBrk="1"/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defRPr/>
            </a:pPr>
            <a:r>
              <a:rPr lang="en-US" sz="4000" b="1" cap="none" dirty="0" smtClean="0">
                <a:latin typeface="DejaVu Sans" pitchFamily="32" charset="0"/>
                <a:ea typeface="+mj-ea"/>
              </a:rPr>
              <a:t>Boolean Attributes</a:t>
            </a:r>
            <a:endParaRPr lang="en-US" sz="4000" b="1" cap="none" dirty="0">
              <a:latin typeface="DejaVu Sans" pitchFamily="32" charset="0"/>
              <a:ea typeface="+mj-ea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150938"/>
            <a:ext cx="9070975" cy="6172200"/>
          </a:xfrm>
        </p:spPr>
        <p:txBody>
          <a:bodyPr tIns="12240">
            <a:normAutofit fontScale="92500" lnSpcReduction="10000"/>
          </a:bodyPr>
          <a:lstStyle/>
          <a:p>
            <a:pPr marL="419100" lvl="1" indent="-314325" eaLnBrk="1" hangingPunct="1">
              <a:lnSpc>
                <a:spcPct val="97000"/>
              </a:lnSpc>
              <a:spcBef>
                <a:spcPts val="663"/>
              </a:spcBef>
              <a:buClr>
                <a:srgbClr val="FFFFFF"/>
              </a:buClr>
              <a:buSzPct val="45000"/>
              <a:buFont typeface="Wingdings" charset="0"/>
              <a:buChar char=""/>
            </a:pPr>
            <a:r>
              <a:rPr lang="en-US" sz="3600" dirty="0">
                <a:latin typeface="DejaVu Sans" charset="0"/>
              </a:rPr>
              <a:t>A few attributes do not have attribute values</a:t>
            </a:r>
            <a:r>
              <a:rPr lang="en-US" sz="3600" dirty="0" smtClean="0">
                <a:latin typeface="DejaVu Sans" charset="0"/>
              </a:rPr>
              <a:t>.</a:t>
            </a:r>
          </a:p>
          <a:p>
            <a:pPr marL="419100" lvl="1" indent="-314325" eaLnBrk="1" hangingPunct="1">
              <a:lnSpc>
                <a:spcPct val="97000"/>
              </a:lnSpc>
              <a:spcBef>
                <a:spcPts val="663"/>
              </a:spcBef>
              <a:buClr>
                <a:srgbClr val="FFFFFF"/>
              </a:buClr>
              <a:buSzPct val="45000"/>
              <a:buFont typeface="Wingdings" charset="0"/>
              <a:buChar char=""/>
            </a:pPr>
            <a:endParaRPr lang="en-US" sz="3600" dirty="0">
              <a:latin typeface="DejaVu Sans" charset="0"/>
            </a:endParaRPr>
          </a:p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</a:pPr>
            <a:r>
              <a:rPr lang="en-US" sz="3600" b="1" dirty="0" smtClean="0">
                <a:latin typeface="DejaVu Sans" charset="0"/>
              </a:rPr>
              <a:t>Syntax</a:t>
            </a:r>
            <a:r>
              <a:rPr lang="en-US" sz="3600" b="1" dirty="0">
                <a:latin typeface="DejaVu Sans" charset="0"/>
              </a:rPr>
              <a:t>:</a:t>
            </a:r>
          </a:p>
          <a:p>
            <a:pPr marL="1779588" lvl="1" indent="-869950" eaLnBrk="1" hangingPunct="1">
              <a:buClrTx/>
              <a:buNone/>
            </a:pPr>
            <a:r>
              <a:rPr lang="en-US" sz="3600" b="1" i="1" dirty="0">
                <a:latin typeface="Courier New" charset="0"/>
                <a:cs typeface="Courier New" charset="0"/>
              </a:rPr>
              <a:t>&lt;</a:t>
            </a:r>
            <a:r>
              <a:rPr lang="en-US" sz="3600" b="1" i="1" dirty="0" err="1">
                <a:latin typeface="Courier New" charset="0"/>
                <a:cs typeface="Courier New" charset="0"/>
              </a:rPr>
              <a:t>tagName</a:t>
            </a:r>
            <a:r>
              <a:rPr lang="en-US" sz="3600" b="1" i="1" dirty="0">
                <a:latin typeface="Courier New" charset="0"/>
                <a:cs typeface="Courier New" charset="0"/>
              </a:rPr>
              <a:t> </a:t>
            </a:r>
            <a:r>
              <a:rPr lang="en-US" sz="3600" b="1" i="1" dirty="0" err="1">
                <a:latin typeface="Courier New" charset="0"/>
                <a:cs typeface="Courier New" charset="0"/>
              </a:rPr>
              <a:t>attribName</a:t>
            </a:r>
            <a:r>
              <a:rPr lang="en-US" sz="3600" b="1" i="1" dirty="0">
                <a:latin typeface="Courier New" charset="0"/>
                <a:cs typeface="Courier New" charset="0"/>
              </a:rPr>
              <a:t>&gt;</a:t>
            </a:r>
          </a:p>
          <a:p>
            <a:pPr marL="1779588" lvl="1" indent="-869950" eaLnBrk="1" hangingPunct="1">
              <a:buClrTx/>
              <a:buNone/>
            </a:pPr>
            <a:r>
              <a:rPr lang="en-US" sz="3600" b="1" i="1" dirty="0">
                <a:latin typeface="Courier New" charset="0"/>
                <a:cs typeface="Courier New" charset="0"/>
              </a:rPr>
              <a:t>&lt;/</a:t>
            </a:r>
            <a:r>
              <a:rPr lang="en-US" sz="3600" b="1" i="1" dirty="0" err="1">
                <a:latin typeface="Courier New" charset="0"/>
                <a:cs typeface="Courier New" charset="0"/>
              </a:rPr>
              <a:t>tagName</a:t>
            </a:r>
            <a:r>
              <a:rPr lang="en-US" sz="3600" b="1" i="1" dirty="0">
                <a:latin typeface="Courier New" charset="0"/>
                <a:cs typeface="Courier New" charset="0"/>
              </a:rPr>
              <a:t>&gt;</a:t>
            </a:r>
            <a:r>
              <a:rPr lang="en-US" sz="3300" b="1" dirty="0" smtClean="0">
                <a:latin typeface="DejaVu Sans" charset="0"/>
              </a:rPr>
              <a:t/>
            </a:r>
            <a:br>
              <a:rPr lang="en-US" sz="3300" b="1" dirty="0" smtClean="0">
                <a:latin typeface="DejaVu Sans" charset="0"/>
              </a:rPr>
            </a:br>
            <a:endParaRPr lang="en-US" sz="3300" dirty="0">
              <a:latin typeface="DejaVu Sans" charset="0"/>
            </a:endParaRPr>
          </a:p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</a:pPr>
            <a:r>
              <a:rPr lang="en-US" sz="3600" b="1" dirty="0" smtClean="0">
                <a:latin typeface="DejaVu Sans" charset="0"/>
              </a:rPr>
              <a:t>Examples:</a:t>
            </a:r>
            <a:endParaRPr lang="en-US" sz="3600" b="1" dirty="0">
              <a:latin typeface="DejaVu Sans" charset="0"/>
            </a:endParaRPr>
          </a:p>
          <a:p>
            <a:pPr marL="1779588" lvl="1" indent="-869950" eaLnBrk="1" hangingPunct="1">
              <a:buClrTx/>
              <a:buFontTx/>
              <a:buNone/>
            </a:pPr>
            <a:r>
              <a:rPr lang="en-US" sz="3600" b="1" dirty="0" smtClean="0">
                <a:latin typeface="Courier New" charset="0"/>
                <a:cs typeface="Courier New" charset="0"/>
              </a:rPr>
              <a:t>&lt;input disabled&gt;</a:t>
            </a:r>
            <a:endParaRPr lang="en-US" sz="3600" b="1" dirty="0">
              <a:latin typeface="Courier New" charset="0"/>
              <a:cs typeface="Courier New" charset="0"/>
            </a:endParaRPr>
          </a:p>
          <a:p>
            <a:pPr marL="1779588" lvl="1" indent="-869950" eaLnBrk="1" hangingPunct="1">
              <a:buClrTx/>
              <a:buFontTx/>
              <a:buNone/>
            </a:pPr>
            <a:r>
              <a:rPr lang="en-US" sz="3600" b="1" dirty="0">
                <a:latin typeface="Courier New" charset="0"/>
                <a:cs typeface="Courier New" charset="0"/>
              </a:rPr>
              <a:t>&lt;input 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disabled="</a:t>
            </a:r>
            <a:r>
              <a:rPr lang="en-US" sz="3600" b="1" dirty="0">
                <a:latin typeface="Courier New" charset="0"/>
                <a:cs typeface="Courier New" charset="0"/>
              </a:rPr>
              <a:t>"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&gt;</a:t>
            </a:r>
          </a:p>
          <a:p>
            <a:pPr marL="1779588" lvl="1" indent="-869950" eaLnBrk="1" hangingPunct="1">
              <a:buClrTx/>
              <a:buNone/>
            </a:pPr>
            <a:r>
              <a:rPr lang="en-US" sz="3600" b="1" dirty="0">
                <a:latin typeface="Courier New" charset="0"/>
                <a:cs typeface="Courier New" charset="0"/>
              </a:rPr>
              <a:t>&lt;input 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disabled=</a:t>
            </a:r>
            <a:r>
              <a:rPr lang="en-US" sz="3600" b="1" dirty="0">
                <a:latin typeface="Courier New" charset="0"/>
                <a:cs typeface="Courier New" charset="0"/>
              </a:rPr>
              <a:t>"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disabled"&gt; (XHTML)</a:t>
            </a:r>
            <a:endParaRPr lang="en-US" sz="3600" b="1" dirty="0">
              <a:latin typeface="Courier New" charset="0"/>
              <a:cs typeface="Courier New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A370A641-AE3F-F241-A41A-3D68B43B10B3}" type="slidenum">
              <a:rPr lang="en-US">
                <a:solidFill>
                  <a:srgbClr val="FFFFFF"/>
                </a:solidFill>
              </a:rPr>
              <a:pPr eaLnBrk="1"/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7260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Proper Tag Nesting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265238"/>
            <a:ext cx="9070975" cy="5959475"/>
          </a:xfrm>
        </p:spPr>
        <p:txBody>
          <a:bodyPr tIns="12240"/>
          <a:lstStyle/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</a:pPr>
            <a:r>
              <a:rPr lang="en-US" sz="3600" dirty="0">
                <a:latin typeface="DejaVu Sans" charset="0"/>
              </a:rPr>
              <a:t>The nesting order of beginning tags should match the ending tag order.</a:t>
            </a:r>
            <a:r>
              <a:rPr lang="en-US" sz="3600" b="1" dirty="0">
                <a:latin typeface="DejaVu Sans" charset="0"/>
              </a:rPr>
              <a:t/>
            </a:r>
            <a:br>
              <a:rPr lang="en-US" sz="3600" b="1" dirty="0">
                <a:latin typeface="DejaVu Sans" charset="0"/>
              </a:rPr>
            </a:br>
            <a:endParaRPr lang="en-US" sz="3600" b="1" dirty="0">
              <a:latin typeface="DejaVu Sans" charset="0"/>
            </a:endParaRPr>
          </a:p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</a:pPr>
            <a:r>
              <a:rPr lang="en-US" sz="3600" b="1" dirty="0">
                <a:latin typeface="DejaVu Sans" charset="0"/>
              </a:rPr>
              <a:t>Example:</a:t>
            </a:r>
          </a:p>
          <a:p>
            <a:pPr marL="1139825" lvl="2" indent="0" eaLnBrk="1" hangingPunct="1">
              <a:spcAft>
                <a:spcPts val="1138"/>
              </a:spcAft>
              <a:buClrTx/>
              <a:buFontTx/>
              <a:buNone/>
            </a:pPr>
            <a:r>
              <a:rPr lang="en-US" sz="3600" b="1" dirty="0">
                <a:latin typeface="Courier New" charset="0"/>
                <a:cs typeface="Courier New" charset="0"/>
              </a:rPr>
              <a:t>This 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is &lt;strong&gt;&lt;</a:t>
            </a:r>
            <a:r>
              <a:rPr lang="en-US" sz="3600" b="1" dirty="0" err="1" smtClean="0">
                <a:latin typeface="Courier New" charset="0"/>
                <a:cs typeface="Courier New" charset="0"/>
              </a:rPr>
              <a:t>em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&gt;bold</a:t>
            </a:r>
            <a:br>
              <a:rPr lang="en-US" sz="3600" b="1" dirty="0" smtClean="0">
                <a:latin typeface="Courier New" charset="0"/>
                <a:cs typeface="Courier New" charset="0"/>
              </a:rPr>
            </a:br>
            <a:r>
              <a:rPr lang="en-US" sz="3600" b="1" dirty="0" smtClean="0">
                <a:latin typeface="Courier New" charset="0"/>
                <a:cs typeface="Courier New" charset="0"/>
              </a:rPr>
              <a:t>and</a:t>
            </a:r>
            <a:r>
              <a:rPr lang="en-US" sz="3600" b="1" dirty="0">
                <a:latin typeface="Courier New" charset="0"/>
                <a:cs typeface="Courier New" charset="0"/>
              </a:rPr>
              <a:t> 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italic&lt;/</a:t>
            </a:r>
            <a:r>
              <a:rPr lang="en-US" sz="3600" b="1" dirty="0" err="1" smtClean="0">
                <a:latin typeface="Courier New" charset="0"/>
                <a:cs typeface="Courier New" charset="0"/>
              </a:rPr>
              <a:t>em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&gt;&lt;/strong&gt; font</a:t>
            </a:r>
            <a:endParaRPr lang="en-US" sz="3600" b="1" dirty="0">
              <a:latin typeface="Courier 10 Pitch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0E845A35-8D9D-7741-ABE3-111278E15CB9}" type="slidenum">
              <a:rPr lang="en-US">
                <a:solidFill>
                  <a:srgbClr val="FFFFFF"/>
                </a:solidFill>
              </a:rPr>
              <a:pPr eaLnBrk="1"/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Proper Tag Nesting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768475"/>
            <a:ext cx="9105900" cy="5456238"/>
          </a:xfrm>
        </p:spPr>
        <p:txBody>
          <a:bodyPr tIns="12240"/>
          <a:lstStyle/>
          <a:p>
            <a:pPr marL="17463" indent="-17463" eaLnBrk="1" hangingPunct="1">
              <a:lnSpc>
                <a:spcPct val="97000"/>
              </a:lnSpc>
              <a:buClrTx/>
              <a:buFontTx/>
              <a:buNone/>
            </a:pPr>
            <a:r>
              <a:rPr lang="en-US" sz="3600" dirty="0">
                <a:latin typeface="DejaVu Sans" charset="0"/>
              </a:rPr>
              <a:t>Indenting may help to </a:t>
            </a:r>
            <a:r>
              <a:rPr lang="en-US" sz="3600" dirty="0" smtClean="0">
                <a:latin typeface="DejaVu Sans" charset="0"/>
              </a:rPr>
              <a:t>construct and visualize proper nesting:</a:t>
            </a:r>
            <a:r>
              <a:rPr lang="en-US" sz="3600" b="1" dirty="0">
                <a:latin typeface="DejaVu Sans" charset="0"/>
              </a:rPr>
              <a:t/>
            </a:r>
            <a:br>
              <a:rPr lang="en-US" sz="3600" b="1" dirty="0">
                <a:latin typeface="DejaVu Sans" charset="0"/>
              </a:rPr>
            </a:br>
            <a:endParaRPr lang="en-US" sz="3600" b="1" dirty="0">
              <a:latin typeface="DejaVu Sans" charset="0"/>
            </a:endParaRPr>
          </a:p>
          <a:p>
            <a:pPr lvl="1" indent="-15875" eaLnBrk="1" hangingPunct="1">
              <a:spcAft>
                <a:spcPts val="1138"/>
              </a:spcAft>
              <a:buClrTx/>
              <a:buFontTx/>
              <a:buNone/>
            </a:pPr>
            <a:r>
              <a:rPr lang="en-US" sz="3300" b="1" dirty="0">
                <a:latin typeface="Courier New" charset="0"/>
                <a:cs typeface="Courier New" charset="0"/>
              </a:rPr>
              <a:t>This is</a:t>
            </a:r>
            <a:br>
              <a:rPr lang="en-US" sz="3300" b="1" dirty="0">
                <a:latin typeface="Courier New" charset="0"/>
                <a:cs typeface="Courier New" charset="0"/>
              </a:rPr>
            </a:br>
            <a:r>
              <a:rPr lang="en-US" sz="3300" b="1" dirty="0">
                <a:latin typeface="Courier New" charset="0"/>
                <a:cs typeface="Courier New" charset="0"/>
              </a:rPr>
              <a:t>&lt;strong&gt;</a:t>
            </a:r>
            <a:br>
              <a:rPr lang="en-US" sz="3300" b="1" dirty="0">
                <a:latin typeface="Courier New" charset="0"/>
                <a:cs typeface="Courier New" charset="0"/>
              </a:rPr>
            </a:br>
            <a:r>
              <a:rPr lang="en-US" sz="3300" b="1" dirty="0">
                <a:latin typeface="Courier New" charset="0"/>
                <a:cs typeface="Courier New" charset="0"/>
              </a:rPr>
              <a:t>   &lt;</a:t>
            </a:r>
            <a:r>
              <a:rPr lang="en-US" sz="3300" b="1" dirty="0" err="1">
                <a:latin typeface="Courier New" charset="0"/>
                <a:cs typeface="Courier New" charset="0"/>
              </a:rPr>
              <a:t>em</a:t>
            </a:r>
            <a:r>
              <a:rPr lang="en-US" sz="3300" b="1" dirty="0">
                <a:latin typeface="Courier New" charset="0"/>
                <a:cs typeface="Courier New" charset="0"/>
              </a:rPr>
              <a:t>&gt;</a:t>
            </a:r>
            <a:br>
              <a:rPr lang="en-US" sz="3300" b="1" dirty="0">
                <a:latin typeface="Courier New" charset="0"/>
                <a:cs typeface="Courier New" charset="0"/>
              </a:rPr>
            </a:br>
            <a:r>
              <a:rPr lang="en-US" sz="3300" b="1" dirty="0">
                <a:latin typeface="Courier New" charset="0"/>
                <a:cs typeface="Courier New" charset="0"/>
              </a:rPr>
              <a:t>      bold and italic</a:t>
            </a:r>
            <a:br>
              <a:rPr lang="en-US" sz="3300" b="1" dirty="0">
                <a:latin typeface="Courier New" charset="0"/>
                <a:cs typeface="Courier New" charset="0"/>
              </a:rPr>
            </a:br>
            <a:r>
              <a:rPr lang="en-US" sz="3300" b="1" dirty="0">
                <a:latin typeface="Courier New" charset="0"/>
                <a:cs typeface="Courier New" charset="0"/>
              </a:rPr>
              <a:t>   &lt;/</a:t>
            </a:r>
            <a:r>
              <a:rPr lang="en-US" sz="3300" b="1" dirty="0" err="1">
                <a:latin typeface="Courier New" charset="0"/>
                <a:cs typeface="Courier New" charset="0"/>
              </a:rPr>
              <a:t>em</a:t>
            </a:r>
            <a:r>
              <a:rPr lang="en-US" sz="3300" b="1" dirty="0">
                <a:latin typeface="Courier New" charset="0"/>
                <a:cs typeface="Courier New" charset="0"/>
              </a:rPr>
              <a:t>&gt;</a:t>
            </a:r>
            <a:br>
              <a:rPr lang="en-US" sz="3300" b="1" dirty="0">
                <a:latin typeface="Courier New" charset="0"/>
                <a:cs typeface="Courier New" charset="0"/>
              </a:rPr>
            </a:br>
            <a:r>
              <a:rPr lang="en-US" sz="3300" b="1" dirty="0">
                <a:latin typeface="Courier New" charset="0"/>
                <a:cs typeface="Courier New" charset="0"/>
              </a:rPr>
              <a:t>&lt;/strong&gt;</a:t>
            </a:r>
            <a:br>
              <a:rPr lang="en-US" sz="3300" b="1" dirty="0">
                <a:latin typeface="Courier New" charset="0"/>
                <a:cs typeface="Courier New" charset="0"/>
              </a:rPr>
            </a:br>
            <a:r>
              <a:rPr lang="en-US" sz="3300" b="1" dirty="0">
                <a:latin typeface="Courier New" charset="0"/>
                <a:cs typeface="Courier New" charset="0"/>
              </a:rPr>
              <a:t>font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B27DBCA2-7E09-CA49-811A-EB43FC5D5BDE}" type="slidenum">
              <a:rPr lang="en-US">
                <a:solidFill>
                  <a:srgbClr val="FFFFFF"/>
                </a:solidFill>
              </a:rPr>
              <a:pPr eaLnBrk="1"/>
              <a:t>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167085" y="6751637"/>
            <a:ext cx="3412216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03: Tag Nesting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76"/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4000" b="1" cap="none" dirty="0" smtClean="0">
                <a:latin typeface="DejaVu Sans" pitchFamily="32" charset="0"/>
                <a:ea typeface="+mj-ea"/>
              </a:rPr>
              <a:t>Your first HTML page</a:t>
            </a:r>
            <a:endParaRPr lang="en-US" sz="4000" b="1" cap="none" dirty="0">
              <a:latin typeface="DejaVu Sans" pitchFamily="32" charset="0"/>
              <a:ea typeface="+mj-ea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39713" y="1493838"/>
            <a:ext cx="9334500" cy="5730875"/>
          </a:xfrm>
        </p:spPr>
        <p:txBody>
          <a:bodyPr tIns="12239">
            <a:normAutofit lnSpcReduction="10000"/>
          </a:bodyPr>
          <a:lstStyle/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&lt;!DOCTYPE html&gt;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&lt;html&gt;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  &lt;head&gt;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&lt;title&gt;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        Hello World Page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&lt;/title&gt;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  &lt;/head&gt;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endParaRPr lang="en-US" sz="28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  &lt;body&gt;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     Hello World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  &lt;/body&gt;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&lt;/html&gt;</a:t>
            </a:r>
          </a:p>
        </p:txBody>
      </p:sp>
      <p:sp>
        <p:nvSpPr>
          <p:cNvPr id="4" name="Folded Corner 3"/>
          <p:cNvSpPr>
            <a:spLocks noChangeArrowheads="1"/>
          </p:cNvSpPr>
          <p:nvPr/>
        </p:nvSpPr>
        <p:spPr bwMode="auto">
          <a:xfrm>
            <a:off x="5322327" y="6877770"/>
            <a:ext cx="3385670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03: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Hello World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CDDCA22-3713-DD44-AEEB-BEE4D3223620}" type="slidenum">
              <a:rPr lang="en-US">
                <a:solidFill>
                  <a:srgbClr val="FFFFFF"/>
                </a:solidFill>
              </a:rPr>
              <a:pPr eaLnBrk="1"/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Document Types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265238"/>
            <a:ext cx="9070975" cy="5988050"/>
          </a:xfrm>
        </p:spPr>
        <p:txBody>
          <a:bodyPr tIns="12240">
            <a:noAutofit/>
          </a:bodyPr>
          <a:lstStyle/>
          <a:p>
            <a:pPr marL="14288" indent="-14288" eaLnBrk="1" hangingPunct="1">
              <a:lnSpc>
                <a:spcPct val="77000"/>
              </a:lnSpc>
              <a:buClr>
                <a:srgbClr val="FFFFFF"/>
              </a:buClr>
              <a:buSzPct val="45000"/>
              <a:buFont typeface="Wingdings" charset="0"/>
              <a:buNone/>
            </a:pPr>
            <a:r>
              <a:rPr lang="en-US" sz="2800" dirty="0">
                <a:latin typeface="DejaVu Sans" charset="0"/>
              </a:rPr>
              <a:t>The document type defines the Document Type Definition (DTD) rules the browser uses to render content properly.</a:t>
            </a:r>
            <a:br>
              <a:rPr lang="en-US" sz="2800" dirty="0">
                <a:latin typeface="DejaVu Sans" charset="0"/>
              </a:rPr>
            </a:br>
            <a:endParaRPr lang="en-US" sz="2800" dirty="0">
              <a:latin typeface="DejaVu Sans" charset="0"/>
            </a:endParaRPr>
          </a:p>
          <a:p>
            <a:pPr marL="14288" indent="-14288" eaLnBrk="1" hangingPunct="1">
              <a:lnSpc>
                <a:spcPct val="77000"/>
              </a:lnSpc>
              <a:buClr>
                <a:srgbClr val="FFFFFF"/>
              </a:buClr>
              <a:buSzPct val="45000"/>
              <a:buFont typeface="Wingdings" charset="0"/>
              <a:buNone/>
            </a:pPr>
            <a:r>
              <a:rPr lang="en-US" sz="2800" b="1" dirty="0">
                <a:latin typeface="DejaVu Sans" charset="0"/>
              </a:rPr>
              <a:t>Usage:</a:t>
            </a:r>
          </a:p>
          <a:p>
            <a:pPr marL="914400" lvl="2" indent="-465138" eaLnBrk="1" hangingPunct="1">
              <a:lnSpc>
                <a:spcPct val="77000"/>
              </a:lnSpc>
              <a:buClr>
                <a:schemeClr val="tx1"/>
              </a:buClr>
              <a:buSzPct val="100000"/>
              <a:buFont typeface="Wingdings" charset="0"/>
              <a:buChar char="ü"/>
            </a:pPr>
            <a:r>
              <a:rPr lang="en-US" sz="2800" dirty="0">
                <a:latin typeface="DejaVu Sans" charset="0"/>
              </a:rPr>
              <a:t>Must be first line in </a:t>
            </a:r>
            <a:r>
              <a:rPr lang="en-US" sz="2800" dirty="0" smtClean="0">
                <a:latin typeface="DejaVu Sans" charset="0"/>
              </a:rPr>
              <a:t>code before </a:t>
            </a:r>
            <a:r>
              <a:rPr lang="en-US" sz="2800" dirty="0">
                <a:latin typeface="DejaVu Sans" charset="0"/>
              </a:rPr>
              <a:t>&lt;html&gt; </a:t>
            </a:r>
            <a:r>
              <a:rPr lang="en-US" sz="2800" dirty="0" smtClean="0">
                <a:latin typeface="DejaVu Sans" charset="0"/>
              </a:rPr>
              <a:t>tag</a:t>
            </a:r>
            <a:endParaRPr lang="en-US" sz="2800" dirty="0">
              <a:latin typeface="DejaVu Sans" charset="0"/>
            </a:endParaRPr>
          </a:p>
          <a:p>
            <a:pPr marL="914400" lvl="2" indent="-465138" eaLnBrk="1" hangingPunct="1">
              <a:lnSpc>
                <a:spcPct val="77000"/>
              </a:lnSpc>
              <a:buClr>
                <a:schemeClr val="tx1"/>
              </a:buClr>
              <a:buSzPct val="100000"/>
              <a:buFont typeface="Wingdings" charset="0"/>
              <a:buChar char="ü"/>
            </a:pPr>
            <a:r>
              <a:rPr lang="en-US" sz="2800" dirty="0">
                <a:latin typeface="DejaVu Sans" charset="0"/>
              </a:rPr>
              <a:t>Should always be included so browser knows the document </a:t>
            </a:r>
            <a:r>
              <a:rPr lang="en-US" sz="2800" dirty="0" smtClean="0">
                <a:latin typeface="DejaVu Sans" charset="0"/>
              </a:rPr>
              <a:t>type</a:t>
            </a:r>
            <a:r>
              <a:rPr lang="en-US" sz="2800" dirty="0">
                <a:latin typeface="DejaVu Sans" charset="0"/>
              </a:rPr>
              <a:t/>
            </a:r>
            <a:br>
              <a:rPr lang="en-US" sz="2800" dirty="0">
                <a:latin typeface="DejaVu Sans" charset="0"/>
              </a:rPr>
            </a:br>
            <a:endParaRPr lang="en-US" sz="2800" dirty="0">
              <a:latin typeface="DejaVu Sans" charset="0"/>
            </a:endParaRPr>
          </a:p>
          <a:p>
            <a:pPr marL="14288" indent="-14288" eaLnBrk="1" hangingPunct="1">
              <a:lnSpc>
                <a:spcPct val="77000"/>
              </a:lnSpc>
              <a:buClr>
                <a:srgbClr val="FFFFFF"/>
              </a:buClr>
              <a:buSzPct val="45000"/>
              <a:buFont typeface="Wingdings" charset="0"/>
              <a:buNone/>
            </a:pPr>
            <a:r>
              <a:rPr lang="en-US" sz="2800" b="1" dirty="0">
                <a:latin typeface="DejaVu Sans" charset="0"/>
              </a:rPr>
              <a:t>Example for HTML5:</a:t>
            </a:r>
          </a:p>
          <a:p>
            <a:pPr marL="469900" lvl="3" indent="-14288" eaLnBrk="1" hangingPunct="1">
              <a:lnSpc>
                <a:spcPct val="80000"/>
              </a:lnSpc>
              <a:buClrTx/>
              <a:buFontTx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&lt;!DOCTYPE html&gt;</a:t>
            </a:r>
          </a:p>
          <a:p>
            <a:pPr marL="14288" indent="-14288" eaLnBrk="1" hangingPunct="1">
              <a:lnSpc>
                <a:spcPct val="77000"/>
              </a:lnSpc>
              <a:buClr>
                <a:srgbClr val="FFFFFF"/>
              </a:buClr>
              <a:buSzPct val="45000"/>
              <a:buFont typeface="Wingdings" charset="0"/>
              <a:buNone/>
            </a:pPr>
            <a:endParaRPr lang="en-US" sz="2800" b="1" dirty="0">
              <a:latin typeface="DejaVu Sans" charset="0"/>
            </a:endParaRPr>
          </a:p>
          <a:p>
            <a:pPr marL="14288" indent="-14288" eaLnBrk="1" hangingPunct="1">
              <a:lnSpc>
                <a:spcPct val="77000"/>
              </a:lnSpc>
              <a:buClr>
                <a:srgbClr val="FFFFFF"/>
              </a:buClr>
              <a:buSzPct val="45000"/>
              <a:buFont typeface="Wingdings" charset="0"/>
              <a:buNone/>
            </a:pPr>
            <a:r>
              <a:rPr lang="en-US" sz="2800" b="1" dirty="0">
                <a:latin typeface="DejaVu Sans" charset="0"/>
              </a:rPr>
              <a:t>For other </a:t>
            </a:r>
            <a:r>
              <a:rPr lang="en-US" sz="2800" b="1" dirty="0" err="1">
                <a:latin typeface="DejaVu Sans" charset="0"/>
              </a:rPr>
              <a:t>doctype</a:t>
            </a:r>
            <a:r>
              <a:rPr lang="en-US" sz="2800" b="1" dirty="0">
                <a:latin typeface="DejaVu Sans" charset="0"/>
              </a:rPr>
              <a:t> declarations:</a:t>
            </a:r>
          </a:p>
          <a:p>
            <a:pPr marL="914400" lvl="2" indent="-465138" eaLnBrk="1" hangingPunct="1">
              <a:lnSpc>
                <a:spcPct val="77000"/>
              </a:lnSpc>
              <a:buClr>
                <a:srgbClr val="FFFFFF"/>
              </a:buClr>
              <a:buSzPct val="45000"/>
              <a:buFont typeface="Wingdings" charset="0"/>
              <a:buNone/>
            </a:pPr>
            <a:r>
              <a:rPr lang="en-US" sz="2800" b="1" dirty="0">
                <a:latin typeface="Courier New" charset="0"/>
                <a:cs typeface="Courier New" charset="0"/>
              </a:rPr>
              <a:t>http://www.w3schools.com/tags/tag_doctype.asp</a:t>
            </a:r>
            <a:r>
              <a:rPr lang="en-US" sz="2300" b="1" dirty="0">
                <a:latin typeface="DejaVu Sans" charset="0"/>
              </a:rPr>
              <a:t/>
            </a:r>
            <a:br>
              <a:rPr lang="en-US" sz="2300" b="1" dirty="0">
                <a:latin typeface="DejaVu Sans" charset="0"/>
              </a:rPr>
            </a:br>
            <a:endParaRPr lang="en-US" sz="2300" b="1" dirty="0">
              <a:latin typeface="DejaVu Sans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6EEE2E22-03F0-C94E-A0B4-51C7026B5B13}" type="slidenum">
              <a:rPr lang="en-US">
                <a:solidFill>
                  <a:srgbClr val="FFFFFF"/>
                </a:solidFill>
              </a:rPr>
              <a:pPr eaLnBrk="1"/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The &lt;html&gt; Tag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768475"/>
            <a:ext cx="9105900" cy="5456238"/>
          </a:xfrm>
        </p:spPr>
        <p:txBody>
          <a:bodyPr tIns="12240"/>
          <a:lstStyle/>
          <a:p>
            <a:pPr indent="-341313" eaLnBrk="1" hangingPunct="1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</a:rPr>
              <a:t>Defines the outer most structure of an HTML document</a:t>
            </a:r>
            <a:r>
              <a:rPr lang="en-US" sz="3600" dirty="0">
                <a:latin typeface="DejaVu Sans" charset="0"/>
              </a:rPr>
              <a:t>.</a:t>
            </a:r>
            <a:r>
              <a:rPr lang="en-US" sz="3600" b="1" dirty="0">
                <a:latin typeface="DejaVu Sans" charset="0"/>
              </a:rPr>
              <a:t/>
            </a:r>
            <a:br>
              <a:rPr lang="en-US" sz="3600" b="1" dirty="0">
                <a:latin typeface="DejaVu Sans" charset="0"/>
              </a:rPr>
            </a:br>
            <a:endParaRPr lang="en-US" sz="3600" b="1" dirty="0">
              <a:latin typeface="DejaVu Sans" charset="0"/>
            </a:endParaRPr>
          </a:p>
          <a:p>
            <a:pPr indent="-341313" eaLnBrk="1" hangingPunct="1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Syntax:</a:t>
            </a:r>
          </a:p>
          <a:p>
            <a:pPr marL="1484313" lvl="1" indent="-566738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cs typeface="Courier New" charset="0"/>
              </a:rPr>
              <a:t>&lt;html </a:t>
            </a:r>
            <a:r>
              <a:rPr lang="en-US" sz="3600" b="1" dirty="0" err="1">
                <a:latin typeface="Courier New" charset="0"/>
                <a:cs typeface="Courier New" charset="0"/>
              </a:rPr>
              <a:t>lang</a:t>
            </a:r>
            <a:r>
              <a:rPr lang="en-US" sz="3600" b="1" dirty="0">
                <a:latin typeface="Courier New" charset="0"/>
                <a:cs typeface="Courier New" charset="0"/>
              </a:rPr>
              <a:t>="en"&gt;</a:t>
            </a:r>
          </a:p>
          <a:p>
            <a:pPr marL="1484313" lvl="1" indent="-566738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cs typeface="Courier New" charset="0"/>
              </a:rPr>
              <a:t>   Web page content</a:t>
            </a:r>
          </a:p>
          <a:p>
            <a:pPr marL="1484313" lvl="1" indent="-566738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cs typeface="Courier New" charset="0"/>
              </a:rPr>
              <a:t>&lt;/html&gt;</a:t>
            </a:r>
            <a:r>
              <a:rPr lang="en-US" sz="3600" b="1" dirty="0">
                <a:latin typeface="DejaVu Sans" charset="0"/>
              </a:rPr>
              <a:t/>
            </a:r>
            <a:br>
              <a:rPr lang="en-US" sz="3600" b="1" dirty="0">
                <a:latin typeface="DejaVu Sans" charset="0"/>
              </a:rPr>
            </a:br>
            <a:endParaRPr lang="en-US" sz="3600" b="1" dirty="0">
              <a:latin typeface="DejaVu Sans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84EA980-0B62-E349-B032-1ABE39A2AF75}" type="slidenum">
              <a:rPr lang="en-US">
                <a:solidFill>
                  <a:srgbClr val="FFFFFF"/>
                </a:solidFill>
              </a:rPr>
              <a:pPr eaLnBrk="1"/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The </a:t>
            </a:r>
            <a:r>
              <a:rPr lang="en-US" sz="4000" b="1" cap="none" dirty="0" smtClean="0">
                <a:latin typeface="DejaVu Sans" pitchFamily="32" charset="0"/>
                <a:ea typeface="+mj-ea"/>
              </a:rPr>
              <a:t>&lt;head&gt; Tag</a:t>
            </a:r>
            <a:endParaRPr lang="en-US" sz="4000" b="1" cap="none" dirty="0">
              <a:latin typeface="DejaVu Sans" pitchFamily="32" charset="0"/>
              <a:ea typeface="+mj-ea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265238"/>
            <a:ext cx="9105900" cy="6057900"/>
          </a:xfrm>
        </p:spPr>
        <p:txBody>
          <a:bodyPr tIns="12240">
            <a:normAutofit fontScale="92500" lnSpcReduction="10000"/>
          </a:bodyPr>
          <a:lstStyle/>
          <a:p>
            <a:pPr indent="-341313" eaLnBrk="1" hangingPunct="1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200" dirty="0">
                <a:latin typeface="DejaVu Sans" pitchFamily="32" charset="0"/>
                <a:ea typeface="+mn-ea"/>
              </a:rPr>
              <a:t>Description: Defines the document header</a:t>
            </a:r>
            <a:r>
              <a:rPr lang="en-US" sz="3200" dirty="0" smtClean="0">
                <a:latin typeface="DejaVu Sans" pitchFamily="32" charset="0"/>
                <a:ea typeface="+mn-ea"/>
              </a:rPr>
              <a:t>.  It contains the title, meta, style, script, tags.</a:t>
            </a:r>
            <a:r>
              <a:rPr lang="en-US" sz="3200" b="1" dirty="0">
                <a:latin typeface="DejaVu Sans" pitchFamily="32" charset="0"/>
                <a:ea typeface="+mn-ea"/>
              </a:rPr>
              <a:t/>
            </a:r>
            <a:br>
              <a:rPr lang="en-US" sz="3200" b="1" dirty="0">
                <a:latin typeface="DejaVu Sans" pitchFamily="32" charset="0"/>
                <a:ea typeface="+mn-ea"/>
              </a:rPr>
            </a:br>
            <a:endParaRPr lang="en-US" sz="3200" b="1" dirty="0">
              <a:latin typeface="DejaVu Sans" pitchFamily="32" charset="0"/>
              <a:ea typeface="+mn-ea"/>
            </a:endParaRPr>
          </a:p>
          <a:p>
            <a:pPr indent="-341313" eaLnBrk="1" hangingPunct="1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200" b="1" dirty="0">
                <a:latin typeface="DejaVu Sans" pitchFamily="32" charset="0"/>
                <a:ea typeface="+mn-ea"/>
              </a:rPr>
              <a:t>Syntax:</a:t>
            </a:r>
          </a:p>
          <a:p>
            <a:pPr marL="1081088" indent="-566738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&lt;html&gt;</a:t>
            </a:r>
          </a:p>
          <a:p>
            <a:pPr marL="1081088" indent="-566738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&lt;head&gt;</a:t>
            </a:r>
          </a:p>
          <a:p>
            <a:pPr marL="1081088" indent="-566738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&lt;title&gt;</a:t>
            </a:r>
          </a:p>
          <a:p>
            <a:pPr marL="1081088" indent="-566738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   The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Noticer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: Andy Andrews</a:t>
            </a:r>
            <a:endParaRPr lang="en-US" sz="32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1081088" indent="-566738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   &lt;/title&gt;</a:t>
            </a:r>
          </a:p>
          <a:p>
            <a:pPr marL="1081088" indent="-566738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&lt;/head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1081088" indent="-566738" eaLnBrk="1" hangingPunct="1"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...</a:t>
            </a:r>
            <a:endParaRPr lang="en-US" sz="32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1081088" indent="-566738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&lt;/html&gt;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E91C1A7A-07F8-B845-A023-EB2FBD461A4F}" type="slidenum">
              <a:rPr lang="en-US">
                <a:solidFill>
                  <a:srgbClr val="FFFFFF"/>
                </a:solidFill>
              </a:rPr>
              <a:pPr eaLnBrk="1"/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The &lt;title&gt; Tag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265238"/>
            <a:ext cx="9105900" cy="5959475"/>
          </a:xfrm>
        </p:spPr>
        <p:txBody>
          <a:bodyPr tIns="12240"/>
          <a:lstStyle/>
          <a:p>
            <a:pPr indent="-341313" eaLnBrk="1" hangingPunct="1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Defines the document title</a:t>
            </a:r>
            <a:r>
              <a:rPr lang="en-US" sz="3600" dirty="0" smtClean="0">
                <a:latin typeface="DejaVu Sans" charset="0"/>
              </a:rPr>
              <a:t>.  Always enclosed by head tag.</a:t>
            </a:r>
            <a:r>
              <a:rPr lang="en-US" sz="3600" b="1" dirty="0">
                <a:latin typeface="DejaVu Sans" charset="0"/>
              </a:rPr>
              <a:t/>
            </a:r>
            <a:br>
              <a:rPr lang="en-US" sz="3600" b="1" dirty="0">
                <a:latin typeface="DejaVu Sans" charset="0"/>
              </a:rPr>
            </a:br>
            <a:endParaRPr lang="en-US" sz="3600" b="1" dirty="0">
              <a:latin typeface="DejaVu Sans" charset="0"/>
            </a:endParaRPr>
          </a:p>
          <a:p>
            <a:pPr indent="-341313" eaLnBrk="1" hangingPunct="1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Syntax:</a:t>
            </a:r>
          </a:p>
          <a:p>
            <a:pPr marL="1484313" lvl="1" indent="-566738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cs typeface="Courier New" charset="0"/>
              </a:rPr>
              <a:t>&lt;title&gt;</a:t>
            </a:r>
          </a:p>
          <a:p>
            <a:pPr marL="1484313" lvl="1" indent="-566738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cs typeface="Courier New" charset="0"/>
              </a:rPr>
              <a:t>   Page Title: Sub-Title</a:t>
            </a:r>
          </a:p>
          <a:p>
            <a:pPr marL="1484313" lvl="1" indent="-566738" eaLnBrk="1" hangingPunct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cs typeface="Courier New" charset="0"/>
              </a:rPr>
              <a:t>&lt;/title&gt;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4D75D481-3DAC-294C-A5D0-8A50854E4A33}" type="slidenum">
              <a:rPr lang="en-US">
                <a:solidFill>
                  <a:srgbClr val="FFFFFF"/>
                </a:solidFill>
              </a:rPr>
              <a:pPr eaLnBrk="1"/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The &lt;title&gt; Tag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39763" y="1265238"/>
            <a:ext cx="8934450" cy="5959475"/>
          </a:xfrm>
        </p:spPr>
        <p:txBody>
          <a:bodyPr tIns="12240"/>
          <a:lstStyle/>
          <a:p>
            <a:pPr indent="-341313" eaLnBrk="1" hangingPunct="1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000" b="1" dirty="0" smtClean="0">
                <a:latin typeface="DejaVu Sans" charset="0"/>
              </a:rPr>
              <a:t>Guidelines:</a:t>
            </a:r>
            <a:endParaRPr lang="en-US" sz="4000" b="1" dirty="0">
              <a:latin typeface="DejaVu Sans" charset="0"/>
            </a:endParaRPr>
          </a:p>
          <a:p>
            <a:pPr marL="1079500" indent="-568325" eaLnBrk="1" hangingPunct="1">
              <a:buClr>
                <a:schemeClr val="tx1"/>
              </a:buClr>
              <a:buSzPct val="100000"/>
              <a:buFont typeface="Wingdings" charset="0"/>
              <a:buChar char="§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300" dirty="0">
                <a:latin typeface="DejaVu Sans" charset="0"/>
              </a:rPr>
              <a:t>Contains no markup</a:t>
            </a:r>
          </a:p>
          <a:p>
            <a:pPr marL="1079500" indent="-568325" eaLnBrk="1" hangingPunct="1">
              <a:buClr>
                <a:schemeClr val="tx1"/>
              </a:buClr>
              <a:buSzPct val="100000"/>
              <a:buFont typeface="Wingdings" charset="0"/>
              <a:buChar char="§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300" dirty="0">
                <a:latin typeface="DejaVu Sans" charset="0"/>
              </a:rPr>
              <a:t>Used by search engines</a:t>
            </a:r>
          </a:p>
          <a:p>
            <a:pPr marL="1079500" indent="-568325" eaLnBrk="1" hangingPunct="1">
              <a:buClr>
                <a:schemeClr val="tx1"/>
              </a:buClr>
              <a:buSzPct val="100000"/>
              <a:buFont typeface="Wingdings" charset="0"/>
              <a:buChar char="§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300" dirty="0">
                <a:latin typeface="DejaVu Sans" charset="0"/>
              </a:rPr>
              <a:t>Used by browser bookmarks</a:t>
            </a:r>
          </a:p>
          <a:p>
            <a:pPr marL="1079500" indent="-568325" eaLnBrk="1" hangingPunct="1">
              <a:buClr>
                <a:schemeClr val="tx1"/>
              </a:buClr>
              <a:buSzPct val="100000"/>
              <a:buFont typeface="Wingdings" charset="0"/>
              <a:buChar char="§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300" dirty="0">
                <a:latin typeface="DejaVu Sans" charset="0"/>
              </a:rPr>
              <a:t>Should not be omitted</a:t>
            </a:r>
          </a:p>
          <a:p>
            <a:pPr marL="1079500" indent="-568325" eaLnBrk="1" hangingPunct="1">
              <a:buClr>
                <a:schemeClr val="tx1"/>
              </a:buClr>
              <a:buSzPct val="100000"/>
              <a:buFont typeface="Wingdings" charset="0"/>
              <a:buChar char="§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300" dirty="0">
                <a:latin typeface="DejaVu Sans" charset="0"/>
              </a:rPr>
              <a:t>Must be descriptive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7A2C2FFE-8FE1-2D49-B489-946C6D86E67D}" type="slidenum">
              <a:rPr lang="en-US">
                <a:solidFill>
                  <a:srgbClr val="FFFFFF"/>
                </a:solidFill>
              </a:rPr>
              <a:pPr eaLnBrk="1"/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The &lt;title&gt; Tag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39763" y="1265238"/>
            <a:ext cx="8934450" cy="6057900"/>
          </a:xfrm>
        </p:spPr>
        <p:txBody>
          <a:bodyPr tIns="12240"/>
          <a:lstStyle/>
          <a:p>
            <a:pPr indent="-341313" eaLnBrk="1" hangingPunct="1">
              <a:lnSpc>
                <a:spcPct val="97000"/>
              </a:lnSpc>
              <a:buClrTx/>
              <a:buFontTx/>
              <a:buNone/>
            </a:pPr>
            <a:r>
              <a:rPr lang="en-US" sz="3600" b="1" dirty="0">
                <a:latin typeface="DejaVu Sans" charset="0"/>
              </a:rPr>
              <a:t>Avoid:</a:t>
            </a:r>
          </a:p>
          <a:p>
            <a:pPr marL="1482725" lvl="1" indent="-568325" eaLnBrk="1" hangingPunct="1">
              <a:buClr>
                <a:schemeClr val="tx1"/>
              </a:buClr>
              <a:buSzPct val="100000"/>
              <a:buFont typeface="Wingdings" charset="0"/>
              <a:buChar char="v"/>
            </a:pPr>
            <a:r>
              <a:rPr lang="en-US" sz="3200" dirty="0">
                <a:latin typeface="DejaVu Sans" charset="0"/>
              </a:rPr>
              <a:t>Home Page</a:t>
            </a:r>
          </a:p>
          <a:p>
            <a:pPr marL="1482725" lvl="1" indent="-568325" eaLnBrk="1" hangingPunct="1">
              <a:buClr>
                <a:schemeClr val="tx1"/>
              </a:buClr>
              <a:buSzPct val="100000"/>
              <a:buFont typeface="Wingdings" charset="0"/>
              <a:buChar char="v"/>
            </a:pPr>
            <a:r>
              <a:rPr lang="en-US" sz="3200" dirty="0">
                <a:latin typeface="DejaVu Sans" charset="0"/>
              </a:rPr>
              <a:t>Chapter 2</a:t>
            </a:r>
          </a:p>
          <a:p>
            <a:pPr indent="-341313" eaLnBrk="1" hangingPunct="1">
              <a:lnSpc>
                <a:spcPct val="97000"/>
              </a:lnSpc>
              <a:buClrTx/>
              <a:buFontTx/>
              <a:buNone/>
            </a:pPr>
            <a:endParaRPr lang="en-US" sz="3600" b="1" dirty="0">
              <a:latin typeface="DejaVu Sans" charset="0"/>
            </a:endParaRPr>
          </a:p>
          <a:p>
            <a:pPr indent="-341313" eaLnBrk="1" hangingPunct="1">
              <a:lnSpc>
                <a:spcPct val="97000"/>
              </a:lnSpc>
              <a:buClrTx/>
              <a:buFontTx/>
              <a:buNone/>
            </a:pPr>
            <a:r>
              <a:rPr lang="en-US" sz="3600" b="1" dirty="0">
                <a:latin typeface="DejaVu Sans" charset="0"/>
              </a:rPr>
              <a:t>Better:</a:t>
            </a:r>
          </a:p>
          <a:p>
            <a:pPr marL="1482725" lvl="1" indent="-568325" eaLnBrk="1" hangingPunct="1">
              <a:buClr>
                <a:schemeClr val="tx1"/>
              </a:buClr>
              <a:buSzPct val="100000"/>
              <a:buFont typeface="Wingdings" charset="0"/>
              <a:buChar char="v"/>
            </a:pPr>
            <a:r>
              <a:rPr lang="en-US" sz="3200" dirty="0" smtClean="0">
                <a:latin typeface="DejaVu Sans" charset="0"/>
              </a:rPr>
              <a:t>SURWP</a:t>
            </a:r>
            <a:r>
              <a:rPr lang="en-US" sz="3200" dirty="0">
                <a:latin typeface="DejaVu Sans" charset="0"/>
              </a:rPr>
              <a:t>: Society for Under </a:t>
            </a:r>
            <a:r>
              <a:rPr lang="en-US" sz="3200" dirty="0" smtClean="0">
                <a:latin typeface="DejaVu Sans" charset="0"/>
              </a:rPr>
              <a:t>Represented Wealthy People</a:t>
            </a:r>
            <a:endParaRPr lang="en-US" sz="3200" dirty="0">
              <a:latin typeface="DejaVu Sans" charset="0"/>
            </a:endParaRPr>
          </a:p>
          <a:p>
            <a:pPr marL="1482725" lvl="1" indent="-568325" eaLnBrk="1" hangingPunct="1">
              <a:buClr>
                <a:schemeClr val="tx1"/>
              </a:buClr>
              <a:buSzPct val="100000"/>
              <a:buFont typeface="Wingdings" charset="0"/>
              <a:buChar char="v"/>
            </a:pPr>
            <a:r>
              <a:rPr lang="en-US" sz="3200" dirty="0">
                <a:latin typeface="DejaVu Sans" charset="0"/>
              </a:rPr>
              <a:t>Chapter 2: Care and feeding of your </a:t>
            </a:r>
            <a:r>
              <a:rPr lang="en-US" sz="3200" dirty="0" smtClean="0">
                <a:latin typeface="DejaVu Sans" charset="0"/>
              </a:rPr>
              <a:t>sasquatch</a:t>
            </a:r>
          </a:p>
          <a:p>
            <a:pPr marL="1482725" lvl="1" indent="-568325" eaLnBrk="1" hangingPunct="1">
              <a:buClr>
                <a:schemeClr val="tx1"/>
              </a:buClr>
              <a:buSzPct val="100000"/>
              <a:buFont typeface="Wingdings" charset="0"/>
              <a:buChar char="v"/>
            </a:pPr>
            <a:r>
              <a:rPr lang="en-US" sz="3200" dirty="0" smtClean="0">
                <a:latin typeface="DejaVu Sans" charset="0"/>
              </a:rPr>
              <a:t>HTML: Title Tag</a:t>
            </a:r>
            <a:endParaRPr lang="en-US" sz="3200" dirty="0">
              <a:latin typeface="DejaVu Sans" charset="0"/>
            </a:endParaRPr>
          </a:p>
          <a:p>
            <a:pPr indent="-341313" eaLnBrk="1" hangingPunct="1">
              <a:lnSpc>
                <a:spcPct val="97000"/>
              </a:lnSpc>
              <a:buClrTx/>
              <a:buFontTx/>
              <a:buNone/>
            </a:pPr>
            <a:endParaRPr lang="en-US" sz="2800" b="1" dirty="0">
              <a:latin typeface="DejaVu Sans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FF5E50D9-ED72-D248-9388-ECCD4E5CA34F}" type="slidenum">
              <a:rPr lang="en-US">
                <a:solidFill>
                  <a:srgbClr val="FFFFFF"/>
                </a:solidFill>
              </a:rPr>
              <a:pPr eaLnBrk="1"/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cap="none" dirty="0" smtClean="0">
                <a:latin typeface="DejaVu Sans" pitchFamily="32" charset="0"/>
                <a:ea typeface="+mj-ea"/>
              </a:rPr>
              <a:t>Other &lt;head&gt; Tags</a:t>
            </a:r>
            <a:endParaRPr lang="en-US" sz="4000" b="1" cap="none" dirty="0">
              <a:latin typeface="DejaVu Sans" pitchFamily="32" charset="0"/>
              <a:ea typeface="+mj-ea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39763" y="1265238"/>
            <a:ext cx="8934450" cy="6057900"/>
          </a:xfrm>
        </p:spPr>
        <p:txBody>
          <a:bodyPr tIns="12240">
            <a:normAutofit fontScale="92500" lnSpcReduction="10000"/>
          </a:bodyPr>
          <a:lstStyle/>
          <a:p>
            <a:pPr marL="15875" indent="-15875" eaLnBrk="1" hangingPunct="1">
              <a:lnSpc>
                <a:spcPct val="97000"/>
              </a:lnSpc>
              <a:buClrTx/>
              <a:buFontTx/>
              <a:buNone/>
              <a:defRPr/>
            </a:pPr>
            <a:r>
              <a:rPr lang="en-US" sz="3600" dirty="0" smtClean="0">
                <a:latin typeface="DejaVu Sans" pitchFamily="32" charset="0"/>
                <a:ea typeface="+mn-ea"/>
              </a:rPr>
              <a:t>Used to supply additional information regarding the document:</a:t>
            </a:r>
          </a:p>
          <a:p>
            <a:pPr lvl="2" indent="-341313" eaLnBrk="1" hangingPunct="1">
              <a:lnSpc>
                <a:spcPct val="97000"/>
              </a:lnSpc>
              <a:buClrTx/>
              <a:buFontTx/>
              <a:buNone/>
              <a:defRPr/>
            </a:pPr>
            <a:r>
              <a:rPr lang="en-US" sz="3600" b="1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600" b="1" dirty="0">
                <a:latin typeface="Courier New" pitchFamily="49" charset="0"/>
                <a:ea typeface="+mn-ea"/>
                <a:cs typeface="Courier New" pitchFamily="49" charset="0"/>
              </a:rPr>
              <a:t>meta </a:t>
            </a:r>
            <a:r>
              <a:rPr lang="en-US" sz="3600" b="1" dirty="0" smtClean="0">
                <a:latin typeface="Courier New" pitchFamily="49" charset="0"/>
                <a:ea typeface="+mn-ea"/>
                <a:cs typeface="Courier New" pitchFamily="49" charset="0"/>
              </a:rPr>
              <a:t>charset</a:t>
            </a:r>
            <a:r>
              <a:rPr lang="en-US" sz="3600" b="1" dirty="0">
                <a:latin typeface="Courier New" pitchFamily="49" charset="0"/>
                <a:ea typeface="+mn-ea"/>
                <a:cs typeface="Courier New" pitchFamily="49" charset="0"/>
              </a:rPr>
              <a:t>="UTF-8"&gt;</a:t>
            </a:r>
            <a:endParaRPr lang="en-US" sz="3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15875" indent="-15875" eaLnBrk="1" hangingPunct="1">
              <a:lnSpc>
                <a:spcPct val="97000"/>
              </a:lnSpc>
              <a:buClrTx/>
              <a:buFontTx/>
              <a:buNone/>
              <a:defRPr/>
            </a:pPr>
            <a:endParaRPr lang="en-US" sz="3600" dirty="0" smtClean="0">
              <a:latin typeface="DejaVu Sans" pitchFamily="32" charset="0"/>
              <a:ea typeface="+mn-ea"/>
            </a:endParaRPr>
          </a:p>
          <a:p>
            <a:pPr marL="15875" indent="-15875" eaLnBrk="1" hangingPunct="1">
              <a:lnSpc>
                <a:spcPct val="97000"/>
              </a:lnSpc>
              <a:buClrTx/>
              <a:buFontTx/>
              <a:buNone/>
              <a:defRPr/>
            </a:pPr>
            <a:r>
              <a:rPr lang="en-US" sz="3600" dirty="0" smtClean="0">
                <a:latin typeface="DejaVu Sans" pitchFamily="32" charset="0"/>
                <a:ea typeface="+mn-ea"/>
              </a:rPr>
              <a:t>Defines a script that can be executed within the document:</a:t>
            </a:r>
          </a:p>
          <a:p>
            <a:pPr lvl="2" indent="-341313" eaLnBrk="1" hangingPunct="1">
              <a:lnSpc>
                <a:spcPct val="97000"/>
              </a:lnSpc>
              <a:buClrTx/>
              <a:buFontTx/>
              <a:buNone/>
              <a:defRPr/>
            </a:pPr>
            <a:r>
              <a:rPr lang="en-US" sz="3600" b="1" dirty="0" smtClean="0">
                <a:latin typeface="Courier New" pitchFamily="49" charset="0"/>
                <a:ea typeface="+mn-ea"/>
                <a:cs typeface="Courier New" pitchFamily="49" charset="0"/>
              </a:rPr>
              <a:t>&lt;script&gt;</a:t>
            </a:r>
          </a:p>
          <a:p>
            <a:pPr marL="15875" indent="-15875" eaLnBrk="1" hangingPunct="1">
              <a:lnSpc>
                <a:spcPct val="97000"/>
              </a:lnSpc>
              <a:buClrTx/>
              <a:buFontTx/>
              <a:buNone/>
              <a:defRPr/>
            </a:pPr>
            <a:endParaRPr lang="en-US" sz="3600" dirty="0" smtClean="0">
              <a:latin typeface="DejaVu Sans" pitchFamily="32" charset="0"/>
              <a:ea typeface="+mn-ea"/>
            </a:endParaRPr>
          </a:p>
          <a:p>
            <a:pPr marL="15875" indent="-15875" eaLnBrk="1" hangingPunct="1">
              <a:lnSpc>
                <a:spcPct val="97000"/>
              </a:lnSpc>
              <a:buClrTx/>
              <a:buFontTx/>
              <a:buNone/>
              <a:defRPr/>
            </a:pPr>
            <a:r>
              <a:rPr lang="en-US" sz="3600" dirty="0" smtClean="0">
                <a:latin typeface="DejaVu Sans" pitchFamily="32" charset="0"/>
                <a:ea typeface="+mn-ea"/>
              </a:rPr>
              <a:t>Defines Cascading Style Sheet properties to control style characteristics:</a:t>
            </a:r>
          </a:p>
          <a:p>
            <a:pPr lvl="2" indent="-341313" eaLnBrk="1" hangingPunct="1">
              <a:lnSpc>
                <a:spcPct val="97000"/>
              </a:lnSpc>
              <a:buClrTx/>
              <a:buFontTx/>
              <a:buNone/>
              <a:defRPr/>
            </a:pPr>
            <a:r>
              <a:rPr lang="en-US" sz="3600" b="1" dirty="0" smtClean="0">
                <a:latin typeface="Courier New" pitchFamily="49" charset="0"/>
                <a:ea typeface="+mn-ea"/>
                <a:cs typeface="Courier New" pitchFamily="49" charset="0"/>
              </a:rPr>
              <a:t>&lt;style&gt;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3734D48E-24C1-504E-83E3-FA742146DB5D}" type="slidenum">
              <a:rPr lang="en-US">
                <a:solidFill>
                  <a:srgbClr val="FFFFFF"/>
                </a:solidFill>
              </a:rPr>
              <a:pPr eaLnBrk="1"/>
              <a:t>26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The &lt;body&gt; Tag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39763" y="1768475"/>
            <a:ext cx="8934450" cy="5456238"/>
          </a:xfrm>
        </p:spPr>
        <p:txBody>
          <a:bodyPr tIns="12240"/>
          <a:lstStyle/>
          <a:p>
            <a:pPr indent="-341313" eaLnBrk="1" hangingPunct="1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Defines the document </a:t>
            </a:r>
            <a:r>
              <a:rPr lang="en-US" sz="3600" dirty="0" smtClean="0">
                <a:latin typeface="DejaVu Sans" charset="0"/>
              </a:rPr>
              <a:t>content</a:t>
            </a:r>
            <a:endParaRPr lang="en-US" sz="3600" dirty="0">
              <a:latin typeface="DejaVu Sans" charset="0"/>
            </a:endParaRPr>
          </a:p>
          <a:p>
            <a:pPr indent="-341313" eaLnBrk="1" hangingPunct="1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41313" eaLnBrk="1" hangingPunct="1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Syntax:</a:t>
            </a:r>
          </a:p>
          <a:p>
            <a:pPr marL="1484313" lvl="1" indent="-566738" eaLnBrk="1" hangingPunct="1">
              <a:buClrTx/>
              <a:buSzPct val="45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cs typeface="Courier New" charset="0"/>
              </a:rPr>
              <a:t>&lt;body&gt;</a:t>
            </a:r>
          </a:p>
          <a:p>
            <a:pPr marL="1484313" lvl="1" indent="-566738" eaLnBrk="1" hangingPunct="1">
              <a:buClrTx/>
              <a:buSzPct val="45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cs typeface="Courier New" charset="0"/>
              </a:rPr>
              <a:t>   Page Content Here</a:t>
            </a:r>
          </a:p>
          <a:p>
            <a:pPr marL="1484313" lvl="1" indent="-566738" eaLnBrk="1" hangingPunct="1">
              <a:buClrTx/>
              <a:buSzPct val="45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cs typeface="Courier New" charset="0"/>
              </a:rPr>
              <a:t>&lt;/body&gt;</a:t>
            </a:r>
            <a:r>
              <a:rPr lang="en-US" b="1" dirty="0">
                <a:latin typeface="DejaVu Sans" charset="0"/>
              </a:rPr>
              <a:t/>
            </a:r>
            <a:br>
              <a:rPr lang="en-US" b="1" dirty="0">
                <a:latin typeface="DejaVu Sans" charset="0"/>
              </a:rPr>
            </a:br>
            <a:endParaRPr lang="en-US" b="1" dirty="0">
              <a:latin typeface="DejaVu Sans" charset="0"/>
            </a:endParaRPr>
          </a:p>
          <a:p>
            <a:pPr indent="-341313" eaLnBrk="1" hangingPunct="1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b="1" dirty="0">
              <a:latin typeface="DejaVu Sans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552BE347-137F-784E-ADAF-CF29D9F1F9E5}" type="slidenum">
              <a:rPr lang="en-US">
                <a:solidFill>
                  <a:srgbClr val="FFFFFF"/>
                </a:solidFill>
              </a:rPr>
              <a:pPr eaLnBrk="1"/>
              <a:t>27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76"/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4000" b="1" cap="none" dirty="0">
                <a:latin typeface="DejaVu Sans" pitchFamily="32" charset="0"/>
              </a:rPr>
              <a:t>The &lt;body&gt; Tag</a:t>
            </a:r>
            <a:endParaRPr lang="en-US" sz="4000" b="1" cap="none" dirty="0">
              <a:latin typeface="DejaVu Sans" pitchFamily="32" charset="0"/>
              <a:ea typeface="+mj-ea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39713" y="1493838"/>
            <a:ext cx="9334500" cy="5730875"/>
          </a:xfrm>
        </p:spPr>
        <p:txBody>
          <a:bodyPr tIns="12239">
            <a:normAutofit fontScale="92500" lnSpcReduction="20000"/>
          </a:bodyPr>
          <a:lstStyle/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&lt;!DOCTYPE html&gt;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&lt;html&gt;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  &lt;head&gt;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&lt;title&gt;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        Quote: Andy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Andrews</a:t>
            </a:r>
            <a:endParaRPr lang="en-US" sz="28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&lt;/title&gt;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  &lt;/head&gt;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endParaRPr lang="en-US" sz="28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&lt;body&gt;</a:t>
            </a:r>
          </a:p>
          <a:p>
            <a:pPr marL="1314450" indent="0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When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faced with a decision, many people say they are waiting for God. But I understand, in most cases, God is waiting for me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. -- Andy Andrews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  &lt;/body&gt;</a:t>
            </a:r>
          </a:p>
          <a:p>
            <a:pPr marL="428625" indent="-312738" eaLnBrk="1" hangingPunct="1">
              <a:lnSpc>
                <a:spcPct val="97000"/>
              </a:lnSpc>
              <a:buClrTx/>
              <a:buSzPct val="45000"/>
              <a:buFont typeface="Wingdings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&lt;/html&gt;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CDDCA22-3713-DD44-AEEB-BEE4D3223620}" type="slidenum">
              <a:rPr lang="en-US">
                <a:solidFill>
                  <a:srgbClr val="FFFFFF"/>
                </a:solidFill>
              </a:rPr>
              <a:pPr eaLnBrk="1"/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759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defRPr/>
            </a:pPr>
            <a:r>
              <a:rPr lang="en-US" sz="4000" b="1" cap="none" dirty="0" smtClean="0">
                <a:latin typeface="DejaVu Sans" pitchFamily="32" charset="0"/>
                <a:ea typeface="+mj-ea"/>
              </a:rPr>
              <a:t>What is XHTML?</a:t>
            </a:r>
            <a:endParaRPr lang="en-US" sz="4000" b="1" cap="none" dirty="0">
              <a:latin typeface="DejaVu Sans" pitchFamily="32" charset="0"/>
              <a:ea typeface="+mj-ea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768475"/>
            <a:ext cx="9105900" cy="5456238"/>
          </a:xfrm>
        </p:spPr>
        <p:txBody>
          <a:bodyPr tIns="12240">
            <a:normAutofit/>
          </a:bodyPr>
          <a:lstStyle/>
          <a:p>
            <a:pPr marL="15875" indent="-15875" eaLnBrk="1" hangingPunct="1">
              <a:lnSpc>
                <a:spcPct val="150000"/>
              </a:lnSpc>
              <a:buClrTx/>
              <a:buFontTx/>
              <a:buNone/>
            </a:pPr>
            <a:r>
              <a:rPr lang="en-US" sz="3600" b="1" dirty="0" smtClean="0">
                <a:latin typeface="DejaVu Sans" charset="0"/>
              </a:rPr>
              <a:t>XHTML </a:t>
            </a:r>
            <a:r>
              <a:rPr lang="en-US" sz="3600" b="1" dirty="0">
                <a:latin typeface="DejaVu Sans" charset="0"/>
              </a:rPr>
              <a:t>i</a:t>
            </a:r>
            <a:r>
              <a:rPr lang="en-US" sz="3600" b="1" dirty="0" smtClean="0">
                <a:latin typeface="DejaVu Sans" charset="0"/>
              </a:rPr>
              <a:t>s a version of HTML that </a:t>
            </a:r>
            <a:r>
              <a:rPr lang="en-US" sz="3600" b="1" dirty="0">
                <a:latin typeface="DejaVu Sans" charset="0"/>
              </a:rPr>
              <a:t>i</a:t>
            </a:r>
            <a:r>
              <a:rPr lang="en-US" sz="3600" b="1" dirty="0" smtClean="0">
                <a:latin typeface="DejaVu Sans" charset="0"/>
              </a:rPr>
              <a:t>s also valid XML.  XML is more rigidly structured and can be more easily handled and processed by an XML parser.</a:t>
            </a:r>
            <a:endParaRPr lang="en-US" sz="3500" dirty="0">
              <a:latin typeface="DejaVu Sans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DFC6725B-D0F2-6C49-BD5D-D2F6B4DDF7AB}" type="slidenum">
              <a:rPr lang="en-US">
                <a:solidFill>
                  <a:srgbClr val="FFFFFF"/>
                </a:solidFill>
              </a:rPr>
              <a:pPr eaLnBrk="1"/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Tags and Attributes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768475"/>
            <a:ext cx="9105900" cy="5456238"/>
          </a:xfrm>
        </p:spPr>
        <p:txBody>
          <a:bodyPr tIns="12240">
            <a:normAutofit fontScale="92500" lnSpcReduction="10000"/>
          </a:bodyPr>
          <a:lstStyle/>
          <a:p>
            <a:pPr indent="-339725" eaLnBrk="1" hangingPunct="1">
              <a:lnSpc>
                <a:spcPct val="150000"/>
              </a:lnSpc>
              <a:buClrTx/>
              <a:buFontTx/>
              <a:buNone/>
            </a:pPr>
            <a:r>
              <a:rPr lang="en-US" sz="3600" b="1" dirty="0">
                <a:latin typeface="DejaVu Sans" charset="0"/>
              </a:rPr>
              <a:t>HTML tag details</a:t>
            </a:r>
          </a:p>
          <a:p>
            <a:pPr marL="1077913" indent="-566738" eaLnBrk="1" hangingPunct="1">
              <a:lnSpc>
                <a:spcPct val="150000"/>
              </a:lnSpc>
              <a:buClr>
                <a:schemeClr val="tx1"/>
              </a:buClr>
              <a:buSzPct val="100000"/>
              <a:buFont typeface="Wingdings" charset="0"/>
              <a:buChar char=""/>
            </a:pPr>
            <a:r>
              <a:rPr lang="en-US" sz="3500" dirty="0">
                <a:latin typeface="DejaVu Sans" charset="0"/>
              </a:rPr>
              <a:t>Spaces and blank lines are ignored.</a:t>
            </a:r>
          </a:p>
          <a:p>
            <a:pPr marL="1077913" indent="-566738" eaLnBrk="1" hangingPunct="1">
              <a:lnSpc>
                <a:spcPct val="150000"/>
              </a:lnSpc>
              <a:buClr>
                <a:schemeClr val="tx1"/>
              </a:buClr>
              <a:buSzPct val="100000"/>
              <a:buFont typeface="Wingdings" charset="0"/>
              <a:buChar char=""/>
            </a:pPr>
            <a:r>
              <a:rPr lang="en-US" sz="3500" dirty="0">
                <a:latin typeface="DejaVu Sans" charset="0"/>
              </a:rPr>
              <a:t>Case is not important (HTML).</a:t>
            </a:r>
          </a:p>
          <a:p>
            <a:pPr marL="1077913" indent="-566738" eaLnBrk="1" hangingPunct="1">
              <a:lnSpc>
                <a:spcPct val="150000"/>
              </a:lnSpc>
              <a:buClr>
                <a:schemeClr val="tx1"/>
              </a:buClr>
              <a:buSzPct val="100000"/>
              <a:buFont typeface="Wingdings" charset="0"/>
              <a:buChar char=""/>
            </a:pPr>
            <a:r>
              <a:rPr lang="en-US" sz="3500" dirty="0">
                <a:latin typeface="DejaVu Sans" charset="0"/>
              </a:rPr>
              <a:t>Tags and attributes must be lowercase (XHTML</a:t>
            </a:r>
            <a:r>
              <a:rPr lang="en-US" sz="3500" dirty="0" smtClean="0">
                <a:latin typeface="DejaVu Sans" charset="0"/>
              </a:rPr>
              <a:t>).</a:t>
            </a:r>
          </a:p>
          <a:p>
            <a:pPr marL="511175" indent="0" eaLnBrk="1" hangingPunct="1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US" sz="3500" dirty="0" smtClean="0">
                <a:latin typeface="DejaVu Sans" charset="0"/>
              </a:rPr>
              <a:t>Best practice: Use lowercase for tag names and attributes.</a:t>
            </a:r>
            <a:endParaRPr lang="en-US" sz="3500" dirty="0">
              <a:latin typeface="DejaVu Sans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DFC6725B-D0F2-6C49-BD5D-D2F6B4DDF7AB}" type="slidenum">
              <a:rPr lang="en-US">
                <a:solidFill>
                  <a:srgbClr val="FFFFFF"/>
                </a:solidFill>
              </a:rPr>
              <a:pPr eaLnBrk="1"/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967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76"/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4000" b="1" cap="none" dirty="0" smtClean="0">
                <a:latin typeface="DejaVu Sans" pitchFamily="32" charset="0"/>
              </a:rPr>
              <a:t>Local Attributes</a:t>
            </a:r>
            <a:endParaRPr lang="en-US" sz="4000" b="1" cap="none" dirty="0">
              <a:latin typeface="DejaVu Sans" pitchFamily="32" charset="0"/>
              <a:ea typeface="+mj-ea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150938"/>
            <a:ext cx="9070975" cy="6073775"/>
          </a:xfrm>
        </p:spPr>
        <p:txBody>
          <a:bodyPr tIns="12239"/>
          <a:lstStyle/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</a:pPr>
            <a:r>
              <a:rPr lang="en-US" sz="3600" b="1" dirty="0" smtClean="0">
                <a:latin typeface="DejaVu Sans" charset="0"/>
              </a:rPr>
              <a:t>Local attributes are specific and often unique to one element type and few or none others.</a:t>
            </a:r>
          </a:p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</a:pPr>
            <a:endParaRPr lang="en-US" sz="3600" b="1" dirty="0">
              <a:latin typeface="DejaVu Sans" charset="0"/>
            </a:endParaRPr>
          </a:p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</a:pPr>
            <a:r>
              <a:rPr lang="en-US" sz="3600" b="1" dirty="0" smtClean="0">
                <a:latin typeface="DejaVu Sans" charset="0"/>
              </a:rPr>
              <a:t>Example:</a:t>
            </a:r>
          </a:p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</a:pPr>
            <a:endParaRPr lang="en-US" sz="3600" b="1" dirty="0">
              <a:latin typeface="DejaVu Sans" charset="0"/>
            </a:endParaRPr>
          </a:p>
          <a:p>
            <a:pPr marL="1482725" lvl="1" indent="-558800" eaLnBrk="1" hangingPunct="1">
              <a:buClrTx/>
              <a:buFont typeface="Wingdings 2" charset="0"/>
              <a:buNone/>
            </a:pPr>
            <a:r>
              <a:rPr lang="en-US" sz="3600" b="1" dirty="0" smtClean="0">
                <a:latin typeface="Courier New" charset="0"/>
                <a:cs typeface="Courier New" charset="0"/>
              </a:rPr>
              <a:t>&lt;input </a:t>
            </a:r>
            <a:r>
              <a:rPr lang="en-US" sz="3600" b="1" dirty="0" err="1" smtClean="0">
                <a:latin typeface="Courier New" charset="0"/>
                <a:cs typeface="Courier New" charset="0"/>
              </a:rPr>
              <a:t>readonly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&gt;</a:t>
            </a:r>
            <a:r>
              <a:rPr lang="en-US" sz="3600" b="1" dirty="0">
                <a:latin typeface="DejaVu Sans" charset="0"/>
              </a:rPr>
              <a:t/>
            </a:r>
            <a:br>
              <a:rPr lang="en-US" sz="3600" b="1" dirty="0">
                <a:latin typeface="DejaVu Sans" charset="0"/>
              </a:rPr>
            </a:br>
            <a:endParaRPr lang="en-US" sz="3600" b="1" dirty="0">
              <a:latin typeface="Courier New" charset="0"/>
              <a:cs typeface="Courier New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EE4396D-733C-ED4A-94DE-8FECBF3E9F98}" type="slidenum">
              <a:rPr lang="en-US">
                <a:solidFill>
                  <a:srgbClr val="FFFFFF"/>
                </a:solidFill>
              </a:rPr>
              <a:pPr eaLnBrk="1"/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76"/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4000" b="1" cap="none" dirty="0" smtClean="0">
                <a:latin typeface="DejaVu Sans" pitchFamily="32" charset="0"/>
              </a:rPr>
              <a:t>Global Attributes</a:t>
            </a:r>
            <a:endParaRPr lang="en-US" sz="4000" b="1" cap="none" dirty="0">
              <a:latin typeface="DejaVu Sans" pitchFamily="32" charset="0"/>
              <a:ea typeface="+mj-ea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9" y="1150938"/>
            <a:ext cx="8651873" cy="6073775"/>
          </a:xfrm>
        </p:spPr>
        <p:txBody>
          <a:bodyPr tIns="12239">
            <a:normAutofit fontScale="92500" lnSpcReduction="20000"/>
          </a:bodyPr>
          <a:lstStyle/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</a:pPr>
            <a:r>
              <a:rPr lang="en-US" sz="3600" b="1" dirty="0" smtClean="0">
                <a:latin typeface="DejaVu Sans" charset="0"/>
              </a:rPr>
              <a:t>Global attributes are available to all element types.</a:t>
            </a:r>
          </a:p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</a:pPr>
            <a:endParaRPr lang="en-US" sz="3600" b="1" dirty="0">
              <a:latin typeface="DejaVu Sans" charset="0"/>
            </a:endParaRPr>
          </a:p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</a:pPr>
            <a:r>
              <a:rPr lang="en-US" sz="3600" b="1" dirty="0" smtClean="0">
                <a:latin typeface="DejaVu Sans" charset="0"/>
              </a:rPr>
              <a:t>Example:</a:t>
            </a:r>
          </a:p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</a:pPr>
            <a:endParaRPr lang="en-US" sz="3600" b="1" dirty="0">
              <a:latin typeface="DejaVu Sans" charset="0"/>
            </a:endParaRPr>
          </a:p>
          <a:p>
            <a:pPr marL="1482725" lvl="1" indent="-558800" eaLnBrk="1" hangingPunct="1">
              <a:buClrTx/>
              <a:buNone/>
            </a:pPr>
            <a:r>
              <a:rPr lang="en-US" sz="3600" b="1" dirty="0" smtClean="0">
                <a:latin typeface="Courier New" charset="0"/>
                <a:cs typeface="Courier New" charset="0"/>
              </a:rPr>
              <a:t>&lt;div </a:t>
            </a:r>
            <a:r>
              <a:rPr lang="en-US" sz="3600" b="1" dirty="0">
                <a:latin typeface="Courier New" charset="0"/>
                <a:cs typeface="Courier New" charset="0"/>
              </a:rPr>
              <a:t>style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=</a:t>
            </a:r>
            <a:r>
              <a:rPr lang="en-US" sz="3600" b="1" dirty="0">
                <a:latin typeface="Courier New" charset="0"/>
                <a:cs typeface="Courier New" charset="0"/>
              </a:rPr>
              <a:t>"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color: gray;"&gt;</a:t>
            </a:r>
          </a:p>
          <a:p>
            <a:pPr marL="1428750" lvl="1" indent="-514350" eaLnBrk="1" hangingPunct="1">
              <a:buClrTx/>
              <a:buNone/>
            </a:pPr>
            <a:r>
              <a:rPr lang="en-US" sz="3600" b="1" dirty="0">
                <a:latin typeface="Courier New" charset="0"/>
                <a:cs typeface="Courier New" charset="0"/>
              </a:rPr>
              <a:t>  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And </a:t>
            </a:r>
            <a:r>
              <a:rPr lang="en-US" sz="3600" b="1" dirty="0">
                <a:latin typeface="Courier New" charset="0"/>
                <a:cs typeface="Courier New" charset="0"/>
              </a:rPr>
              <a:t>that destination for which we should strive is one of a successful life not necessarily a life of success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. -- Andy Andrews</a:t>
            </a:r>
          </a:p>
          <a:p>
            <a:pPr marL="1482725" lvl="1" indent="-558800" eaLnBrk="1" hangingPunct="1">
              <a:buClrTx/>
              <a:buNone/>
            </a:pPr>
            <a:r>
              <a:rPr lang="en-US" sz="3600" b="1" dirty="0" smtClean="0">
                <a:latin typeface="Courier New" charset="0"/>
                <a:cs typeface="Courier New" charset="0"/>
              </a:rPr>
              <a:t>&lt;/div&gt;</a:t>
            </a:r>
            <a:r>
              <a:rPr lang="en-US" sz="3600" b="1" dirty="0">
                <a:latin typeface="DejaVu Sans" charset="0"/>
              </a:rPr>
              <a:t/>
            </a:r>
            <a:br>
              <a:rPr lang="en-US" sz="3600" b="1" dirty="0">
                <a:latin typeface="DejaVu Sans" charset="0"/>
              </a:rPr>
            </a:br>
            <a:endParaRPr lang="en-US" sz="3600" b="1" dirty="0">
              <a:latin typeface="Courier New" charset="0"/>
              <a:cs typeface="Courier New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EE4396D-733C-ED4A-94DE-8FECBF3E9F98}" type="slidenum">
              <a:rPr lang="en-US">
                <a:solidFill>
                  <a:srgbClr val="FFFFFF"/>
                </a:solidFill>
              </a:rPr>
              <a:pPr eaLnBrk="1"/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020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76"/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4000" b="1" cap="none" dirty="0">
                <a:latin typeface="DejaVu Sans" pitchFamily="32" charset="0"/>
                <a:ea typeface="+mj-ea"/>
              </a:rPr>
              <a:t>HTML Syntax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150938"/>
            <a:ext cx="9070975" cy="6073775"/>
          </a:xfrm>
        </p:spPr>
        <p:txBody>
          <a:bodyPr tIns="12239">
            <a:normAutofit fontScale="92500" lnSpcReduction="20000"/>
          </a:bodyPr>
          <a:lstStyle/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</a:pPr>
            <a:r>
              <a:rPr lang="en-US" sz="3600" b="1" dirty="0">
                <a:latin typeface="DejaVu Sans" charset="0"/>
              </a:rPr>
              <a:t>Starting tag:</a:t>
            </a:r>
          </a:p>
          <a:p>
            <a:pPr marL="1482725" lvl="1" indent="-558800" eaLnBrk="1" hangingPunct="1">
              <a:buClrTx/>
              <a:buFont typeface="Wingdings 2" charset="0"/>
              <a:buNone/>
            </a:pPr>
            <a:r>
              <a:rPr lang="en-US" sz="3600" b="1" i="1" dirty="0">
                <a:latin typeface="Courier New" charset="0"/>
                <a:cs typeface="Courier New" charset="0"/>
              </a:rPr>
              <a:t>&lt;</a:t>
            </a:r>
            <a:r>
              <a:rPr lang="en-US" sz="3600" b="1" i="1" dirty="0" err="1">
                <a:latin typeface="Courier New" charset="0"/>
                <a:cs typeface="Courier New" charset="0"/>
              </a:rPr>
              <a:t>tagName</a:t>
            </a:r>
            <a:r>
              <a:rPr lang="en-US" sz="3600" b="1" i="1" dirty="0">
                <a:latin typeface="Courier New" charset="0"/>
                <a:cs typeface="Courier New" charset="0"/>
              </a:rPr>
              <a:t>&gt;</a:t>
            </a:r>
            <a:r>
              <a:rPr lang="en-US" sz="3600" b="1" i="1" dirty="0">
                <a:latin typeface="DejaVu Sans" charset="0"/>
              </a:rPr>
              <a:t/>
            </a:r>
            <a:br>
              <a:rPr lang="en-US" sz="3600" b="1" i="1" dirty="0">
                <a:latin typeface="DejaVu Sans" charset="0"/>
              </a:rPr>
            </a:br>
            <a:endParaRPr lang="en-US" sz="3600" b="1" i="1" dirty="0">
              <a:latin typeface="DejaVu Sans" charset="0"/>
            </a:endParaRPr>
          </a:p>
          <a:p>
            <a:pPr marL="419100" indent="-314325" eaLnBrk="1" hangingPunct="1">
              <a:buClr>
                <a:srgbClr val="FFFFFF"/>
              </a:buClr>
              <a:buSzPct val="45000"/>
              <a:buFont typeface="Wingdings" charset="0"/>
              <a:buChar char=""/>
            </a:pPr>
            <a:r>
              <a:rPr lang="en-US" sz="3600" b="1" dirty="0">
                <a:latin typeface="DejaVu Sans" charset="0"/>
              </a:rPr>
              <a:t>Ending tag:</a:t>
            </a:r>
          </a:p>
          <a:p>
            <a:pPr marL="1482725" lvl="1" indent="-558800" eaLnBrk="1" hangingPunct="1">
              <a:buClrTx/>
              <a:buFont typeface="Wingdings 2" charset="0"/>
              <a:buNone/>
            </a:pPr>
            <a:r>
              <a:rPr lang="en-US" sz="3600" b="1" i="1" dirty="0">
                <a:latin typeface="Courier New" charset="0"/>
                <a:cs typeface="Courier New" charset="0"/>
              </a:rPr>
              <a:t>&lt;/</a:t>
            </a:r>
            <a:r>
              <a:rPr lang="en-US" sz="3600" b="1" i="1" dirty="0" err="1">
                <a:latin typeface="Courier New" charset="0"/>
                <a:cs typeface="Courier New" charset="0"/>
              </a:rPr>
              <a:t>tagName</a:t>
            </a:r>
            <a:r>
              <a:rPr lang="en-US" sz="3600" b="1" i="1" dirty="0">
                <a:latin typeface="Courier New" charset="0"/>
                <a:cs typeface="Courier New" charset="0"/>
              </a:rPr>
              <a:t>&gt;</a:t>
            </a:r>
            <a:r>
              <a:rPr lang="en-US" sz="3600" b="1" i="1" dirty="0">
                <a:latin typeface="DejaVu Sans" charset="0"/>
              </a:rPr>
              <a:t/>
            </a:r>
            <a:br>
              <a:rPr lang="en-US" sz="3600" b="1" i="1" dirty="0">
                <a:latin typeface="DejaVu Sans" charset="0"/>
              </a:rPr>
            </a:br>
            <a:endParaRPr lang="en-US" sz="3600" b="1" i="1" dirty="0">
              <a:latin typeface="DejaVu Sans" charset="0"/>
            </a:endParaRPr>
          </a:p>
          <a:p>
            <a:pPr marL="419100" indent="-314325" eaLnBrk="1" hangingPunct="1">
              <a:buClr>
                <a:srgbClr val="FFFFFF"/>
              </a:buClr>
              <a:buSzPct val="45000"/>
              <a:buFont typeface="Wingdings" charset="0"/>
              <a:buChar char=""/>
            </a:pPr>
            <a:r>
              <a:rPr lang="en-US" sz="3600" b="1" dirty="0">
                <a:latin typeface="DejaVu Sans" charset="0"/>
              </a:rPr>
              <a:t>Example:</a:t>
            </a:r>
          </a:p>
          <a:p>
            <a:pPr marL="1482725" lvl="1" indent="-558800" eaLnBrk="1" hangingPunct="1">
              <a:buClrTx/>
              <a:buFont typeface="Wingdings 2" charset="0"/>
              <a:buNone/>
            </a:pPr>
            <a:r>
              <a:rPr lang="en-US" sz="3600" b="1" dirty="0">
                <a:latin typeface="Courier New" charset="0"/>
                <a:cs typeface="Courier New" charset="0"/>
              </a:rPr>
              <a:t>&lt;strong&gt; Bold Font &lt;/strong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&gt;</a:t>
            </a:r>
          </a:p>
          <a:p>
            <a:pPr marL="1482725" lvl="1" indent="-558800" eaLnBrk="1" hangingPunct="1">
              <a:buClrTx/>
              <a:buNone/>
            </a:pPr>
            <a:endParaRPr lang="en-US" sz="3600" b="1" dirty="0" smtClean="0">
              <a:latin typeface="Courier New" charset="0"/>
              <a:cs typeface="Courier New" charset="0"/>
            </a:endParaRPr>
          </a:p>
          <a:p>
            <a:pPr marL="1482725" lvl="1" indent="-558800" eaLnBrk="1" hangingPunct="1">
              <a:buClrTx/>
              <a:buNone/>
            </a:pPr>
            <a:r>
              <a:rPr lang="en-US" sz="3600" b="1" dirty="0" smtClean="0">
                <a:latin typeface="Courier New" charset="0"/>
                <a:cs typeface="Courier New" charset="0"/>
              </a:rPr>
              <a:t>&lt;</a:t>
            </a:r>
            <a:r>
              <a:rPr lang="en-US" sz="3600" b="1" dirty="0">
                <a:latin typeface="Courier New" charset="0"/>
                <a:cs typeface="Courier New" charset="0"/>
              </a:rPr>
              <a:t>strong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&gt;</a:t>
            </a:r>
          </a:p>
          <a:p>
            <a:pPr marL="1482725" lvl="1" indent="-558800" eaLnBrk="1" hangingPunct="1">
              <a:buClrTx/>
              <a:buNone/>
            </a:pPr>
            <a:r>
              <a:rPr lang="en-US" sz="3600" b="1" dirty="0">
                <a:latin typeface="Courier New" charset="0"/>
                <a:cs typeface="Courier New" charset="0"/>
              </a:rPr>
              <a:t> 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  More Bold Font</a:t>
            </a:r>
          </a:p>
          <a:p>
            <a:pPr marL="1482725" lvl="1" indent="-558800" eaLnBrk="1" hangingPunct="1">
              <a:buClrTx/>
              <a:buNone/>
            </a:pPr>
            <a:r>
              <a:rPr lang="en-US" sz="3600" b="1" dirty="0" smtClean="0">
                <a:latin typeface="Courier New" charset="0"/>
                <a:cs typeface="Courier New" charset="0"/>
              </a:rPr>
              <a:t>&lt;/</a:t>
            </a:r>
            <a:r>
              <a:rPr lang="en-US" sz="3600" b="1" dirty="0">
                <a:latin typeface="Courier New" charset="0"/>
                <a:cs typeface="Courier New" charset="0"/>
              </a:rPr>
              <a:t>strong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&gt;</a:t>
            </a:r>
            <a:endParaRPr lang="en-US" sz="3600" b="1" dirty="0">
              <a:latin typeface="Courier New" charset="0"/>
              <a:cs typeface="Courier New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EE4396D-733C-ED4A-94DE-8FECBF3E9F98}" type="slidenum">
              <a:rPr lang="en-US">
                <a:solidFill>
                  <a:srgbClr val="FFFFFF"/>
                </a:solidFill>
              </a:rPr>
              <a:pPr eaLnBrk="1"/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751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80"/>
          <a:lstStyle/>
          <a:p>
            <a:pPr algn="ctr" eaLnBrk="1" hangingPunct="1">
              <a:defRPr/>
            </a:pPr>
            <a:r>
              <a:rPr lang="en-US" sz="4000" b="1" cap="none" dirty="0" smtClean="0">
                <a:latin typeface="DejaVu Sans" pitchFamily="32" charset="0"/>
                <a:ea typeface="+mj-ea"/>
              </a:rPr>
              <a:t>Void Elements</a:t>
            </a:r>
            <a:endParaRPr lang="en-US" sz="4000" b="1" cap="none" dirty="0">
              <a:latin typeface="DejaVu Sans" pitchFamily="32" charset="0"/>
              <a:ea typeface="+mj-ea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265238"/>
            <a:ext cx="9070975" cy="5959475"/>
          </a:xfrm>
        </p:spPr>
        <p:txBody>
          <a:bodyPr tIns="12240"/>
          <a:lstStyle/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  <a:tabLst>
                <a:tab pos="419100" algn="l"/>
                <a:tab pos="531813" algn="l"/>
                <a:tab pos="989013" algn="l"/>
                <a:tab pos="1446213" algn="l"/>
                <a:tab pos="1903413" algn="l"/>
                <a:tab pos="2360613" algn="l"/>
                <a:tab pos="2817813" algn="l"/>
                <a:tab pos="3275013" algn="l"/>
                <a:tab pos="3732213" algn="l"/>
                <a:tab pos="4189413" algn="l"/>
                <a:tab pos="4646613" algn="l"/>
                <a:tab pos="5103813" algn="l"/>
                <a:tab pos="5561013" algn="l"/>
                <a:tab pos="6018213" algn="l"/>
                <a:tab pos="6475413" algn="l"/>
                <a:tab pos="6932613" algn="l"/>
                <a:tab pos="7389813" algn="l"/>
                <a:tab pos="7847013" algn="l"/>
                <a:tab pos="8304213" algn="l"/>
                <a:tab pos="8761413" algn="l"/>
                <a:tab pos="9218613" algn="l"/>
              </a:tabLst>
            </a:pPr>
            <a:r>
              <a:rPr lang="en-US" sz="3600" b="1" dirty="0">
                <a:latin typeface="DejaVu Sans" charset="0"/>
              </a:rPr>
              <a:t>HTML ending tags are encouraged.</a:t>
            </a:r>
            <a:br>
              <a:rPr lang="en-US" sz="3600" b="1" dirty="0">
                <a:latin typeface="DejaVu Sans" charset="0"/>
              </a:rPr>
            </a:br>
            <a:endParaRPr lang="en-US" sz="3600" b="1" dirty="0">
              <a:latin typeface="DejaVu Sans" charset="0"/>
            </a:endParaRPr>
          </a:p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  <a:tabLst>
                <a:tab pos="419100" algn="l"/>
                <a:tab pos="531813" algn="l"/>
                <a:tab pos="989013" algn="l"/>
                <a:tab pos="1446213" algn="l"/>
                <a:tab pos="1903413" algn="l"/>
                <a:tab pos="2360613" algn="l"/>
                <a:tab pos="2817813" algn="l"/>
                <a:tab pos="3275013" algn="l"/>
                <a:tab pos="3732213" algn="l"/>
                <a:tab pos="4189413" algn="l"/>
                <a:tab pos="4646613" algn="l"/>
                <a:tab pos="5103813" algn="l"/>
                <a:tab pos="5561013" algn="l"/>
                <a:tab pos="6018213" algn="l"/>
                <a:tab pos="6475413" algn="l"/>
                <a:tab pos="6932613" algn="l"/>
                <a:tab pos="7389813" algn="l"/>
                <a:tab pos="7847013" algn="l"/>
                <a:tab pos="8304213" algn="l"/>
                <a:tab pos="8761413" algn="l"/>
                <a:tab pos="9218613" algn="l"/>
              </a:tabLst>
            </a:pPr>
            <a:r>
              <a:rPr lang="en-US" sz="3600" b="1" dirty="0">
                <a:latin typeface="DejaVu Sans" charset="0"/>
              </a:rPr>
              <a:t>XHTML ending tags are required.</a:t>
            </a:r>
          </a:p>
          <a:p>
            <a:pPr marL="1785938" lvl="2" indent="-566738" eaLnBrk="1" hangingPunct="1">
              <a:buClrTx/>
              <a:buFontTx/>
              <a:buNone/>
              <a:tabLst>
                <a:tab pos="419100" algn="l"/>
                <a:tab pos="531813" algn="l"/>
                <a:tab pos="989013" algn="l"/>
                <a:tab pos="1446213" algn="l"/>
                <a:tab pos="1903413" algn="l"/>
                <a:tab pos="2360613" algn="l"/>
                <a:tab pos="2817813" algn="l"/>
                <a:tab pos="3275013" algn="l"/>
                <a:tab pos="3732213" algn="l"/>
                <a:tab pos="4189413" algn="l"/>
                <a:tab pos="4646613" algn="l"/>
                <a:tab pos="5103813" algn="l"/>
                <a:tab pos="5561013" algn="l"/>
                <a:tab pos="6018213" algn="l"/>
                <a:tab pos="6475413" algn="l"/>
                <a:tab pos="6932613" algn="l"/>
                <a:tab pos="7389813" algn="l"/>
                <a:tab pos="7847013" algn="l"/>
                <a:tab pos="8304213" algn="l"/>
                <a:tab pos="8761413" algn="l"/>
                <a:tab pos="9218613" algn="l"/>
              </a:tabLst>
            </a:pPr>
            <a:r>
              <a:rPr lang="en-US" sz="3600" b="1" i="1" dirty="0">
                <a:latin typeface="Courier New" charset="0"/>
                <a:cs typeface="Courier New" charset="0"/>
              </a:rPr>
              <a:t>&lt;</a:t>
            </a:r>
            <a:r>
              <a:rPr lang="en-US" sz="3600" b="1" i="1" dirty="0" err="1">
                <a:latin typeface="Courier New" charset="0"/>
                <a:cs typeface="Courier New" charset="0"/>
              </a:rPr>
              <a:t>tagName</a:t>
            </a:r>
            <a:r>
              <a:rPr lang="en-US" sz="3600" b="1" i="1" dirty="0">
                <a:latin typeface="Courier New" charset="0"/>
                <a:cs typeface="Courier New" charset="0"/>
              </a:rPr>
              <a:t> </a:t>
            </a:r>
            <a:r>
              <a:rPr lang="en-US" sz="3600" b="1" i="1" dirty="0" smtClean="0">
                <a:latin typeface="Courier New" charset="0"/>
                <a:cs typeface="Courier New" charset="0"/>
              </a:rPr>
              <a:t>/&gt;</a:t>
            </a:r>
          </a:p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  <a:tabLst>
                <a:tab pos="419100" algn="l"/>
                <a:tab pos="531813" algn="l"/>
                <a:tab pos="989013" algn="l"/>
                <a:tab pos="1446213" algn="l"/>
                <a:tab pos="1903413" algn="l"/>
                <a:tab pos="2360613" algn="l"/>
                <a:tab pos="2817813" algn="l"/>
                <a:tab pos="3275013" algn="l"/>
                <a:tab pos="3732213" algn="l"/>
                <a:tab pos="4189413" algn="l"/>
                <a:tab pos="4646613" algn="l"/>
                <a:tab pos="5103813" algn="l"/>
                <a:tab pos="5561013" algn="l"/>
                <a:tab pos="6018213" algn="l"/>
                <a:tab pos="6475413" algn="l"/>
                <a:tab pos="6932613" algn="l"/>
                <a:tab pos="7389813" algn="l"/>
                <a:tab pos="7847013" algn="l"/>
                <a:tab pos="8304213" algn="l"/>
                <a:tab pos="8761413" algn="l"/>
                <a:tab pos="9218613" algn="l"/>
              </a:tabLst>
            </a:pPr>
            <a:endParaRPr lang="en-US" sz="3600" b="1" dirty="0">
              <a:latin typeface="DejaVu Sans" charset="0"/>
            </a:endParaRPr>
          </a:p>
          <a:p>
            <a:pPr marL="419100" indent="-314325" eaLnBrk="1" hangingPunct="1">
              <a:lnSpc>
                <a:spcPct val="97000"/>
              </a:lnSpc>
              <a:buClr>
                <a:srgbClr val="FFFFFF"/>
              </a:buClr>
              <a:buSzPct val="45000"/>
              <a:buFont typeface="Wingdings" charset="0"/>
              <a:buChar char=""/>
              <a:tabLst>
                <a:tab pos="419100" algn="l"/>
                <a:tab pos="531813" algn="l"/>
                <a:tab pos="989013" algn="l"/>
                <a:tab pos="1446213" algn="l"/>
                <a:tab pos="1903413" algn="l"/>
                <a:tab pos="2360613" algn="l"/>
                <a:tab pos="2817813" algn="l"/>
                <a:tab pos="3275013" algn="l"/>
                <a:tab pos="3732213" algn="l"/>
                <a:tab pos="4189413" algn="l"/>
                <a:tab pos="4646613" algn="l"/>
                <a:tab pos="5103813" algn="l"/>
                <a:tab pos="5561013" algn="l"/>
                <a:tab pos="6018213" algn="l"/>
                <a:tab pos="6475413" algn="l"/>
                <a:tab pos="6932613" algn="l"/>
                <a:tab pos="7389813" algn="l"/>
                <a:tab pos="7847013" algn="l"/>
                <a:tab pos="8304213" algn="l"/>
                <a:tab pos="8761413" algn="l"/>
                <a:tab pos="9218613" algn="l"/>
              </a:tabLst>
            </a:pPr>
            <a:r>
              <a:rPr lang="en-US" sz="3600" b="1" dirty="0" smtClean="0">
                <a:latin typeface="DejaVu Sans" charset="0"/>
              </a:rPr>
              <a:t>Examples:</a:t>
            </a:r>
            <a:endParaRPr lang="en-US" sz="3600" b="1" dirty="0">
              <a:latin typeface="DejaVu Sans" charset="0"/>
            </a:endParaRPr>
          </a:p>
          <a:p>
            <a:pPr marL="1785938" lvl="2" indent="-566738" eaLnBrk="1" hangingPunct="1">
              <a:buClrTx/>
              <a:buFontTx/>
              <a:buNone/>
              <a:tabLst>
                <a:tab pos="419100" algn="l"/>
                <a:tab pos="531813" algn="l"/>
                <a:tab pos="989013" algn="l"/>
                <a:tab pos="1446213" algn="l"/>
                <a:tab pos="1903413" algn="l"/>
                <a:tab pos="2360613" algn="l"/>
                <a:tab pos="2817813" algn="l"/>
                <a:tab pos="3275013" algn="l"/>
                <a:tab pos="3732213" algn="l"/>
                <a:tab pos="4189413" algn="l"/>
                <a:tab pos="4646613" algn="l"/>
                <a:tab pos="5103813" algn="l"/>
                <a:tab pos="5561013" algn="l"/>
                <a:tab pos="6018213" algn="l"/>
                <a:tab pos="6475413" algn="l"/>
                <a:tab pos="6932613" algn="l"/>
                <a:tab pos="7389813" algn="l"/>
                <a:tab pos="7847013" algn="l"/>
                <a:tab pos="8304213" algn="l"/>
                <a:tab pos="8761413" algn="l"/>
                <a:tab pos="9218613" algn="l"/>
              </a:tabLst>
            </a:pPr>
            <a:r>
              <a:rPr lang="en-US" sz="3600" b="1" dirty="0" smtClean="0">
                <a:latin typeface="Courier New" charset="0"/>
                <a:cs typeface="Courier New" charset="0"/>
              </a:rPr>
              <a:t>&lt;</a:t>
            </a:r>
            <a:r>
              <a:rPr lang="en-US" sz="3600" b="1" dirty="0" err="1" smtClean="0">
                <a:latin typeface="Courier New" charset="0"/>
                <a:cs typeface="Courier New" charset="0"/>
              </a:rPr>
              <a:t>br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 /&gt;</a:t>
            </a:r>
          </a:p>
          <a:p>
            <a:pPr marL="1785938" lvl="2" indent="-566738" eaLnBrk="1" hangingPunct="1">
              <a:buClrTx/>
              <a:buFontTx/>
              <a:buNone/>
              <a:tabLst>
                <a:tab pos="419100" algn="l"/>
                <a:tab pos="531813" algn="l"/>
                <a:tab pos="989013" algn="l"/>
                <a:tab pos="1446213" algn="l"/>
                <a:tab pos="1903413" algn="l"/>
                <a:tab pos="2360613" algn="l"/>
                <a:tab pos="2817813" algn="l"/>
                <a:tab pos="3275013" algn="l"/>
                <a:tab pos="3732213" algn="l"/>
                <a:tab pos="4189413" algn="l"/>
                <a:tab pos="4646613" algn="l"/>
                <a:tab pos="5103813" algn="l"/>
                <a:tab pos="5561013" algn="l"/>
                <a:tab pos="6018213" algn="l"/>
                <a:tab pos="6475413" algn="l"/>
                <a:tab pos="6932613" algn="l"/>
                <a:tab pos="7389813" algn="l"/>
                <a:tab pos="7847013" algn="l"/>
                <a:tab pos="8304213" algn="l"/>
                <a:tab pos="8761413" algn="l"/>
                <a:tab pos="9218613" algn="l"/>
              </a:tabLst>
            </a:pPr>
            <a:r>
              <a:rPr lang="en-US" sz="3600" b="1" dirty="0" smtClean="0">
                <a:latin typeface="Courier New" charset="0"/>
                <a:cs typeface="Courier New" charset="0"/>
              </a:rPr>
              <a:t>&lt;</a:t>
            </a:r>
            <a:r>
              <a:rPr lang="en-US" sz="3600" b="1" dirty="0" err="1" smtClean="0">
                <a:latin typeface="Courier New" charset="0"/>
                <a:cs typeface="Courier New" charset="0"/>
              </a:rPr>
              <a:t>hr</a:t>
            </a:r>
            <a:r>
              <a:rPr lang="en-US" sz="3600" b="1" dirty="0" smtClean="0">
                <a:latin typeface="Courier New" charset="0"/>
                <a:cs typeface="Courier New" charset="0"/>
              </a:rPr>
              <a:t> /&gt;</a:t>
            </a:r>
            <a:r>
              <a:rPr lang="en-US" sz="3300" b="1" dirty="0">
                <a:latin typeface="DejaVu Sans" charset="0"/>
              </a:rPr>
              <a:t/>
            </a:r>
            <a:br>
              <a:rPr lang="en-US" sz="3300" b="1" dirty="0">
                <a:latin typeface="DejaVu Sans" charset="0"/>
              </a:rPr>
            </a:br>
            <a:endParaRPr lang="en-US" sz="3300" b="1" dirty="0">
              <a:latin typeface="DejaVu Sans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62BA6E19-CBA5-D04F-A7FE-DF3895E837CC}" type="slidenum">
              <a:rPr lang="en-US">
                <a:solidFill>
                  <a:srgbClr val="FFFFFF"/>
                </a:solidFill>
              </a:rPr>
              <a:pPr eaLnBrk="1"/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76">
            <a:normAutofit/>
          </a:bodyPr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4000" b="1" cap="none" dirty="0" smtClean="0">
                <a:latin typeface="DejaVu Sans" pitchFamily="32" charset="0"/>
                <a:ea typeface="+mj-ea"/>
              </a:rPr>
              <a:t>Self Closing Tags (XHTML)</a:t>
            </a:r>
            <a:endParaRPr lang="en-US" sz="4000" b="1" cap="none" dirty="0">
              <a:latin typeface="DejaVu Sans" pitchFamily="32" charset="0"/>
              <a:ea typeface="+mj-ea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5456238"/>
          </a:xfrm>
        </p:spPr>
        <p:txBody>
          <a:bodyPr tIns="12239">
            <a:normAutofit/>
          </a:bodyPr>
          <a:lstStyle/>
          <a:p>
            <a:pPr marL="419100" indent="-314325" eaLnBrk="1" hangingPunct="1">
              <a:lnSpc>
                <a:spcPct val="90000"/>
              </a:lnSpc>
              <a:buClr>
                <a:srgbClr val="FFFFFF"/>
              </a:buClr>
              <a:buSzPct val="45000"/>
              <a:buFont typeface="Wingdings" charset="0"/>
              <a:buChar char=""/>
            </a:pPr>
            <a:r>
              <a:rPr lang="en-US" sz="3300" b="1" dirty="0" smtClean="0">
                <a:latin typeface="DejaVu Sans" charset="0"/>
              </a:rPr>
              <a:t>More tags without ending tags:</a:t>
            </a:r>
            <a:endParaRPr lang="en-US" sz="3300" b="1" dirty="0">
              <a:latin typeface="DejaVu Sans" charset="0"/>
            </a:endParaRPr>
          </a:p>
          <a:p>
            <a:pPr marL="1482725" lvl="1" indent="-558800" eaLnBrk="1" hangingPunct="1">
              <a:lnSpc>
                <a:spcPct val="90000"/>
              </a:lnSpc>
              <a:buClrTx/>
              <a:buFont typeface="Wingdings 2" charset="0"/>
              <a:buNone/>
            </a:pPr>
            <a:r>
              <a:rPr lang="en-US" sz="3300" b="1" dirty="0">
                <a:latin typeface="Courier New" charset="0"/>
                <a:cs typeface="Courier New" charset="0"/>
              </a:rPr>
              <a:t>&lt;</a:t>
            </a:r>
            <a:r>
              <a:rPr lang="en-US" sz="3300" b="1" dirty="0" err="1">
                <a:latin typeface="Courier New" charset="0"/>
                <a:cs typeface="Courier New" charset="0"/>
              </a:rPr>
              <a:t>img</a:t>
            </a:r>
            <a:r>
              <a:rPr lang="en-US" sz="3300" b="1" dirty="0">
                <a:latin typeface="Courier New" charset="0"/>
                <a:cs typeface="Courier New" charset="0"/>
              </a:rPr>
              <a:t> </a:t>
            </a:r>
            <a:r>
              <a:rPr lang="en-US" sz="3300" b="1" dirty="0" smtClean="0">
                <a:latin typeface="Courier New" charset="0"/>
                <a:cs typeface="Courier New" charset="0"/>
              </a:rPr>
              <a:t>/&gt;</a:t>
            </a:r>
          </a:p>
          <a:p>
            <a:pPr marL="1482725" lvl="1" indent="-558800" eaLnBrk="1" hangingPunct="1">
              <a:lnSpc>
                <a:spcPct val="90000"/>
              </a:lnSpc>
              <a:buClrTx/>
              <a:buFont typeface="Wingdings 2" charset="0"/>
              <a:buNone/>
            </a:pPr>
            <a:r>
              <a:rPr lang="en-US" sz="3300" b="1" dirty="0" smtClean="0">
                <a:latin typeface="Courier New" charset="0"/>
                <a:cs typeface="Courier New" charset="0"/>
              </a:rPr>
              <a:t>&lt;</a:t>
            </a:r>
            <a:r>
              <a:rPr lang="en-US" sz="3300" b="1" dirty="0">
                <a:latin typeface="Courier New" charset="0"/>
                <a:cs typeface="Courier New" charset="0"/>
              </a:rPr>
              <a:t>input /&gt;</a:t>
            </a:r>
          </a:p>
          <a:p>
            <a:pPr marL="1482725" lvl="1" indent="-558800" eaLnBrk="1" hangingPunct="1">
              <a:lnSpc>
                <a:spcPct val="90000"/>
              </a:lnSpc>
              <a:buClrTx/>
              <a:buFont typeface="Wingdings 2" charset="0"/>
              <a:buNone/>
            </a:pPr>
            <a:r>
              <a:rPr lang="en-US" sz="3300" b="1" dirty="0">
                <a:latin typeface="Courier New" charset="0"/>
                <a:cs typeface="Courier New" charset="0"/>
              </a:rPr>
              <a:t>&lt;link </a:t>
            </a:r>
            <a:r>
              <a:rPr lang="en-US" sz="3300" b="1" dirty="0" smtClean="0">
                <a:latin typeface="Courier New" charset="0"/>
                <a:cs typeface="Courier New" charset="0"/>
              </a:rPr>
              <a:t>/&gt;</a:t>
            </a:r>
          </a:p>
          <a:p>
            <a:pPr marL="1482725" lvl="1" indent="-558800" eaLnBrk="1" hangingPunct="1">
              <a:lnSpc>
                <a:spcPct val="90000"/>
              </a:lnSpc>
              <a:buClrTx/>
              <a:buFont typeface="Wingdings 2" charset="0"/>
              <a:buNone/>
            </a:pPr>
            <a:r>
              <a:rPr lang="en-US" sz="3300" b="1" dirty="0" smtClean="0">
                <a:latin typeface="Courier New" charset="0"/>
                <a:cs typeface="Courier New" charset="0"/>
              </a:rPr>
              <a:t>&lt;</a:t>
            </a:r>
            <a:r>
              <a:rPr lang="en-US" sz="3300" b="1" dirty="0">
                <a:latin typeface="Courier New" charset="0"/>
                <a:cs typeface="Courier New" charset="0"/>
              </a:rPr>
              <a:t>meta /&gt;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929F9A34-1031-D64B-8AE7-AB0BB0BC2679}" type="slidenum">
              <a:rPr lang="en-US">
                <a:solidFill>
                  <a:srgbClr val="FFFFFF"/>
                </a:solidFill>
              </a:rPr>
              <a:pPr eaLnBrk="1"/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Custom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OrielCustom</Template>
  <TotalTime>36853</TotalTime>
  <Words>1240</Words>
  <Application>Microsoft Office PowerPoint</Application>
  <PresentationFormat>Custom</PresentationFormat>
  <Paragraphs>366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 Unicode MS</vt:lpstr>
      <vt:lpstr>ＭＳ Ｐゴシック</vt:lpstr>
      <vt:lpstr>Arial</vt:lpstr>
      <vt:lpstr>Century Schoolbook</vt:lpstr>
      <vt:lpstr>Courier 10 Pitch</vt:lpstr>
      <vt:lpstr>Courier New</vt:lpstr>
      <vt:lpstr>DejaVu Sans</vt:lpstr>
      <vt:lpstr>Times New Roman</vt:lpstr>
      <vt:lpstr>WenQuanYi Micro Hei</vt:lpstr>
      <vt:lpstr>Wingdings</vt:lpstr>
      <vt:lpstr>Wingdings 2</vt:lpstr>
      <vt:lpstr>OrielCustom</vt:lpstr>
      <vt:lpstr>HTML Boot Camp</vt:lpstr>
      <vt:lpstr>Your first HTML page</vt:lpstr>
      <vt:lpstr>What is XHTML?</vt:lpstr>
      <vt:lpstr>Tags and Attributes</vt:lpstr>
      <vt:lpstr>Local Attributes</vt:lpstr>
      <vt:lpstr>Global Attributes</vt:lpstr>
      <vt:lpstr>HTML Syntax</vt:lpstr>
      <vt:lpstr>Void Elements</vt:lpstr>
      <vt:lpstr>Self Closing Tags (XHTML)</vt:lpstr>
      <vt:lpstr>Omitting Ending Tags</vt:lpstr>
      <vt:lpstr>Redundant or Ignored Tags</vt:lpstr>
      <vt:lpstr>Advice vs. Control</vt:lpstr>
      <vt:lpstr>Character Entities</vt:lpstr>
      <vt:lpstr>HTML Comments</vt:lpstr>
      <vt:lpstr>HTML Comment Example</vt:lpstr>
      <vt:lpstr>Tag and Attribute Syntax</vt:lpstr>
      <vt:lpstr>Boolean Attributes</vt:lpstr>
      <vt:lpstr>Proper Tag Nesting</vt:lpstr>
      <vt:lpstr>Proper Tag Nesting</vt:lpstr>
      <vt:lpstr>Document Types</vt:lpstr>
      <vt:lpstr>The &lt;html&gt; Tag</vt:lpstr>
      <vt:lpstr>The &lt;head&gt; Tag</vt:lpstr>
      <vt:lpstr>The &lt;title&gt; Tag</vt:lpstr>
      <vt:lpstr>The &lt;title&gt; Tag</vt:lpstr>
      <vt:lpstr>The &lt;title&gt; Tag</vt:lpstr>
      <vt:lpstr>Other &lt;head&gt; Tags</vt:lpstr>
      <vt:lpstr>The &lt;body&gt; Tag</vt:lpstr>
      <vt:lpstr>The &lt;body&gt; Tag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</dc:title>
  <dc:description>Presentation Layout Template</dc:description>
  <cp:lastModifiedBy>McClurg, Fred R</cp:lastModifiedBy>
  <cp:revision>102</cp:revision>
  <cp:lastPrinted>1601-01-01T00:00:00Z</cp:lastPrinted>
  <dcterms:created xsi:type="dcterms:W3CDTF">2012-02-18T19:51:28Z</dcterms:created>
  <dcterms:modified xsi:type="dcterms:W3CDTF">2016-02-27T21:07:26Z</dcterms:modified>
</cp:coreProperties>
</file>