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4" r:id="rId4"/>
    <p:sldId id="270" r:id="rId5"/>
    <p:sldId id="258" r:id="rId6"/>
    <p:sldId id="259" r:id="rId7"/>
    <p:sldId id="260" r:id="rId8"/>
    <p:sldId id="261" r:id="rId9"/>
    <p:sldId id="277" r:id="rId10"/>
    <p:sldId id="278" r:id="rId11"/>
    <p:sldId id="262" r:id="rId12"/>
    <p:sldId id="263" r:id="rId13"/>
    <p:sldId id="264" r:id="rId14"/>
    <p:sldId id="265" r:id="rId15"/>
    <p:sldId id="266" r:id="rId16"/>
    <p:sldId id="267" r:id="rId17"/>
    <p:sldId id="271" r:id="rId18"/>
    <p:sldId id="269" r:id="rId19"/>
    <p:sldId id="276" r:id="rId20"/>
  </p:sldIdLst>
  <p:sldSz cx="10080625" cy="7559675"/>
  <p:notesSz cx="7559675" cy="106918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40" y="100"/>
      </p:cViewPr>
      <p:guideLst>
        <p:guide orient="horz" pos="2160"/>
        <p:guide pos="2887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1482" y="-102"/>
      </p:cViewPr>
      <p:guideLst>
        <p:guide orient="horz" pos="2880"/>
        <p:guide pos="2160"/>
      </p:guideLst>
    </p:cSldViewPr>
  </p:notes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Times New Roman" pitchFamily="16" charset="0"/>
              <a:buNone/>
              <a:defRPr sz="1200" smtClean="0"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HTML Boot Camp: Text Basics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765E45C-CAD2-E14E-B977-34D10A6D448C}" type="datetimeFigureOut">
              <a:rPr lang="en-US"/>
              <a:pPr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Times New Roman" pitchFamily="16" charset="0"/>
              <a:buNone/>
              <a:defRPr sz="1200" smtClean="0"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2E3B5E-20F5-5844-8418-DA162FB511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7862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2541" name="Rectangle 1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26062" cy="398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61" name="Rectangle 1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29325" cy="4792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62313" cy="515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FFFFFF"/>
                </a:solidFill>
                <a:latin typeface="Times New Roman" pitchFamily="16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smtClean="0"/>
              <a:t>HTML Boot Camp: Text Basics</a:t>
            </a:r>
            <a:endParaRPr lang="en-US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62312" cy="515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FFFFFF"/>
                </a:solidFill>
                <a:latin typeface="Times New Roman" pitchFamily="16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5238"/>
            <a:ext cx="3262313" cy="515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FFFFFF"/>
                </a:solidFill>
                <a:latin typeface="Times New Roman" pitchFamily="16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5238"/>
            <a:ext cx="3262312" cy="515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Times New Roman" charset="0"/>
                <a:cs typeface="Arial Unicode MS" charset="0"/>
              </a:defRPr>
            </a:lvl1pPr>
          </a:lstStyle>
          <a:p>
            <a:fld id="{B4B7293D-4859-1C4F-A9DB-C6064052E3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56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2B88931D-D38C-FB4F-AB81-329A2AB2E0B4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1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35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Text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84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E7D5D0BC-E4B6-3646-95AF-ED86E5C84115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10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86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Text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56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6580420B-1BE9-7844-836E-2124CE118FD0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11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96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Text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26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13DC2616-61DF-9C42-8CFE-DA3339F6C9B7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12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307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Text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46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CA33E11C-741E-C142-B5F2-E06E28039E4B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13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317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Text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0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3807D902-9234-4242-A9D9-6770BE6F5553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14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327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Text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05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164C0072-6613-794D-9D79-535ABC243C2B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15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337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Text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86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DB005773-0257-1E48-BACF-55F944BBF515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16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348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Text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42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DB005773-0257-1E48-BACF-55F944BBF515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17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348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Text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10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68EB6BAC-7BD3-084E-8A0E-4FE1DBEFE02E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18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358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Text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244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68EB6BAC-7BD3-084E-8A0E-4FE1DBEFE02E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19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358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Text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97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2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Text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47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3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Text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4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Text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99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C60AE427-53C6-F74B-B594-8DAFDB4CAA90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5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56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Text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61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BE4C753B-3371-6A43-A42F-A64EF6AB9F62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6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66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Text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55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2E6179C0-9F45-C747-A667-9F33F8A6FA8F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7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76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Text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64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E7D5D0BC-E4B6-3646-95AF-ED86E5C84115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8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86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Text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39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E7D5D0BC-E4B6-3646-95AF-ED86E5C84115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9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86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Text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0688" y="0"/>
            <a:ext cx="671512" cy="7559675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04800" y="0"/>
            <a:ext cx="115888" cy="7559675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092200" y="0"/>
            <a:ext cx="200025" cy="7559675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258888" y="0"/>
            <a:ext cx="254000" cy="7559675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7475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08063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941388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903413" y="0"/>
            <a:ext cx="0" cy="7559675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176338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047288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344613" y="0"/>
            <a:ext cx="84137" cy="7559675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71513" y="3779838"/>
            <a:ext cx="1428750" cy="1427162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443038" y="5364163"/>
            <a:ext cx="708025" cy="7080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203325" y="6062663"/>
            <a:ext cx="150813" cy="1524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835150" y="6380163"/>
            <a:ext cx="301625" cy="303212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100263" y="4956175"/>
            <a:ext cx="403225" cy="4032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97112" y="1036637"/>
            <a:ext cx="7033022" cy="208818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640012" y="3429000"/>
            <a:ext cx="6804422" cy="1511935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60593" y="1294607"/>
            <a:ext cx="2519363" cy="4191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01769" y="4609307"/>
            <a:ext cx="4032250" cy="42386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462088" y="5432425"/>
            <a:ext cx="671512" cy="571500"/>
          </a:xfrm>
        </p:spPr>
        <p:txBody>
          <a:bodyPr/>
          <a:lstStyle>
            <a:lvl1pPr>
              <a:defRPr/>
            </a:lvl1pPr>
          </a:lstStyle>
          <a:p>
            <a:fld id="{B032F1B3-029D-4C4C-A492-5CD1A91285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26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69CF46-B094-E848-B4A2-3B8B813FBA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6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9"/>
            <a:ext cx="1848115" cy="64502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B03391-F75A-434B-A7D4-79BEF2F13D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44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763" y="301626"/>
            <a:ext cx="8921750" cy="1249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76263" y="6886575"/>
            <a:ext cx="2335212" cy="508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82938" cy="508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35212" cy="508000"/>
          </a:xfrm>
        </p:spPr>
        <p:txBody>
          <a:bodyPr/>
          <a:lstStyle>
            <a:lvl1pPr>
              <a:defRPr/>
            </a:lvl1pPr>
          </a:lstStyle>
          <a:p>
            <a:fld id="{3B8EE692-E0FF-1049-99D6-3F88E90B00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9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04030" y="1379537"/>
            <a:ext cx="8308181" cy="59435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ACB283-0B6C-C24F-B738-8804C4F2BC5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9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0688" y="0"/>
            <a:ext cx="671512" cy="7559675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04800" y="0"/>
            <a:ext cx="115888" cy="7559675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092200" y="0"/>
            <a:ext cx="200025" cy="7559675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258888" y="0"/>
            <a:ext cx="254000" cy="7559675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17475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008063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41388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903413" y="0"/>
            <a:ext cx="0" cy="7559675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76338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344613" y="0"/>
            <a:ext cx="84137" cy="7559675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71513" y="3779838"/>
            <a:ext cx="1428750" cy="1427162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460500" y="5364163"/>
            <a:ext cx="706438" cy="7080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203325" y="6062663"/>
            <a:ext cx="150813" cy="1524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835150" y="6383338"/>
            <a:ext cx="301625" cy="303212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2071688" y="4938713"/>
            <a:ext cx="403225" cy="4032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10029825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56" y="3191863"/>
            <a:ext cx="6804422" cy="2263703"/>
          </a:xfrm>
        </p:spPr>
        <p:txBody>
          <a:bodyPr/>
          <a:lstStyle>
            <a:lvl1pPr algn="l">
              <a:buNone/>
              <a:defRPr sz="33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156" y="5522763"/>
            <a:ext cx="6804422" cy="1511935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58213" y="1290638"/>
            <a:ext cx="2520950" cy="4191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02563" y="4606925"/>
            <a:ext cx="4032250" cy="4222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477963" y="5432425"/>
            <a:ext cx="671512" cy="571500"/>
          </a:xfrm>
        </p:spPr>
        <p:txBody>
          <a:bodyPr/>
          <a:lstStyle>
            <a:lvl1pPr>
              <a:defRPr/>
            </a:lvl1pPr>
          </a:lstStyle>
          <a:p>
            <a:fld id="{349C32D8-55D3-4541-A0A3-51CD6BFCB1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06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04031" y="1763924"/>
            <a:ext cx="4032250" cy="50397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07652" y="1763924"/>
            <a:ext cx="4032250" cy="50397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DF139-A2E8-6949-A137-C7AAA6411D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1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8316516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04031" y="2603888"/>
            <a:ext cx="4032250" cy="4283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19799" y="2603888"/>
            <a:ext cx="4032250" cy="4283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504031" y="1730326"/>
            <a:ext cx="4032250" cy="7257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788297" y="1730326"/>
            <a:ext cx="4032250" cy="7257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24C629-ABDA-564C-A043-CDA0D54174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1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71369A-C93D-034B-AC1B-DB65DDC1190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9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FA7B02-8EF5-4441-BD49-D7F2A456D0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7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9659938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888163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26250" y="0"/>
            <a:ext cx="0" cy="7559675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9912350" y="0"/>
            <a:ext cx="0" cy="755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744075" y="0"/>
            <a:ext cx="336550" cy="7559675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82821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991600" y="6299200"/>
            <a:ext cx="604838" cy="60483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717596" y="3527822"/>
            <a:ext cx="6954901" cy="504031"/>
          </a:xfrm>
        </p:spPr>
        <p:txBody>
          <a:bodyPr/>
          <a:lstStyle>
            <a:lvl1pPr algn="l">
              <a:buNone/>
              <a:defRPr sz="22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510066" y="302387"/>
            <a:ext cx="1683464" cy="5493364"/>
          </a:xfrm>
        </p:spPr>
        <p:txBody>
          <a:bodyPr/>
          <a:lstStyle>
            <a:lvl1pPr marL="0" indent="0">
              <a:spcBef>
                <a:spcPts val="441"/>
              </a:spcBef>
              <a:spcAft>
                <a:spcPts val="1102"/>
              </a:spcAft>
              <a:buNone/>
              <a:defRPr sz="13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36021" y="302387"/>
            <a:ext cx="6216385" cy="69750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AB90F0-9CFD-D44B-B00C-27783D49DA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10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9659938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8991600" y="6299200"/>
            <a:ext cx="604838" cy="60483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9912350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744075" y="0"/>
            <a:ext cx="336550" cy="7559675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82821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888163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26250" y="0"/>
            <a:ext cx="0" cy="7559675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693654" y="3527822"/>
            <a:ext cx="6954901" cy="504031"/>
          </a:xfrm>
        </p:spPr>
        <p:txBody>
          <a:bodyPr/>
          <a:lstStyle>
            <a:lvl1pPr algn="l">
              <a:buNone/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804422" cy="7559675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5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8823" y="291888"/>
            <a:ext cx="1680104" cy="5463125"/>
          </a:xfrm>
        </p:spPr>
        <p:txBody>
          <a:bodyPr rot="0" spcFirstLastPara="0" vertOverflow="overflow" horzOverflow="overflow" spcCol="302383" rtlCol="0" fromWordArt="0" forceAA="0">
            <a:normAutofit/>
          </a:bodyPr>
          <a:lstStyle>
            <a:lvl1pPr marL="0" indent="0">
              <a:spcBef>
                <a:spcPts val="110"/>
              </a:spcBef>
              <a:spcAft>
                <a:spcPts val="441"/>
              </a:spcAft>
              <a:buFontTx/>
              <a:buNone/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C28E91-D359-F844-B92F-936662EC408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9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9659938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03238" y="303213"/>
            <a:ext cx="8232775" cy="733425"/>
          </a:xfrm>
          <a:prstGeom prst="rect">
            <a:avLst/>
          </a:prstGeom>
        </p:spPr>
        <p:txBody>
          <a:bodyPr vert="horz" lIns="100794" tIns="50397" rIns="100794" bIns="50397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03238" y="1379538"/>
            <a:ext cx="8232775" cy="575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8366919" y="1193006"/>
            <a:ext cx="2217738" cy="422275"/>
          </a:xfrm>
          <a:prstGeom prst="rect">
            <a:avLst/>
          </a:prstGeom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>
            <a:lvl1pPr algn="r" hangingPunct="1">
              <a:defRPr sz="13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707313" y="4119563"/>
            <a:ext cx="3527425" cy="403225"/>
          </a:xfrm>
          <a:prstGeom prst="rect">
            <a:avLst/>
          </a:prstGeom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>
            <a:lvl1pPr hangingPunct="1">
              <a:defRPr sz="13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4138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912350" y="0"/>
            <a:ext cx="0" cy="755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744075" y="0"/>
            <a:ext cx="336550" cy="7559675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82821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91600" y="6299200"/>
            <a:ext cx="604838" cy="60483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961438" y="6321425"/>
            <a:ext cx="671512" cy="573088"/>
          </a:xfrm>
          <a:prstGeom prst="rect">
            <a:avLst/>
          </a:prstGeom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>
            <a:lvl1pPr algn="ctr" hangingPunct="1">
              <a:defRPr sz="1500" b="1">
                <a:solidFill>
                  <a:srgbClr val="FFFFFF"/>
                </a:solidFill>
              </a:defRPr>
            </a:lvl1pPr>
          </a:lstStyle>
          <a:p>
            <a:fld id="{1682DECA-5934-BB42-98A4-F691248ABEB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1" r:id="rId4"/>
    <p:sldLayoutId id="2147483682" r:id="rId5"/>
    <p:sldLayoutId id="2147483689" r:id="rId6"/>
    <p:sldLayoutId id="2147483683" r:id="rId7"/>
    <p:sldLayoutId id="2147483690" r:id="rId8"/>
    <p:sldLayoutId id="2147483691" r:id="rId9"/>
    <p:sldLayoutId id="2147483684" r:id="rId10"/>
    <p:sldLayoutId id="2147483685" r:id="rId11"/>
    <p:sldLayoutId id="2147483692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 b="1" kern="1200" cap="small">
          <a:solidFill>
            <a:schemeClr val="tx2"/>
          </a:solidFill>
          <a:latin typeface="DejaVu Sans" pitchFamily="34" charset="0"/>
          <a:ea typeface="ＭＳ Ｐゴシック" charset="0"/>
          <a:cs typeface="DejaVu Sans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DejaVu Sans" charset="0"/>
          <a:ea typeface="ＭＳ Ｐゴシック" charset="0"/>
          <a:cs typeface="DejaVu Sans" charset="0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DejaVu Sans" charset="0"/>
          <a:ea typeface="ＭＳ Ｐゴシック" charset="0"/>
          <a:cs typeface="DejaVu Sans" charset="0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DejaVu Sans" charset="0"/>
          <a:ea typeface="ＭＳ Ｐゴシック" charset="0"/>
          <a:cs typeface="DejaVu Sans" charset="0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DejaVu Sans" charset="0"/>
          <a:ea typeface="ＭＳ Ｐゴシック" charset="0"/>
          <a:cs typeface="DejaVu Sans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9pPr>
    </p:titleStyle>
    <p:bodyStyle>
      <a:lvl1pPr marL="301625" indent="-301625" algn="l" rtl="0" fontAlgn="base">
        <a:spcBef>
          <a:spcPts val="663"/>
        </a:spcBef>
        <a:spcAft>
          <a:spcPct val="0"/>
        </a:spcAft>
        <a:buClr>
          <a:schemeClr val="accent1"/>
        </a:buClr>
        <a:buSzPct val="70000"/>
        <a:buFont typeface="Wingdings" charset="0"/>
        <a:buChar char=""/>
        <a:defRPr sz="2600" kern="1200">
          <a:solidFill>
            <a:schemeClr val="tx1"/>
          </a:solidFill>
          <a:latin typeface="DejaVu Sans" pitchFamily="34" charset="0"/>
          <a:ea typeface="ＭＳ Ｐゴシック" charset="0"/>
          <a:cs typeface="DejaVu Sans" pitchFamily="34" charset="0"/>
        </a:defRPr>
      </a:lvl1pPr>
      <a:lvl2pPr marL="704850" indent="-3016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charset="0"/>
        <a:buChar char=""/>
        <a:defRPr sz="2300" kern="1200">
          <a:solidFill>
            <a:schemeClr val="tx1"/>
          </a:solidFill>
          <a:latin typeface="DejaVu Sans" pitchFamily="34" charset="0"/>
          <a:ea typeface="DejaVu Sans" pitchFamily="34" charset="0"/>
          <a:cs typeface="DejaVu Sans" pitchFamily="34" charset="0"/>
        </a:defRPr>
      </a:lvl2pPr>
      <a:lvl3pPr marL="1006475" indent="-200025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charset="0"/>
        <a:buChar char=""/>
        <a:defRPr sz="2000" kern="1200">
          <a:solidFill>
            <a:schemeClr val="tx1"/>
          </a:solidFill>
          <a:latin typeface="DejaVu Sans" pitchFamily="34" charset="0"/>
          <a:ea typeface="DejaVu Sans" pitchFamily="34" charset="0"/>
          <a:cs typeface="DejaVu Sans" pitchFamily="34" charset="0"/>
        </a:defRPr>
      </a:lvl3pPr>
      <a:lvl4pPr marL="1309688" indent="-200025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charset="0"/>
        <a:buChar char=""/>
        <a:defRPr sz="2000" kern="1200">
          <a:solidFill>
            <a:schemeClr val="tx1"/>
          </a:solidFill>
          <a:latin typeface="DejaVu Sans" pitchFamily="34" charset="0"/>
          <a:ea typeface="DejaVu Sans" pitchFamily="34" charset="0"/>
          <a:cs typeface="DejaVu Sans" pitchFamily="34" charset="0"/>
        </a:defRPr>
      </a:lvl4pPr>
      <a:lvl5pPr marL="1611313" indent="-200025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charset="0"/>
        <a:buChar char=""/>
        <a:defRPr kern="1200">
          <a:solidFill>
            <a:schemeClr val="tx1"/>
          </a:solidFill>
          <a:latin typeface="DejaVu Sans" pitchFamily="34" charset="0"/>
          <a:ea typeface="DejaVu Sans" pitchFamily="34" charset="0"/>
          <a:cs typeface="DejaVu Sans" pitchFamily="34" charset="0"/>
        </a:defRPr>
      </a:lvl5pPr>
      <a:lvl6pPr marL="1915092" indent="-201589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217475" indent="-201589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5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9858" indent="-201589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5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822241" indent="-20158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5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ipsum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297113" y="1036638"/>
            <a:ext cx="7315200" cy="914400"/>
          </a:xfrm>
        </p:spPr>
        <p:txBody>
          <a:bodyPr tIns="63360">
            <a:normAutofit fontScale="90000"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6000" dirty="0">
                <a:latin typeface="DejaVu Sans" pitchFamily="32" charset="0"/>
                <a:ea typeface="DejaVu Sans" pitchFamily="34" charset="0"/>
              </a:rPr>
              <a:t>HTML Boot Camp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19363" y="3320523"/>
            <a:ext cx="6805612" cy="2852204"/>
          </a:xfrm>
          <a:noFill/>
        </p:spPr>
        <p:txBody>
          <a:bodyPr lIns="0" tIns="28080" rIns="0" bIns="0" anchor="ctr">
            <a:spAutoFit/>
          </a:bodyPr>
          <a:lstStyle/>
          <a:p>
            <a:pPr indent="-32543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6600" dirty="0">
                <a:latin typeface="DejaVu Sans" charset="0"/>
                <a:cs typeface="DejaVu Sans" charset="0"/>
              </a:rPr>
              <a:t>Chapter 4</a:t>
            </a:r>
          </a:p>
          <a:p>
            <a:pPr indent="-32543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6000" dirty="0">
                <a:latin typeface="DejaVu Sans" charset="0"/>
                <a:cs typeface="DejaVu Sans" charset="0"/>
              </a:rPr>
              <a:t>Text Basics</a:t>
            </a:r>
          </a:p>
          <a:p>
            <a:pPr indent="-32543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dirty="0">
              <a:latin typeface="DejaVu Sans" charset="0"/>
              <a:cs typeface="DejaVu Sans" charset="0"/>
            </a:endParaRPr>
          </a:p>
          <a:p>
            <a:pPr indent="-32543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>
                <a:latin typeface="DejaVu Sans" charset="0"/>
                <a:cs typeface="DejaVu Sans" charset="0"/>
              </a:rPr>
              <a:t>Kirkwood Continuing </a:t>
            </a:r>
            <a:r>
              <a:rPr lang="en-US" dirty="0" smtClean="0">
                <a:latin typeface="DejaVu Sans" charset="0"/>
                <a:cs typeface="DejaVu Sans" charset="0"/>
              </a:rPr>
              <a:t>Education</a:t>
            </a:r>
            <a:endParaRPr lang="en-US" dirty="0">
              <a:latin typeface="DejaVu Sans" charset="0"/>
              <a:cs typeface="DejaVu Sans" charset="0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2068513" y="6865938"/>
            <a:ext cx="75057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6336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sz="1200" b="1" dirty="0">
                <a:solidFill>
                  <a:schemeClr val="tx1"/>
                </a:solidFill>
                <a:latin typeface="DejaVu Sans" charset="0"/>
                <a:cs typeface="Arial Unicode MS" charset="0"/>
              </a:rPr>
              <a:t>© Copyright </a:t>
            </a:r>
            <a:r>
              <a:rPr lang="en-US" sz="1200" b="1" dirty="0" smtClean="0">
                <a:solidFill>
                  <a:schemeClr val="tx1"/>
                </a:solidFill>
                <a:latin typeface="DejaVu Sans" charset="0"/>
                <a:cs typeface="Arial Unicode MS" charset="0"/>
              </a:rPr>
              <a:t>2016,   </a:t>
            </a:r>
            <a:r>
              <a:rPr lang="en-US" sz="1200" b="1" dirty="0">
                <a:solidFill>
                  <a:schemeClr val="tx1"/>
                </a:solidFill>
                <a:latin typeface="DejaVu Sans" charset="0"/>
                <a:cs typeface="Arial Unicode MS" charset="0"/>
              </a:rPr>
              <a:t>Fred McClurg   All Rights Reserved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Still More Centered Headings</a:t>
            </a:r>
            <a:endParaRPr lang="en-US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 lnSpcReduction="10000"/>
          </a:bodyPr>
          <a:lstStyle/>
          <a:p>
            <a:pPr marL="17463" indent="-17463">
              <a:lnSpc>
                <a:spcPct val="97000"/>
              </a:lnSpc>
              <a:buClrTx/>
              <a:buFontTx/>
              <a:buNone/>
              <a:defRPr/>
            </a:pPr>
            <a:r>
              <a:rPr lang="en-US" sz="3200" b="1" dirty="0" smtClean="0">
                <a:latin typeface="DejaVu Sans" pitchFamily="32" charset="0"/>
                <a:ea typeface="DejaVu Sans" pitchFamily="34" charset="0"/>
              </a:rPr>
              <a:t>Heading </a:t>
            </a:r>
            <a:r>
              <a:rPr lang="en-US" sz="3200" b="1" dirty="0">
                <a:latin typeface="DejaVu Sans" pitchFamily="32" charset="0"/>
                <a:ea typeface="DejaVu Sans" pitchFamily="34" charset="0"/>
              </a:rPr>
              <a:t>tag </a:t>
            </a:r>
            <a:r>
              <a:rPr lang="en-US" sz="3200" b="1" dirty="0" smtClean="0">
                <a:latin typeface="DejaVu Sans" pitchFamily="32" charset="0"/>
                <a:ea typeface="DejaVu Sans" pitchFamily="34" charset="0"/>
              </a:rPr>
              <a:t>with class attribute (also recommended):</a:t>
            </a:r>
            <a:endParaRPr lang="en-US" sz="3200" b="1" dirty="0">
              <a:latin typeface="DejaVu Sans" pitchFamily="32" charset="0"/>
              <a:ea typeface="DejaVu Sans" pitchFamily="34" charset="0"/>
            </a:endParaRPr>
          </a:p>
          <a:p>
            <a:pPr lvl="1" indent="-12700">
              <a:buClrTx/>
              <a:buFontTx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&lt;style&gt;</a:t>
            </a:r>
          </a:p>
          <a:p>
            <a:pPr lvl="1" indent="-12700">
              <a:buClrTx/>
              <a:buFontTx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.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centerText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1" indent="-12700">
              <a:buClrTx/>
              <a:buFontTx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lvl="1" indent="-12700">
              <a:buClrTx/>
              <a:buFontTx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  text-align: center;</a:t>
            </a:r>
          </a:p>
          <a:p>
            <a:pPr lvl="1" indent="-12700">
              <a:buClrTx/>
              <a:buFontTx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 indent="-12700">
              <a:buClrTx/>
              <a:buFontTx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pPr lvl="1" indent="-12700">
              <a:buClrTx/>
              <a:buFontTx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indent="-12700">
              <a:buClrTx/>
              <a:buFontTx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&lt;h2 class="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centerText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lvl="1" indent="-12700">
              <a:buClrTx/>
              <a:buFontTx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The Hiding Place</a:t>
            </a:r>
          </a:p>
          <a:p>
            <a:pPr lvl="1" indent="-12700">
              <a:buClrTx/>
              <a:buFontTx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&lt;/h2&gt;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9360D042-FC5F-7A46-8A05-90AC52858D49}" type="slidenum">
              <a:rPr lang="en-US">
                <a:solidFill>
                  <a:srgbClr val="FFFFFF"/>
                </a:solidFill>
              </a:rPr>
              <a:pPr eaLnBrk="1"/>
              <a:t>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lded Corner 5"/>
          <p:cNvSpPr>
            <a:spLocks noChangeArrowheads="1"/>
          </p:cNvSpPr>
          <p:nvPr/>
        </p:nvSpPr>
        <p:spPr bwMode="auto">
          <a:xfrm>
            <a:off x="5029407" y="6791177"/>
            <a:ext cx="3415422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04: Center Tags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10328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>
                <a:latin typeface="DejaVu Sans" pitchFamily="32" charset="0"/>
                <a:ea typeface="DejaVu Sans" pitchFamily="34" charset="0"/>
              </a:rPr>
              <a:t>Student Exercise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/>
          </a:bodyPr>
          <a:lstStyle/>
          <a:p>
            <a:pPr marL="17463" indent="-17463">
              <a:lnSpc>
                <a:spcPct val="90000"/>
              </a:lnSpc>
              <a:spcAft>
                <a:spcPts val="85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300" dirty="0">
                <a:latin typeface="DejaVu Sans" charset="0"/>
                <a:cs typeface="DejaVu Sans" charset="0"/>
              </a:rPr>
              <a:t>Create a HTML document containing the following:</a:t>
            </a:r>
          </a:p>
          <a:p>
            <a:pPr marL="919163" lvl="1" indent="-461963">
              <a:lnSpc>
                <a:spcPct val="90000"/>
              </a:lnSpc>
              <a:spcAft>
                <a:spcPts val="850"/>
              </a:spcAft>
              <a:buClr>
                <a:schemeClr val="tx1"/>
              </a:buClr>
              <a:buSzPct val="100000"/>
              <a:buFont typeface="Times New Roman" charset="0"/>
              <a:buAutoNum type="arabicPeriod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000" dirty="0">
                <a:latin typeface="DejaVu Sans" charset="0"/>
                <a:ea typeface="DejaVu Sans" charset="0"/>
                <a:cs typeface="DejaVu Sans" charset="0"/>
              </a:rPr>
              <a:t>Six headers &lt;h1&gt; through &lt;h6&gt;.</a:t>
            </a:r>
          </a:p>
          <a:p>
            <a:pPr marL="919163" lvl="1" indent="-461963">
              <a:lnSpc>
                <a:spcPct val="90000"/>
              </a:lnSpc>
              <a:spcAft>
                <a:spcPts val="850"/>
              </a:spcAft>
              <a:buClr>
                <a:schemeClr val="tx1"/>
              </a:buClr>
              <a:buSzPct val="100000"/>
              <a:buFont typeface="Times New Roman" charset="0"/>
              <a:buAutoNum type="arabicPeriod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000" dirty="0">
                <a:latin typeface="DejaVu Sans" charset="0"/>
                <a:ea typeface="DejaVu Sans" charset="0"/>
                <a:cs typeface="DejaVu Sans" charset="0"/>
              </a:rPr>
              <a:t>One paragraph after each header.</a:t>
            </a:r>
          </a:p>
          <a:p>
            <a:pPr marL="919163" lvl="1" indent="-461963">
              <a:lnSpc>
                <a:spcPct val="90000"/>
              </a:lnSpc>
              <a:spcAft>
                <a:spcPts val="850"/>
              </a:spcAft>
              <a:buClr>
                <a:schemeClr val="tx1"/>
              </a:buClr>
              <a:buSzPct val="100000"/>
              <a:buFont typeface="Times New Roman" charset="0"/>
              <a:buAutoNum type="arabicPeriod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000" dirty="0">
                <a:latin typeface="DejaVu Sans" charset="0"/>
                <a:ea typeface="DejaVu Sans" charset="0"/>
                <a:cs typeface="DejaVu Sans" charset="0"/>
              </a:rPr>
              <a:t>Use a </a:t>
            </a:r>
            <a:r>
              <a:rPr lang="en-US" sz="3000" dirty="0" err="1">
                <a:latin typeface="DejaVu Sans" charset="0"/>
                <a:ea typeface="DejaVu Sans" charset="0"/>
                <a:cs typeface="DejaVu Sans" charset="0"/>
              </a:rPr>
              <a:t>Lorem</a:t>
            </a:r>
            <a:r>
              <a:rPr lang="en-US" sz="3000" dirty="0">
                <a:latin typeface="DejaVu Sans" charset="0"/>
                <a:ea typeface="DejaVu Sans" charset="0"/>
                <a:cs typeface="DejaVu Sans" charset="0"/>
              </a:rPr>
              <a:t> </a:t>
            </a:r>
            <a:r>
              <a:rPr lang="en-US" sz="3000" dirty="0" err="1">
                <a:latin typeface="DejaVu Sans" charset="0"/>
                <a:ea typeface="DejaVu Sans" charset="0"/>
                <a:cs typeface="DejaVu Sans" charset="0"/>
              </a:rPr>
              <a:t>ipsum</a:t>
            </a:r>
            <a:r>
              <a:rPr lang="en-US" sz="3000" dirty="0">
                <a:latin typeface="DejaVu Sans" charset="0"/>
                <a:ea typeface="DejaVu Sans" charset="0"/>
                <a:cs typeface="DejaVu Sans" charset="0"/>
              </a:rPr>
              <a:t> generator for random paragraph text:</a:t>
            </a:r>
          </a:p>
          <a:p>
            <a:pPr marL="1222375" lvl="3" indent="-461963">
              <a:lnSpc>
                <a:spcPct val="90000"/>
              </a:lnSpc>
              <a:buClr>
                <a:schemeClr val="tx1"/>
              </a:buClr>
              <a:buSzPct val="100000"/>
              <a:buFont typeface="Times New Roman" charset="0"/>
              <a:buAutoNum type="alphaLcPeriod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000" dirty="0">
                <a:latin typeface="DejaVu Sans" charset="0"/>
                <a:ea typeface="DejaVu Sans" charset="0"/>
                <a:cs typeface="DejaVu Sans" charset="0"/>
              </a:rPr>
              <a:t>Consider using: </a:t>
            </a:r>
            <a:r>
              <a:rPr lang="en-US" sz="3000" dirty="0">
                <a:solidFill>
                  <a:srgbClr val="CCCCFF"/>
                </a:solidFill>
                <a:latin typeface="DejaVu Sans" charset="0"/>
                <a:ea typeface="DejaVu Sans" charset="0"/>
                <a:cs typeface="DejaVu Sans" charset="0"/>
                <a:hlinkClick r:id="rId3"/>
              </a:rPr>
              <a:t>http://lipsum.com</a:t>
            </a:r>
          </a:p>
          <a:p>
            <a:pPr marL="1222375" lvl="3" indent="-461963">
              <a:lnSpc>
                <a:spcPct val="90000"/>
              </a:lnSpc>
              <a:buClr>
                <a:schemeClr val="tx1"/>
              </a:buClr>
              <a:buSzPct val="100000"/>
              <a:buFont typeface="Times New Roman" charset="0"/>
              <a:buAutoNum type="alphaLcPeriod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000" dirty="0">
                <a:latin typeface="DejaVu Sans" charset="0"/>
                <a:ea typeface="DejaVu Sans" charset="0"/>
                <a:cs typeface="DejaVu Sans" charset="0"/>
              </a:rPr>
              <a:t>Specify 50 words for each paragraph.</a:t>
            </a:r>
          </a:p>
          <a:p>
            <a:pPr marL="1222375" lvl="3" indent="-461963">
              <a:lnSpc>
                <a:spcPct val="90000"/>
              </a:lnSpc>
              <a:buClr>
                <a:schemeClr val="tx1"/>
              </a:buClr>
              <a:buSzPct val="100000"/>
              <a:buFont typeface="Times New Roman" charset="0"/>
              <a:buAutoNum type="alphaLcPeriod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000" dirty="0">
                <a:latin typeface="DejaVu Sans" charset="0"/>
                <a:ea typeface="DejaVu Sans" charset="0"/>
                <a:cs typeface="DejaVu Sans" charset="0"/>
              </a:rPr>
              <a:t>Don't start each paragraph with “</a:t>
            </a:r>
            <a:r>
              <a:rPr lang="en-US" sz="3000" dirty="0" err="1">
                <a:latin typeface="DejaVu Sans" charset="0"/>
                <a:ea typeface="DejaVu Sans" charset="0"/>
                <a:cs typeface="DejaVu Sans" charset="0"/>
              </a:rPr>
              <a:t>Lorem</a:t>
            </a:r>
            <a:r>
              <a:rPr lang="en-US" sz="3000" dirty="0">
                <a:latin typeface="DejaVu Sans" charset="0"/>
                <a:ea typeface="DejaVu Sans" charset="0"/>
                <a:cs typeface="DejaVu Sans" charset="0"/>
              </a:rPr>
              <a:t> </a:t>
            </a:r>
            <a:r>
              <a:rPr lang="en-US" sz="3000" dirty="0" err="1">
                <a:latin typeface="DejaVu Sans" charset="0"/>
                <a:ea typeface="DejaVu Sans" charset="0"/>
                <a:cs typeface="DejaVu Sans" charset="0"/>
              </a:rPr>
              <a:t>ipsum</a:t>
            </a:r>
            <a:r>
              <a:rPr lang="en-US" sz="3000" dirty="0">
                <a:latin typeface="DejaVu Sans" charset="0"/>
                <a:ea typeface="DejaVu Sans" charset="0"/>
                <a:cs typeface="DejaVu Sans" charset="0"/>
              </a:rPr>
              <a:t> dolor sit </a:t>
            </a:r>
            <a:r>
              <a:rPr lang="en-US" sz="3000" dirty="0" err="1">
                <a:latin typeface="DejaVu Sans" charset="0"/>
                <a:ea typeface="DejaVu Sans" charset="0"/>
                <a:cs typeface="DejaVu Sans" charset="0"/>
              </a:rPr>
              <a:t>amet</a:t>
            </a:r>
            <a:r>
              <a:rPr lang="en-US" sz="3000" dirty="0">
                <a:latin typeface="DejaVu Sans" charset="0"/>
                <a:ea typeface="DejaVu Sans" charset="0"/>
                <a:cs typeface="DejaVu Sans" charset="0"/>
              </a:rPr>
              <a:t>”.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943C9B55-7718-B347-A247-B04FB6DEB736}" type="slidenum">
              <a:rPr lang="en-US">
                <a:solidFill>
                  <a:srgbClr val="FFFFFF"/>
                </a:solidFill>
              </a:rPr>
              <a:pPr eaLnBrk="1"/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265238"/>
            <a:ext cx="8308975" cy="1714499"/>
          </a:xfrm>
        </p:spPr>
        <p:txBody>
          <a:bodyPr tIns="12240"/>
          <a:lstStyle/>
          <a:p>
            <a:pPr marL="0" indent="0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>
                <a:latin typeface="DejaVu Sans" charset="0"/>
                <a:cs typeface="DejaVu Sans" charset="0"/>
              </a:rPr>
              <a:t>Content-based style considers the intent or the purpose of the content.  The following are frequently used:</a:t>
            </a:r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>
                <a:latin typeface="DejaVu Sans" pitchFamily="32" charset="0"/>
                <a:ea typeface="DejaVu Sans" pitchFamily="34" charset="0"/>
              </a:rPr>
              <a:t>Content-Based Style Tags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/>
        </p:nvGraphicFramePr>
        <p:xfrm>
          <a:off x="468313" y="2979737"/>
          <a:ext cx="8115299" cy="3703637"/>
        </p:xfrm>
        <a:graphic>
          <a:graphicData uri="http://schemas.openxmlformats.org/drawingml/2006/table">
            <a:tbl>
              <a:tblPr/>
              <a:tblGrid>
                <a:gridCol w="2057399"/>
                <a:gridCol w="6057900"/>
              </a:tblGrid>
              <a:tr h="54778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Tag Name</a:t>
                      </a:r>
                    </a:p>
                  </a:txBody>
                  <a:tcPr marL="90000" marR="90000" marT="112446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Description</a:t>
                      </a:r>
                    </a:p>
                  </a:txBody>
                  <a:tcPr marL="90000" marR="90000" marT="112446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84882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WenQuanYi Micro Hei" charset="0"/>
                          <a:cs typeface="Courier New" pitchFamily="49" charset="0"/>
                        </a:rPr>
                        <a:t>&lt;cite&gt;</a:t>
                      </a:r>
                    </a:p>
                  </a:txBody>
                  <a:tcPr marL="90000" marR="90000" marT="76189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Citation referencing a book or magazine title</a:t>
                      </a:r>
                    </a:p>
                  </a:txBody>
                  <a:tcPr marL="90000" marR="90000" marT="112446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57636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WenQuanYi Micro Hei" charset="0"/>
                          <a:cs typeface="Courier New" pitchFamily="49" charset="0"/>
                        </a:rPr>
                        <a:t>&lt;code&gt;</a:t>
                      </a:r>
                    </a:p>
                  </a:txBody>
                  <a:tcPr marL="90000" marR="90000" marT="76189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Represents computer source code</a:t>
                      </a:r>
                    </a:p>
                  </a:txBody>
                  <a:tcPr marL="90000" marR="90000" marT="112446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57636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Arial Unicode MS" charset="0"/>
                          <a:cs typeface="Courier New" pitchFamily="49" charset="0"/>
                        </a:rPr>
                        <a:t>&lt;</a:t>
                      </a:r>
                      <a:r>
                        <a:rPr kumimoji="0" lang="en-US" sz="2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Arial Unicode MS" charset="0"/>
                          <a:cs typeface="Courier New" pitchFamily="49" charset="0"/>
                        </a:rPr>
                        <a:t>em</a:t>
                      </a: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Arial Unicode MS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 marL="90000" marR="90000" marT="122168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charset="0"/>
                          <a:cs typeface="Arial Unicode MS" charset="0"/>
                        </a:rPr>
                        <a:t>Presents text with (italic) emphasis</a:t>
                      </a:r>
                    </a:p>
                  </a:txBody>
                  <a:tcPr marL="90000" marR="90000" marT="151550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57636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WenQuanYi Micro Hei" charset="0"/>
                          <a:cs typeface="Courier New" pitchFamily="49" charset="0"/>
                        </a:rPr>
                        <a:t>&lt;</a:t>
                      </a:r>
                      <a:r>
                        <a:rPr kumimoji="0" lang="en-US" sz="2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WenQuanYi Micro Hei" charset="0"/>
                          <a:cs typeface="Courier New" pitchFamily="49" charset="0"/>
                        </a:rPr>
                        <a:t>kbd</a:t>
                      </a: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WenQuanYi Micro Hei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 marL="90000" marR="90000" marT="76189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Indicates text typed on the keyboard</a:t>
                      </a:r>
                    </a:p>
                  </a:txBody>
                  <a:tcPr marL="90000" marR="90000" marT="112446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57794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WenQuanYi Micro Hei" charset="0"/>
                          <a:cs typeface="Courier New" pitchFamily="49" charset="0"/>
                        </a:rPr>
                        <a:t>&lt;strong&gt;</a:t>
                      </a:r>
                    </a:p>
                  </a:txBody>
                  <a:tcPr marL="90000" marR="90000" marT="76189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Presents a strong (bold) emphasis</a:t>
                      </a:r>
                    </a:p>
                  </a:txBody>
                  <a:tcPr marL="90000" marR="90000" marT="112446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6411" name="Slide Number Placeholder 1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02047118-51E9-B94C-A705-173E9CF61F3B}" type="slidenum">
              <a:rPr lang="en-US">
                <a:solidFill>
                  <a:srgbClr val="FFFFFF"/>
                </a:solidFill>
              </a:rPr>
              <a:pPr eaLnBrk="1"/>
              <a:t>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lded Corner 5"/>
          <p:cNvSpPr>
            <a:spLocks noChangeArrowheads="1"/>
          </p:cNvSpPr>
          <p:nvPr/>
        </p:nvSpPr>
        <p:spPr bwMode="auto">
          <a:xfrm>
            <a:off x="4102182" y="6905477"/>
            <a:ext cx="4466992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04: Content-Based Tags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>
                <a:latin typeface="DejaVu Sans" pitchFamily="32" charset="0"/>
                <a:ea typeface="DejaVu Sans" pitchFamily="34" charset="0"/>
              </a:rPr>
              <a:t>Physical-Based Style Tags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265238"/>
            <a:ext cx="8994775" cy="1257299"/>
          </a:xfrm>
        </p:spPr>
        <p:txBody>
          <a:bodyPr tIns="12240"/>
          <a:lstStyle/>
          <a:p>
            <a:pPr marL="0" indent="0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>
                <a:latin typeface="DejaVu Sans" charset="0"/>
                <a:cs typeface="DejaVu Sans" charset="0"/>
              </a:rPr>
              <a:t>Physical-based tags change the style of the content.  Using CSS styling is strongly recommend instead.  The following are frequently used:</a:t>
            </a:r>
          </a:p>
        </p:txBody>
      </p:sp>
      <p:graphicFrame>
        <p:nvGraphicFramePr>
          <p:cNvPr id="1126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426321"/>
              </p:ext>
            </p:extLst>
          </p:nvPr>
        </p:nvGraphicFramePr>
        <p:xfrm>
          <a:off x="354013" y="2516631"/>
          <a:ext cx="8343900" cy="4917369"/>
        </p:xfrm>
        <a:graphic>
          <a:graphicData uri="http://schemas.openxmlformats.org/drawingml/2006/table">
            <a:tbl>
              <a:tblPr/>
              <a:tblGrid>
                <a:gridCol w="2171699"/>
                <a:gridCol w="6172201"/>
              </a:tblGrid>
              <a:tr h="34137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Tag Name</a:t>
                      </a:r>
                    </a:p>
                  </a:txBody>
                  <a:tcPr marL="90000" marR="90000" marT="112417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Description</a:t>
                      </a:r>
                    </a:p>
                  </a:txBody>
                  <a:tcPr marL="90000" marR="90000" marT="112417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34137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WenQuanYi Micro Hei" charset="0"/>
                          <a:cs typeface="Courier New" pitchFamily="49" charset="0"/>
                        </a:rPr>
                        <a:t>&lt;b&gt;</a:t>
                      </a:r>
                    </a:p>
                  </a:txBody>
                  <a:tcPr marL="90000" marR="90000" marT="76169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Bold face (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10 Pitch" pitchFamily="1" charset="0"/>
                          <a:ea typeface="WenQuanYi Micro Hei" charset="0"/>
                          <a:cs typeface="WenQuanYi Micro Hei" charset="0"/>
                        </a:rPr>
                        <a:t>&lt;strong&gt;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 preferred)</a:t>
                      </a:r>
                    </a:p>
                  </a:txBody>
                  <a:tcPr marL="90000" marR="90000" marT="112417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58794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WenQuanYi Micro Hei" charset="0"/>
                          <a:cs typeface="Courier New" pitchFamily="49" charset="0"/>
                        </a:rPr>
                        <a:t>&lt;big&gt; (no)</a:t>
                      </a:r>
                      <a:b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WenQuanYi Micro Hei" charset="0"/>
                          <a:cs typeface="Courier New" pitchFamily="49" charset="0"/>
                        </a:rPr>
                      </a:b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WenQuanYi Micro Hei" charset="0"/>
                          <a:cs typeface="Courier New" pitchFamily="49" charset="0"/>
                        </a:rPr>
                        <a:t>&lt;small&gt;</a:t>
                      </a:r>
                    </a:p>
                  </a:txBody>
                  <a:tcPr marL="90000" marR="90000" marT="76169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Increases/decreases the size of the text (CSS preferred)</a:t>
                      </a:r>
                    </a:p>
                  </a:txBody>
                  <a:tcPr marL="90000" marR="90000" marT="112417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5173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WenQuanYi Micro Hei" charset="0"/>
                          <a:cs typeface="Courier New" pitchFamily="49" charset="0"/>
                        </a:rPr>
                        <a:t>&lt;i&gt;</a:t>
                      </a:r>
                    </a:p>
                  </a:txBody>
                  <a:tcPr marL="90000" marR="90000" marT="76169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charset="0"/>
                          <a:cs typeface="Arial Unicode MS" charset="0"/>
                        </a:rPr>
                        <a:t>Italic or oblique typeface (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10 Pitch" pitchFamily="1" charset="0"/>
                          <a:ea typeface="Arial Unicode MS" charset="0"/>
                          <a:cs typeface="Arial Unicode MS" charset="0"/>
                        </a:rPr>
                        <a:t>&lt;</a:t>
                      </a:r>
                      <a:r>
                        <a:rPr kumimoji="0" lang="en-US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10 Pitch" pitchFamily="1" charset="0"/>
                          <a:ea typeface="Arial Unicode MS" charset="0"/>
                          <a:cs typeface="Arial Unicode MS" charset="0"/>
                        </a:rPr>
                        <a:t>em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10 Pitch" pitchFamily="1" charset="0"/>
                          <a:ea typeface="Arial Unicode MS" charset="0"/>
                          <a:cs typeface="Arial Unicode MS" charset="0"/>
                        </a:rPr>
                        <a:t>&gt;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charset="0"/>
                          <a:cs typeface="Arial Unicode MS" charset="0"/>
                        </a:rPr>
                        <a:t> preferred)</a:t>
                      </a:r>
                    </a:p>
                  </a:txBody>
                  <a:tcPr marL="90000" marR="90000" marT="151511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4137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WenQuanYi Micro Hei" charset="0"/>
                          <a:cs typeface="Courier New" pitchFamily="49" charset="0"/>
                        </a:rPr>
                        <a:t>&lt;sub&gt;</a:t>
                      </a:r>
                    </a:p>
                  </a:txBody>
                  <a:tcPr marL="90000" marR="90000" marT="76169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Subscript displayed half size and lower</a:t>
                      </a:r>
                    </a:p>
                  </a:txBody>
                  <a:tcPr marL="90000" marR="90000" marT="112417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4137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WenQuanYi Micro Hei" charset="0"/>
                          <a:cs typeface="Courier New" pitchFamily="49" charset="0"/>
                        </a:rPr>
                        <a:t>&lt;sup&gt;</a:t>
                      </a:r>
                    </a:p>
                  </a:txBody>
                  <a:tcPr marL="90000" marR="90000" marT="76169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Superscript displayed half size and higher</a:t>
                      </a:r>
                    </a:p>
                  </a:txBody>
                  <a:tcPr marL="90000" marR="90000" marT="112417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57490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WenQuanYi Micro Hei" charset="0"/>
                          <a:cs typeface="Courier New" pitchFamily="49" charset="0"/>
                        </a:rPr>
                        <a:t>&lt;</a:t>
                      </a:r>
                      <a:r>
                        <a:rPr kumimoji="0" lang="en-US" sz="2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WenQuanYi Micro Hei" charset="0"/>
                          <a:cs typeface="Courier New" pitchFamily="49" charset="0"/>
                        </a:rPr>
                        <a:t>tt</a:t>
                      </a: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WenQuanYi Micro Hei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 marL="90000" marR="90000" marT="76169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Monospaced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Micro Hei" charset="0"/>
                          <a:cs typeface="WenQuanYi Micro Hei" charset="0"/>
                        </a:rPr>
                        <a:t> typewriter font (CSS preferred)</a:t>
                      </a:r>
                    </a:p>
                  </a:txBody>
                  <a:tcPr marL="90000" marR="90000" marT="112417" marB="46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7438" name="Slide Number Placeholder 20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156FC46A-DCD1-FB49-A056-53D9BDC0DE2D}" type="slidenum">
              <a:rPr lang="en-US">
                <a:solidFill>
                  <a:srgbClr val="FFFFFF"/>
                </a:solidFill>
              </a:rPr>
              <a:pPr eaLnBrk="1"/>
              <a:t>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lded Corner 5"/>
          <p:cNvSpPr>
            <a:spLocks noChangeArrowheads="1"/>
          </p:cNvSpPr>
          <p:nvPr/>
        </p:nvSpPr>
        <p:spPr bwMode="auto">
          <a:xfrm>
            <a:off x="4697412" y="7134077"/>
            <a:ext cx="4502258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04: Physical-Based Tags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>
                <a:latin typeface="DejaVu Sans" pitchFamily="32" charset="0"/>
                <a:ea typeface="DejaVu Sans" pitchFamily="34" charset="0"/>
              </a:rPr>
              <a:t>The &lt;</a:t>
            </a:r>
            <a:r>
              <a:rPr lang="en-US" cap="none" dirty="0" err="1">
                <a:latin typeface="DejaVu Sans" pitchFamily="32" charset="0"/>
                <a:ea typeface="DejaVu Sans" pitchFamily="34" charset="0"/>
              </a:rPr>
              <a:t>br</a:t>
            </a:r>
            <a:r>
              <a:rPr lang="en-US" cap="none" dirty="0">
                <a:latin typeface="DejaVu Sans" pitchFamily="32" charset="0"/>
                <a:ea typeface="DejaVu Sans" pitchFamily="34" charset="0"/>
              </a:rPr>
              <a:t>&gt; Tag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714999"/>
          </a:xfrm>
        </p:spPr>
        <p:txBody>
          <a:bodyPr tIns="12240">
            <a:normAutofit lnSpcReduction="10000"/>
          </a:bodyPr>
          <a:lstStyle/>
          <a:p>
            <a:pPr marL="17463" indent="-17463">
              <a:spcAft>
                <a:spcPts val="85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dirty="0">
                <a:latin typeface="DejaVu Sans" charset="0"/>
                <a:cs typeface="DejaVu Sans" charset="0"/>
              </a:rPr>
              <a:t>Description: Inserts a line break in the text.</a:t>
            </a:r>
          </a:p>
          <a:p>
            <a:pPr marL="17463" indent="-17463">
              <a:spcAft>
                <a:spcPts val="85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>
                <a:latin typeface="DejaVu Sans" charset="0"/>
                <a:cs typeface="DejaVu Sans" charset="0"/>
              </a:rPr>
              <a:t/>
            </a:r>
            <a:br>
              <a:rPr lang="en-US" sz="2800" b="1" dirty="0">
                <a:latin typeface="DejaVu Sans" charset="0"/>
                <a:cs typeface="DejaVu Sans" charset="0"/>
              </a:rPr>
            </a:br>
            <a:r>
              <a:rPr lang="en-US" sz="2800" b="1" dirty="0">
                <a:latin typeface="DejaVu Sans" charset="0"/>
                <a:cs typeface="DejaVu Sans" charset="0"/>
              </a:rPr>
              <a:t>HTML Syntax:</a:t>
            </a:r>
          </a:p>
          <a:p>
            <a:pPr marL="722313" lvl="2" indent="-17463">
              <a:spcAft>
                <a:spcPts val="85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&lt;</a:t>
            </a:r>
            <a:r>
              <a:rPr lang="en-US" sz="2400" b="1" dirty="0" err="1">
                <a:latin typeface="Courier New" charset="0"/>
                <a:ea typeface="ＭＳ Ｐゴシック" charset="0"/>
                <a:cs typeface="Courier New" charset="0"/>
              </a:rPr>
              <a:t>br</a:t>
            </a: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marL="17463" indent="-17463">
              <a:spcAft>
                <a:spcPts val="85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>
                <a:latin typeface="DejaVu Sans" charset="0"/>
                <a:cs typeface="DejaVu Sans" charset="0"/>
              </a:rPr>
              <a:t>XHTML Syntax:</a:t>
            </a:r>
          </a:p>
          <a:p>
            <a:pPr marL="722313" lvl="2" indent="-17463">
              <a:spcAft>
                <a:spcPts val="85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&lt;</a:t>
            </a:r>
            <a:r>
              <a:rPr lang="en-US" sz="2400" b="1" dirty="0" err="1">
                <a:latin typeface="Courier New" charset="0"/>
                <a:ea typeface="ＭＳ Ｐゴシック" charset="0"/>
                <a:cs typeface="Courier New" charset="0"/>
              </a:rPr>
              <a:t>br</a:t>
            </a: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 /&gt;</a:t>
            </a:r>
          </a:p>
          <a:p>
            <a:pPr marL="17463" indent="-17463">
              <a:spcAft>
                <a:spcPts val="85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>
                <a:latin typeface="DejaVu Sans" charset="0"/>
                <a:cs typeface="DejaVu Sans" charset="0"/>
              </a:rPr>
              <a:t>Example:</a:t>
            </a:r>
          </a:p>
          <a:p>
            <a:pPr marL="622300" lvl="3" indent="-17463">
              <a:spcAft>
                <a:spcPts val="850"/>
              </a:spcAft>
              <a:buClrTx/>
              <a:buSzPct val="45000"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What is greater than God</a:t>
            </a:r>
            <a:r>
              <a:rPr lang="en-US" sz="2400" b="1" dirty="0" smtClean="0">
                <a:latin typeface="Courier New" charset="0"/>
                <a:ea typeface="ＭＳ Ｐゴシック" charset="0"/>
                <a:cs typeface="Courier New" charset="0"/>
              </a:rPr>
              <a:t>, &lt;</a:t>
            </a:r>
            <a:r>
              <a:rPr lang="en-US" sz="2400" b="1" dirty="0" err="1" smtClean="0">
                <a:latin typeface="Courier New" charset="0"/>
                <a:ea typeface="ＭＳ Ｐゴシック" charset="0"/>
                <a:cs typeface="Courier New" charset="0"/>
              </a:rPr>
              <a:t>br</a:t>
            </a:r>
            <a:r>
              <a:rPr lang="en-US" sz="2400" b="1" dirty="0" smtClean="0">
                <a:latin typeface="Courier New" charset="0"/>
                <a:ea typeface="ＭＳ Ｐゴシック" charset="0"/>
                <a:cs typeface="Courier New" charset="0"/>
              </a:rPr>
              <a:t>&gt;</a:t>
            </a: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/>
            </a:r>
            <a:b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</a:br>
            <a:r>
              <a:rPr lang="en-US" sz="2400" b="1" dirty="0" smtClean="0">
                <a:latin typeface="Courier New" charset="0"/>
                <a:ea typeface="ＭＳ Ｐゴシック" charset="0"/>
                <a:cs typeface="Courier New" charset="0"/>
              </a:rPr>
              <a:t>more evil than </a:t>
            </a: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the devil</a:t>
            </a:r>
            <a:r>
              <a:rPr lang="en-US" sz="2400" b="1" dirty="0" smtClean="0">
                <a:latin typeface="Courier New" charset="0"/>
                <a:ea typeface="ＭＳ Ｐゴシック" charset="0"/>
                <a:cs typeface="Courier New" charset="0"/>
              </a:rPr>
              <a:t>, &lt;</a:t>
            </a:r>
            <a:r>
              <a:rPr lang="en-US" sz="2400" b="1" dirty="0" err="1" smtClean="0">
                <a:latin typeface="Courier New" charset="0"/>
                <a:ea typeface="ＭＳ Ｐゴシック" charset="0"/>
                <a:cs typeface="Courier New" charset="0"/>
              </a:rPr>
              <a:t>br</a:t>
            </a:r>
            <a:r>
              <a:rPr lang="en-US" sz="2400" b="1" dirty="0" smtClean="0">
                <a:latin typeface="Courier New" charset="0"/>
                <a:ea typeface="ＭＳ Ｐゴシック" charset="0"/>
                <a:cs typeface="Courier New" charset="0"/>
              </a:rPr>
              <a:t>&gt;</a:t>
            </a: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/>
            </a:r>
            <a:b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</a:b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the dead eat it</a:t>
            </a:r>
            <a:r>
              <a:rPr lang="en-US" sz="2400" b="1" dirty="0" smtClean="0">
                <a:latin typeface="Courier New" charset="0"/>
                <a:ea typeface="ＭＳ Ｐゴシック" charset="0"/>
                <a:cs typeface="Courier New" charset="0"/>
              </a:rPr>
              <a:t>, &lt;</a:t>
            </a:r>
            <a:r>
              <a:rPr lang="en-US" sz="2400" b="1" dirty="0" err="1" smtClean="0">
                <a:latin typeface="Courier New" charset="0"/>
                <a:ea typeface="ＭＳ Ｐゴシック" charset="0"/>
                <a:cs typeface="Courier New" charset="0"/>
              </a:rPr>
              <a:t>br</a:t>
            </a:r>
            <a:r>
              <a:rPr lang="en-US" sz="2400" b="1" dirty="0" smtClean="0">
                <a:latin typeface="Courier New" charset="0"/>
                <a:ea typeface="ＭＳ Ｐゴシック" charset="0"/>
                <a:cs typeface="Courier New" charset="0"/>
              </a:rPr>
              <a:t>&gt;</a:t>
            </a: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/>
            </a:r>
            <a:b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</a:br>
            <a:r>
              <a:rPr lang="en-US" sz="2400" b="1" dirty="0" smtClean="0">
                <a:latin typeface="Courier New" charset="0"/>
                <a:ea typeface="ＭＳ Ｐゴシック" charset="0"/>
                <a:cs typeface="Courier New" charset="0"/>
              </a:rPr>
              <a:t>but if </a:t>
            </a: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the living eat it</a:t>
            </a:r>
            <a:r>
              <a:rPr lang="en-US" sz="2400" b="1" dirty="0" smtClean="0">
                <a:latin typeface="Courier New" charset="0"/>
                <a:ea typeface="ＭＳ Ｐゴシック" charset="0"/>
                <a:cs typeface="Courier New" charset="0"/>
              </a:rPr>
              <a:t>, &lt;</a:t>
            </a:r>
            <a:r>
              <a:rPr lang="en-US" sz="2400" b="1" dirty="0" err="1" smtClean="0">
                <a:latin typeface="Courier New" charset="0"/>
                <a:ea typeface="ＭＳ Ｐゴシック" charset="0"/>
                <a:cs typeface="Courier New" charset="0"/>
              </a:rPr>
              <a:t>br</a:t>
            </a:r>
            <a:r>
              <a:rPr lang="en-US" sz="2400" b="1" dirty="0" smtClean="0">
                <a:latin typeface="Courier New" charset="0"/>
                <a:ea typeface="ＭＳ Ｐゴシック" charset="0"/>
                <a:cs typeface="Courier New" charset="0"/>
              </a:rPr>
              <a:t>&gt;</a:t>
            </a: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/>
            </a:r>
            <a:b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</a:b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they die?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AF6ED2E6-7F98-DA4D-BD2C-0D4BBF6C97D9}" type="slidenum">
              <a:rPr lang="en-US">
                <a:solidFill>
                  <a:srgbClr val="FFFFFF"/>
                </a:solidFill>
              </a:rPr>
              <a:pPr eaLnBrk="1"/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5930982" y="6905477"/>
            <a:ext cx="2694071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04: Br Tag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>
                <a:latin typeface="DejaVu Sans" pitchFamily="32" charset="0"/>
                <a:ea typeface="DejaVu Sans" pitchFamily="34" charset="0"/>
              </a:rPr>
              <a:t>The &lt;</a:t>
            </a:r>
            <a:r>
              <a:rPr lang="en-US" cap="none" dirty="0" err="1">
                <a:latin typeface="DejaVu Sans" pitchFamily="32" charset="0"/>
                <a:ea typeface="DejaVu Sans" pitchFamily="34" charset="0"/>
              </a:rPr>
              <a:t>nobr</a:t>
            </a:r>
            <a:r>
              <a:rPr lang="en-US" cap="none" dirty="0">
                <a:latin typeface="DejaVu Sans" pitchFamily="32" charset="0"/>
                <a:ea typeface="DejaVu Sans" pitchFamily="34" charset="0"/>
              </a:rPr>
              <a:t>&gt; Tag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714999"/>
          </a:xfrm>
        </p:spPr>
        <p:txBody>
          <a:bodyPr tIns="12240">
            <a:normAutofit fontScale="92500" lnSpcReduction="10000"/>
          </a:bodyPr>
          <a:lstStyle/>
          <a:p>
            <a:pPr marL="0" indent="0">
              <a:spcAft>
                <a:spcPts val="85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3200" dirty="0">
                <a:latin typeface="DejaVu Sans" pitchFamily="32" charset="0"/>
                <a:ea typeface="DejaVu Sans" pitchFamily="34" charset="0"/>
              </a:rPr>
              <a:t>Description: Creates a region of non-breaking text.</a:t>
            </a:r>
          </a:p>
          <a:p>
            <a:pPr indent="-341313">
              <a:spcAft>
                <a:spcPts val="85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3200" b="1" dirty="0">
              <a:latin typeface="DejaVu Sans" pitchFamily="32" charset="0"/>
              <a:ea typeface="DejaVu Sans" pitchFamily="34" charset="0"/>
            </a:endParaRPr>
          </a:p>
          <a:p>
            <a:pPr indent="-341313">
              <a:spcAft>
                <a:spcPts val="85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3200" b="1" dirty="0">
                <a:latin typeface="DejaVu Sans" pitchFamily="32" charset="0"/>
                <a:ea typeface="DejaVu Sans" pitchFamily="34" charset="0"/>
              </a:rPr>
              <a:t>Example:</a:t>
            </a:r>
          </a:p>
          <a:p>
            <a:pPr marL="604838" lvl="3" indent="0">
              <a:spcAft>
                <a:spcPts val="850"/>
              </a:spcAft>
              <a:buClrTx/>
              <a:buSzPct val="45000"/>
              <a:buFontTx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&lt;p&gt;The find command is the Swiss army knife of Linux commands.  With a single command, you can search for a string inside all HTML files on a web site.  For example:&lt;/p&gt;</a:t>
            </a:r>
            <a:br>
              <a:rPr lang="en-US" sz="2800" b="1" dirty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&lt;code&gt;&lt;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nobr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&gt;find . -name "*.html" -exec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-l Waldo {} \;&lt;/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nobr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&gt;&lt;/code&gt;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27F3EC95-9B49-D948-965A-44E2085BFEF5}" type="slidenum">
              <a:rPr lang="en-US">
                <a:solidFill>
                  <a:srgbClr val="FFFFFF"/>
                </a:solidFill>
              </a:rPr>
              <a:pPr eaLnBrk="1"/>
              <a:t>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5497410" y="6877770"/>
            <a:ext cx="3035510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04: </a:t>
            </a:r>
            <a:r>
              <a:rPr lang="en-US" b="1" dirty="0" err="1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Nobr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 Tag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>
                <a:latin typeface="DejaVu Sans" pitchFamily="32" charset="0"/>
                <a:ea typeface="DejaVu Sans" pitchFamily="34" charset="0"/>
              </a:rPr>
              <a:t>The &lt;pre&gt; Tag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 fontScale="92500"/>
          </a:bodyPr>
          <a:lstStyle/>
          <a:p>
            <a:pPr marL="17463" indent="-17463">
              <a:spcAft>
                <a:spcPts val="85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3600" dirty="0">
                <a:latin typeface="DejaVu Sans" pitchFamily="32" charset="0"/>
                <a:ea typeface="DejaVu Sans" pitchFamily="34" charset="0"/>
              </a:rPr>
              <a:t>Description: Preserves the formatting of a text block.</a:t>
            </a:r>
          </a:p>
          <a:p>
            <a:pPr indent="-341313">
              <a:spcAft>
                <a:spcPts val="85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3600" b="1" dirty="0">
              <a:latin typeface="DejaVu Sans" pitchFamily="32" charset="0"/>
              <a:ea typeface="DejaVu Sans" pitchFamily="34" charset="0"/>
            </a:endParaRPr>
          </a:p>
          <a:p>
            <a:pPr indent="-341313">
              <a:spcAft>
                <a:spcPts val="85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3600" b="1" dirty="0">
                <a:latin typeface="DejaVu Sans" pitchFamily="32" charset="0"/>
                <a:ea typeface="DejaVu Sans" pitchFamily="34" charset="0"/>
              </a:rPr>
              <a:t>Example:</a:t>
            </a:r>
          </a:p>
          <a:p>
            <a:pPr lvl="1"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&lt;pre&gt;</a:t>
            </a:r>
          </a:p>
          <a:p>
            <a:pPr lvl="1"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&lt;b&gt;main&lt;/b&gt;()</a:t>
            </a:r>
          </a:p>
          <a:p>
            <a:pPr lvl="1"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  &lt;b&gt;</a:t>
            </a:r>
            <a:r>
              <a:rPr lang="en-US" sz="3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&lt;/b&gt;( "Hello World\n" );</a:t>
            </a:r>
          </a:p>
          <a:p>
            <a:pPr lvl="1"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&lt;/pre&gt;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F39F6FED-F119-C04D-9ABA-D8378B85520E}" type="slidenum">
              <a:rPr lang="en-US">
                <a:solidFill>
                  <a:srgbClr val="FFFFFF"/>
                </a:solidFill>
              </a:rPr>
              <a:pPr eaLnBrk="1"/>
              <a:t>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5702382" y="6753550"/>
            <a:ext cx="2844753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04: Pre Tag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>
                <a:latin typeface="DejaVu Sans" pitchFamily="32" charset="0"/>
                <a:ea typeface="DejaVu Sans" pitchFamily="34" charset="0"/>
              </a:rPr>
              <a:t>The </a:t>
            </a: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&lt;</a:t>
            </a:r>
            <a:r>
              <a:rPr lang="en-US" cap="none" dirty="0" err="1" smtClean="0">
                <a:latin typeface="DejaVu Sans" pitchFamily="32" charset="0"/>
                <a:ea typeface="DejaVu Sans" pitchFamily="34" charset="0"/>
              </a:rPr>
              <a:t>xmp</a:t>
            </a: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&gt; </a:t>
            </a:r>
            <a:r>
              <a:rPr lang="en-US" cap="none" dirty="0">
                <a:latin typeface="DejaVu Sans" pitchFamily="32" charset="0"/>
                <a:ea typeface="DejaVu Sans" pitchFamily="34" charset="0"/>
              </a:rPr>
              <a:t>Tag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 fontScale="92500" lnSpcReduction="20000"/>
          </a:bodyPr>
          <a:lstStyle/>
          <a:p>
            <a:pPr marL="17463" indent="-17463">
              <a:spcAft>
                <a:spcPts val="85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3600" dirty="0">
                <a:latin typeface="DejaVu Sans" pitchFamily="32" charset="0"/>
                <a:ea typeface="DejaVu Sans" pitchFamily="34" charset="0"/>
              </a:rPr>
              <a:t>Description: Preserves the formatting of a text </a:t>
            </a:r>
            <a:r>
              <a:rPr lang="en-US" sz="3600" dirty="0" smtClean="0">
                <a:latin typeface="DejaVu Sans" pitchFamily="32" charset="0"/>
                <a:ea typeface="DejaVu Sans" pitchFamily="34" charset="0"/>
              </a:rPr>
              <a:t>block just like &lt;pre&gt; except that it does not format embedded HTML tags.  Not supported in HTML5.</a:t>
            </a:r>
            <a:endParaRPr lang="en-US" sz="3600" dirty="0">
              <a:latin typeface="DejaVu Sans" pitchFamily="32" charset="0"/>
              <a:ea typeface="DejaVu Sans" pitchFamily="34" charset="0"/>
            </a:endParaRPr>
          </a:p>
          <a:p>
            <a:pPr indent="-341313">
              <a:spcAft>
                <a:spcPts val="85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3600" b="1" dirty="0">
              <a:latin typeface="DejaVu Sans" pitchFamily="32" charset="0"/>
              <a:ea typeface="DejaVu Sans" pitchFamily="34" charset="0"/>
            </a:endParaRPr>
          </a:p>
          <a:p>
            <a:pPr indent="-341313">
              <a:spcAft>
                <a:spcPts val="85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3600" b="1" dirty="0">
                <a:latin typeface="DejaVu Sans" pitchFamily="32" charset="0"/>
                <a:ea typeface="DejaVu Sans" pitchFamily="34" charset="0"/>
              </a:rPr>
              <a:t>Example:</a:t>
            </a:r>
          </a:p>
          <a:p>
            <a:pPr lvl="1"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xmp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3000" b="1" dirty="0">
              <a:latin typeface="Courier New" pitchFamily="49" charset="0"/>
              <a:cs typeface="Courier New" pitchFamily="49" charset="0"/>
            </a:endParaRPr>
          </a:p>
          <a:p>
            <a:pPr lvl="1"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&lt;b&gt;main&lt;/b&gt;()</a:t>
            </a:r>
          </a:p>
          <a:p>
            <a:pPr lvl="1"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  &lt;b&gt;</a:t>
            </a:r>
            <a:r>
              <a:rPr lang="en-US" sz="3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&lt;/b&gt;( "Hello World\n" );</a:t>
            </a:r>
          </a:p>
          <a:p>
            <a:pPr lvl="1"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xmp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3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F39F6FED-F119-C04D-9ABA-D8378B85520E}" type="slidenum">
              <a:rPr lang="en-US">
                <a:solidFill>
                  <a:srgbClr val="FFFFFF"/>
                </a:solidFill>
              </a:rPr>
              <a:pPr eaLnBrk="1"/>
              <a:t>17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5631049" y="6753550"/>
            <a:ext cx="2987421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04: </a:t>
            </a:r>
            <a:r>
              <a:rPr lang="en-US" b="1" dirty="0" err="1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Xmp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 Tag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8892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>
                <a:latin typeface="DejaVu Sans" pitchFamily="32" charset="0"/>
                <a:ea typeface="DejaVu Sans" pitchFamily="34" charset="0"/>
              </a:rPr>
              <a:t>The </a:t>
            </a: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&lt;address&gt; </a:t>
            </a:r>
            <a:r>
              <a:rPr lang="en-US" cap="none" dirty="0">
                <a:latin typeface="DejaVu Sans" pitchFamily="32" charset="0"/>
                <a:ea typeface="DejaVu Sans" pitchFamily="34" charset="0"/>
              </a:rPr>
              <a:t>Tag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/>
          </a:bodyPr>
          <a:lstStyle/>
          <a:p>
            <a:pPr marL="0" indent="0">
              <a:spcAft>
                <a:spcPts val="85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  <a:cs typeface="DejaVu Sans" charset="0"/>
              </a:rPr>
              <a:t>Description: </a:t>
            </a:r>
            <a:r>
              <a:rPr lang="en-US" sz="3600" dirty="0" smtClean="0">
                <a:latin typeface="DejaVu Sans" charset="0"/>
                <a:cs typeface="DejaVu Sans" charset="0"/>
              </a:rPr>
              <a:t>Tag to display contact information.</a:t>
            </a:r>
            <a:endParaRPr lang="en-US" sz="3600" dirty="0">
              <a:latin typeface="DejaVu Sans" charset="0"/>
              <a:cs typeface="DejaVu Sans" charset="0"/>
            </a:endParaRPr>
          </a:p>
          <a:p>
            <a:pPr indent="-341313">
              <a:spcAft>
                <a:spcPts val="85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b="1" dirty="0">
              <a:latin typeface="DejaVu Sans" charset="0"/>
              <a:cs typeface="DejaVu Sans" charset="0"/>
            </a:endParaRPr>
          </a:p>
          <a:p>
            <a:pPr indent="-341313">
              <a:spcAft>
                <a:spcPts val="85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>
                <a:latin typeface="DejaVu Sans" charset="0"/>
                <a:cs typeface="DejaVu Sans" charset="0"/>
              </a:rPr>
              <a:t>Example:</a:t>
            </a:r>
          </a:p>
          <a:p>
            <a:pPr marL="908050" lvl="2" indent="6350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&lt;address&gt;</a:t>
            </a:r>
          </a:p>
          <a:p>
            <a:pPr marL="908050" lvl="2" indent="6350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   Kirkwood Continuing </a:t>
            </a:r>
            <a:r>
              <a:rPr lang="en-US" sz="2400" b="1" dirty="0" smtClean="0">
                <a:latin typeface="Courier New" charset="0"/>
                <a:ea typeface="ＭＳ Ｐゴシック" charset="0"/>
                <a:cs typeface="Courier New" charset="0"/>
              </a:rPr>
              <a:t>Education&lt;</a:t>
            </a:r>
            <a:r>
              <a:rPr lang="en-US" sz="2400" b="1" dirty="0" err="1" smtClean="0">
                <a:latin typeface="Courier New" charset="0"/>
                <a:ea typeface="ＭＳ Ｐゴシック" charset="0"/>
                <a:cs typeface="Courier New" charset="0"/>
              </a:rPr>
              <a:t>br</a:t>
            </a:r>
            <a:r>
              <a:rPr lang="en-US" sz="2400" b="1" dirty="0" smtClean="0">
                <a:latin typeface="Courier New" charset="0"/>
                <a:ea typeface="ＭＳ Ｐゴシック" charset="0"/>
                <a:cs typeface="Courier New" charset="0"/>
              </a:rPr>
              <a:t>&gt;</a:t>
            </a:r>
            <a:endParaRPr lang="en-US" sz="24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908050" lvl="2" indent="6350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   6301 Kirkwood Blvd. </a:t>
            </a:r>
            <a:r>
              <a:rPr lang="en-US" sz="2400" b="1" dirty="0" smtClean="0">
                <a:latin typeface="Courier New" charset="0"/>
                <a:ea typeface="ＭＳ Ｐゴシック" charset="0"/>
                <a:cs typeface="Courier New" charset="0"/>
              </a:rPr>
              <a:t>SW&lt;</a:t>
            </a:r>
            <a:r>
              <a:rPr lang="en-US" sz="2400" b="1" dirty="0" err="1" smtClean="0">
                <a:latin typeface="Courier New" charset="0"/>
                <a:ea typeface="ＭＳ Ｐゴシック" charset="0"/>
                <a:cs typeface="Courier New" charset="0"/>
              </a:rPr>
              <a:t>br</a:t>
            </a:r>
            <a:r>
              <a:rPr lang="en-US" sz="2400" b="1" dirty="0" smtClean="0">
                <a:latin typeface="Courier New" charset="0"/>
                <a:ea typeface="ＭＳ Ｐゴシック" charset="0"/>
                <a:cs typeface="Courier New" charset="0"/>
              </a:rPr>
              <a:t>&gt;</a:t>
            </a:r>
            <a:endParaRPr lang="en-US" sz="24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908050" lvl="2" indent="6350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   Cedar Rapids, IA 52404</a:t>
            </a:r>
          </a:p>
          <a:p>
            <a:pPr marL="908050" lvl="2" indent="6350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&lt;/address&gt;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49A3DE67-38A3-DB4A-8A86-2867010C5231}" type="slidenum">
              <a:rPr lang="en-US">
                <a:solidFill>
                  <a:srgbClr val="FFFFFF"/>
                </a:solidFill>
              </a:rPr>
              <a:pPr eaLnBrk="1"/>
              <a:t>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5040312" y="6751637"/>
            <a:ext cx="3458704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04: Address Tag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>
                <a:latin typeface="DejaVu Sans" pitchFamily="32" charset="0"/>
                <a:ea typeface="DejaVu Sans" pitchFamily="34" charset="0"/>
              </a:rPr>
              <a:t>The &lt;</a:t>
            </a:r>
            <a:r>
              <a:rPr lang="en-US" cap="none" dirty="0" err="1">
                <a:latin typeface="DejaVu Sans" pitchFamily="32" charset="0"/>
                <a:ea typeface="DejaVu Sans" pitchFamily="34" charset="0"/>
              </a:rPr>
              <a:t>blockquote</a:t>
            </a:r>
            <a:r>
              <a:rPr lang="en-US" cap="none" dirty="0">
                <a:latin typeface="DejaVu Sans" pitchFamily="32" charset="0"/>
                <a:ea typeface="DejaVu Sans" pitchFamily="34" charset="0"/>
              </a:rPr>
              <a:t>&gt; Tag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 lnSpcReduction="10000"/>
          </a:bodyPr>
          <a:lstStyle/>
          <a:p>
            <a:pPr marL="0" indent="0">
              <a:spcAft>
                <a:spcPts val="85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  <a:cs typeface="DejaVu Sans" charset="0"/>
              </a:rPr>
              <a:t>Description: </a:t>
            </a:r>
            <a:r>
              <a:rPr lang="en-US" sz="3600" dirty="0" smtClean="0">
                <a:latin typeface="DejaVu Sans" charset="0"/>
                <a:cs typeface="DejaVu Sans" charset="0"/>
              </a:rPr>
              <a:t>Indents the left and right margins of the text.</a:t>
            </a:r>
            <a:endParaRPr lang="en-US" sz="3600" dirty="0">
              <a:latin typeface="DejaVu Sans" charset="0"/>
              <a:cs typeface="DejaVu Sans" charset="0"/>
            </a:endParaRPr>
          </a:p>
          <a:p>
            <a:pPr indent="-341313">
              <a:spcAft>
                <a:spcPts val="85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b="1" dirty="0">
              <a:latin typeface="DejaVu Sans" charset="0"/>
              <a:cs typeface="DejaVu Sans" charset="0"/>
            </a:endParaRPr>
          </a:p>
          <a:p>
            <a:pPr indent="-341313">
              <a:spcAft>
                <a:spcPts val="85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>
                <a:latin typeface="DejaVu Sans" charset="0"/>
                <a:cs typeface="DejaVu Sans" charset="0"/>
              </a:rPr>
              <a:t>Example:</a:t>
            </a:r>
          </a:p>
          <a:p>
            <a:pPr marL="908050" lvl="2" indent="6350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&lt;</a:t>
            </a:r>
            <a:r>
              <a:rPr lang="en-US" sz="2400" b="1" dirty="0" err="1">
                <a:latin typeface="Courier New" charset="0"/>
                <a:ea typeface="ＭＳ Ｐゴシック" charset="0"/>
                <a:cs typeface="Courier New" charset="0"/>
              </a:rPr>
              <a:t>blockquote</a:t>
            </a: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marL="908050" lvl="2" indent="6350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   Our constitution was made only for a</a:t>
            </a:r>
          </a:p>
          <a:p>
            <a:pPr marL="908050" lvl="2" indent="6350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   moral and religious people. It is</a:t>
            </a:r>
          </a:p>
          <a:p>
            <a:pPr marL="908050" lvl="2" indent="6350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   wholly inadequate to the government</a:t>
            </a:r>
          </a:p>
          <a:p>
            <a:pPr marL="908050" lvl="2" indent="6350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   of any other</a:t>
            </a:r>
            <a:r>
              <a:rPr lang="en-US" sz="2400" b="1" dirty="0" smtClean="0">
                <a:latin typeface="Courier New" charset="0"/>
                <a:ea typeface="ＭＳ Ｐゴシック" charset="0"/>
                <a:cs typeface="Courier New" charset="0"/>
              </a:rPr>
              <a:t>. &lt;</a:t>
            </a:r>
            <a:r>
              <a:rPr lang="en-US" sz="2400" b="1" dirty="0" err="1" smtClean="0">
                <a:latin typeface="Courier New" charset="0"/>
                <a:ea typeface="ＭＳ Ｐゴシック" charset="0"/>
                <a:cs typeface="Courier New" charset="0"/>
              </a:rPr>
              <a:t>br</a:t>
            </a:r>
            <a:r>
              <a:rPr lang="en-US" sz="2400" b="1" dirty="0" smtClean="0">
                <a:latin typeface="Courier New" charset="0"/>
                <a:ea typeface="ＭＳ Ｐゴシック" charset="0"/>
                <a:cs typeface="Courier New" charset="0"/>
              </a:rPr>
              <a:t>&gt;</a:t>
            </a:r>
            <a:endParaRPr lang="en-US" sz="24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908050" lvl="2" indent="6350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4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908050" lvl="2" indent="6350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   </a:t>
            </a:r>
            <a:r>
              <a:rPr lang="en-US" sz="2400" b="1" dirty="0" smtClean="0">
                <a:latin typeface="Courier New" charset="0"/>
                <a:ea typeface="ＭＳ Ｐゴシック" charset="0"/>
                <a:cs typeface="Courier New" charset="0"/>
              </a:rPr>
              <a:t>&amp;</a:t>
            </a:r>
            <a:r>
              <a:rPr lang="en-US" sz="2400" b="1" dirty="0" err="1" smtClean="0">
                <a:latin typeface="Courier New" charset="0"/>
                <a:ea typeface="ＭＳ Ｐゴシック" charset="0"/>
                <a:cs typeface="Courier New" charset="0"/>
              </a:rPr>
              <a:t>mdash</a:t>
            </a: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; &lt;b&gt;John Adams&lt;/b&gt;, </a:t>
            </a:r>
            <a:r>
              <a:rPr lang="en-US" sz="2400" b="1" dirty="0" smtClean="0">
                <a:latin typeface="Courier New" charset="0"/>
                <a:ea typeface="ＭＳ Ｐゴシック" charset="0"/>
                <a:cs typeface="Courier New" charset="0"/>
              </a:rPr>
              <a:t>1854</a:t>
            </a:r>
            <a:endParaRPr lang="en-US" sz="24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908050" lvl="2" indent="6350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 smtClean="0">
                <a:latin typeface="Courier New" charset="0"/>
                <a:ea typeface="ＭＳ Ｐゴシック" charset="0"/>
                <a:cs typeface="Courier New" charset="0"/>
              </a:rPr>
              <a:t>&lt;</a:t>
            </a: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/</a:t>
            </a:r>
            <a:r>
              <a:rPr lang="en-US" sz="2400" b="1" dirty="0" err="1">
                <a:latin typeface="Courier New" charset="0"/>
                <a:ea typeface="ＭＳ Ｐゴシック" charset="0"/>
                <a:cs typeface="Courier New" charset="0"/>
              </a:rPr>
              <a:t>blockquote</a:t>
            </a: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49A3DE67-38A3-DB4A-8A86-2867010C5231}" type="slidenum">
              <a:rPr lang="en-US">
                <a:solidFill>
                  <a:srgbClr val="FFFFFF"/>
                </a:solidFill>
              </a:rPr>
              <a:pPr eaLnBrk="1"/>
              <a:t>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4673682" y="6903564"/>
            <a:ext cx="3864263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04: </a:t>
            </a:r>
            <a:r>
              <a:rPr lang="en-US" b="1" dirty="0" err="1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Blockquote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 Tag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49415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>
                <a:latin typeface="DejaVu Sans" pitchFamily="32" charset="0"/>
                <a:ea typeface="DejaVu Sans" pitchFamily="34" charset="0"/>
              </a:rPr>
              <a:t>The &lt;div&gt; Tag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/>
          <a:lstStyle/>
          <a:p>
            <a:pPr marL="20638" indent="-20638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  <a:cs typeface="DejaVu Sans" charset="0"/>
              </a:rPr>
              <a:t>Description: Defines a HTML division</a:t>
            </a:r>
            <a:r>
              <a:rPr lang="en-US" sz="3600" dirty="0" smtClean="0">
                <a:latin typeface="DejaVu Sans" charset="0"/>
                <a:cs typeface="DejaVu Sans" charset="0"/>
              </a:rPr>
              <a:t>.  General purpose block content container. </a:t>
            </a:r>
            <a:endParaRPr lang="en-US" sz="3600" dirty="0">
              <a:latin typeface="DejaVu Sans" charset="0"/>
              <a:cs typeface="DejaVu Sans" charset="0"/>
            </a:endParaRP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  <a:cs typeface="DejaVu Sans" charset="0"/>
            </a:endParaRP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  <a:cs typeface="DejaVu Sans" charset="0"/>
              </a:rPr>
              <a:t>Example: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 charset="0"/>
                <a:ea typeface="ＭＳ Ｐゴシック" charset="0"/>
                <a:cs typeface="Courier New" charset="0"/>
              </a:rPr>
              <a:t>&lt;div style</a:t>
            </a:r>
            <a:r>
              <a:rPr lang="en-US" sz="3200" b="1" dirty="0" smtClean="0">
                <a:latin typeface="Courier New" charset="0"/>
                <a:ea typeface="ＭＳ Ｐゴシック" charset="0"/>
                <a:cs typeface="Courier New" charset="0"/>
              </a:rPr>
              <a:t>="color</a:t>
            </a:r>
            <a:r>
              <a:rPr lang="en-US" sz="3200" b="1" dirty="0">
                <a:latin typeface="Courier New" charset="0"/>
                <a:ea typeface="ＭＳ Ｐゴシック" charset="0"/>
                <a:cs typeface="Courier New" charset="0"/>
              </a:rPr>
              <a:t>: #</a:t>
            </a:r>
            <a:r>
              <a:rPr lang="en-US" sz="3200" b="1" dirty="0" smtClean="0">
                <a:latin typeface="Courier New" charset="0"/>
                <a:ea typeface="ＭＳ Ｐゴシック" charset="0"/>
                <a:cs typeface="Courier New" charset="0"/>
              </a:rPr>
              <a:t>FF0000"&gt;</a:t>
            </a:r>
            <a:endParaRPr lang="en-US" sz="32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 charset="0"/>
                <a:ea typeface="ＭＳ Ｐゴシック" charset="0"/>
                <a:cs typeface="Courier New" charset="0"/>
              </a:rPr>
              <a:t>   &lt;h2&gt;This header is red&lt;/h2&gt;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 charset="0"/>
                <a:ea typeface="ＭＳ Ｐゴシック" charset="0"/>
                <a:cs typeface="Courier New" charset="0"/>
              </a:rPr>
              <a:t>   &lt;p&gt;So is this paragraph&lt;/p&gt;</a:t>
            </a:r>
          </a:p>
          <a:p>
            <a:pPr lvl="1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b="1" dirty="0">
                <a:latin typeface="Courier New" charset="0"/>
                <a:ea typeface="ＭＳ Ｐゴシック" charset="0"/>
                <a:cs typeface="Courier New" charset="0"/>
              </a:rPr>
              <a:t>&lt;/div&gt;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5781825" y="6751637"/>
            <a:ext cx="2825517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04: </a:t>
            </a:r>
            <a:r>
              <a:rPr lang="en-US" b="1" dirty="0" err="1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Div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 Tag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>
                <a:latin typeface="DejaVu Sans" pitchFamily="32" charset="0"/>
                <a:ea typeface="DejaVu Sans" pitchFamily="34" charset="0"/>
              </a:rPr>
              <a:t>The </a:t>
            </a: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&lt;span&gt; </a:t>
            </a:r>
            <a:r>
              <a:rPr lang="en-US" cap="none" dirty="0">
                <a:latin typeface="DejaVu Sans" pitchFamily="32" charset="0"/>
                <a:ea typeface="DejaVu Sans" pitchFamily="34" charset="0"/>
              </a:rPr>
              <a:t>Tag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/>
          </a:bodyPr>
          <a:lstStyle/>
          <a:p>
            <a:pPr marL="4763" indent="-47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  <a:cs typeface="DejaVu Sans" charset="0"/>
              </a:rPr>
              <a:t>Description: </a:t>
            </a:r>
            <a:r>
              <a:rPr lang="en-US" sz="3600" dirty="0" smtClean="0">
                <a:latin typeface="DejaVu Sans" charset="0"/>
                <a:cs typeface="DejaVu Sans" charset="0"/>
              </a:rPr>
              <a:t>Useful for defining inline content.</a:t>
            </a:r>
            <a:endParaRPr lang="en-US" sz="3600" dirty="0">
              <a:latin typeface="DejaVu Sans" charset="0"/>
              <a:cs typeface="DejaVu Sans" charset="0"/>
            </a:endParaRP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  <a:cs typeface="DejaVu Sans" charset="0"/>
            </a:endParaRP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  <a:cs typeface="DejaVu Sans" charset="0"/>
              </a:rPr>
              <a:t>Example:</a:t>
            </a:r>
          </a:p>
          <a:p>
            <a:pPr lvl="1" indent="-334963">
              <a:lnSpc>
                <a:spcPct val="8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500" b="1" dirty="0" smtClean="0">
                <a:latin typeface="Courier New" charset="0"/>
                <a:ea typeface="ＭＳ Ｐゴシック" charset="0"/>
                <a:cs typeface="Courier New" charset="0"/>
              </a:rPr>
              <a:t>This text is</a:t>
            </a:r>
          </a:p>
          <a:p>
            <a:pPr lvl="1" indent="-334963">
              <a:lnSpc>
                <a:spcPct val="8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500" b="1" dirty="0" smtClean="0">
                <a:latin typeface="Courier New" charset="0"/>
                <a:ea typeface="ＭＳ Ｐゴシック" charset="0"/>
                <a:cs typeface="Courier New" charset="0"/>
              </a:rPr>
              <a:t>&lt;span </a:t>
            </a:r>
            <a:r>
              <a:rPr lang="en-US" sz="3500" b="1" dirty="0">
                <a:latin typeface="Courier New" charset="0"/>
                <a:ea typeface="ＭＳ Ｐゴシック" charset="0"/>
                <a:cs typeface="Courier New" charset="0"/>
              </a:rPr>
              <a:t>style</a:t>
            </a:r>
            <a:r>
              <a:rPr lang="en-US" sz="3500" b="1" dirty="0" smtClean="0">
                <a:latin typeface="Courier New" charset="0"/>
                <a:ea typeface="ＭＳ Ｐゴシック" charset="0"/>
                <a:cs typeface="Courier New" charset="0"/>
              </a:rPr>
              <a:t>="color</a:t>
            </a:r>
            <a:r>
              <a:rPr lang="en-US" sz="3500" b="1" dirty="0">
                <a:latin typeface="Courier New" charset="0"/>
                <a:ea typeface="ＭＳ Ｐゴシック" charset="0"/>
                <a:cs typeface="Courier New" charset="0"/>
              </a:rPr>
              <a:t>: #</a:t>
            </a:r>
            <a:r>
              <a:rPr lang="en-US" sz="3500" b="1" dirty="0" smtClean="0">
                <a:latin typeface="Courier New" charset="0"/>
                <a:ea typeface="ＭＳ Ｐゴシック" charset="0"/>
                <a:cs typeface="Courier New" charset="0"/>
              </a:rPr>
              <a:t>FF0000"&gt;</a:t>
            </a:r>
          </a:p>
          <a:p>
            <a:pPr lvl="1" indent="-334963">
              <a:lnSpc>
                <a:spcPct val="8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500" b="1" dirty="0" smtClean="0">
                <a:latin typeface="Courier New" charset="0"/>
                <a:ea typeface="ＭＳ Ｐゴシック" charset="0"/>
                <a:cs typeface="Courier New" charset="0"/>
              </a:rPr>
              <a:t>   red</a:t>
            </a:r>
          </a:p>
          <a:p>
            <a:pPr lvl="1" indent="-334963">
              <a:lnSpc>
                <a:spcPct val="8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500" b="1" dirty="0" smtClean="0">
                <a:latin typeface="Courier New" charset="0"/>
                <a:ea typeface="ＭＳ Ｐゴシック" charset="0"/>
                <a:cs typeface="Courier New" charset="0"/>
              </a:rPr>
              <a:t>&lt;/span&gt;</a:t>
            </a:r>
            <a:endParaRPr lang="en-US" sz="35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1" indent="-334963">
              <a:lnSpc>
                <a:spcPct val="8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500" b="1" dirty="0" smtClean="0">
                <a:latin typeface="Courier New" charset="0"/>
                <a:ea typeface="ＭＳ Ｐゴシック" charset="0"/>
                <a:cs typeface="Courier New" charset="0"/>
              </a:rPr>
              <a:t>in color.</a:t>
            </a:r>
            <a:endParaRPr lang="en-US" sz="3500" b="1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5550992" y="6751637"/>
            <a:ext cx="3056350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04: Span Tag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32393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Common Attributes</a:t>
            </a:r>
            <a:endParaRPr lang="en-US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1371599"/>
          </a:xfrm>
        </p:spPr>
        <p:txBody>
          <a:bodyPr tIns="12240"/>
          <a:lstStyle/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  <a:cs typeface="DejaVu Sans" charset="0"/>
              </a:rPr>
              <a:t>Description: </a:t>
            </a:r>
            <a:r>
              <a:rPr lang="en-US" sz="3600" dirty="0" smtClean="0">
                <a:latin typeface="DejaVu Sans" charset="0"/>
                <a:cs typeface="DejaVu Sans" charset="0"/>
              </a:rPr>
              <a:t>A number of tags support the following attributes.</a:t>
            </a:r>
            <a:endParaRPr lang="en-US" sz="3200" b="1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519545" y="2886290"/>
            <a:ext cx="184666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822742"/>
              </p:ext>
            </p:extLst>
          </p:nvPr>
        </p:nvGraphicFramePr>
        <p:xfrm>
          <a:off x="582612" y="2751137"/>
          <a:ext cx="800100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040"/>
                <a:gridCol w="6231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Attribute</a:t>
                      </a:r>
                      <a:endParaRPr lang="en-US" sz="2200" b="1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Description</a:t>
                      </a:r>
                      <a:endParaRPr lang="en-US" sz="2200" b="1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Courier New"/>
                          <a:cs typeface="Courier New"/>
                        </a:rPr>
                        <a:t>align</a:t>
                      </a:r>
                      <a:endParaRPr lang="en-US" sz="22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2200" b="1" dirty="0" smtClean="0">
                          <a:latin typeface="Courier New"/>
                          <a:cs typeface="Courier New"/>
                        </a:rPr>
                        <a:t>left, center, right, justify </a:t>
                      </a:r>
                      <a:r>
                        <a:rPr kumimoji="0" lang="en-US" sz="2200" kern="1200" dirty="0" smtClean="0">
                          <a:solidFill>
                            <a:schemeClr val="dk1"/>
                          </a:solidFill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(No HTML5 support. Use CSS)</a:t>
                      </a:r>
                      <a:endParaRPr kumimoji="0" lang="en-US" sz="2200" kern="1200" dirty="0">
                        <a:solidFill>
                          <a:schemeClr val="dk1"/>
                        </a:solidFill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Courier New"/>
                          <a:cs typeface="Courier New"/>
                        </a:rPr>
                        <a:t>id</a:t>
                      </a:r>
                      <a:endParaRPr lang="en-US" sz="22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Unique</a:t>
                      </a:r>
                      <a:r>
                        <a:rPr lang="en-US" sz="2200" baseline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 value used by CSS and links</a:t>
                      </a:r>
                      <a:endParaRPr lang="en-US" sz="22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Courier New"/>
                          <a:cs typeface="Courier New"/>
                        </a:rPr>
                        <a:t>title</a:t>
                      </a:r>
                      <a:endParaRPr lang="en-US" sz="22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Title</a:t>
                      </a:r>
                      <a:r>
                        <a:rPr lang="en-US" sz="2200" baseline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 associated with div that is displayed when when mouse passes over element </a:t>
                      </a:r>
                      <a:endParaRPr lang="en-US" sz="22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Courier New"/>
                          <a:cs typeface="Courier New"/>
                        </a:rPr>
                        <a:t>class</a:t>
                      </a:r>
                      <a:endParaRPr lang="en-US" sz="22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Apply style to multiple</a:t>
                      </a:r>
                      <a:r>
                        <a:rPr lang="en-US" sz="2200" baseline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 common elements </a:t>
                      </a:r>
                      <a:endParaRPr lang="en-US" sz="22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Courier New"/>
                          <a:cs typeface="Courier New"/>
                        </a:rPr>
                        <a:t>style</a:t>
                      </a:r>
                      <a:endParaRPr lang="en-US" sz="22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Create</a:t>
                      </a:r>
                      <a:r>
                        <a:rPr lang="en-US" sz="2200" baseline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 inline style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Courier New"/>
                          <a:cs typeface="Courier New"/>
                        </a:rPr>
                        <a:t>event</a:t>
                      </a:r>
                      <a:endParaRPr lang="en-US" sz="22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Respond</a:t>
                      </a:r>
                      <a:r>
                        <a:rPr lang="en-US" sz="2200" baseline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 to user related event such as mouse click</a:t>
                      </a:r>
                      <a:endParaRPr lang="en-US" sz="22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2127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>
                <a:latin typeface="DejaVu Sans" pitchFamily="32" charset="0"/>
                <a:ea typeface="DejaVu Sans" pitchFamily="34" charset="0"/>
              </a:rPr>
              <a:t>The &lt;p&gt; Tag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 lnSpcReduction="10000"/>
          </a:bodyPr>
          <a:lstStyle/>
          <a:p>
            <a:pPr marL="414338" indent="-309563">
              <a:lnSpc>
                <a:spcPct val="87000"/>
              </a:lnSpc>
              <a:buClr>
                <a:srgbClr val="FFFFFF"/>
              </a:buClr>
              <a:buSzPct val="45000"/>
              <a:buFont typeface="Wingdings" charset="0"/>
              <a:buChar char=""/>
              <a:tabLst>
                <a:tab pos="414338" algn="l"/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</a:tabLst>
            </a:pPr>
            <a:r>
              <a:rPr lang="en-US" sz="3600" dirty="0">
                <a:latin typeface="DejaVu Sans" charset="0"/>
                <a:cs typeface="DejaVu Sans" charset="0"/>
              </a:rPr>
              <a:t>Description: Defines a paragraph</a:t>
            </a:r>
            <a:r>
              <a:rPr lang="en-US" sz="3600" b="1" dirty="0">
                <a:latin typeface="DejaVu Sans" charset="0"/>
                <a:cs typeface="DejaVu Sans" charset="0"/>
              </a:rPr>
              <a:t/>
            </a:r>
            <a:br>
              <a:rPr lang="en-US" sz="3600" b="1" dirty="0">
                <a:latin typeface="DejaVu Sans" charset="0"/>
                <a:cs typeface="DejaVu Sans" charset="0"/>
              </a:rPr>
            </a:br>
            <a:endParaRPr lang="en-US" sz="3600" b="1" dirty="0">
              <a:latin typeface="DejaVu Sans" charset="0"/>
              <a:cs typeface="DejaVu Sans" charset="0"/>
            </a:endParaRPr>
          </a:p>
          <a:p>
            <a:pPr marL="414338" indent="-309563">
              <a:lnSpc>
                <a:spcPct val="87000"/>
              </a:lnSpc>
              <a:buClr>
                <a:srgbClr val="FFFFFF"/>
              </a:buClr>
              <a:buSzPct val="45000"/>
              <a:buFont typeface="Wingdings" charset="0"/>
              <a:buChar char=""/>
              <a:tabLst>
                <a:tab pos="414338" algn="l"/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</a:tabLst>
            </a:pPr>
            <a:r>
              <a:rPr lang="en-US" sz="3600" b="1" dirty="0">
                <a:latin typeface="DejaVu Sans" charset="0"/>
                <a:cs typeface="DejaVu Sans" charset="0"/>
              </a:rPr>
              <a:t>Syntax:</a:t>
            </a:r>
          </a:p>
          <a:p>
            <a:pPr marL="1779588" lvl="1" indent="-865188">
              <a:lnSpc>
                <a:spcPct val="90000"/>
              </a:lnSpc>
              <a:buClrTx/>
              <a:buFontTx/>
              <a:buNone/>
              <a:tabLst>
                <a:tab pos="414338" algn="l"/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&lt;p&gt;</a:t>
            </a:r>
          </a:p>
          <a:p>
            <a:pPr marL="1779588" lvl="1" indent="-865188">
              <a:lnSpc>
                <a:spcPct val="90000"/>
              </a:lnSpc>
              <a:buClrTx/>
              <a:buFontTx/>
              <a:buNone/>
              <a:tabLst>
                <a:tab pos="414338" algn="l"/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Four score and seven years ago ...</a:t>
            </a:r>
          </a:p>
          <a:p>
            <a:pPr marL="1779588" lvl="1" indent="-865188">
              <a:lnSpc>
                <a:spcPct val="90000"/>
              </a:lnSpc>
              <a:buClrTx/>
              <a:buFontTx/>
              <a:buNone/>
              <a:tabLst>
                <a:tab pos="414338" algn="l"/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&lt;/p&gt;</a:t>
            </a:r>
            <a:r>
              <a:rPr lang="en-US" sz="3600" b="1" dirty="0">
                <a:latin typeface="DejaVu Sans" charset="0"/>
                <a:ea typeface="DejaVu Sans" charset="0"/>
                <a:cs typeface="DejaVu Sans" charset="0"/>
              </a:rPr>
              <a:t/>
            </a:r>
            <a:br>
              <a:rPr lang="en-US" sz="3600" b="1" dirty="0">
                <a:latin typeface="DejaVu Sans" charset="0"/>
                <a:ea typeface="DejaVu Sans" charset="0"/>
                <a:cs typeface="DejaVu Sans" charset="0"/>
              </a:rPr>
            </a:br>
            <a:endParaRPr lang="en-US" sz="3600" b="1" dirty="0">
              <a:latin typeface="DejaVu Sans" charset="0"/>
              <a:ea typeface="DejaVu Sans" charset="0"/>
              <a:cs typeface="DejaVu Sans" charset="0"/>
            </a:endParaRPr>
          </a:p>
          <a:p>
            <a:pPr marL="414338" indent="-309563">
              <a:lnSpc>
                <a:spcPct val="90000"/>
              </a:lnSpc>
              <a:buClr>
                <a:srgbClr val="FFFFFF"/>
              </a:buClr>
              <a:buSzPct val="45000"/>
              <a:buFont typeface="Wingdings" charset="0"/>
              <a:buChar char=""/>
              <a:tabLst>
                <a:tab pos="414338" algn="l"/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</a:tabLst>
            </a:pPr>
            <a:r>
              <a:rPr lang="en-US" sz="3600" dirty="0">
                <a:latin typeface="DejaVu Sans" charset="0"/>
                <a:cs typeface="DejaVu Sans" charset="0"/>
              </a:rPr>
              <a:t>Ending tag </a:t>
            </a:r>
            <a:r>
              <a:rPr lang="en-US" sz="3600" dirty="0" smtClean="0">
                <a:latin typeface="DejaVu Sans" charset="0"/>
                <a:cs typeface="DejaVu Sans" charset="0"/>
              </a:rPr>
              <a:t>may be omitted.</a:t>
            </a:r>
          </a:p>
          <a:p>
            <a:pPr marL="414338" indent="-309563">
              <a:lnSpc>
                <a:spcPct val="90000"/>
              </a:lnSpc>
              <a:buClr>
                <a:srgbClr val="FFFFFF"/>
              </a:buClr>
              <a:buSzPct val="45000"/>
              <a:buFont typeface="Wingdings" charset="0"/>
              <a:buChar char=""/>
              <a:tabLst>
                <a:tab pos="414338" algn="l"/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</a:tabLst>
            </a:pPr>
            <a:endParaRPr lang="en-US" sz="3600" dirty="0">
              <a:latin typeface="DejaVu Sans" charset="0"/>
              <a:cs typeface="DejaVu Sans" charset="0"/>
            </a:endParaRPr>
          </a:p>
          <a:p>
            <a:pPr marL="414338" indent="-309563">
              <a:lnSpc>
                <a:spcPct val="90000"/>
              </a:lnSpc>
              <a:buClr>
                <a:srgbClr val="FFFFFF"/>
              </a:buClr>
              <a:buSzPct val="45000"/>
              <a:buFont typeface="Wingdings" charset="0"/>
              <a:buChar char=""/>
              <a:tabLst>
                <a:tab pos="414338" algn="l"/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</a:tabLst>
            </a:pPr>
            <a:r>
              <a:rPr lang="en-US" sz="3600" dirty="0" smtClean="0">
                <a:latin typeface="DejaVu Sans" charset="0"/>
                <a:cs typeface="DejaVu Sans" charset="0"/>
              </a:rPr>
              <a:t>Best practice: Don’t omit ending tags.</a:t>
            </a:r>
            <a:endParaRPr lang="en-US" sz="3600" dirty="0">
              <a:latin typeface="DejaVu Sans" charset="0"/>
              <a:cs typeface="DejaVu Sans" charset="0"/>
            </a:endParaRP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7EB4628D-825B-AB4B-A0BE-39072CCBD14D}" type="slidenum">
              <a:rPr lang="en-US">
                <a:solidFill>
                  <a:srgbClr val="FFFFFF"/>
                </a:solidFill>
              </a:rPr>
              <a:pPr eaLnBrk="1"/>
              <a:t>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4735988" y="6791177"/>
            <a:ext cx="3757054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04: Paragraph Tag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>
                <a:latin typeface="DejaVu Sans" pitchFamily="32" charset="0"/>
                <a:ea typeface="DejaVu Sans" pitchFamily="34" charset="0"/>
              </a:rPr>
              <a:t>Heading Tags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 fontScale="92500" lnSpcReduction="10000"/>
          </a:bodyPr>
          <a:lstStyle/>
          <a:p>
            <a:pPr marL="414338" indent="-309563">
              <a:lnSpc>
                <a:spcPct val="97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14338" algn="l"/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</a:tabLst>
              <a:defRPr/>
            </a:pPr>
            <a:r>
              <a:rPr lang="en-US" sz="3600" dirty="0">
                <a:latin typeface="DejaVu Sans" pitchFamily="32" charset="0"/>
                <a:ea typeface="DejaVu Sans" pitchFamily="34" charset="0"/>
              </a:rPr>
              <a:t>Description: Defines six document headings</a:t>
            </a:r>
            <a:r>
              <a:rPr lang="en-US" sz="3600" b="1" dirty="0">
                <a:latin typeface="DejaVu Sans" pitchFamily="32" charset="0"/>
                <a:ea typeface="DejaVu Sans" pitchFamily="34" charset="0"/>
              </a:rPr>
              <a:t/>
            </a:r>
            <a:br>
              <a:rPr lang="en-US" sz="3600" b="1" dirty="0">
                <a:latin typeface="DejaVu Sans" pitchFamily="32" charset="0"/>
                <a:ea typeface="DejaVu Sans" pitchFamily="34" charset="0"/>
              </a:rPr>
            </a:br>
            <a:endParaRPr lang="en-US" sz="3600" b="1" dirty="0">
              <a:latin typeface="DejaVu Sans" pitchFamily="32" charset="0"/>
              <a:ea typeface="DejaVu Sans" pitchFamily="34" charset="0"/>
            </a:endParaRPr>
          </a:p>
          <a:p>
            <a:pPr marL="414338" indent="-309563">
              <a:lnSpc>
                <a:spcPct val="97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414338" algn="l"/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</a:tabLst>
              <a:defRPr/>
            </a:pPr>
            <a:r>
              <a:rPr lang="en-US" sz="3600" b="1" dirty="0">
                <a:latin typeface="DejaVu Sans" pitchFamily="32" charset="0"/>
                <a:ea typeface="DejaVu Sans" pitchFamily="34" charset="0"/>
              </a:rPr>
              <a:t>Syntax:</a:t>
            </a:r>
          </a:p>
          <a:p>
            <a:pPr marL="1779588" lvl="1" indent="-865188">
              <a:buClrTx/>
              <a:buFontTx/>
              <a:buNone/>
              <a:tabLst>
                <a:tab pos="414338" algn="l"/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</a:tabLst>
              <a:defRPr/>
            </a:pPr>
            <a:r>
              <a:rPr lang="en-US" sz="3600" b="1" dirty="0">
                <a:latin typeface="Courier New" pitchFamily="49" charset="0"/>
                <a:cs typeface="Courier New" pitchFamily="49" charset="0"/>
              </a:rPr>
              <a:t>&lt;h1&gt;Heading One&lt;/h1&gt;</a:t>
            </a:r>
          </a:p>
          <a:p>
            <a:pPr marL="1779588" lvl="1" indent="-865188">
              <a:buClrTx/>
              <a:buFontTx/>
              <a:buNone/>
              <a:tabLst>
                <a:tab pos="414338" algn="l"/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</a:tabLst>
              <a:defRPr/>
            </a:pPr>
            <a:r>
              <a:rPr lang="en-US" sz="3600" b="1" dirty="0">
                <a:latin typeface="Courier New" pitchFamily="49" charset="0"/>
                <a:cs typeface="Courier New" pitchFamily="49" charset="0"/>
              </a:rPr>
              <a:t>&lt;h2&gt;Heading Two&lt;/h2&gt;</a:t>
            </a:r>
          </a:p>
          <a:p>
            <a:pPr marL="1779588" lvl="1" indent="-865188">
              <a:buClrTx/>
              <a:buFontTx/>
              <a:buNone/>
              <a:tabLst>
                <a:tab pos="414338" algn="l"/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</a:tabLst>
              <a:defRPr/>
            </a:pPr>
            <a:r>
              <a:rPr lang="en-US" sz="3600" b="1" dirty="0">
                <a:latin typeface="Courier New" pitchFamily="49" charset="0"/>
                <a:cs typeface="Courier New" pitchFamily="49" charset="0"/>
              </a:rPr>
              <a:t>&lt;h3&gt;Heading Three&lt;/h3&gt;</a:t>
            </a:r>
          </a:p>
          <a:p>
            <a:pPr marL="1779588" lvl="1" indent="-865188">
              <a:buClrTx/>
              <a:buFontTx/>
              <a:buNone/>
              <a:tabLst>
                <a:tab pos="414338" algn="l"/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</a:tabLst>
              <a:defRPr/>
            </a:pPr>
            <a:r>
              <a:rPr lang="en-US" sz="3600" b="1" dirty="0">
                <a:latin typeface="Courier New" pitchFamily="49" charset="0"/>
                <a:cs typeface="Courier New" pitchFamily="49" charset="0"/>
              </a:rPr>
              <a:t>&lt;h4&gt;Heading Four&lt;/h4&gt;</a:t>
            </a:r>
          </a:p>
          <a:p>
            <a:pPr marL="1779588" lvl="1" indent="-865188">
              <a:buClrTx/>
              <a:buFontTx/>
              <a:buNone/>
              <a:tabLst>
                <a:tab pos="414338" algn="l"/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</a:tabLst>
              <a:defRPr/>
            </a:pPr>
            <a:r>
              <a:rPr lang="en-US" sz="3600" b="1" dirty="0">
                <a:latin typeface="Courier New" pitchFamily="49" charset="0"/>
                <a:cs typeface="Courier New" pitchFamily="49" charset="0"/>
              </a:rPr>
              <a:t>&lt;h5&gt;Heading Five&lt;/h5&gt;</a:t>
            </a:r>
          </a:p>
          <a:p>
            <a:pPr marL="1779588" lvl="1" indent="-865188">
              <a:buClrTx/>
              <a:buFontTx/>
              <a:buNone/>
              <a:tabLst>
                <a:tab pos="414338" algn="l"/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</a:tabLst>
              <a:defRPr/>
            </a:pPr>
            <a:r>
              <a:rPr lang="en-US" sz="3600" b="1" dirty="0">
                <a:latin typeface="Courier New" pitchFamily="49" charset="0"/>
                <a:cs typeface="Courier New" pitchFamily="49" charset="0"/>
              </a:rPr>
              <a:t>&lt;h6&gt;Heading Six&lt;/h6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1779588" lvl="1" indent="-865188">
              <a:buClrTx/>
              <a:buFontTx/>
              <a:buNone/>
              <a:tabLst>
                <a:tab pos="414338" algn="l"/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</a:tabLst>
              <a:defRPr/>
            </a:pPr>
            <a:r>
              <a:rPr lang="en-US" sz="36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CF3728D6-418C-6844-AD80-E2D2C653C742}" type="slidenum">
              <a:rPr lang="en-US">
                <a:solidFill>
                  <a:srgbClr val="FFFFFF"/>
                </a:solidFill>
              </a:rPr>
              <a:pPr eaLnBrk="1"/>
              <a:t>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5061953" y="6905477"/>
            <a:ext cx="3622210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04: Heading Tags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>
                <a:latin typeface="DejaVu Sans" pitchFamily="32" charset="0"/>
                <a:ea typeface="DejaVu Sans" pitchFamily="34" charset="0"/>
              </a:rPr>
              <a:t>Heading Tags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/>
          </a:bodyPr>
          <a:lstStyle/>
          <a:p>
            <a:pPr marL="17463" indent="-17463">
              <a:lnSpc>
                <a:spcPct val="97000"/>
              </a:lnSpc>
              <a:buClrTx/>
              <a:buFontTx/>
              <a:buNone/>
              <a:defRPr/>
            </a:pPr>
            <a:r>
              <a:rPr lang="en-US" sz="3900" b="1" dirty="0">
                <a:latin typeface="DejaVu Sans" pitchFamily="32" charset="0"/>
                <a:ea typeface="DejaVu Sans" pitchFamily="34" charset="0"/>
              </a:rPr>
              <a:t>Web accessibility best practices:</a:t>
            </a:r>
          </a:p>
          <a:p>
            <a:pPr marL="852488" indent="-395288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3500" dirty="0">
                <a:ea typeface="DejaVu Sans" pitchFamily="34" charset="0"/>
              </a:rPr>
              <a:t>&lt;h1&gt; should be reserved for the page title.</a:t>
            </a:r>
          </a:p>
          <a:p>
            <a:pPr marL="852488" indent="-395288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3500" dirty="0" smtClean="0">
                <a:ea typeface="DejaVu Sans" pitchFamily="34" charset="0"/>
              </a:rPr>
              <a:t>Every </a:t>
            </a:r>
            <a:r>
              <a:rPr lang="en-US" sz="3500" dirty="0">
                <a:ea typeface="DejaVu Sans" pitchFamily="34" charset="0"/>
              </a:rPr>
              <a:t>page should have an &lt;h1&gt; tag.</a:t>
            </a:r>
          </a:p>
          <a:p>
            <a:pPr marL="852488" indent="-395288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3500" dirty="0">
                <a:ea typeface="DejaVu Sans" pitchFamily="34" charset="0"/>
              </a:rPr>
              <a:t>More than one &lt;h1&gt; is discouraged.</a:t>
            </a:r>
          </a:p>
          <a:p>
            <a:pPr marL="852488" indent="-395288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3500" dirty="0">
                <a:ea typeface="DejaVu Sans" pitchFamily="34" charset="0"/>
              </a:rPr>
              <a:t>&lt;h2&gt; should be used for major headings.</a:t>
            </a:r>
          </a:p>
          <a:p>
            <a:pPr marL="852488" indent="-395288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3500" dirty="0">
                <a:ea typeface="DejaVu Sans" pitchFamily="34" charset="0"/>
              </a:rPr>
              <a:t>&lt;h3&gt;, &lt;</a:t>
            </a:r>
            <a:r>
              <a:rPr lang="en-US" sz="3500" dirty="0" smtClean="0">
                <a:ea typeface="DejaVu Sans" pitchFamily="34" charset="0"/>
              </a:rPr>
              <a:t>h4&gt;, </a:t>
            </a:r>
            <a:r>
              <a:rPr lang="en-US" sz="3500" dirty="0">
                <a:ea typeface="DejaVu Sans" pitchFamily="34" charset="0"/>
              </a:rPr>
              <a:t>&lt;</a:t>
            </a:r>
            <a:r>
              <a:rPr lang="en-US" sz="3500" dirty="0" smtClean="0">
                <a:ea typeface="DejaVu Sans" pitchFamily="34" charset="0"/>
              </a:rPr>
              <a:t>h5&gt;, </a:t>
            </a:r>
            <a:r>
              <a:rPr lang="en-US" sz="3500" dirty="0">
                <a:ea typeface="DejaVu Sans" pitchFamily="34" charset="0"/>
              </a:rPr>
              <a:t>&lt;h6&gt;</a:t>
            </a:r>
            <a:r>
              <a:rPr lang="en-US" sz="3500" dirty="0" smtClean="0">
                <a:ea typeface="DejaVu Sans" pitchFamily="34" charset="0"/>
              </a:rPr>
              <a:t> </a:t>
            </a:r>
            <a:r>
              <a:rPr lang="en-US" sz="3500" dirty="0">
                <a:ea typeface="DejaVu Sans" pitchFamily="34" charset="0"/>
              </a:rPr>
              <a:t>should be used for sub-headings.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B1863711-63C8-454C-940B-047CCD3F8565}" type="slidenum">
              <a:rPr lang="en-US">
                <a:solidFill>
                  <a:srgbClr val="FFFFFF"/>
                </a:solidFill>
              </a:rPr>
              <a:pPr eaLnBrk="1"/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Centered Headings</a:t>
            </a:r>
            <a:endParaRPr lang="en-US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Autofit/>
          </a:bodyPr>
          <a:lstStyle/>
          <a:p>
            <a:pPr marL="17463" indent="-17463">
              <a:lnSpc>
                <a:spcPct val="97000"/>
              </a:lnSpc>
              <a:buClrTx/>
              <a:buFontTx/>
              <a:buNone/>
              <a:defRPr/>
            </a:pPr>
            <a:r>
              <a:rPr lang="en-US" sz="3200" b="1" dirty="0" smtClean="0">
                <a:latin typeface="DejaVu Sans" pitchFamily="32" charset="0"/>
                <a:ea typeface="DejaVu Sans" pitchFamily="34" charset="0"/>
              </a:rPr>
              <a:t>Center tag (</a:t>
            </a:r>
            <a:r>
              <a:rPr lang="en-US" sz="3200" b="1" dirty="0">
                <a:latin typeface="DejaVu Sans" pitchFamily="32" charset="0"/>
                <a:ea typeface="DejaVu Sans" pitchFamily="34" charset="0"/>
              </a:rPr>
              <a:t>deprecated):</a:t>
            </a:r>
          </a:p>
          <a:p>
            <a:pPr lvl="1" indent="-280988">
              <a:buClrTx/>
              <a:buFontTx/>
              <a:buNone/>
              <a:defRPr/>
            </a:pPr>
            <a:r>
              <a:rPr lang="sv-SE" sz="2800" b="1" dirty="0">
                <a:latin typeface="Courier New" pitchFamily="49" charset="0"/>
                <a:cs typeface="Courier New" pitchFamily="49" charset="0"/>
              </a:rPr>
              <a:t>&lt;center&gt;</a:t>
            </a:r>
          </a:p>
          <a:p>
            <a:pPr lvl="1" indent="-280988">
              <a:buClrTx/>
              <a:buFontTx/>
              <a:buNone/>
              <a:defRPr/>
            </a:pPr>
            <a:r>
              <a:rPr lang="sv-SE" sz="2800" b="1" dirty="0">
                <a:latin typeface="Courier New" pitchFamily="49" charset="0"/>
                <a:cs typeface="Courier New" pitchFamily="49" charset="0"/>
              </a:rPr>
              <a:t>   &lt;h2&gt;Ben Hur&lt;/h2&gt;</a:t>
            </a:r>
          </a:p>
          <a:p>
            <a:pPr lvl="1" indent="-280988">
              <a:buClrTx/>
              <a:buFontTx/>
              <a:buNone/>
              <a:defRPr/>
            </a:pPr>
            <a:r>
              <a:rPr lang="sv-SE" sz="2800" b="1" dirty="0">
                <a:latin typeface="Courier New" pitchFamily="49" charset="0"/>
                <a:cs typeface="Courier New" pitchFamily="49" charset="0"/>
              </a:rPr>
              <a:t>&lt;/center&gt;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indent="-339725">
              <a:lnSpc>
                <a:spcPct val="97000"/>
              </a:lnSpc>
              <a:buClrTx/>
              <a:buFontTx/>
              <a:buNone/>
              <a:defRPr/>
            </a:pPr>
            <a:endParaRPr lang="en-US" sz="3200" b="1" dirty="0">
              <a:latin typeface="DejaVu Sans" pitchFamily="32" charset="0"/>
              <a:ea typeface="DejaVu Sans" pitchFamily="34" charset="0"/>
            </a:endParaRPr>
          </a:p>
          <a:p>
            <a:pPr marL="17463" indent="-17463">
              <a:lnSpc>
                <a:spcPct val="97000"/>
              </a:lnSpc>
              <a:buClrTx/>
              <a:buFontTx/>
              <a:buNone/>
              <a:defRPr/>
            </a:pPr>
            <a:r>
              <a:rPr lang="en-US" sz="3200" b="1" dirty="0">
                <a:latin typeface="DejaVu Sans" pitchFamily="32" charset="0"/>
                <a:ea typeface="DejaVu Sans" pitchFamily="34" charset="0"/>
              </a:rPr>
              <a:t>Heading tag </a:t>
            </a:r>
            <a:r>
              <a:rPr lang="en-US" sz="3200" b="1" dirty="0" smtClean="0">
                <a:latin typeface="DejaVu Sans" pitchFamily="32" charset="0"/>
                <a:ea typeface="DejaVu Sans" pitchFamily="34" charset="0"/>
              </a:rPr>
              <a:t>with align attribute (also deprecated):</a:t>
            </a:r>
            <a:endParaRPr lang="en-US" sz="3200" b="1" dirty="0">
              <a:latin typeface="DejaVu Sans" pitchFamily="32" charset="0"/>
              <a:ea typeface="DejaVu Sans" pitchFamily="34" charset="0"/>
            </a:endParaRPr>
          </a:p>
          <a:p>
            <a:pPr lvl="1" indent="-12700">
              <a:buClrTx/>
              <a:buFontTx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&lt;h2 align="center"&gt;</a:t>
            </a:r>
          </a:p>
          <a:p>
            <a:pPr lvl="1" indent="-12700">
              <a:buClrTx/>
              <a:buFontTx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Chariots of Fire</a:t>
            </a:r>
          </a:p>
          <a:p>
            <a:pPr lvl="1" indent="-12700">
              <a:buClrTx/>
              <a:buFontTx/>
              <a:buNone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&lt;/h2&gt;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9360D042-FC5F-7A46-8A05-90AC52858D49}" type="slidenum">
              <a:rPr lang="en-US">
                <a:solidFill>
                  <a:srgbClr val="FFFFFF"/>
                </a:solidFill>
              </a:rPr>
              <a:pPr eaLnBrk="1"/>
              <a:t>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lded Corner 5"/>
          <p:cNvSpPr>
            <a:spLocks noChangeArrowheads="1"/>
          </p:cNvSpPr>
          <p:nvPr/>
        </p:nvSpPr>
        <p:spPr bwMode="auto">
          <a:xfrm>
            <a:off x="5029407" y="6791177"/>
            <a:ext cx="3415422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04: Center Tags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More Centered Headings</a:t>
            </a:r>
            <a:endParaRPr lang="en-US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Autofit/>
          </a:bodyPr>
          <a:lstStyle/>
          <a:p>
            <a:pPr marL="17463" indent="-17463">
              <a:lnSpc>
                <a:spcPct val="97000"/>
              </a:lnSpc>
              <a:buClrTx/>
              <a:buFontTx/>
              <a:buNone/>
              <a:defRPr/>
            </a:pPr>
            <a:r>
              <a:rPr lang="en-US" sz="3200" b="1" dirty="0" smtClean="0">
                <a:latin typeface="DejaVu Sans" pitchFamily="32" charset="0"/>
                <a:ea typeface="DejaVu Sans" pitchFamily="34" charset="0"/>
              </a:rPr>
              <a:t>Heading tag with style attribute (recommended):</a:t>
            </a:r>
          </a:p>
          <a:p>
            <a:pPr lvl="1" indent="-280988">
              <a:buClrTx/>
              <a:buFontTx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&lt;h2 style="text-align: center;"&gt;</a:t>
            </a:r>
          </a:p>
          <a:p>
            <a:pPr lvl="1" indent="-280988">
              <a:buClrTx/>
              <a:buFontTx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The Robe</a:t>
            </a:r>
          </a:p>
          <a:p>
            <a:pPr lvl="1" indent="-280988">
              <a:buClrTx/>
              <a:buFontTx/>
              <a:buNone/>
              <a:defRPr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&lt;/h2&gt;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9360D042-FC5F-7A46-8A05-90AC52858D49}" type="slidenum">
              <a:rPr lang="en-US">
                <a:solidFill>
                  <a:srgbClr val="FFFFFF"/>
                </a:solidFill>
              </a:rPr>
              <a:pPr eaLnBrk="1"/>
              <a:t>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lded Corner 5"/>
          <p:cNvSpPr>
            <a:spLocks noChangeArrowheads="1"/>
          </p:cNvSpPr>
          <p:nvPr/>
        </p:nvSpPr>
        <p:spPr bwMode="auto">
          <a:xfrm>
            <a:off x="5029407" y="6791177"/>
            <a:ext cx="3415422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04: Center Tags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88739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Custom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OrielCustom</Template>
  <TotalTime>36077</TotalTime>
  <Words>1175</Words>
  <Application>Microsoft Office PowerPoint</Application>
  <PresentationFormat>Custom</PresentationFormat>
  <Paragraphs>274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 Unicode MS</vt:lpstr>
      <vt:lpstr>ＭＳ Ｐゴシック</vt:lpstr>
      <vt:lpstr>Arial</vt:lpstr>
      <vt:lpstr>Century Schoolbook</vt:lpstr>
      <vt:lpstr>Courier 10 Pitch</vt:lpstr>
      <vt:lpstr>Courier New</vt:lpstr>
      <vt:lpstr>DejaVu Sans</vt:lpstr>
      <vt:lpstr>Times New Roman</vt:lpstr>
      <vt:lpstr>WenQuanYi Micro Hei</vt:lpstr>
      <vt:lpstr>Wingdings</vt:lpstr>
      <vt:lpstr>Wingdings 2</vt:lpstr>
      <vt:lpstr>OrielCustom</vt:lpstr>
      <vt:lpstr>HTML Boot Camp</vt:lpstr>
      <vt:lpstr>The &lt;div&gt; Tag</vt:lpstr>
      <vt:lpstr>The &lt;span&gt; Tag</vt:lpstr>
      <vt:lpstr>Common Attributes</vt:lpstr>
      <vt:lpstr>The &lt;p&gt; Tag</vt:lpstr>
      <vt:lpstr>Heading Tags</vt:lpstr>
      <vt:lpstr>Heading Tags</vt:lpstr>
      <vt:lpstr>Centered Headings</vt:lpstr>
      <vt:lpstr>More Centered Headings</vt:lpstr>
      <vt:lpstr>Still More Centered Headings</vt:lpstr>
      <vt:lpstr>Student Exercise</vt:lpstr>
      <vt:lpstr>Content-Based Style Tags</vt:lpstr>
      <vt:lpstr>Physical-Based Style Tags</vt:lpstr>
      <vt:lpstr>The &lt;br&gt; Tag</vt:lpstr>
      <vt:lpstr>The &lt;nobr&gt; Tag</vt:lpstr>
      <vt:lpstr>The &lt;pre&gt; Tag</vt:lpstr>
      <vt:lpstr>The &lt;xmp&gt; Tag</vt:lpstr>
      <vt:lpstr>The &lt;address&gt; Tag</vt:lpstr>
      <vt:lpstr>The &lt;blockquote&gt; Tag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Notebook</dc:title>
  <dc:description>Presentation Layout Template</dc:description>
  <cp:lastModifiedBy>McClurg, Fred R</cp:lastModifiedBy>
  <cp:revision>60</cp:revision>
  <cp:lastPrinted>1601-01-01T00:00:00Z</cp:lastPrinted>
  <dcterms:created xsi:type="dcterms:W3CDTF">2012-02-18T19:51:28Z</dcterms:created>
  <dcterms:modified xsi:type="dcterms:W3CDTF">2016-03-27T13:40:02Z</dcterms:modified>
</cp:coreProperties>
</file>