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60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62" r:id="rId13"/>
    <p:sldId id="263" r:id="rId14"/>
    <p:sldId id="264" r:id="rId15"/>
    <p:sldId id="279" r:id="rId16"/>
    <p:sldId id="265" r:id="rId17"/>
    <p:sldId id="266" r:id="rId18"/>
    <p:sldId id="267" r:id="rId19"/>
    <p:sldId id="268" r:id="rId20"/>
    <p:sldId id="269" r:id="rId21"/>
    <p:sldId id="271" r:id="rId22"/>
  </p:sldIdLst>
  <p:sldSz cx="10080625" cy="7559675"/>
  <p:notesSz cx="7559675" cy="10691813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Arial Unicode MS" charset="0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Arial Unicode MS" charset="0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Arial Unicode MS" charset="0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Arial Unicode MS" charset="0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Arial Unicode MS" charset="0"/>
      </a:defRPr>
    </a:lvl5pPr>
    <a:lvl6pPr marL="22860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Arial Unicode MS" charset="0"/>
      </a:defRPr>
    </a:lvl6pPr>
    <a:lvl7pPr marL="27432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Arial Unicode MS" charset="0"/>
      </a:defRPr>
    </a:lvl7pPr>
    <a:lvl8pPr marL="32004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Arial Unicode MS" charset="0"/>
      </a:defRPr>
    </a:lvl8pPr>
    <a:lvl9pPr marL="36576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Arial Unicode M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40" y="10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HTML Boot Camp: Rules and Images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4E0C1-D82B-4963-A61F-E8BA15B77B04}" type="datetime1">
              <a:rPr lang="en-US" smtClean="0"/>
              <a:pPr/>
              <a:t>3/27/2016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F4253-3C34-470E-89AF-868572B303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0457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4" name="AutoShape 6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AutoShape 7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AutoShape 8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AutoShape 9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" name="AutoShape 10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AutoShape 1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0" name="AutoShape 12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1" name="AutoShape 13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2" name="AutoShape 14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3" name="AutoShape 15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4" name="AutoShape 16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5" name="AutoShape 17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6" name="AutoShape 18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7" name="AutoShape 19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" name="AutoShape 20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9" name="Rectangle 2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11775" cy="397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70" name="Rectangle 2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15038" cy="477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71" name="Rectangle 2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48025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Times New Roman" charset="0"/>
              </a:defRPr>
            </a:lvl1pPr>
          </a:lstStyle>
          <a:p>
            <a:r>
              <a:rPr lang="en-US" smtClean="0"/>
              <a:t>HTML Boot Camp: Rules and Images</a:t>
            </a:r>
            <a:endParaRPr lang="en-US"/>
          </a:p>
        </p:txBody>
      </p:sp>
      <p:sp>
        <p:nvSpPr>
          <p:cNvPr id="2072" name="Rectangle 2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48025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Times New Roman" charset="0"/>
              </a:defRPr>
            </a:lvl1pPr>
          </a:lstStyle>
          <a:p>
            <a:fld id="{E46469D2-91A7-4504-9280-8DB2F11272A8}" type="datetime1">
              <a:rPr lang="en-US" smtClean="0"/>
              <a:pPr/>
              <a:t>3/27/2016</a:t>
            </a:fld>
            <a:endParaRPr lang="en-US"/>
          </a:p>
        </p:txBody>
      </p:sp>
      <p:sp>
        <p:nvSpPr>
          <p:cNvPr id="2073" name="Rectangle 2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5238"/>
            <a:ext cx="3248025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Times New Roman" charset="0"/>
              </a:defRPr>
            </a:lvl1pPr>
          </a:lstStyle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2074" name="Rectangle 2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5238"/>
            <a:ext cx="3248025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Times New Roman" charset="0"/>
              </a:defRPr>
            </a:lvl1pPr>
          </a:lstStyle>
          <a:p>
            <a:fld id="{19FB6114-B15E-D741-B614-4B1F5B4DA6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6640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223E4DC-9DC1-FB4B-BB32-B844DBABF878}" type="slidenum">
              <a:rPr lang="en-US"/>
              <a:pPr/>
              <a:t>1</a:t>
            </a:fld>
            <a:endParaRPr lang="en-US"/>
          </a:p>
        </p:txBody>
      </p:sp>
      <p:sp>
        <p:nvSpPr>
          <p:cNvPr id="1945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945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A56754E-C987-4CFD-9859-41C2C756292C}" type="datetime1">
              <a:rPr lang="en-US" smtClean="0"/>
              <a:pPr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Rules and Images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867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D2FAC0F-182D-C945-B7DC-0993DB2B83BE}" type="slidenum">
              <a:rPr lang="en-US"/>
              <a:pPr/>
              <a:t>10</a:t>
            </a:fld>
            <a:endParaRPr lang="en-US"/>
          </a:p>
        </p:txBody>
      </p:sp>
      <p:sp>
        <p:nvSpPr>
          <p:cNvPr id="2355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355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7A8DA28-F56B-4AFB-B46A-9C57B664DD99}" type="datetime1">
              <a:rPr lang="en-US" smtClean="0"/>
              <a:pPr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Rules and Images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68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D2FAC0F-182D-C945-B7DC-0993DB2B83BE}" type="slidenum">
              <a:rPr lang="en-US"/>
              <a:pPr/>
              <a:t>11</a:t>
            </a:fld>
            <a:endParaRPr lang="en-US"/>
          </a:p>
        </p:txBody>
      </p:sp>
      <p:sp>
        <p:nvSpPr>
          <p:cNvPr id="2355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355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1DA04D8-F917-42E3-A7E6-533417B1D96E}" type="datetime1">
              <a:rPr lang="en-US" smtClean="0"/>
              <a:pPr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Rules and Images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37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2CA053B-49BA-0C4E-9C15-9F0F63CA0B10}" type="slidenum">
              <a:rPr lang="en-US"/>
              <a:pPr/>
              <a:t>12</a:t>
            </a:fld>
            <a:endParaRPr lang="en-US"/>
          </a:p>
        </p:txBody>
      </p:sp>
      <p:sp>
        <p:nvSpPr>
          <p:cNvPr id="2560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560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4468943-855A-40BA-8F10-032311DBE6DE}" type="datetime1">
              <a:rPr lang="en-US" smtClean="0"/>
              <a:pPr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Rules and Images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015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F2793CC-767D-5A4E-8AA2-90E760A15282}" type="slidenum">
              <a:rPr lang="en-US"/>
              <a:pPr/>
              <a:t>13</a:t>
            </a:fld>
            <a:endParaRPr lang="en-US"/>
          </a:p>
        </p:txBody>
      </p:sp>
      <p:sp>
        <p:nvSpPr>
          <p:cNvPr id="2662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662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3F80BC9-37AC-483B-ADA1-299E9EB5658F}" type="datetime1">
              <a:rPr lang="en-US" smtClean="0"/>
              <a:pPr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Rules and Images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674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BBD6B8B-D7F0-1F43-A484-A13EE07E9371}" type="slidenum">
              <a:rPr lang="en-US"/>
              <a:pPr/>
              <a:t>14</a:t>
            </a:fld>
            <a:endParaRPr lang="en-US"/>
          </a:p>
        </p:txBody>
      </p:sp>
      <p:sp>
        <p:nvSpPr>
          <p:cNvPr id="2764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765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0C714A8-7402-43C5-A56E-D7C5F66A800F}" type="datetime1">
              <a:rPr lang="en-US" smtClean="0"/>
              <a:pPr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Rules and Images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90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D2FAC0F-182D-C945-B7DC-0993DB2B83BE}" type="slidenum">
              <a:rPr lang="en-US"/>
              <a:pPr/>
              <a:t>15</a:t>
            </a:fld>
            <a:endParaRPr lang="en-US"/>
          </a:p>
        </p:txBody>
      </p:sp>
      <p:sp>
        <p:nvSpPr>
          <p:cNvPr id="2355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355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99FC35E-3CFF-4982-8D65-0A7A73479F4A}" type="datetime1">
              <a:rPr lang="en-US" smtClean="0"/>
              <a:pPr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Rules and Images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9033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23D4889-19AD-3B4B-A683-407260B0187B}" type="slidenum">
              <a:rPr lang="en-US"/>
              <a:pPr/>
              <a:t>16</a:t>
            </a:fld>
            <a:endParaRPr lang="en-US"/>
          </a:p>
        </p:txBody>
      </p:sp>
      <p:sp>
        <p:nvSpPr>
          <p:cNvPr id="2867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867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F524FA-4BF6-4B6C-BFFC-E7E6DE71D57D}" type="datetime1">
              <a:rPr lang="en-US" smtClean="0"/>
              <a:pPr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Rules and Images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467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3F8BCC4-D3C2-4D44-918D-375801E0E0DE}" type="slidenum">
              <a:rPr lang="en-US"/>
              <a:pPr/>
              <a:t>17</a:t>
            </a:fld>
            <a:endParaRPr lang="en-US"/>
          </a:p>
        </p:txBody>
      </p:sp>
      <p:sp>
        <p:nvSpPr>
          <p:cNvPr id="2969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969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466965A-B121-4AFD-AD27-BB16FC4C81E6}" type="datetime1">
              <a:rPr lang="en-US" smtClean="0"/>
              <a:pPr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Rules and Images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339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BC91AA9-6E1B-1C45-A639-1B8DCCB8CC76}" type="slidenum">
              <a:rPr lang="en-US"/>
              <a:pPr/>
              <a:t>18</a:t>
            </a:fld>
            <a:endParaRPr lang="en-US"/>
          </a:p>
        </p:txBody>
      </p:sp>
      <p:sp>
        <p:nvSpPr>
          <p:cNvPr id="3072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072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0C056E2-82AB-4E71-ACCC-36462271DDD5}" type="datetime1">
              <a:rPr lang="en-US" smtClean="0"/>
              <a:pPr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Rules and Images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061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711E1B6-B8B7-A547-B03A-2F19007B4448}" type="slidenum">
              <a:rPr lang="en-US"/>
              <a:pPr/>
              <a:t>19</a:t>
            </a:fld>
            <a:endParaRPr lang="en-US"/>
          </a:p>
        </p:txBody>
      </p:sp>
      <p:sp>
        <p:nvSpPr>
          <p:cNvPr id="317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17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1B55F0D-A19E-4A09-B4E0-9BF8556E466E}" type="datetime1">
              <a:rPr lang="en-US" smtClean="0"/>
              <a:pPr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Rules and Images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4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6077E27-7E3D-4F43-B70F-9D90B015118C}" type="slidenum">
              <a:rPr lang="en-US"/>
              <a:pPr/>
              <a:t>2</a:t>
            </a:fld>
            <a:endParaRPr lang="en-US"/>
          </a:p>
        </p:txBody>
      </p:sp>
      <p:sp>
        <p:nvSpPr>
          <p:cNvPr id="204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04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ED265F4-F037-42AB-9AD8-CF8F22CAE793}" type="datetime1">
              <a:rPr lang="en-US" smtClean="0"/>
              <a:pPr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Rules and Images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91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541B19C-0875-1346-90B0-6BA47044F786}" type="slidenum">
              <a:rPr lang="en-US"/>
              <a:pPr/>
              <a:t>20</a:t>
            </a:fld>
            <a:endParaRPr lang="en-US"/>
          </a:p>
        </p:txBody>
      </p:sp>
      <p:sp>
        <p:nvSpPr>
          <p:cNvPr id="3276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277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25B56C3-FEE9-4E26-A52B-53D7F22F7F58}" type="datetime1">
              <a:rPr lang="en-US" smtClean="0"/>
              <a:pPr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Rules and Images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134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A4C98CA-889A-8143-83E4-2F583FA6EDAB}" type="slidenum">
              <a:rPr lang="en-US"/>
              <a:pPr/>
              <a:t>21</a:t>
            </a:fld>
            <a:endParaRPr lang="en-US"/>
          </a:p>
        </p:txBody>
      </p:sp>
      <p:sp>
        <p:nvSpPr>
          <p:cNvPr id="3481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481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241C24D-F06F-4CC8-8FEC-20CB764F70CC}" type="datetime1">
              <a:rPr lang="en-US" smtClean="0"/>
              <a:pPr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Rules and Images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66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84E183B-E389-2744-9267-EDF91DD3E0B8}" type="slidenum">
              <a:rPr lang="en-US"/>
              <a:pPr/>
              <a:t>3</a:t>
            </a:fld>
            <a:endParaRPr lang="en-US"/>
          </a:p>
        </p:txBody>
      </p:sp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DC85B1C-04F3-4171-BDF2-F4D5FD0C8318}" type="datetime1">
              <a:rPr lang="en-US" smtClean="0"/>
              <a:pPr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Rules and Images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69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D2FAC0F-182D-C945-B7DC-0993DB2B83BE}" type="slidenum">
              <a:rPr lang="en-US"/>
              <a:pPr/>
              <a:t>4</a:t>
            </a:fld>
            <a:endParaRPr lang="en-US"/>
          </a:p>
        </p:txBody>
      </p:sp>
      <p:sp>
        <p:nvSpPr>
          <p:cNvPr id="2355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355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E1FA835-C928-4806-A5A7-F763B70F1A9B}" type="datetime1">
              <a:rPr lang="en-US" smtClean="0"/>
              <a:pPr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Rules and Images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72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D2FAC0F-182D-C945-B7DC-0993DB2B83BE}" type="slidenum">
              <a:rPr lang="en-US"/>
              <a:pPr/>
              <a:t>5</a:t>
            </a:fld>
            <a:endParaRPr lang="en-US"/>
          </a:p>
        </p:txBody>
      </p:sp>
      <p:sp>
        <p:nvSpPr>
          <p:cNvPr id="2355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355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742F87C-5717-4E89-8FAB-D3D5EF004BE1}" type="datetime1">
              <a:rPr lang="en-US" smtClean="0"/>
              <a:pPr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Rules and Images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43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D2FAC0F-182D-C945-B7DC-0993DB2B83BE}" type="slidenum">
              <a:rPr lang="en-US"/>
              <a:pPr/>
              <a:t>6</a:t>
            </a:fld>
            <a:endParaRPr lang="en-US"/>
          </a:p>
        </p:txBody>
      </p:sp>
      <p:sp>
        <p:nvSpPr>
          <p:cNvPr id="2355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355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99FFD3A-6B72-49C2-BFFE-92F0122CFF26}" type="datetime1">
              <a:rPr lang="en-US" smtClean="0"/>
              <a:pPr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Rules and Images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50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D2FAC0F-182D-C945-B7DC-0993DB2B83BE}" type="slidenum">
              <a:rPr lang="en-US"/>
              <a:pPr/>
              <a:t>7</a:t>
            </a:fld>
            <a:endParaRPr lang="en-US"/>
          </a:p>
        </p:txBody>
      </p:sp>
      <p:sp>
        <p:nvSpPr>
          <p:cNvPr id="2355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355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BE4860C-8F8E-4E20-A6F1-835A975CA57F}" type="datetime1">
              <a:rPr lang="en-US" smtClean="0"/>
              <a:pPr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Rules and Images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78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D2FAC0F-182D-C945-B7DC-0993DB2B83BE}" type="slidenum">
              <a:rPr lang="en-US"/>
              <a:pPr/>
              <a:t>8</a:t>
            </a:fld>
            <a:endParaRPr lang="en-US"/>
          </a:p>
        </p:txBody>
      </p:sp>
      <p:sp>
        <p:nvSpPr>
          <p:cNvPr id="2355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355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19BED3D-B38A-4F19-8988-2A5CC26C0E3F}" type="datetime1">
              <a:rPr lang="en-US" smtClean="0"/>
              <a:pPr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Rules and Images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55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D2FAC0F-182D-C945-B7DC-0993DB2B83BE}" type="slidenum">
              <a:rPr lang="en-US"/>
              <a:pPr/>
              <a:t>9</a:t>
            </a:fld>
            <a:endParaRPr lang="en-US"/>
          </a:p>
        </p:txBody>
      </p:sp>
      <p:sp>
        <p:nvSpPr>
          <p:cNvPr id="2355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355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B76632-B7A6-459A-847D-CFE8F56AC89A}" type="datetime1">
              <a:rPr lang="en-US" smtClean="0"/>
              <a:pPr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Rules and Images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14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20688" y="0"/>
            <a:ext cx="671512" cy="7559675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304800" y="0"/>
            <a:ext cx="115888" cy="7559675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092200" y="0"/>
            <a:ext cx="200025" cy="7559675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258888" y="0"/>
            <a:ext cx="254000" cy="7559675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7475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08063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941388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903413" y="0"/>
            <a:ext cx="0" cy="7559675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176338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047288" y="0"/>
            <a:ext cx="0" cy="7559675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344613" y="0"/>
            <a:ext cx="84137" cy="7559675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71513" y="3779838"/>
            <a:ext cx="1428750" cy="1427162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443038" y="5364163"/>
            <a:ext cx="708025" cy="7080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203325" y="6062663"/>
            <a:ext cx="150813" cy="15240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835150" y="6380163"/>
            <a:ext cx="301625" cy="303212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100263" y="4956175"/>
            <a:ext cx="403225" cy="4032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97112" y="1036637"/>
            <a:ext cx="7033022" cy="2088183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640012" y="3429000"/>
            <a:ext cx="6804422" cy="1511935"/>
          </a:xfrm>
        </p:spPr>
        <p:txBody>
          <a:bodyPr/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8560593" y="1294607"/>
            <a:ext cx="2519363" cy="4191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801769" y="4609307"/>
            <a:ext cx="4032250" cy="423862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462088" y="5432425"/>
            <a:ext cx="671512" cy="571500"/>
          </a:xfrm>
        </p:spPr>
        <p:txBody>
          <a:bodyPr/>
          <a:lstStyle>
            <a:lvl1pPr>
              <a:defRPr/>
            </a:lvl1pPr>
          </a:lstStyle>
          <a:p>
            <a:fld id="{A6E6BA76-ED02-2E4F-A8ED-14BE9A2D59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304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07AE88-D712-F840-8D72-F06872D442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86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3" y="302739"/>
            <a:ext cx="1848115" cy="64502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302738"/>
            <a:ext cx="6636411" cy="64502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886A73-81E0-B34E-A78E-AB44E62BA9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09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763" y="301626"/>
            <a:ext cx="8921750" cy="1249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576263" y="6886575"/>
            <a:ext cx="2335212" cy="5080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82938" cy="5080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35212" cy="508000"/>
          </a:xfrm>
        </p:spPr>
        <p:txBody>
          <a:bodyPr/>
          <a:lstStyle>
            <a:lvl1pPr>
              <a:defRPr/>
            </a:lvl1pPr>
          </a:lstStyle>
          <a:p>
            <a:fld id="{3697814E-E6F2-FD40-B94A-5B78005F88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96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504030" y="1379537"/>
            <a:ext cx="8308181" cy="5943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C7B7EC-2DA5-604B-96C9-8BE2F70A61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43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20688" y="0"/>
            <a:ext cx="671512" cy="7559675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304800" y="0"/>
            <a:ext cx="115888" cy="7559675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092200" y="0"/>
            <a:ext cx="200025" cy="7559675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258888" y="0"/>
            <a:ext cx="254000" cy="7559675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17475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008063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941388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903413" y="0"/>
            <a:ext cx="0" cy="7559675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76338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344613" y="0"/>
            <a:ext cx="84137" cy="7559675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71513" y="3779838"/>
            <a:ext cx="1428750" cy="1427162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460500" y="5364163"/>
            <a:ext cx="706438" cy="7080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203325" y="6062663"/>
            <a:ext cx="150813" cy="15240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835150" y="6383338"/>
            <a:ext cx="301625" cy="303212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2071688" y="4938713"/>
            <a:ext cx="403225" cy="4032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10029825" y="0"/>
            <a:ext cx="0" cy="7559675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156" y="3191863"/>
            <a:ext cx="6804422" cy="2263703"/>
          </a:xfrm>
        </p:spPr>
        <p:txBody>
          <a:bodyPr/>
          <a:lstStyle>
            <a:lvl1pPr algn="l">
              <a:buNone/>
              <a:defRPr sz="33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0156" y="5522763"/>
            <a:ext cx="6804422" cy="1511935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8558213" y="1290638"/>
            <a:ext cx="2520950" cy="4191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802563" y="4606925"/>
            <a:ext cx="4032250" cy="4222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477963" y="5432425"/>
            <a:ext cx="671512" cy="571500"/>
          </a:xfrm>
        </p:spPr>
        <p:txBody>
          <a:bodyPr/>
          <a:lstStyle>
            <a:lvl1pPr>
              <a:defRPr/>
            </a:lvl1pPr>
          </a:lstStyle>
          <a:p>
            <a:fld id="{7C2042F2-D1FE-7F4D-801D-2655985E82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95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504031" y="1763924"/>
            <a:ext cx="4032250" cy="50397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707652" y="1763924"/>
            <a:ext cx="4032250" cy="50397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D0A027-D443-AC4A-BC85-07BC3B5350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6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0987"/>
            <a:ext cx="8316516" cy="125994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04031" y="2603888"/>
            <a:ext cx="4032250" cy="42838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19799" y="2603888"/>
            <a:ext cx="4032250" cy="42838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504031" y="1730326"/>
            <a:ext cx="4032250" cy="72572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788297" y="1730326"/>
            <a:ext cx="4032250" cy="72572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0FE732-BD99-DE41-AFB6-98B023D6A8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84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1DA9D55-A664-BC42-8638-626ABA1B19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67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E89116-C58C-F344-8444-CBFB492851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14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9659938" y="0"/>
            <a:ext cx="0" cy="7559675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888163" y="0"/>
            <a:ext cx="0" cy="7559675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26250" y="0"/>
            <a:ext cx="0" cy="7559675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9912350" y="0"/>
            <a:ext cx="0" cy="7559675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744075" y="0"/>
            <a:ext cx="336550" cy="7559675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9828213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991600" y="6299200"/>
            <a:ext cx="604838" cy="604838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717596" y="3527822"/>
            <a:ext cx="6954901" cy="504031"/>
          </a:xfrm>
        </p:spPr>
        <p:txBody>
          <a:bodyPr/>
          <a:lstStyle>
            <a:lvl1pPr algn="l">
              <a:buNone/>
              <a:defRPr sz="22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510066" y="302387"/>
            <a:ext cx="1683464" cy="5493364"/>
          </a:xfrm>
        </p:spPr>
        <p:txBody>
          <a:bodyPr/>
          <a:lstStyle>
            <a:lvl1pPr marL="0" indent="0">
              <a:spcBef>
                <a:spcPts val="441"/>
              </a:spcBef>
              <a:spcAft>
                <a:spcPts val="1102"/>
              </a:spcAft>
              <a:buNone/>
              <a:defRPr sz="13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36021" y="302387"/>
            <a:ext cx="6216385" cy="69750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C63F7A-3EE5-AC49-A12E-778326CD7F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41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9659938" y="0"/>
            <a:ext cx="0" cy="7559675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8991600" y="6299200"/>
            <a:ext cx="604838" cy="604838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9912350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9744075" y="0"/>
            <a:ext cx="336550" cy="7559675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828213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888163" y="0"/>
            <a:ext cx="0" cy="7559675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826250" y="0"/>
            <a:ext cx="0" cy="7559675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693654" y="3527822"/>
            <a:ext cx="6954901" cy="504031"/>
          </a:xfrm>
        </p:spPr>
        <p:txBody>
          <a:bodyPr/>
          <a:lstStyle>
            <a:lvl1pPr algn="l">
              <a:buNone/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804422" cy="7559675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5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58823" y="291888"/>
            <a:ext cx="1680104" cy="5463125"/>
          </a:xfrm>
        </p:spPr>
        <p:txBody>
          <a:bodyPr rot="0" spcFirstLastPara="0" vertOverflow="overflow" horzOverflow="overflow" spcCol="302383" rtlCol="0" fromWordArt="0" forceAA="0">
            <a:normAutofit/>
          </a:bodyPr>
          <a:lstStyle>
            <a:lvl1pPr marL="0" indent="0">
              <a:spcBef>
                <a:spcPts val="110"/>
              </a:spcBef>
              <a:spcAft>
                <a:spcPts val="441"/>
              </a:spcAft>
              <a:buFontTx/>
              <a:buNone/>
              <a:defRPr sz="13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092E21-4AFA-9645-817E-A628EFC9DC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4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9659938" y="0"/>
            <a:ext cx="0" cy="7559675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503238" y="303213"/>
            <a:ext cx="8232775" cy="733425"/>
          </a:xfrm>
          <a:prstGeom prst="rect">
            <a:avLst/>
          </a:prstGeom>
        </p:spPr>
        <p:txBody>
          <a:bodyPr vert="horz" lIns="100794" tIns="50397" rIns="100794" bIns="50397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503238" y="1379538"/>
            <a:ext cx="8232775" cy="575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8366919" y="1193006"/>
            <a:ext cx="2217738" cy="422275"/>
          </a:xfrm>
          <a:prstGeom prst="rect">
            <a:avLst/>
          </a:prstGeom>
        </p:spPr>
        <p:txBody>
          <a:bodyPr vert="horz" wrap="square" lIns="100794" tIns="50397" rIns="100794" bIns="50397" numCol="1" anchor="ctr" anchorCtr="0" compatLnSpc="1">
            <a:prstTxWarp prst="textNoShape">
              <a:avLst/>
            </a:prstTxWarp>
          </a:bodyPr>
          <a:lstStyle>
            <a:lvl1pPr algn="r" hangingPunct="1">
              <a:defRPr sz="13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7707313" y="4119563"/>
            <a:ext cx="3527425" cy="403225"/>
          </a:xfrm>
          <a:prstGeom prst="rect">
            <a:avLst/>
          </a:prstGeom>
        </p:spPr>
        <p:txBody>
          <a:bodyPr vert="horz" wrap="square" lIns="100794" tIns="50397" rIns="100794" bIns="50397" numCol="1" anchor="ctr" anchorCtr="0" compatLnSpc="1">
            <a:prstTxWarp prst="textNoShape">
              <a:avLst/>
            </a:prstTxWarp>
          </a:bodyPr>
          <a:lstStyle>
            <a:lvl1pPr hangingPunct="1">
              <a:defRPr sz="13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4138" y="0"/>
            <a:ext cx="0" cy="7559675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912350" y="0"/>
            <a:ext cx="0" cy="7559675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9744075" y="0"/>
            <a:ext cx="336550" cy="7559675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828213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91600" y="6299200"/>
            <a:ext cx="604838" cy="604838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961438" y="6321425"/>
            <a:ext cx="671512" cy="573088"/>
          </a:xfrm>
          <a:prstGeom prst="rect">
            <a:avLst/>
          </a:prstGeom>
        </p:spPr>
        <p:txBody>
          <a:bodyPr vert="horz" wrap="square" lIns="100794" tIns="50397" rIns="100794" bIns="50397" numCol="1" anchor="ctr" anchorCtr="0" compatLnSpc="1">
            <a:prstTxWarp prst="textNoShape">
              <a:avLst/>
            </a:prstTxWarp>
          </a:bodyPr>
          <a:lstStyle>
            <a:lvl1pPr algn="ctr" hangingPunct="1">
              <a:defRPr sz="1500" b="1">
                <a:solidFill>
                  <a:srgbClr val="FFFFFF"/>
                </a:solidFill>
              </a:defRPr>
            </a:lvl1pPr>
          </a:lstStyle>
          <a:p>
            <a:fld id="{51D1FF08-E6DC-AF47-9EFF-7CBF5A5DD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kern="1200" cap="small">
          <a:solidFill>
            <a:schemeClr val="tx2"/>
          </a:solidFill>
          <a:latin typeface="DejaVu Sans" pitchFamily="34" charset="0"/>
          <a:ea typeface="ＭＳ Ｐゴシック" charset="0"/>
          <a:cs typeface="DejaVu Sans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DejaVu Sans" charset="0"/>
          <a:ea typeface="ＭＳ Ｐゴシック" charset="0"/>
          <a:cs typeface="DejaVu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DejaVu Sans" charset="0"/>
          <a:ea typeface="ＭＳ Ｐゴシック" charset="0"/>
          <a:cs typeface="DejaVu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DejaVu Sans" charset="0"/>
          <a:ea typeface="ＭＳ Ｐゴシック" charset="0"/>
          <a:cs typeface="DejaVu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DejaVu Sans" charset="0"/>
          <a:ea typeface="ＭＳ Ｐゴシック" charset="0"/>
          <a:cs typeface="DejaVu Sans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entury Schoolbook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entury Schoolbook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entury Schoolbook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entury Schoolbook" pitchFamily="18" charset="0"/>
        </a:defRPr>
      </a:lvl9pPr>
    </p:titleStyle>
    <p:bodyStyle>
      <a:lvl1pPr marL="301625" indent="-301625" algn="l" rtl="0" eaLnBrk="1" fontAlgn="base" hangingPunct="1">
        <a:spcBef>
          <a:spcPts val="663"/>
        </a:spcBef>
        <a:spcAft>
          <a:spcPct val="0"/>
        </a:spcAft>
        <a:buClr>
          <a:schemeClr val="accent1"/>
        </a:buClr>
        <a:buSzPct val="70000"/>
        <a:buFont typeface="Wingdings" charset="0"/>
        <a:buChar char=""/>
        <a:defRPr sz="2600" kern="1200">
          <a:solidFill>
            <a:schemeClr val="tx1"/>
          </a:solidFill>
          <a:latin typeface="DejaVu Sans" pitchFamily="34" charset="0"/>
          <a:ea typeface="ＭＳ Ｐゴシック" charset="0"/>
          <a:cs typeface="DejaVu Sans" pitchFamily="34" charset="0"/>
        </a:defRPr>
      </a:lvl1pPr>
      <a:lvl2pPr marL="704850" indent="-3016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charset="0"/>
        <a:buChar char=""/>
        <a:defRPr sz="2300" kern="1200">
          <a:solidFill>
            <a:schemeClr val="tx1"/>
          </a:solidFill>
          <a:latin typeface="DejaVu Sans" pitchFamily="34" charset="0"/>
          <a:ea typeface="DejaVu Sans" pitchFamily="34" charset="0"/>
          <a:cs typeface="DejaVu Sans" pitchFamily="34" charset="0"/>
        </a:defRPr>
      </a:lvl2pPr>
      <a:lvl3pPr marL="1006475" indent="-200025" algn="l" rtl="0" eaLnBrk="1" fontAlgn="base" hangingPunct="1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charset="0"/>
        <a:buChar char=""/>
        <a:defRPr sz="2000" kern="1200">
          <a:solidFill>
            <a:schemeClr val="tx1"/>
          </a:solidFill>
          <a:latin typeface="DejaVu Sans" pitchFamily="34" charset="0"/>
          <a:ea typeface="DejaVu Sans" pitchFamily="34" charset="0"/>
          <a:cs typeface="DejaVu Sans" pitchFamily="34" charset="0"/>
        </a:defRPr>
      </a:lvl3pPr>
      <a:lvl4pPr marL="1309688" indent="-200025" algn="l" rtl="0" eaLnBrk="1" fontAlgn="base" hangingPunct="1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charset="0"/>
        <a:buChar char=""/>
        <a:defRPr sz="2000" kern="1200">
          <a:solidFill>
            <a:schemeClr val="tx1"/>
          </a:solidFill>
          <a:latin typeface="DejaVu Sans" pitchFamily="34" charset="0"/>
          <a:ea typeface="DejaVu Sans" pitchFamily="34" charset="0"/>
          <a:cs typeface="DejaVu Sans" pitchFamily="34" charset="0"/>
        </a:defRPr>
      </a:lvl4pPr>
      <a:lvl5pPr marL="1611313" indent="-200025" algn="l" rtl="0" eaLnBrk="1" fontAlgn="base" hangingPunct="1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charset="0"/>
        <a:buChar char=""/>
        <a:defRPr kern="1200">
          <a:solidFill>
            <a:schemeClr val="tx1"/>
          </a:solidFill>
          <a:latin typeface="DejaVu Sans" pitchFamily="34" charset="0"/>
          <a:ea typeface="DejaVu Sans" pitchFamily="34" charset="0"/>
          <a:cs typeface="DejaVu Sans" pitchFamily="34" charset="0"/>
        </a:defRPr>
      </a:lvl5pPr>
      <a:lvl6pPr marL="1915092" indent="-201589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217475" indent="-201589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5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9858" indent="-201589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5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822241" indent="-201589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5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ctrTitle"/>
          </p:nvPr>
        </p:nvSpPr>
        <p:spPr>
          <a:xfrm>
            <a:off x="2297112" y="1036638"/>
            <a:ext cx="7033022" cy="1828800"/>
          </a:xfrm>
          <a:ln/>
        </p:spPr>
        <p:txBody>
          <a:bodyPr tIns="63360" anchor="ctr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5400" dirty="0" smtClean="0">
                <a:latin typeface="DejaVu Sans" charset="0"/>
              </a:rPr>
              <a:t>HTML Boot Camp</a:t>
            </a:r>
            <a:endParaRPr lang="en-US" sz="5400" dirty="0">
              <a:latin typeface="DejaVu Sans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640012" y="3094038"/>
            <a:ext cx="6804422" cy="38100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28080" rIns="0" bIns="0" anchor="ctr">
            <a:normAutofit/>
          </a:bodyPr>
          <a:lstStyle/>
          <a:p>
            <a:pPr indent="-311150" algn="ctr">
              <a:spcAft>
                <a:spcPct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9600" b="1" dirty="0" smtClean="0">
                <a:latin typeface="DejaVu Sans" charset="0"/>
              </a:rPr>
              <a:t>Chapter 5</a:t>
            </a:r>
          </a:p>
          <a:p>
            <a:pPr indent="-311150" algn="ctr">
              <a:spcAft>
                <a:spcPct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6000" b="1" dirty="0" smtClean="0">
                <a:latin typeface="DejaVu Sans" charset="0"/>
              </a:rPr>
              <a:t>Rules and Images</a:t>
            </a:r>
          </a:p>
          <a:p>
            <a:pPr indent="-311150" algn="ctr">
              <a:spcAft>
                <a:spcPct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b="1" dirty="0" smtClean="0">
              <a:latin typeface="DejaVu Sans" charset="0"/>
            </a:endParaRPr>
          </a:p>
          <a:p>
            <a:pPr indent="-311150" algn="ctr">
              <a:spcAft>
                <a:spcPct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b="1" dirty="0" smtClean="0">
                <a:latin typeface="DejaVu Sans" charset="0"/>
              </a:rPr>
              <a:t>Kirkwood Continuing Education</a:t>
            </a:r>
            <a:endParaRPr lang="en-US" b="1" dirty="0">
              <a:latin typeface="DejaVu Sans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992312" y="6980237"/>
            <a:ext cx="7581901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63360" rIns="0" bIns="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1200" b="1" dirty="0">
                <a:solidFill>
                  <a:schemeClr val="tx1"/>
                </a:solidFill>
                <a:latin typeface="DejaVu Sans" charset="0"/>
              </a:rPr>
              <a:t>© Copyright </a:t>
            </a:r>
            <a:r>
              <a:rPr lang="en-US" sz="1200" b="1" dirty="0" smtClean="0">
                <a:solidFill>
                  <a:schemeClr val="tx1"/>
                </a:solidFill>
                <a:latin typeface="DejaVu Sans" charset="0"/>
              </a:rPr>
              <a:t>2016,   </a:t>
            </a:r>
            <a:r>
              <a:rPr lang="en-US" sz="1200" b="1" dirty="0">
                <a:solidFill>
                  <a:schemeClr val="tx1"/>
                </a:solidFill>
                <a:latin typeface="DejaVu Sans" charset="0"/>
              </a:rPr>
              <a:t>Fred McClurg   All Rights Reserved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cap="none" dirty="0" smtClean="0">
                <a:latin typeface="DejaVu Sans" charset="0"/>
              </a:rPr>
              <a:t>PNG Format Advantages</a:t>
            </a:r>
            <a:endParaRPr lang="en-US" cap="none" dirty="0">
              <a:latin typeface="DejaVu Sans" charset="0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731838" y="1768475"/>
            <a:ext cx="8842375" cy="5456238"/>
          </a:xfrm>
          <a:ln/>
        </p:spPr>
        <p:txBody>
          <a:bodyPr tIns="12240"/>
          <a:lstStyle/>
          <a:p>
            <a:pPr marL="17463" indent="-17463">
              <a:lnSpc>
                <a:spcPct val="97000"/>
              </a:lnSpc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 smtClean="0">
                <a:latin typeface="DejaVu Sans" charset="0"/>
              </a:rPr>
              <a:t>Portable Network Graphics (PNG)</a:t>
            </a:r>
          </a:p>
          <a:p>
            <a:pPr marL="17463" indent="-17463">
              <a:lnSpc>
                <a:spcPct val="97000"/>
              </a:lnSpc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dirty="0">
              <a:latin typeface="DejaVu Sans" charset="0"/>
            </a:endParaRPr>
          </a:p>
          <a:p>
            <a:pPr marL="17463" indent="-17463">
              <a:lnSpc>
                <a:spcPct val="97000"/>
              </a:lnSpc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DejaVu Sans" charset="0"/>
              </a:rPr>
              <a:t>Advantages:</a:t>
            </a:r>
          </a:p>
          <a:p>
            <a:pPr marL="917575" lvl="1" indent="-514350">
              <a:lnSpc>
                <a:spcPct val="97000"/>
              </a:lnSpc>
              <a:buClr>
                <a:schemeClr val="tx1"/>
              </a:buClr>
              <a:buSzPct val="100000"/>
              <a:buFont typeface="+mj-lt"/>
              <a:buAutoNum type="arabicPeriod"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300" dirty="0" smtClean="0">
                <a:latin typeface="DejaVu Sans" charset="0"/>
              </a:rPr>
              <a:t>Non-proprietary format</a:t>
            </a:r>
          </a:p>
          <a:p>
            <a:pPr marL="917575" lvl="1" indent="-514350">
              <a:lnSpc>
                <a:spcPct val="97000"/>
              </a:lnSpc>
              <a:buClr>
                <a:schemeClr val="tx1"/>
              </a:buClr>
              <a:buSzPct val="100000"/>
              <a:buFont typeface="+mj-lt"/>
              <a:buAutoNum type="arabicPeriod"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300" dirty="0" smtClean="0">
                <a:latin typeface="DejaVu Sans" charset="0"/>
              </a:rPr>
              <a:t>16 million colors (24-bit)</a:t>
            </a:r>
          </a:p>
          <a:p>
            <a:pPr marL="917575" lvl="1" indent="-514350">
              <a:lnSpc>
                <a:spcPct val="97000"/>
              </a:lnSpc>
              <a:buClr>
                <a:schemeClr val="tx1"/>
              </a:buClr>
              <a:buSzPct val="100000"/>
              <a:buFont typeface="+mj-lt"/>
              <a:buAutoNum type="arabicPeriod"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300" dirty="0" smtClean="0">
                <a:latin typeface="DejaVu Sans" charset="0"/>
              </a:rPr>
              <a:t>Compression is “lossless”</a:t>
            </a:r>
          </a:p>
          <a:p>
            <a:pPr marL="917575" lvl="1" indent="-514350">
              <a:lnSpc>
                <a:spcPct val="97000"/>
              </a:lnSpc>
              <a:buClr>
                <a:schemeClr val="tx1"/>
              </a:buClr>
              <a:buSzPct val="100000"/>
              <a:buFont typeface="+mj-lt"/>
              <a:buAutoNum type="arabicPeriod"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300" dirty="0" smtClean="0">
                <a:latin typeface="DejaVu Sans" charset="0"/>
              </a:rPr>
              <a:t>Supports 2D interlacing</a:t>
            </a:r>
          </a:p>
          <a:p>
            <a:pPr marL="917575" lvl="1" indent="-514350">
              <a:lnSpc>
                <a:spcPct val="97000"/>
              </a:lnSpc>
              <a:buClr>
                <a:schemeClr val="tx1"/>
              </a:buClr>
              <a:buSzPct val="100000"/>
              <a:buFont typeface="+mj-lt"/>
              <a:buAutoNum type="arabicPeriod"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300" dirty="0" smtClean="0">
                <a:latin typeface="DejaVu Sans" charset="0"/>
              </a:rPr>
              <a:t>Supports transparency</a:t>
            </a:r>
            <a:endParaRPr lang="en-US" sz="2900" dirty="0">
              <a:latin typeface="DejaVu San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C7B7EC-2DA5-604B-96C9-8BE2F70A615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5593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cap="none" dirty="0" smtClean="0">
                <a:latin typeface="DejaVu Sans" charset="0"/>
              </a:rPr>
              <a:t>PNG Format Disadvantages</a:t>
            </a:r>
            <a:endParaRPr lang="en-US" cap="none" dirty="0">
              <a:latin typeface="DejaVu Sans" charset="0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731838" y="1768475"/>
            <a:ext cx="8842375" cy="5456238"/>
          </a:xfrm>
          <a:ln/>
        </p:spPr>
        <p:txBody>
          <a:bodyPr tIns="12240"/>
          <a:lstStyle/>
          <a:p>
            <a:pPr marL="17463" indent="-17463">
              <a:lnSpc>
                <a:spcPct val="97000"/>
              </a:lnSpc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 smtClean="0">
                <a:latin typeface="DejaVu Sans" charset="0"/>
              </a:rPr>
              <a:t>Portable Network Graphics (PNG)</a:t>
            </a:r>
          </a:p>
          <a:p>
            <a:pPr marL="0" indent="0">
              <a:lnSpc>
                <a:spcPct val="97000"/>
              </a:lnSpc>
              <a:buClr>
                <a:schemeClr val="tx1"/>
              </a:buClr>
              <a:buSzPct val="10000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dirty="0">
              <a:latin typeface="DejaVu Sans" charset="0"/>
            </a:endParaRPr>
          </a:p>
          <a:p>
            <a:pPr marL="0" indent="0">
              <a:lnSpc>
                <a:spcPct val="97000"/>
              </a:lnSpc>
              <a:buClr>
                <a:schemeClr val="tx1"/>
              </a:buClr>
              <a:buSzPct val="10000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DejaVu Sans" charset="0"/>
              </a:rPr>
              <a:t>Disadvantages:</a:t>
            </a:r>
          </a:p>
          <a:p>
            <a:pPr marL="917575" lvl="1" indent="-514350">
              <a:lnSpc>
                <a:spcPct val="97000"/>
              </a:lnSpc>
              <a:buClr>
                <a:schemeClr val="tx1"/>
              </a:buClr>
              <a:buSzPct val="100000"/>
              <a:buFont typeface="+mj-lt"/>
              <a:buAutoNum type="arabicPeriod"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dirty="0" smtClean="0">
                <a:latin typeface="DejaVu Sans" charset="0"/>
              </a:rPr>
              <a:t>Does not support animation</a:t>
            </a:r>
          </a:p>
          <a:p>
            <a:pPr marL="917575" lvl="1" indent="-514350">
              <a:lnSpc>
                <a:spcPct val="97000"/>
              </a:lnSpc>
              <a:buClr>
                <a:schemeClr val="tx1"/>
              </a:buClr>
              <a:buSzPct val="100000"/>
              <a:buFont typeface="+mj-lt"/>
              <a:buAutoNum type="arabicPeriod"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900" dirty="0">
              <a:latin typeface="DejaVu San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C7B7EC-2DA5-604B-96C9-8BE2F70A615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4960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cap="none" dirty="0">
                <a:latin typeface="DejaVu Sans" charset="0"/>
              </a:rPr>
              <a:t>The &lt;</a:t>
            </a:r>
            <a:r>
              <a:rPr lang="en-US" cap="none" dirty="0" err="1">
                <a:latin typeface="DejaVu Sans" charset="0"/>
              </a:rPr>
              <a:t>img</a:t>
            </a:r>
            <a:r>
              <a:rPr lang="en-US" cap="none" dirty="0">
                <a:latin typeface="DejaVu Sans" charset="0"/>
              </a:rPr>
              <a:t>&gt; Tag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731838" y="1768475"/>
            <a:ext cx="8842375" cy="4678362"/>
          </a:xfrm>
          <a:ln/>
        </p:spPr>
        <p:txBody>
          <a:bodyPr tIns="12240">
            <a:normAutofit fontScale="92500" lnSpcReduction="10000"/>
          </a:bodyPr>
          <a:lstStyle/>
          <a:p>
            <a:pPr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DejaVu Sans" charset="0"/>
              </a:rPr>
              <a:t>Description:</a:t>
            </a:r>
          </a:p>
          <a:p>
            <a:pPr lvl="1"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dirty="0">
                <a:latin typeface="DejaVu Sans" charset="0"/>
              </a:rPr>
              <a:t>Displays an image</a:t>
            </a:r>
          </a:p>
          <a:p>
            <a:pPr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b="1" dirty="0">
              <a:latin typeface="DejaVu Sans" charset="0"/>
            </a:endParaRPr>
          </a:p>
          <a:p>
            <a:pPr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DejaVu Sans" charset="0"/>
              </a:rPr>
              <a:t>HTML Syntax:</a:t>
            </a:r>
          </a:p>
          <a:p>
            <a:pPr lvl="1" indent="-274638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>
                <a:latin typeface="Courier New"/>
                <a:cs typeface="Courier New"/>
              </a:rPr>
              <a:t>&lt;</a:t>
            </a:r>
            <a:r>
              <a:rPr lang="en-US" sz="3200" b="1" dirty="0" err="1">
                <a:latin typeface="Courier New"/>
                <a:cs typeface="Courier New"/>
              </a:rPr>
              <a:t>img</a:t>
            </a:r>
            <a:r>
              <a:rPr lang="en-US" sz="3200" b="1" dirty="0">
                <a:latin typeface="Courier New"/>
                <a:cs typeface="Courier New"/>
              </a:rPr>
              <a:t> </a:t>
            </a:r>
            <a:r>
              <a:rPr lang="en-US" sz="3200" b="1" dirty="0" err="1">
                <a:latin typeface="Courier New"/>
                <a:cs typeface="Courier New"/>
              </a:rPr>
              <a:t>src</a:t>
            </a:r>
            <a:r>
              <a:rPr lang="en-US" sz="3200" b="1" dirty="0">
                <a:latin typeface="Courier New"/>
                <a:cs typeface="Courier New"/>
              </a:rPr>
              <a:t>="image.png"&gt;</a:t>
            </a:r>
            <a:endParaRPr lang="en-US" sz="3200" b="1" dirty="0" smtClean="0">
              <a:latin typeface="Courier New"/>
              <a:cs typeface="Courier New"/>
            </a:endParaRPr>
          </a:p>
          <a:p>
            <a:pPr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b="1" dirty="0" smtClean="0">
              <a:latin typeface="DejaVu Sans" charset="0"/>
            </a:endParaRPr>
          </a:p>
          <a:p>
            <a:pPr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DejaVu Sans" charset="0"/>
              </a:rPr>
              <a:t>XHTML Syntax</a:t>
            </a:r>
            <a:r>
              <a:rPr lang="en-US" sz="3600" b="1" dirty="0">
                <a:latin typeface="DejaVu Sans" charset="0"/>
              </a:rPr>
              <a:t>:</a:t>
            </a:r>
          </a:p>
          <a:p>
            <a:pPr lvl="1" indent="-319088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 smtClean="0">
                <a:latin typeface="Courier New"/>
                <a:cs typeface="Courier New"/>
              </a:rPr>
              <a:t>&lt;</a:t>
            </a:r>
            <a:r>
              <a:rPr lang="en-US" sz="3200" b="1" dirty="0" err="1">
                <a:latin typeface="Courier New"/>
                <a:cs typeface="Courier New"/>
              </a:rPr>
              <a:t>img</a:t>
            </a:r>
            <a:r>
              <a:rPr lang="en-US" sz="3200" b="1" dirty="0">
                <a:latin typeface="Courier New"/>
                <a:cs typeface="Courier New"/>
              </a:rPr>
              <a:t> </a:t>
            </a:r>
            <a:r>
              <a:rPr lang="en-US" sz="3200" b="1" dirty="0" err="1">
                <a:latin typeface="Courier New"/>
                <a:cs typeface="Courier New"/>
              </a:rPr>
              <a:t>src</a:t>
            </a:r>
            <a:r>
              <a:rPr lang="en-US" sz="3200" b="1" dirty="0">
                <a:latin typeface="Courier New"/>
                <a:cs typeface="Courier New"/>
              </a:rPr>
              <a:t>="image.png</a:t>
            </a:r>
            <a:r>
              <a:rPr lang="en-US" sz="3200" b="1" dirty="0" smtClean="0">
                <a:latin typeface="Courier New"/>
                <a:cs typeface="Courier New"/>
              </a:rPr>
              <a:t>"&gt;</a:t>
            </a:r>
            <a:endParaRPr lang="en-US" sz="3200" b="1" dirty="0">
              <a:latin typeface="Courier New"/>
              <a:cs typeface="Courier New"/>
            </a:endParaRPr>
          </a:p>
          <a:p>
            <a:pPr lvl="1" indent="-319088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>
                <a:latin typeface="Courier New"/>
                <a:cs typeface="Courier New"/>
              </a:rPr>
              <a:t>&lt;</a:t>
            </a:r>
            <a:r>
              <a:rPr lang="en-US" sz="3200" b="1" dirty="0" err="1">
                <a:latin typeface="Courier New"/>
                <a:cs typeface="Courier New"/>
              </a:rPr>
              <a:t>img</a:t>
            </a:r>
            <a:r>
              <a:rPr lang="en-US" sz="3200" b="1" dirty="0">
                <a:latin typeface="Courier New"/>
                <a:cs typeface="Courier New"/>
              </a:rPr>
              <a:t> </a:t>
            </a:r>
            <a:r>
              <a:rPr lang="en-US" sz="3200" b="1" dirty="0" err="1">
                <a:latin typeface="Courier New"/>
                <a:cs typeface="Courier New"/>
              </a:rPr>
              <a:t>src</a:t>
            </a:r>
            <a:r>
              <a:rPr lang="en-US" sz="3200" b="1" dirty="0">
                <a:latin typeface="Courier New"/>
                <a:cs typeface="Courier New"/>
              </a:rPr>
              <a:t>="</a:t>
            </a:r>
            <a:r>
              <a:rPr lang="en-US" sz="3200" b="1" dirty="0" err="1">
                <a:latin typeface="Courier New"/>
                <a:cs typeface="Courier New"/>
              </a:rPr>
              <a:t>image.png</a:t>
            </a:r>
            <a:r>
              <a:rPr lang="en-US" sz="3200" b="1" dirty="0">
                <a:latin typeface="Courier New"/>
                <a:cs typeface="Courier New"/>
              </a:rPr>
              <a:t>"&gt;&lt;/</a:t>
            </a:r>
            <a:r>
              <a:rPr lang="en-US" sz="3200" b="1" dirty="0" err="1">
                <a:latin typeface="Courier New"/>
                <a:cs typeface="Courier New"/>
              </a:rPr>
              <a:t>img</a:t>
            </a:r>
            <a:r>
              <a:rPr lang="en-US" sz="3200" b="1" dirty="0" smtClean="0">
                <a:latin typeface="Courier New"/>
                <a:cs typeface="Courier New"/>
              </a:rPr>
              <a:t>&gt;</a:t>
            </a:r>
            <a:endParaRPr lang="en-US" sz="3200" b="1" dirty="0">
              <a:latin typeface="Courier New"/>
              <a:cs typeface="Courier New"/>
            </a:endParaRPr>
          </a:p>
        </p:txBody>
      </p:sp>
      <p:sp>
        <p:nvSpPr>
          <p:cNvPr id="4" name="Folded Corner 3"/>
          <p:cNvSpPr>
            <a:spLocks noChangeArrowheads="1"/>
          </p:cNvSpPr>
          <p:nvPr/>
        </p:nvSpPr>
        <p:spPr bwMode="auto">
          <a:xfrm>
            <a:off x="5573712" y="6867377"/>
            <a:ext cx="3077189" cy="41766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Chapter 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05 </a:t>
            </a: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&gt; </a:t>
            </a:r>
            <a:r>
              <a:rPr lang="en-US" b="1" dirty="0" err="1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Img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 Tag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C7B7EC-2DA5-604B-96C9-8BE2F70A615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cap="none" dirty="0">
                <a:latin typeface="DejaVu Sans" charset="0"/>
              </a:rPr>
              <a:t>&lt;</a:t>
            </a:r>
            <a:r>
              <a:rPr lang="en-US" cap="none" dirty="0" err="1">
                <a:latin typeface="DejaVu Sans" charset="0"/>
              </a:rPr>
              <a:t>img</a:t>
            </a:r>
            <a:r>
              <a:rPr lang="en-US" cap="none" dirty="0">
                <a:latin typeface="DejaVu Sans" charset="0"/>
              </a:rPr>
              <a:t>&gt; Tag Attributes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731838" y="1768475"/>
            <a:ext cx="8842375" cy="1096962"/>
          </a:xfrm>
          <a:ln/>
        </p:spPr>
        <p:txBody>
          <a:bodyPr tIns="12240"/>
          <a:lstStyle/>
          <a:p>
            <a:pPr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DejaVu Sans" charset="0"/>
              </a:rPr>
              <a:t>Common Attributes:</a:t>
            </a:r>
            <a:endParaRPr lang="en-US" sz="3200" b="1" dirty="0">
              <a:latin typeface="DejaVu Sans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75482"/>
              </p:ext>
            </p:extLst>
          </p:nvPr>
        </p:nvGraphicFramePr>
        <p:xfrm>
          <a:off x="468312" y="2697797"/>
          <a:ext cx="8229600" cy="44005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14600"/>
                <a:gridCol w="5715000"/>
              </a:tblGrid>
              <a:tr h="429784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Attributes</a:t>
                      </a:r>
                      <a:endParaRPr lang="en-US" sz="2700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Description</a:t>
                      </a:r>
                      <a:endParaRPr lang="en-US" sz="2700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1604">
                <a:tc>
                  <a:txBody>
                    <a:bodyPr/>
                    <a:lstStyle/>
                    <a:p>
                      <a:r>
                        <a:rPr lang="en-US" sz="2700" b="1" dirty="0" smtClean="0">
                          <a:latin typeface="Courier New"/>
                          <a:cs typeface="Courier New"/>
                        </a:rPr>
                        <a:t>alt </a:t>
                      </a:r>
                      <a:endParaRPr lang="en-US" sz="270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Used when images are disabled or unavailable. Also used by screen reader</a:t>
                      </a:r>
                      <a:r>
                        <a:rPr lang="en-US" sz="2700" b="0" baseline="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 </a:t>
                      </a:r>
                      <a:r>
                        <a:rPr lang="en-US" sz="2700" b="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(accessibility)</a:t>
                      </a:r>
                      <a:endParaRPr lang="en-US" sz="2700" b="0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3724">
                <a:tc>
                  <a:txBody>
                    <a:bodyPr/>
                    <a:lstStyle/>
                    <a:p>
                      <a:r>
                        <a:rPr lang="en-US" sz="2700" b="1" dirty="0" smtClean="0">
                          <a:latin typeface="Courier New"/>
                          <a:cs typeface="Courier New"/>
                        </a:rPr>
                        <a:t>title </a:t>
                      </a:r>
                      <a:endParaRPr lang="en-US" sz="270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Displayed as popup text upon hover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1604">
                <a:tc>
                  <a:txBody>
                    <a:bodyPr/>
                    <a:lstStyle/>
                    <a:p>
                      <a:r>
                        <a:rPr lang="en-US" sz="2700" b="1" dirty="0" smtClean="0">
                          <a:latin typeface="Courier New"/>
                          <a:cs typeface="Courier New"/>
                        </a:rPr>
                        <a:t>align </a:t>
                      </a:r>
                      <a:endParaRPr lang="en-US" sz="270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Controls how image  is positioned in relation to text (left, right, center) (not HTML5)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C7B7EC-2DA5-604B-96C9-8BE2F70A615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cap="none" dirty="0">
                <a:latin typeface="DejaVu Sans" charset="0"/>
              </a:rPr>
              <a:t>&lt;</a:t>
            </a:r>
            <a:r>
              <a:rPr lang="en-US" cap="none" dirty="0" err="1">
                <a:latin typeface="DejaVu Sans" charset="0"/>
              </a:rPr>
              <a:t>img</a:t>
            </a:r>
            <a:r>
              <a:rPr lang="en-US" cap="none" dirty="0">
                <a:latin typeface="DejaVu Sans" charset="0"/>
              </a:rPr>
              <a:t>&gt; Tag Attributes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731838" y="1768476"/>
            <a:ext cx="8842375" cy="1020762"/>
          </a:xfrm>
          <a:ln/>
        </p:spPr>
        <p:txBody>
          <a:bodyPr tIns="12240"/>
          <a:lstStyle/>
          <a:p>
            <a:pPr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DejaVu Sans" charset="0"/>
              </a:rPr>
              <a:t>Common Attributes:</a:t>
            </a:r>
            <a:endParaRPr lang="en-US" sz="3200" b="1" dirty="0">
              <a:latin typeface="DejaVu Sans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258775"/>
              </p:ext>
            </p:extLst>
          </p:nvPr>
        </p:nvGraphicFramePr>
        <p:xfrm>
          <a:off x="468312" y="2636837"/>
          <a:ext cx="8077200" cy="431450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03932"/>
                <a:gridCol w="5573268"/>
              </a:tblGrid>
              <a:tr h="384222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Attributes</a:t>
                      </a:r>
                      <a:endParaRPr lang="en-US" sz="2700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Description</a:t>
                      </a:r>
                      <a:endParaRPr lang="en-US" sz="2700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030">
                <a:tc>
                  <a:txBody>
                    <a:bodyPr/>
                    <a:lstStyle/>
                    <a:p>
                      <a:r>
                        <a:rPr lang="en-US" sz="27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border </a:t>
                      </a:r>
                      <a:endParaRPr lang="en-US" sz="2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Renders margin around image</a:t>
                      </a:r>
                      <a:endParaRPr lang="en-US" sz="2700" b="0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092">
                <a:tc>
                  <a:txBody>
                    <a:bodyPr/>
                    <a:lstStyle/>
                    <a:p>
                      <a:r>
                        <a:rPr lang="en-US" sz="27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width </a:t>
                      </a:r>
                      <a:endParaRPr lang="en-US" sz="2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Sets the image width</a:t>
                      </a:r>
                      <a:endParaRPr lang="en-US" sz="2700" b="0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030">
                <a:tc>
                  <a:txBody>
                    <a:bodyPr/>
                    <a:lstStyle/>
                    <a:p>
                      <a:r>
                        <a:rPr lang="en-US" sz="27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height </a:t>
                      </a:r>
                      <a:endParaRPr lang="en-US" sz="2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Sets the image height</a:t>
                      </a:r>
                      <a:endParaRPr lang="en-US" sz="2700" b="0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463">
                <a:tc>
                  <a:txBody>
                    <a:bodyPr/>
                    <a:lstStyle/>
                    <a:p>
                      <a:r>
                        <a:rPr lang="en-US" sz="2700" b="1" dirty="0" smtClean="0">
                          <a:latin typeface="Courier New"/>
                          <a:cs typeface="Courier New"/>
                        </a:rPr>
                        <a:t>align </a:t>
                      </a:r>
                      <a:endParaRPr lang="en-US" sz="270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Controls how the image  is positioned in relation to text (left, right, center) (not HTML5)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463">
                <a:tc>
                  <a:txBody>
                    <a:bodyPr/>
                    <a:lstStyle/>
                    <a:p>
                      <a:r>
                        <a:rPr lang="en-US" sz="27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src</a:t>
                      </a:r>
                      <a:endParaRPr lang="en-US" sz="27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b="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URL of image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C7B7EC-2DA5-604B-96C9-8BE2F70A615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cap="none" dirty="0" smtClean="0">
                <a:latin typeface="DejaVu Sans" charset="0"/>
              </a:rPr>
              <a:t>Improving Image Display</a:t>
            </a:r>
            <a:endParaRPr lang="en-US" cap="none" dirty="0">
              <a:latin typeface="DejaVu Sans" charset="0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731838" y="1768475"/>
            <a:ext cx="8842375" cy="5456238"/>
          </a:xfrm>
          <a:ln/>
        </p:spPr>
        <p:txBody>
          <a:bodyPr tIns="12240">
            <a:normAutofit/>
          </a:bodyPr>
          <a:lstStyle/>
          <a:p>
            <a:pPr marL="17463" indent="-17463">
              <a:lnSpc>
                <a:spcPct val="97000"/>
              </a:lnSpc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 smtClean="0">
                <a:latin typeface="DejaVu Sans" charset="0"/>
              </a:rPr>
              <a:t>The images on your page will often be the single most network-bandwidth hog.  There are several things you can do to speed up the display of images.</a:t>
            </a:r>
          </a:p>
          <a:p>
            <a:pPr marL="0" indent="0">
              <a:lnSpc>
                <a:spcPct val="97000"/>
              </a:lnSpc>
              <a:buClr>
                <a:schemeClr val="tx1"/>
              </a:buClr>
              <a:buSzPct val="10000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dirty="0" smtClean="0">
              <a:latin typeface="DejaVu Sans" charset="0"/>
            </a:endParaRPr>
          </a:p>
          <a:p>
            <a:pPr marL="917575" lvl="1" indent="-514350">
              <a:lnSpc>
                <a:spcPct val="97000"/>
              </a:lnSpc>
              <a:buClr>
                <a:schemeClr val="tx1"/>
              </a:buClr>
              <a:buSzPct val="100000"/>
              <a:buFont typeface="+mj-lt"/>
              <a:buAutoNum type="arabicPeriod"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dirty="0" smtClean="0">
                <a:latin typeface="DejaVu Sans" charset="0"/>
              </a:rPr>
              <a:t>Reuse images (especially icons)</a:t>
            </a:r>
          </a:p>
          <a:p>
            <a:pPr marL="917575" lvl="1" indent="-514350">
              <a:lnSpc>
                <a:spcPct val="97000"/>
              </a:lnSpc>
              <a:buClr>
                <a:schemeClr val="tx1"/>
              </a:buClr>
              <a:buSzPct val="100000"/>
              <a:buFont typeface="+mj-lt"/>
              <a:buAutoNum type="arabicPeriod"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dirty="0" smtClean="0">
                <a:latin typeface="DejaVu Sans" charset="0"/>
              </a:rPr>
              <a:t>Divide large documents into smaller pages</a:t>
            </a:r>
          </a:p>
          <a:p>
            <a:pPr marL="917575" lvl="1" indent="-514350">
              <a:lnSpc>
                <a:spcPct val="97000"/>
              </a:lnSpc>
              <a:buClr>
                <a:schemeClr val="tx1"/>
              </a:buClr>
              <a:buSzPct val="100000"/>
              <a:buFont typeface="+mj-lt"/>
              <a:buAutoNum type="arabicPeriod"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dirty="0" smtClean="0">
                <a:latin typeface="DejaVu Sans" charset="0"/>
              </a:rPr>
              <a:t>Link large a image via a thumbnail</a:t>
            </a:r>
          </a:p>
          <a:p>
            <a:pPr marL="917575" lvl="1" indent="-514350">
              <a:lnSpc>
                <a:spcPct val="97000"/>
              </a:lnSpc>
              <a:buClr>
                <a:schemeClr val="tx1"/>
              </a:buClr>
              <a:buSzPct val="100000"/>
              <a:buFont typeface="+mj-lt"/>
              <a:buAutoNum type="arabicPeriod"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dirty="0" smtClean="0">
                <a:latin typeface="DejaVu Sans" charset="0"/>
              </a:rPr>
              <a:t>Specify the image height and width</a:t>
            </a:r>
            <a:endParaRPr lang="en-US" sz="2900" dirty="0">
              <a:latin typeface="DejaVu San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C7B7EC-2DA5-604B-96C9-8BE2F70A615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58175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cap="none" dirty="0">
                <a:latin typeface="DejaVu Sans" charset="0"/>
              </a:rPr>
              <a:t>The &lt;</a:t>
            </a:r>
            <a:r>
              <a:rPr lang="en-US" cap="none" dirty="0" err="1">
                <a:latin typeface="DejaVu Sans" charset="0"/>
              </a:rPr>
              <a:t>svg</a:t>
            </a:r>
            <a:r>
              <a:rPr lang="en-US" cap="none" dirty="0">
                <a:latin typeface="DejaVu Sans" charset="0"/>
              </a:rPr>
              <a:t>&gt; Tag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731838" y="1768475"/>
            <a:ext cx="8842375" cy="5456238"/>
          </a:xfrm>
          <a:ln/>
        </p:spPr>
        <p:txBody>
          <a:bodyPr tIns="12240">
            <a:normAutofit/>
          </a:bodyPr>
          <a:lstStyle/>
          <a:p>
            <a:pPr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>
                <a:latin typeface="DejaVu Sans" charset="0"/>
              </a:rPr>
              <a:t>Your first SVG image:</a:t>
            </a:r>
          </a:p>
          <a:p>
            <a:pPr lvl="1" indent="-12700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>
                <a:latin typeface="Courier New"/>
                <a:cs typeface="Courier New"/>
              </a:rPr>
              <a:t>&lt;</a:t>
            </a:r>
            <a:r>
              <a:rPr lang="en-US" sz="3200" b="1" dirty="0" err="1">
                <a:latin typeface="Courier New"/>
                <a:cs typeface="Courier New"/>
              </a:rPr>
              <a:t>svg</a:t>
            </a:r>
            <a:r>
              <a:rPr lang="en-US" sz="3200" b="1" dirty="0">
                <a:latin typeface="Courier New"/>
                <a:cs typeface="Courier New"/>
              </a:rPr>
              <a:t> height="200" width="200"&gt;</a:t>
            </a:r>
          </a:p>
          <a:p>
            <a:pPr lvl="1" indent="-12700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>
                <a:latin typeface="Courier New"/>
                <a:cs typeface="Courier New"/>
              </a:rPr>
              <a:t>   &lt;circle cx="100" cy="100"</a:t>
            </a:r>
          </a:p>
          <a:p>
            <a:pPr lvl="1" indent="-12700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>
                <a:latin typeface="Courier New"/>
                <a:cs typeface="Courier New"/>
              </a:rPr>
              <a:t>           r="80" stroke="black"</a:t>
            </a:r>
          </a:p>
          <a:p>
            <a:pPr lvl="1" indent="-12700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>
                <a:latin typeface="Courier New"/>
                <a:cs typeface="Courier New"/>
              </a:rPr>
              <a:t>           stroke-width="4"</a:t>
            </a:r>
          </a:p>
          <a:p>
            <a:pPr lvl="1" indent="-12700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>
                <a:latin typeface="Courier New"/>
                <a:cs typeface="Courier New"/>
              </a:rPr>
              <a:t>           fill="red</a:t>
            </a:r>
            <a:r>
              <a:rPr lang="en-US" sz="3200" b="1" dirty="0" smtClean="0">
                <a:latin typeface="Courier New"/>
                <a:cs typeface="Courier New"/>
              </a:rPr>
              <a:t>"&gt;</a:t>
            </a:r>
            <a:endParaRPr lang="en-US" sz="3200" b="1" dirty="0">
              <a:latin typeface="Courier New"/>
              <a:cs typeface="Courier New"/>
            </a:endParaRPr>
          </a:p>
          <a:p>
            <a:pPr lvl="1" indent="-12700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>
                <a:latin typeface="Courier New"/>
                <a:cs typeface="Courier New"/>
              </a:rPr>
              <a:t>   You should see a red circle.</a:t>
            </a:r>
          </a:p>
          <a:p>
            <a:pPr lvl="1" indent="-12700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>
                <a:latin typeface="Courier New"/>
                <a:cs typeface="Courier New"/>
              </a:rPr>
              <a:t>   No SVG </a:t>
            </a:r>
            <a:r>
              <a:rPr lang="en-US" sz="3200" b="1" dirty="0" smtClean="0">
                <a:latin typeface="Courier New"/>
                <a:cs typeface="Courier New"/>
              </a:rPr>
              <a:t>support </a:t>
            </a:r>
            <a:r>
              <a:rPr lang="en-US" sz="3200" b="1" dirty="0">
                <a:latin typeface="Courier New"/>
                <a:cs typeface="Courier New"/>
              </a:rPr>
              <a:t>in browser.</a:t>
            </a:r>
          </a:p>
          <a:p>
            <a:pPr lvl="1" indent="-12700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>
                <a:latin typeface="Courier New"/>
                <a:cs typeface="Courier New"/>
              </a:rPr>
              <a:t>&lt;/</a:t>
            </a:r>
            <a:r>
              <a:rPr lang="en-US" sz="3200" b="1" dirty="0" err="1">
                <a:latin typeface="Courier New"/>
                <a:cs typeface="Courier New"/>
              </a:rPr>
              <a:t>svg</a:t>
            </a:r>
            <a:r>
              <a:rPr lang="en-US" sz="3200" b="1" dirty="0">
                <a:latin typeface="Courier New"/>
                <a:cs typeface="Courier New"/>
              </a:rPr>
              <a:t>&gt;</a:t>
            </a:r>
          </a:p>
        </p:txBody>
      </p:sp>
      <p:sp>
        <p:nvSpPr>
          <p:cNvPr id="4" name="Folded Corner 3"/>
          <p:cNvSpPr>
            <a:spLocks noChangeArrowheads="1"/>
          </p:cNvSpPr>
          <p:nvPr/>
        </p:nvSpPr>
        <p:spPr bwMode="auto">
          <a:xfrm>
            <a:off x="5573712" y="6867377"/>
            <a:ext cx="3067571" cy="41766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Chapter 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05 </a:t>
            </a: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&gt; </a:t>
            </a:r>
            <a:r>
              <a:rPr lang="en-US" b="1" dirty="0" err="1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Svg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 Tag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C7B7EC-2DA5-604B-96C9-8BE2F70A615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cap="none" dirty="0">
                <a:latin typeface="DejaVu Sans" charset="0"/>
              </a:rPr>
              <a:t>SVG Advantages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731839" y="1768475"/>
            <a:ext cx="8194674" cy="5456238"/>
          </a:xfrm>
          <a:ln/>
        </p:spPr>
        <p:txBody>
          <a:bodyPr tIns="12240">
            <a:normAutofit fontScale="92500" lnSpcReduction="10000"/>
          </a:bodyPr>
          <a:lstStyle/>
          <a:p>
            <a:pPr marL="17463" indent="-17463">
              <a:lnSpc>
                <a:spcPct val="97000"/>
              </a:lnSpc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dirty="0">
                <a:latin typeface="DejaVu Sans" charset="0"/>
              </a:rPr>
              <a:t>SVG format has some advantages over traditional raster formats</a:t>
            </a:r>
            <a:r>
              <a:rPr lang="en-US" sz="3200" dirty="0" smtClean="0">
                <a:latin typeface="DejaVu Sans" charset="0"/>
              </a:rPr>
              <a:t>:</a:t>
            </a:r>
            <a:r>
              <a:rPr lang="en-US" sz="3900" dirty="0" smtClean="0">
                <a:latin typeface="DejaVu Sans" charset="0"/>
              </a:rPr>
              <a:t/>
            </a:r>
            <a:br>
              <a:rPr lang="en-US" sz="3900" dirty="0" smtClean="0">
                <a:latin typeface="DejaVu Sans" charset="0"/>
              </a:rPr>
            </a:br>
            <a:endParaRPr lang="en-US" sz="3500" dirty="0">
              <a:latin typeface="DejaVu Sans" charset="0"/>
            </a:endParaRPr>
          </a:p>
          <a:p>
            <a:pPr marL="860425" lvl="1" indent="-457200">
              <a:lnSpc>
                <a:spcPct val="97000"/>
              </a:lnSpc>
              <a:buClrTx/>
              <a:buSzPct val="100000"/>
              <a:buFont typeface="+mj-lt"/>
              <a:buAutoNum type="arabicPeriod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 smtClean="0">
                <a:latin typeface="DejaVu Sans" charset="0"/>
              </a:rPr>
              <a:t>Scalable</a:t>
            </a:r>
            <a:r>
              <a:rPr lang="en-US" sz="2800" dirty="0">
                <a:latin typeface="DejaVu Sans" charset="0"/>
              </a:rPr>
              <a:t>: Can be scaled to any resolution without degradation of quality because it is a vector format.</a:t>
            </a:r>
          </a:p>
          <a:p>
            <a:pPr marL="860425" lvl="1" indent="-457200">
              <a:lnSpc>
                <a:spcPct val="97000"/>
              </a:lnSpc>
              <a:buClrTx/>
              <a:buSzPct val="100000"/>
              <a:buFont typeface="+mj-lt"/>
              <a:buAutoNum type="arabicPeriod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>
                <a:latin typeface="DejaVu Sans" charset="0"/>
              </a:rPr>
              <a:t>Smaller: Smaller file size mean faster download time.</a:t>
            </a:r>
          </a:p>
          <a:p>
            <a:pPr marL="860425" lvl="1" indent="-457200">
              <a:lnSpc>
                <a:spcPct val="97000"/>
              </a:lnSpc>
              <a:buClrTx/>
              <a:buSzPct val="100000"/>
              <a:buFont typeface="+mj-lt"/>
              <a:buAutoNum type="arabicPeriod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>
                <a:latin typeface="DejaVu Sans" charset="0"/>
              </a:rPr>
              <a:t>Scripting: The capability for dynamic and animated images exist.</a:t>
            </a:r>
          </a:p>
          <a:p>
            <a:pPr marL="860425" lvl="1" indent="-457200">
              <a:lnSpc>
                <a:spcPct val="97000"/>
              </a:lnSpc>
              <a:buClrTx/>
              <a:buSzPct val="100000"/>
              <a:buFont typeface="+mj-lt"/>
              <a:buAutoNum type="arabicPeriod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>
                <a:latin typeface="DejaVu Sans" charset="0"/>
              </a:rPr>
              <a:t>Interactive: Images can be “clickable”.</a:t>
            </a:r>
          </a:p>
          <a:p>
            <a:pPr marL="860425" lvl="1" indent="-457200">
              <a:lnSpc>
                <a:spcPct val="97000"/>
              </a:lnSpc>
              <a:buClrTx/>
              <a:buSzPct val="100000"/>
              <a:buFont typeface="+mj-lt"/>
              <a:buAutoNum type="arabicPeriod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>
                <a:latin typeface="DejaVu Sans" charset="0"/>
              </a:rPr>
              <a:t>Text Format: SVG language is written in plain text.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C7B7EC-2DA5-604B-96C9-8BE2F70A615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cap="none" dirty="0" smtClean="0">
                <a:latin typeface="DejaVu Sans" charset="0"/>
              </a:rPr>
              <a:t>More SVG </a:t>
            </a:r>
            <a:r>
              <a:rPr lang="en-US" cap="none" dirty="0">
                <a:latin typeface="DejaVu Sans" charset="0"/>
              </a:rPr>
              <a:t>Advantages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731839" y="1768475"/>
            <a:ext cx="8575674" cy="5456238"/>
          </a:xfrm>
          <a:ln/>
        </p:spPr>
        <p:txBody>
          <a:bodyPr tIns="12240">
            <a:normAutofit fontScale="92500" lnSpcReduction="10000"/>
          </a:bodyPr>
          <a:lstStyle/>
          <a:p>
            <a:pPr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dirty="0">
                <a:latin typeface="DejaVu Sans" charset="0"/>
              </a:rPr>
              <a:t>Other SVG format advantages include</a:t>
            </a:r>
            <a:r>
              <a:rPr lang="en-US" sz="3200" dirty="0" smtClean="0">
                <a:latin typeface="DejaVu Sans" charset="0"/>
              </a:rPr>
              <a:t>:</a:t>
            </a:r>
            <a:r>
              <a:rPr lang="en-US" sz="3600" dirty="0" smtClean="0">
                <a:latin typeface="DejaVu Sans" charset="0"/>
              </a:rPr>
              <a:t/>
            </a:r>
            <a:br>
              <a:rPr lang="en-US" sz="3600" dirty="0" smtClean="0">
                <a:latin typeface="DejaVu Sans" charset="0"/>
              </a:rPr>
            </a:br>
            <a:endParaRPr lang="en-US" sz="2800" dirty="0">
              <a:latin typeface="DejaVu Sans" charset="0"/>
            </a:endParaRPr>
          </a:p>
          <a:p>
            <a:pPr marL="900112" lvl="1" indent="-514350">
              <a:lnSpc>
                <a:spcPct val="97000"/>
              </a:lnSpc>
              <a:buClrTx/>
              <a:buSzPct val="100000"/>
              <a:buFont typeface="+mj-lt"/>
              <a:buAutoNum type="arabicPeriod" startAt="6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>
                <a:latin typeface="DejaVu Sans" charset="0"/>
              </a:rPr>
              <a:t>Styling: SVG files can be changed with CSS (e.g. font, color, etc.)</a:t>
            </a:r>
          </a:p>
          <a:p>
            <a:pPr marL="842962" lvl="1" indent="-457200">
              <a:lnSpc>
                <a:spcPct val="97000"/>
              </a:lnSpc>
              <a:buClrTx/>
              <a:buSzPct val="100000"/>
              <a:buFont typeface="+mj-lt"/>
              <a:buAutoNum type="arabicPeriod" startAt="6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>
                <a:latin typeface="DejaVu Sans" charset="0"/>
              </a:rPr>
              <a:t>Selectable Text: Text in image can be selected, copied, and pasted.</a:t>
            </a:r>
          </a:p>
          <a:p>
            <a:pPr marL="842962" lvl="1" indent="-457200">
              <a:lnSpc>
                <a:spcPct val="97000"/>
              </a:lnSpc>
              <a:buClrTx/>
              <a:buSzPct val="100000"/>
              <a:buFont typeface="+mj-lt"/>
              <a:buAutoNum type="arabicPeriod" startAt="6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>
                <a:latin typeface="DejaVu Sans" charset="0"/>
              </a:rPr>
              <a:t>Searchable Text: Text content can be searched and displayed in multiple languages.</a:t>
            </a:r>
          </a:p>
          <a:p>
            <a:pPr marL="842962" lvl="1" indent="-457200">
              <a:lnSpc>
                <a:spcPct val="97000"/>
              </a:lnSpc>
              <a:buClrTx/>
              <a:buSzPct val="100000"/>
              <a:buFont typeface="+mj-lt"/>
              <a:buAutoNum type="arabicPeriod" startAt="6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 smtClean="0">
                <a:latin typeface="DejaVu Sans" charset="0"/>
              </a:rPr>
              <a:t>Accessible: </a:t>
            </a:r>
            <a:r>
              <a:rPr lang="en-US" sz="2800" dirty="0">
                <a:latin typeface="DejaVu Sans" charset="0"/>
              </a:rPr>
              <a:t>Screen reader can process text for disabled or sight impaired users.</a:t>
            </a:r>
          </a:p>
          <a:p>
            <a:pPr marL="842962" lvl="1" indent="-457200">
              <a:lnSpc>
                <a:spcPct val="97000"/>
              </a:lnSpc>
              <a:buClrTx/>
              <a:buSzPct val="100000"/>
              <a:buFont typeface="+mj-lt"/>
              <a:buAutoNum type="arabicPeriod" startAt="6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>
                <a:latin typeface="DejaVu Sans" charset="0"/>
              </a:rPr>
              <a:t>Open Standard: SVG standard is an open format being developed by multiple industries in the consortium.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C7B7EC-2DA5-604B-96C9-8BE2F70A615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cap="none" dirty="0">
                <a:latin typeface="DejaVu Sans" charset="0"/>
              </a:rPr>
              <a:t>&lt;body&gt; “</a:t>
            </a:r>
            <a:r>
              <a:rPr lang="en-US" sz="4000" cap="none" dirty="0" err="1">
                <a:latin typeface="DejaVu Sans" charset="0"/>
              </a:rPr>
              <a:t>bgcolor</a:t>
            </a:r>
            <a:r>
              <a:rPr lang="en-US" sz="4000" cap="none" dirty="0">
                <a:latin typeface="DejaVu Sans" charset="0"/>
              </a:rPr>
              <a:t>” Attributes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731838" y="1768475"/>
            <a:ext cx="8842375" cy="5884863"/>
          </a:xfrm>
          <a:ln/>
        </p:spPr>
        <p:txBody>
          <a:bodyPr tIns="12240"/>
          <a:lstStyle/>
          <a:p>
            <a:pPr marL="12700" indent="-12700">
              <a:lnSpc>
                <a:spcPct val="97000"/>
              </a:lnSpc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>
                <a:latin typeface="DejaVu Sans" charset="0"/>
              </a:rPr>
              <a:t>Description: </a:t>
            </a:r>
            <a:r>
              <a:rPr lang="en-US" sz="3600" dirty="0" smtClean="0">
                <a:latin typeface="DejaVu Sans" charset="0"/>
              </a:rPr>
              <a:t>Sets </a:t>
            </a:r>
            <a:r>
              <a:rPr lang="en-US" sz="3600" dirty="0">
                <a:latin typeface="DejaVu Sans" charset="0"/>
              </a:rPr>
              <a:t>the background color of the document </a:t>
            </a:r>
            <a:r>
              <a:rPr lang="en-US" sz="3600" dirty="0" smtClean="0">
                <a:latin typeface="DejaVu Sans" charset="0"/>
              </a:rPr>
              <a:t>(not HTML5).</a:t>
            </a:r>
            <a:endParaRPr lang="en-US" sz="3600" dirty="0">
              <a:latin typeface="DejaVu Sans" charset="0"/>
            </a:endParaRPr>
          </a:p>
          <a:p>
            <a:pPr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b="1" dirty="0">
              <a:latin typeface="DejaVu Sans" charset="0"/>
            </a:endParaRPr>
          </a:p>
          <a:p>
            <a:pPr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DejaVu Sans" charset="0"/>
              </a:rPr>
              <a:t>Example:</a:t>
            </a:r>
          </a:p>
          <a:p>
            <a:pPr lvl="2"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>
                <a:latin typeface="Courier New"/>
                <a:cs typeface="Courier New"/>
              </a:rPr>
              <a:t>&lt;body </a:t>
            </a:r>
            <a:r>
              <a:rPr lang="en-US" sz="3200" b="1" dirty="0" err="1">
                <a:latin typeface="Courier New"/>
                <a:cs typeface="Courier New"/>
              </a:rPr>
              <a:t>bgcolor</a:t>
            </a:r>
            <a:r>
              <a:rPr lang="en-US" sz="3200" b="1" dirty="0">
                <a:latin typeface="Courier New"/>
                <a:cs typeface="Courier New"/>
              </a:rPr>
              <a:t>="</a:t>
            </a:r>
            <a:r>
              <a:rPr lang="en-US" sz="3200" b="1" dirty="0" err="1" smtClean="0">
                <a:latin typeface="Courier New"/>
                <a:cs typeface="Courier New"/>
              </a:rPr>
              <a:t>lemonchiffon</a:t>
            </a:r>
            <a:r>
              <a:rPr lang="en-US" sz="3200" b="1" dirty="0">
                <a:latin typeface="Courier New"/>
                <a:cs typeface="Courier New"/>
              </a:rPr>
              <a:t>"</a:t>
            </a:r>
          </a:p>
          <a:p>
            <a:pPr lvl="2"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>
                <a:latin typeface="Courier New"/>
                <a:cs typeface="Courier New"/>
              </a:rPr>
              <a:t>      text="blue"&gt;</a:t>
            </a:r>
          </a:p>
          <a:p>
            <a:pPr lvl="2"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 smtClean="0">
                <a:latin typeface="Courier New"/>
                <a:cs typeface="Courier New"/>
              </a:rPr>
              <a:t>   .</a:t>
            </a:r>
            <a:r>
              <a:rPr lang="en-US" sz="3200" b="1" dirty="0">
                <a:latin typeface="Courier New"/>
                <a:cs typeface="Courier New"/>
              </a:rPr>
              <a:t>..</a:t>
            </a:r>
          </a:p>
          <a:p>
            <a:pPr lvl="2"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>
                <a:latin typeface="Courier New"/>
                <a:cs typeface="Courier New"/>
              </a:rPr>
              <a:t>&lt;/body&gt;</a:t>
            </a:r>
          </a:p>
        </p:txBody>
      </p:sp>
      <p:sp>
        <p:nvSpPr>
          <p:cNvPr id="4" name="Folded Corner 3"/>
          <p:cNvSpPr>
            <a:spLocks noChangeArrowheads="1"/>
          </p:cNvSpPr>
          <p:nvPr/>
        </p:nvSpPr>
        <p:spPr bwMode="auto">
          <a:xfrm>
            <a:off x="4354512" y="6867377"/>
            <a:ext cx="4302781" cy="41766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Chapter 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05 </a:t>
            </a: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&gt; </a:t>
            </a:r>
            <a:r>
              <a:rPr lang="en-US" b="1" dirty="0" err="1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bgcolor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 Attribute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C7B7EC-2DA5-604B-96C9-8BE2F70A615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cap="none" dirty="0">
                <a:latin typeface="DejaVu Sans" charset="0"/>
              </a:rPr>
              <a:t>The &lt;</a:t>
            </a:r>
            <a:r>
              <a:rPr lang="en-US" cap="none" dirty="0" err="1">
                <a:latin typeface="DejaVu Sans" charset="0"/>
              </a:rPr>
              <a:t>hr</a:t>
            </a:r>
            <a:r>
              <a:rPr lang="en-US" cap="none" dirty="0">
                <a:latin typeface="DejaVu Sans" charset="0"/>
              </a:rPr>
              <a:t>&gt; Tag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731838" y="1768475"/>
            <a:ext cx="8842375" cy="5456238"/>
          </a:xfrm>
          <a:ln/>
        </p:spPr>
        <p:txBody>
          <a:bodyPr tIns="12240"/>
          <a:lstStyle/>
          <a:p>
            <a:pPr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>
                <a:latin typeface="DejaVu Sans" charset="0"/>
              </a:rPr>
              <a:t>Description: Inserts a horizontal rule.</a:t>
            </a:r>
          </a:p>
          <a:p>
            <a:pPr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b="1" dirty="0">
              <a:latin typeface="DejaVu Sans" charset="0"/>
            </a:endParaRPr>
          </a:p>
          <a:p>
            <a:pPr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DejaVu Sans" charset="0"/>
              </a:rPr>
              <a:t>HTML Syntax:</a:t>
            </a:r>
          </a:p>
          <a:p>
            <a:pPr lvl="2" indent="-274638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/>
                <a:cs typeface="Courier New"/>
              </a:rPr>
              <a:t>&lt;</a:t>
            </a:r>
            <a:r>
              <a:rPr lang="en-US" sz="3600" b="1" dirty="0" err="1">
                <a:latin typeface="Courier New"/>
                <a:cs typeface="Courier New"/>
              </a:rPr>
              <a:t>hr</a:t>
            </a:r>
            <a:r>
              <a:rPr lang="en-US" sz="3600" b="1" dirty="0" smtClean="0">
                <a:latin typeface="Courier New"/>
                <a:cs typeface="Courier New"/>
              </a:rPr>
              <a:t>&gt;</a:t>
            </a:r>
            <a:endParaRPr lang="en-US" sz="3600" b="1" dirty="0">
              <a:latin typeface="Courier New"/>
              <a:cs typeface="Courier New"/>
            </a:endParaRPr>
          </a:p>
          <a:p>
            <a:pPr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b="1" dirty="0" smtClean="0">
              <a:latin typeface="DejaVu Sans" charset="0"/>
            </a:endParaRPr>
          </a:p>
          <a:p>
            <a:pPr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DejaVu Sans" charset="0"/>
              </a:rPr>
              <a:t>XHTML Syntax:</a:t>
            </a:r>
            <a:endParaRPr lang="en-US" sz="3600" b="1" dirty="0">
              <a:latin typeface="DejaVu Sans" charset="0"/>
            </a:endParaRPr>
          </a:p>
          <a:p>
            <a:pPr lvl="2" indent="-274638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Courier New"/>
                <a:cs typeface="Courier New"/>
              </a:rPr>
              <a:t>&lt;</a:t>
            </a:r>
            <a:r>
              <a:rPr lang="en-US" sz="3600" b="1" dirty="0" err="1">
                <a:latin typeface="Courier New"/>
                <a:cs typeface="Courier New"/>
              </a:rPr>
              <a:t>hr</a:t>
            </a:r>
            <a:r>
              <a:rPr lang="en-US" sz="3600" b="1" dirty="0">
                <a:latin typeface="Courier New"/>
                <a:cs typeface="Courier New"/>
              </a:rPr>
              <a:t> /</a:t>
            </a:r>
            <a:r>
              <a:rPr lang="en-US" sz="3600" b="1" dirty="0" smtClean="0">
                <a:latin typeface="Courier New"/>
                <a:cs typeface="Courier New"/>
              </a:rPr>
              <a:t>&gt;</a:t>
            </a:r>
            <a:endParaRPr lang="en-US" sz="3600" b="1" dirty="0">
              <a:latin typeface="Courier New"/>
              <a:cs typeface="Courier New"/>
            </a:endParaRPr>
          </a:p>
        </p:txBody>
      </p:sp>
      <p:sp>
        <p:nvSpPr>
          <p:cNvPr id="6" name="Folded Corner 5"/>
          <p:cNvSpPr>
            <a:spLocks noChangeArrowheads="1"/>
          </p:cNvSpPr>
          <p:nvPr/>
        </p:nvSpPr>
        <p:spPr bwMode="auto">
          <a:xfrm>
            <a:off x="5726112" y="6789264"/>
            <a:ext cx="2892843" cy="41766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Chapter 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05 </a:t>
            </a: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&gt; </a:t>
            </a:r>
            <a:r>
              <a:rPr lang="en-US" b="1" dirty="0" err="1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Hr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 Tag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C7B7EC-2DA5-604B-96C9-8BE2F70A615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700" cap="none" dirty="0">
                <a:latin typeface="DejaVu Sans" charset="0"/>
              </a:rPr>
              <a:t>&lt;body&gt; “background” Attributes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731838" y="1768475"/>
            <a:ext cx="8842375" cy="5456238"/>
          </a:xfrm>
          <a:ln/>
        </p:spPr>
        <p:txBody>
          <a:bodyPr tIns="12240"/>
          <a:lstStyle/>
          <a:p>
            <a:pPr marL="12700" indent="-12700">
              <a:lnSpc>
                <a:spcPct val="97000"/>
              </a:lnSpc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>
                <a:latin typeface="DejaVu Sans" charset="0"/>
              </a:rPr>
              <a:t>Description: Specifies a background image </a:t>
            </a:r>
            <a:r>
              <a:rPr lang="en-US" sz="3600" dirty="0" smtClean="0">
                <a:latin typeface="DejaVu Sans" charset="0"/>
              </a:rPr>
              <a:t>(not HTML5).</a:t>
            </a:r>
            <a:endParaRPr lang="en-US" sz="3600" dirty="0">
              <a:latin typeface="DejaVu Sans" charset="0"/>
            </a:endParaRPr>
          </a:p>
          <a:p>
            <a:pPr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dirty="0">
              <a:latin typeface="DejaVu Sans" charset="0"/>
            </a:endParaRPr>
          </a:p>
          <a:p>
            <a:pPr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DejaVu Sans" charset="0"/>
              </a:rPr>
              <a:t>Example:</a:t>
            </a:r>
          </a:p>
          <a:p>
            <a:pPr marL="347663" lvl="3" indent="-1588">
              <a:lnSpc>
                <a:spcPct val="97000"/>
              </a:lnSpc>
              <a:buClrTx/>
              <a:buFontTx/>
              <a:buNone/>
              <a:tabLst>
                <a:tab pos="4556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>
                <a:latin typeface="Courier New"/>
                <a:cs typeface="Courier New"/>
              </a:rPr>
              <a:t>&lt;</a:t>
            </a:r>
            <a:r>
              <a:rPr lang="en-US" sz="3200" b="1" dirty="0" smtClean="0">
                <a:latin typeface="Courier New"/>
                <a:cs typeface="Courier New"/>
              </a:rPr>
              <a:t>body</a:t>
            </a:r>
            <a:br>
              <a:rPr lang="en-US" sz="3200" b="1" dirty="0" smtClean="0">
                <a:latin typeface="Courier New"/>
                <a:cs typeface="Courier New"/>
              </a:rPr>
            </a:br>
            <a:r>
              <a:rPr lang="en-US" sz="3200" b="1" dirty="0" smtClean="0">
                <a:latin typeface="Courier New"/>
                <a:cs typeface="Courier New"/>
              </a:rPr>
              <a:t>  background</a:t>
            </a:r>
            <a:r>
              <a:rPr lang="en-US" sz="3200" b="1" dirty="0">
                <a:latin typeface="Courier New"/>
                <a:cs typeface="Courier New"/>
              </a:rPr>
              <a:t>="images/</a:t>
            </a:r>
            <a:r>
              <a:rPr lang="en-US" sz="3200" b="1" dirty="0" err="1">
                <a:latin typeface="Courier New"/>
                <a:cs typeface="Courier New"/>
              </a:rPr>
              <a:t>brick.png</a:t>
            </a:r>
            <a:r>
              <a:rPr lang="en-US" sz="3200" b="1" dirty="0">
                <a:latin typeface="Courier New"/>
                <a:cs typeface="Courier New"/>
              </a:rPr>
              <a:t>"&gt;</a:t>
            </a:r>
          </a:p>
          <a:p>
            <a:pPr marL="347663" lvl="3" indent="-1588">
              <a:lnSpc>
                <a:spcPct val="97000"/>
              </a:lnSpc>
              <a:buClrTx/>
              <a:buFontTx/>
              <a:buNone/>
              <a:tabLst>
                <a:tab pos="4556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 smtClean="0">
                <a:latin typeface="Courier New"/>
                <a:cs typeface="Courier New"/>
              </a:rPr>
              <a:t>   .</a:t>
            </a:r>
            <a:r>
              <a:rPr lang="en-US" sz="3200" b="1" dirty="0">
                <a:latin typeface="Courier New"/>
                <a:cs typeface="Courier New"/>
              </a:rPr>
              <a:t>..</a:t>
            </a:r>
          </a:p>
          <a:p>
            <a:pPr marL="347663" lvl="3" indent="-1588">
              <a:lnSpc>
                <a:spcPct val="97000"/>
              </a:lnSpc>
              <a:buClrTx/>
              <a:buFontTx/>
              <a:buNone/>
              <a:tabLst>
                <a:tab pos="4556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>
                <a:latin typeface="Courier New"/>
                <a:cs typeface="Courier New"/>
              </a:rPr>
              <a:t>&lt;/body&gt;</a:t>
            </a:r>
          </a:p>
        </p:txBody>
      </p:sp>
      <p:sp>
        <p:nvSpPr>
          <p:cNvPr id="4" name="Folded Corner 3"/>
          <p:cNvSpPr>
            <a:spLocks noChangeArrowheads="1"/>
          </p:cNvSpPr>
          <p:nvPr/>
        </p:nvSpPr>
        <p:spPr bwMode="auto">
          <a:xfrm>
            <a:off x="3516312" y="5724377"/>
            <a:ext cx="4870244" cy="41766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Chapter 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05 </a:t>
            </a: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&gt;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background Attribute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C7B7EC-2DA5-604B-96C9-8BE2F70A615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lded Corner 5"/>
          <p:cNvSpPr>
            <a:spLocks noChangeArrowheads="1"/>
          </p:cNvSpPr>
          <p:nvPr/>
        </p:nvSpPr>
        <p:spPr bwMode="auto">
          <a:xfrm>
            <a:off x="3516312" y="6333977"/>
            <a:ext cx="5179624" cy="41766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Chapter 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05 </a:t>
            </a: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&gt;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background </a:t>
            </a:r>
            <a:r>
              <a:rPr lang="en-US" b="1" dirty="0" err="1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Horiz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 Ramp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7" name="Folded Corner 6"/>
          <p:cNvSpPr>
            <a:spLocks noChangeArrowheads="1"/>
          </p:cNvSpPr>
          <p:nvPr/>
        </p:nvSpPr>
        <p:spPr bwMode="auto">
          <a:xfrm>
            <a:off x="3516312" y="6943577"/>
            <a:ext cx="5046766" cy="41766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Chapter 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05 </a:t>
            </a: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&gt;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background </a:t>
            </a:r>
            <a:r>
              <a:rPr lang="en-US" b="1" dirty="0" err="1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Vert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 Ramp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cap="none" dirty="0">
                <a:latin typeface="DejaVu Sans" charset="0"/>
              </a:rPr>
              <a:t>&lt;body&gt; </a:t>
            </a:r>
            <a:r>
              <a:rPr lang="en-US" sz="3600" cap="none" dirty="0" smtClean="0">
                <a:latin typeface="DejaVu Sans" charset="0"/>
              </a:rPr>
              <a:t>“link” Attributes</a:t>
            </a:r>
            <a:endParaRPr lang="en-US" sz="3600" cap="none" dirty="0">
              <a:latin typeface="DejaVu Sans" charset="0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731838" y="1768476"/>
            <a:ext cx="8842375" cy="5516562"/>
          </a:xfrm>
          <a:ln/>
        </p:spPr>
        <p:txBody>
          <a:bodyPr tIns="12240">
            <a:normAutofit fontScale="92500" lnSpcReduction="20000"/>
          </a:bodyPr>
          <a:lstStyle/>
          <a:p>
            <a:pPr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>
                <a:latin typeface="DejaVu Sans" charset="0"/>
              </a:rPr>
              <a:t>Description: </a:t>
            </a:r>
            <a:r>
              <a:rPr lang="en-US" sz="3600" dirty="0" smtClean="0">
                <a:latin typeface="DejaVu Sans" charset="0"/>
              </a:rPr>
              <a:t>The link attributes control the colors of links (not HTML5).</a:t>
            </a:r>
          </a:p>
          <a:p>
            <a:pPr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200" b="1" dirty="0" smtClean="0">
              <a:latin typeface="DejaVu Sans" charset="0"/>
            </a:endParaRPr>
          </a:p>
          <a:p>
            <a:pPr marL="957262" lvl="1" indent="-571500">
              <a:lnSpc>
                <a:spcPct val="97000"/>
              </a:lnSpc>
              <a:buClrTx/>
              <a:buSzPct val="100000"/>
              <a:buFont typeface="Courier New"/>
              <a:buChar char="o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dirty="0" smtClean="0">
                <a:latin typeface="DejaVu Sans" charset="0"/>
              </a:rPr>
              <a:t>link: a link not yet visited</a:t>
            </a:r>
          </a:p>
          <a:p>
            <a:pPr marL="957262" lvl="1" indent="-571500">
              <a:lnSpc>
                <a:spcPct val="97000"/>
              </a:lnSpc>
              <a:buClrTx/>
              <a:buSzPct val="100000"/>
              <a:buFont typeface="Courier New"/>
              <a:buChar char="o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dirty="0" err="1" smtClean="0">
                <a:latin typeface="DejaVu Sans" charset="0"/>
              </a:rPr>
              <a:t>vlink</a:t>
            </a:r>
            <a:r>
              <a:rPr lang="en-US" sz="3200" dirty="0" smtClean="0">
                <a:latin typeface="DejaVu Sans" charset="0"/>
              </a:rPr>
              <a:t>: a link already visited</a:t>
            </a:r>
          </a:p>
          <a:p>
            <a:pPr marL="957262" lvl="1" indent="-571500">
              <a:lnSpc>
                <a:spcPct val="97000"/>
              </a:lnSpc>
              <a:buClrTx/>
              <a:buSzPct val="100000"/>
              <a:buFont typeface="Courier New"/>
              <a:buChar char="o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dirty="0" err="1" smtClean="0">
                <a:latin typeface="DejaVu Sans" charset="0"/>
              </a:rPr>
              <a:t>alink</a:t>
            </a:r>
            <a:r>
              <a:rPr lang="en-US" sz="3200" dirty="0" smtClean="0">
                <a:latin typeface="DejaVu Sans" charset="0"/>
              </a:rPr>
              <a:t>: an active link (e.g. link selected by user when mouse is pressed</a:t>
            </a:r>
          </a:p>
          <a:p>
            <a:pPr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b="1" dirty="0">
              <a:latin typeface="DejaVu Sans" charset="0"/>
            </a:endParaRPr>
          </a:p>
          <a:p>
            <a:pPr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DejaVu Sans" charset="0"/>
              </a:rPr>
              <a:t>Example:</a:t>
            </a:r>
          </a:p>
          <a:p>
            <a:pPr lvl="2"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>
                <a:latin typeface="Courier New"/>
                <a:cs typeface="Courier New"/>
              </a:rPr>
              <a:t>&lt;body link="red"</a:t>
            </a:r>
          </a:p>
          <a:p>
            <a:pPr lvl="2"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>
                <a:latin typeface="Courier New"/>
                <a:cs typeface="Courier New"/>
              </a:rPr>
              <a:t>      </a:t>
            </a:r>
            <a:r>
              <a:rPr lang="en-US" sz="3200" b="1" dirty="0" err="1">
                <a:latin typeface="Courier New"/>
                <a:cs typeface="Courier New"/>
              </a:rPr>
              <a:t>vlink</a:t>
            </a:r>
            <a:r>
              <a:rPr lang="en-US" sz="3200" b="1" dirty="0">
                <a:latin typeface="Courier New"/>
                <a:cs typeface="Courier New"/>
              </a:rPr>
              <a:t>="magenta"</a:t>
            </a:r>
          </a:p>
          <a:p>
            <a:pPr lvl="2"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>
                <a:latin typeface="Courier New"/>
                <a:cs typeface="Courier New"/>
              </a:rPr>
              <a:t>      </a:t>
            </a:r>
            <a:r>
              <a:rPr lang="en-US" sz="3200" b="1" dirty="0" err="1">
                <a:latin typeface="Courier New"/>
                <a:cs typeface="Courier New"/>
              </a:rPr>
              <a:t>alink</a:t>
            </a:r>
            <a:r>
              <a:rPr lang="en-US" sz="3200" b="1" dirty="0">
                <a:latin typeface="Courier New"/>
                <a:cs typeface="Courier New"/>
              </a:rPr>
              <a:t>="green"&gt;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C7B7EC-2DA5-604B-96C9-8BE2F70A615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cap="none" dirty="0">
                <a:latin typeface="DejaVu Sans" charset="0"/>
              </a:rPr>
              <a:t>The &lt;</a:t>
            </a:r>
            <a:r>
              <a:rPr lang="en-US" cap="none" dirty="0" err="1">
                <a:latin typeface="DejaVu Sans" charset="0"/>
              </a:rPr>
              <a:t>hr</a:t>
            </a:r>
            <a:r>
              <a:rPr lang="en-US" cap="none" dirty="0">
                <a:latin typeface="DejaVu Sans" charset="0"/>
              </a:rPr>
              <a:t>&gt; Tag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731838" y="1768475"/>
            <a:ext cx="8842375" cy="1706562"/>
          </a:xfrm>
          <a:ln/>
        </p:spPr>
        <p:txBody>
          <a:bodyPr tIns="12240"/>
          <a:lstStyle/>
          <a:p>
            <a:pPr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DejaVu Sans" charset="0"/>
              </a:rPr>
              <a:t>Syntax:</a:t>
            </a:r>
          </a:p>
          <a:p>
            <a:pPr lvl="1" indent="-274638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/>
                <a:cs typeface="Courier New"/>
              </a:rPr>
              <a:t>&lt;</a:t>
            </a:r>
            <a:r>
              <a:rPr lang="en-US" sz="3600" b="1" dirty="0" err="1">
                <a:latin typeface="Courier New"/>
                <a:cs typeface="Courier New"/>
              </a:rPr>
              <a:t>hr</a:t>
            </a:r>
            <a:r>
              <a:rPr lang="en-US" sz="3600" b="1" dirty="0">
                <a:latin typeface="Courier New"/>
                <a:cs typeface="Courier New"/>
              </a:rPr>
              <a:t> </a:t>
            </a:r>
            <a:r>
              <a:rPr lang="en-US" sz="3600" b="1" i="1" dirty="0" smtClean="0">
                <a:latin typeface="Courier New"/>
                <a:cs typeface="Courier New"/>
              </a:rPr>
              <a:t>attribute</a:t>
            </a:r>
            <a:r>
              <a:rPr lang="en-US" sz="3600" b="1" dirty="0" smtClean="0">
                <a:latin typeface="Courier New"/>
                <a:cs typeface="Courier New"/>
              </a:rPr>
              <a:t>=</a:t>
            </a:r>
            <a:r>
              <a:rPr lang="en-US" sz="3600" b="1" dirty="0">
                <a:latin typeface="Courier New"/>
                <a:cs typeface="Courier New"/>
              </a:rPr>
              <a:t>"</a:t>
            </a:r>
            <a:r>
              <a:rPr lang="en-US" sz="3600" b="1" i="1" dirty="0">
                <a:latin typeface="Courier New"/>
                <a:cs typeface="Courier New"/>
              </a:rPr>
              <a:t>value</a:t>
            </a:r>
            <a:r>
              <a:rPr lang="en-US" sz="3600" b="1" dirty="0">
                <a:latin typeface="Courier New"/>
                <a:cs typeface="Courier New"/>
              </a:rPr>
              <a:t>"</a:t>
            </a:r>
            <a:r>
              <a:rPr lang="en-US" sz="3600" b="1" dirty="0" smtClean="0">
                <a:latin typeface="Courier New"/>
                <a:cs typeface="Courier New"/>
              </a:rPr>
              <a:t>&gt;</a:t>
            </a:r>
            <a:endParaRPr lang="en-US" sz="3600" b="1" dirty="0">
              <a:latin typeface="DejaVu Sans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16931"/>
              </p:ext>
            </p:extLst>
          </p:nvPr>
        </p:nvGraphicFramePr>
        <p:xfrm>
          <a:off x="849312" y="3703637"/>
          <a:ext cx="7772400" cy="28956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13008"/>
                <a:gridCol w="50593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Attribute</a:t>
                      </a:r>
                      <a:endParaRPr lang="en-US" sz="3200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Value</a:t>
                      </a:r>
                      <a:endParaRPr lang="en-US" sz="3200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latin typeface="Courier New"/>
                          <a:cs typeface="Courier New"/>
                        </a:rPr>
                        <a:t>align</a:t>
                      </a:r>
                      <a:endParaRPr lang="en-US" sz="320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latin typeface="Courier New"/>
                          <a:cs typeface="Courier New"/>
                        </a:rPr>
                        <a:t>left</a:t>
                      </a:r>
                      <a:r>
                        <a:rPr lang="en-US" sz="3200" b="1" dirty="0" smtClean="0"/>
                        <a:t>, </a:t>
                      </a:r>
                      <a:r>
                        <a:rPr lang="en-US" sz="3200" b="1" dirty="0" smtClean="0">
                          <a:latin typeface="Courier New"/>
                          <a:cs typeface="Courier New"/>
                        </a:rPr>
                        <a:t>right</a:t>
                      </a:r>
                      <a:r>
                        <a:rPr lang="en-US" sz="3200" b="1" dirty="0" smtClean="0"/>
                        <a:t>, </a:t>
                      </a:r>
                      <a:r>
                        <a:rPr lang="en-US" sz="3200" b="1" dirty="0" smtClean="0">
                          <a:latin typeface="Courier New"/>
                          <a:cs typeface="Courier New"/>
                        </a:rPr>
                        <a:t>center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latin typeface="Courier New"/>
                          <a:cs typeface="Courier New"/>
                        </a:rPr>
                        <a:t>size</a:t>
                      </a:r>
                      <a:endParaRPr lang="en-US" sz="320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Rule thickness (e.g. </a:t>
                      </a:r>
                      <a:r>
                        <a:rPr lang="en-US" sz="3200" b="1" dirty="0" smtClean="0">
                          <a:latin typeface="Courier New"/>
                          <a:cs typeface="Courier New"/>
                        </a:rPr>
                        <a:t>5px</a:t>
                      </a:r>
                      <a:r>
                        <a:rPr lang="en-US" sz="3200" dirty="0" smtClean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latin typeface="Courier New"/>
                          <a:cs typeface="Courier New"/>
                        </a:rPr>
                        <a:t>width</a:t>
                      </a:r>
                      <a:endParaRPr lang="en-US" sz="320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Rule length (e.g. </a:t>
                      </a:r>
                      <a:r>
                        <a:rPr lang="en-US" sz="3200" b="1" dirty="0" smtClean="0">
                          <a:latin typeface="Courier New"/>
                          <a:cs typeface="Courier New"/>
                        </a:rPr>
                        <a:t>25%</a:t>
                      </a:r>
                      <a:r>
                        <a:rPr lang="en-US" sz="3200" dirty="0" smtClean="0"/>
                        <a:t>)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 err="1" smtClean="0">
                          <a:latin typeface="Courier New"/>
                          <a:cs typeface="Courier New"/>
                        </a:rPr>
                        <a:t>noshade</a:t>
                      </a:r>
                      <a:endParaRPr lang="en-US" sz="320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2D non-shaded rule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C7B7EC-2DA5-604B-96C9-8BE2F70A615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cap="none" dirty="0">
                <a:latin typeface="DejaVu Sans" charset="0"/>
              </a:rPr>
              <a:t>Image Formats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731838" y="1768475"/>
            <a:ext cx="8842375" cy="5456238"/>
          </a:xfrm>
          <a:ln/>
        </p:spPr>
        <p:txBody>
          <a:bodyPr tIns="12240"/>
          <a:lstStyle/>
          <a:p>
            <a:pPr marL="17463" indent="-17463">
              <a:lnSpc>
                <a:spcPct val="97000"/>
              </a:lnSpc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 smtClean="0">
                <a:latin typeface="DejaVu Sans" charset="0"/>
              </a:rPr>
              <a:t>Only </a:t>
            </a:r>
            <a:r>
              <a:rPr lang="en-US" sz="3600" dirty="0">
                <a:latin typeface="DejaVu Sans" charset="0"/>
              </a:rPr>
              <a:t>a few image formats </a:t>
            </a:r>
            <a:r>
              <a:rPr lang="en-US" sz="3600" dirty="0" smtClean="0">
                <a:latin typeface="DejaVu Sans" charset="0"/>
              </a:rPr>
              <a:t>are </a:t>
            </a:r>
            <a:r>
              <a:rPr lang="en-US" sz="3600" dirty="0">
                <a:latin typeface="DejaVu Sans" charset="0"/>
              </a:rPr>
              <a:t>supported on the web:</a:t>
            </a:r>
          </a:p>
          <a:p>
            <a:pPr marL="842962" lvl="1" indent="-457200"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dirty="0">
                <a:latin typeface="DejaVu Sans" charset="0"/>
              </a:rPr>
              <a:t>GIF (Graphics Interchange Format)</a:t>
            </a:r>
          </a:p>
          <a:p>
            <a:pPr marL="842962" lvl="1" indent="-457200"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dirty="0">
                <a:latin typeface="DejaVu Sans" charset="0"/>
              </a:rPr>
              <a:t>JPEG (Joint Photographic Experts Group)</a:t>
            </a:r>
          </a:p>
          <a:p>
            <a:pPr marL="842962" lvl="1" indent="-457200"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dirty="0">
                <a:latin typeface="DejaVu Sans" charset="0"/>
              </a:rPr>
              <a:t>PNG (Portable Network Graphics)</a:t>
            </a:r>
          </a:p>
          <a:p>
            <a:pPr marL="842962" lvl="1" indent="-457200"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dirty="0">
                <a:latin typeface="DejaVu Sans" charset="0"/>
              </a:rPr>
              <a:t>SVG (Scalable Vector Graphics)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C7B7EC-2DA5-604B-96C9-8BE2F70A615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cap="none" dirty="0" smtClean="0">
                <a:latin typeface="DejaVu Sans" charset="0"/>
              </a:rPr>
              <a:t>GIF Format Advantages</a:t>
            </a:r>
            <a:endParaRPr lang="en-US" cap="none" dirty="0">
              <a:latin typeface="DejaVu Sans" charset="0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731838" y="1768475"/>
            <a:ext cx="8842375" cy="5456238"/>
          </a:xfrm>
          <a:ln/>
        </p:spPr>
        <p:txBody>
          <a:bodyPr tIns="12240"/>
          <a:lstStyle/>
          <a:p>
            <a:pPr marL="17463" indent="-17463">
              <a:lnSpc>
                <a:spcPct val="97000"/>
              </a:lnSpc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 smtClean="0">
                <a:latin typeface="DejaVu Sans" charset="0"/>
              </a:rPr>
              <a:t>Graphics Interchange Format (GIF)</a:t>
            </a:r>
          </a:p>
          <a:p>
            <a:pPr marL="17463" indent="-17463">
              <a:lnSpc>
                <a:spcPct val="97000"/>
              </a:lnSpc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dirty="0">
              <a:latin typeface="DejaVu Sans" charset="0"/>
            </a:endParaRPr>
          </a:p>
          <a:p>
            <a:pPr marL="17463" indent="-17463">
              <a:lnSpc>
                <a:spcPct val="97000"/>
              </a:lnSpc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DejaVu Sans" charset="0"/>
              </a:rPr>
              <a:t>Advantages:</a:t>
            </a:r>
          </a:p>
          <a:p>
            <a:pPr marL="917575" lvl="1" indent="-514350">
              <a:lnSpc>
                <a:spcPct val="97000"/>
              </a:lnSpc>
              <a:buClr>
                <a:schemeClr val="tx1"/>
              </a:buClr>
              <a:buSzPct val="100000"/>
              <a:buFont typeface="+mj-lt"/>
              <a:buAutoNum type="arabicPeriod"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300" dirty="0" smtClean="0">
                <a:latin typeface="DejaVu Sans" charset="0"/>
              </a:rPr>
              <a:t>Compatible with most browsers</a:t>
            </a:r>
          </a:p>
          <a:p>
            <a:pPr marL="917575" lvl="1" indent="-514350">
              <a:lnSpc>
                <a:spcPct val="97000"/>
              </a:lnSpc>
              <a:buClr>
                <a:schemeClr val="tx1"/>
              </a:buClr>
              <a:buSzPct val="100000"/>
              <a:buFont typeface="+mj-lt"/>
              <a:buAutoNum type="arabicPeriod"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300" dirty="0" smtClean="0">
                <a:latin typeface="DejaVu Sans" charset="0"/>
              </a:rPr>
              <a:t>Compression is “lossless”</a:t>
            </a:r>
          </a:p>
          <a:p>
            <a:pPr marL="917575" lvl="1" indent="-514350">
              <a:lnSpc>
                <a:spcPct val="97000"/>
              </a:lnSpc>
              <a:buClr>
                <a:schemeClr val="tx1"/>
              </a:buClr>
              <a:buSzPct val="100000"/>
              <a:buFont typeface="+mj-lt"/>
              <a:buAutoNum type="arabicPeriod"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300" dirty="0">
                <a:latin typeface="DejaVu Sans" charset="0"/>
              </a:rPr>
              <a:t>Supports </a:t>
            </a:r>
            <a:r>
              <a:rPr lang="en-US" sz="3300" dirty="0" smtClean="0">
                <a:latin typeface="DejaVu Sans" charset="0"/>
              </a:rPr>
              <a:t>interlacing</a:t>
            </a:r>
          </a:p>
          <a:p>
            <a:pPr marL="917575" lvl="1" indent="-514350">
              <a:lnSpc>
                <a:spcPct val="97000"/>
              </a:lnSpc>
              <a:buClr>
                <a:schemeClr val="tx1"/>
              </a:buClr>
              <a:buSzPct val="100000"/>
              <a:buFont typeface="+mj-lt"/>
              <a:buAutoNum type="arabicPeriod"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300" dirty="0">
                <a:latin typeface="DejaVu Sans" charset="0"/>
              </a:rPr>
              <a:t>Supports transparency (GIF89a</a:t>
            </a:r>
            <a:r>
              <a:rPr lang="en-US" sz="3300" dirty="0" smtClean="0">
                <a:latin typeface="DejaVu Sans" charset="0"/>
              </a:rPr>
              <a:t>)</a:t>
            </a:r>
          </a:p>
          <a:p>
            <a:pPr marL="917575" lvl="1" indent="-514350">
              <a:lnSpc>
                <a:spcPct val="97000"/>
              </a:lnSpc>
              <a:buClr>
                <a:schemeClr val="tx1"/>
              </a:buClr>
              <a:buSzPct val="100000"/>
              <a:buFont typeface="+mj-lt"/>
              <a:buAutoNum type="arabicPeriod"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300" dirty="0" smtClean="0">
                <a:latin typeface="DejaVu Sans" charset="0"/>
              </a:rPr>
              <a:t>Supports animation (GIF89a)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C7B7EC-2DA5-604B-96C9-8BE2F70A615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5409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cap="none" dirty="0" smtClean="0">
                <a:latin typeface="DejaVu Sans" charset="0"/>
              </a:rPr>
              <a:t>GIF Format Disadvantages</a:t>
            </a:r>
            <a:endParaRPr lang="en-US" cap="none" dirty="0">
              <a:latin typeface="DejaVu Sans" charset="0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731838" y="1768475"/>
            <a:ext cx="8842375" cy="5456238"/>
          </a:xfrm>
          <a:ln/>
        </p:spPr>
        <p:txBody>
          <a:bodyPr tIns="12240"/>
          <a:lstStyle/>
          <a:p>
            <a:pPr marL="17463" indent="-17463">
              <a:lnSpc>
                <a:spcPct val="97000"/>
              </a:lnSpc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 smtClean="0">
                <a:latin typeface="DejaVu Sans" charset="0"/>
              </a:rPr>
              <a:t>Graphics Interchange Format (GIF)</a:t>
            </a:r>
          </a:p>
          <a:p>
            <a:pPr marL="0" indent="0">
              <a:lnSpc>
                <a:spcPct val="97000"/>
              </a:lnSpc>
              <a:buClr>
                <a:schemeClr val="tx1"/>
              </a:buClr>
              <a:buSzPct val="10000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dirty="0">
              <a:latin typeface="DejaVu Sans" charset="0"/>
            </a:endParaRPr>
          </a:p>
          <a:p>
            <a:pPr marL="0" indent="0">
              <a:lnSpc>
                <a:spcPct val="97000"/>
              </a:lnSpc>
              <a:buClr>
                <a:schemeClr val="tx1"/>
              </a:buClr>
              <a:buSzPct val="10000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 smtClean="0">
                <a:latin typeface="DejaVu Sans" charset="0"/>
              </a:rPr>
              <a:t>Disadvantages:</a:t>
            </a:r>
          </a:p>
          <a:p>
            <a:pPr marL="917575" lvl="1" indent="-514350">
              <a:lnSpc>
                <a:spcPct val="97000"/>
              </a:lnSpc>
              <a:buClr>
                <a:schemeClr val="tx1"/>
              </a:buClr>
              <a:buSzPct val="100000"/>
              <a:buFont typeface="+mj-lt"/>
              <a:buAutoNum type="arabicPeriod"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dirty="0" smtClean="0">
                <a:latin typeface="DejaVu Sans" charset="0"/>
              </a:rPr>
              <a:t>Supports maximum of 256 colors (8-bit)</a:t>
            </a:r>
          </a:p>
          <a:p>
            <a:pPr marL="917575" lvl="1" indent="-514350">
              <a:lnSpc>
                <a:spcPct val="97000"/>
              </a:lnSpc>
              <a:buClr>
                <a:schemeClr val="tx1"/>
              </a:buClr>
              <a:buSzPct val="100000"/>
              <a:buFont typeface="+mj-lt"/>
              <a:buAutoNum type="arabicPeriod"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dirty="0" smtClean="0">
                <a:latin typeface="DejaVu Sans" charset="0"/>
              </a:rPr>
              <a:t>Uses patented compression technology</a:t>
            </a:r>
          </a:p>
          <a:p>
            <a:pPr marL="917575" lvl="1" indent="-514350">
              <a:lnSpc>
                <a:spcPct val="97000"/>
              </a:lnSpc>
              <a:buClr>
                <a:schemeClr val="tx1"/>
              </a:buClr>
              <a:buSzPct val="100000"/>
              <a:buFont typeface="+mj-lt"/>
              <a:buAutoNum type="arabicPeriod"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900" dirty="0">
              <a:latin typeface="DejaVu San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C7B7EC-2DA5-604B-96C9-8BE2F70A615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6797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cap="none" dirty="0" smtClean="0">
                <a:latin typeface="DejaVu Sans" charset="0"/>
              </a:rPr>
              <a:t>PNG Format Advantages</a:t>
            </a:r>
            <a:endParaRPr lang="en-US" cap="none" dirty="0">
              <a:latin typeface="DejaVu Sans" charset="0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731838" y="1768475"/>
            <a:ext cx="8842375" cy="5456238"/>
          </a:xfrm>
          <a:ln/>
        </p:spPr>
        <p:txBody>
          <a:bodyPr tIns="12240"/>
          <a:lstStyle/>
          <a:p>
            <a:pPr marL="17463" indent="-17463">
              <a:lnSpc>
                <a:spcPct val="97000"/>
              </a:lnSpc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 smtClean="0">
                <a:latin typeface="DejaVu Sans" charset="0"/>
              </a:rPr>
              <a:t>Portable Network Graphics (PNG)</a:t>
            </a:r>
          </a:p>
          <a:p>
            <a:pPr marL="17463" indent="-17463">
              <a:lnSpc>
                <a:spcPct val="97000"/>
              </a:lnSpc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dirty="0">
              <a:latin typeface="DejaVu Sans" charset="0"/>
            </a:endParaRPr>
          </a:p>
          <a:p>
            <a:pPr marL="17463" indent="-17463">
              <a:lnSpc>
                <a:spcPct val="97000"/>
              </a:lnSpc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 smtClean="0">
                <a:latin typeface="DejaVu Sans" charset="0"/>
              </a:rPr>
              <a:t>History: In 1993 Unisys decided to enforce patent on compression technology and collect royalties.  Working group lead by Thomas </a:t>
            </a:r>
            <a:r>
              <a:rPr lang="en-US" sz="3600" dirty="0" err="1" smtClean="0">
                <a:latin typeface="DejaVu Sans" charset="0"/>
              </a:rPr>
              <a:t>Boutell</a:t>
            </a:r>
            <a:r>
              <a:rPr lang="en-US" sz="3600" dirty="0" smtClean="0">
                <a:latin typeface="DejaVu Sans" charset="0"/>
              </a:rPr>
              <a:t> developed PNG as an open alternative.</a:t>
            </a:r>
            <a:endParaRPr lang="en-US" sz="2900" dirty="0">
              <a:latin typeface="DejaVu San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C7B7EC-2DA5-604B-96C9-8BE2F70A615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8525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cap="none" dirty="0" smtClean="0">
                <a:latin typeface="DejaVu Sans" charset="0"/>
              </a:rPr>
              <a:t>JPEG Format Advantages</a:t>
            </a:r>
            <a:endParaRPr lang="en-US" cap="none" dirty="0">
              <a:latin typeface="DejaVu Sans" charset="0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731838" y="1768475"/>
            <a:ext cx="8842375" cy="5456238"/>
          </a:xfrm>
          <a:ln/>
        </p:spPr>
        <p:txBody>
          <a:bodyPr tIns="12240"/>
          <a:lstStyle/>
          <a:p>
            <a:pPr marL="17463" indent="-17463">
              <a:lnSpc>
                <a:spcPct val="97000"/>
              </a:lnSpc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 smtClean="0">
                <a:latin typeface="DejaVu Sans" charset="0"/>
              </a:rPr>
              <a:t>Joint Expert Group (JPEG)</a:t>
            </a:r>
          </a:p>
          <a:p>
            <a:pPr marL="17463" indent="-17463">
              <a:lnSpc>
                <a:spcPct val="97000"/>
              </a:lnSpc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dirty="0">
              <a:latin typeface="DejaVu Sans" charset="0"/>
            </a:endParaRPr>
          </a:p>
          <a:p>
            <a:pPr marL="17463" indent="-17463">
              <a:lnSpc>
                <a:spcPct val="97000"/>
              </a:lnSpc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DejaVu Sans" charset="0"/>
              </a:rPr>
              <a:t>Advantages:</a:t>
            </a:r>
          </a:p>
          <a:p>
            <a:pPr marL="917575" lvl="1" indent="-514350">
              <a:lnSpc>
                <a:spcPct val="97000"/>
              </a:lnSpc>
              <a:buClr>
                <a:schemeClr val="tx1"/>
              </a:buClr>
              <a:buSzPct val="100000"/>
              <a:buFont typeface="+mj-lt"/>
              <a:buAutoNum type="arabicPeriod"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300" dirty="0" smtClean="0">
                <a:latin typeface="DejaVu Sans" charset="0"/>
              </a:rPr>
              <a:t>Non-proprietary format</a:t>
            </a:r>
          </a:p>
          <a:p>
            <a:pPr marL="917575" lvl="1" indent="-514350">
              <a:lnSpc>
                <a:spcPct val="97000"/>
              </a:lnSpc>
              <a:buClr>
                <a:schemeClr val="tx1"/>
              </a:buClr>
              <a:buSzPct val="100000"/>
              <a:buFont typeface="+mj-lt"/>
              <a:buAutoNum type="arabicPeriod"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300" dirty="0" smtClean="0">
                <a:latin typeface="DejaVu Sans" charset="0"/>
              </a:rPr>
              <a:t>16 million colors (24-bit)</a:t>
            </a:r>
          </a:p>
          <a:p>
            <a:pPr marL="917575" lvl="1" indent="-514350">
              <a:lnSpc>
                <a:spcPct val="97000"/>
              </a:lnSpc>
              <a:buClr>
                <a:schemeClr val="tx1"/>
              </a:buClr>
              <a:buSzPct val="100000"/>
              <a:buFont typeface="+mj-lt"/>
              <a:buAutoNum type="arabicPeriod"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300" dirty="0" smtClean="0">
                <a:latin typeface="DejaVu Sans" charset="0"/>
              </a:rPr>
              <a:t>Compression can be specified</a:t>
            </a:r>
            <a:endParaRPr lang="en-US" sz="3600" dirty="0">
              <a:latin typeface="DejaVu Sans" charset="0"/>
            </a:endParaRPr>
          </a:p>
          <a:p>
            <a:pPr marL="17463" indent="-17463">
              <a:lnSpc>
                <a:spcPct val="97000"/>
              </a:lnSpc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dirty="0">
              <a:latin typeface="DejaVu Sans" charset="0"/>
            </a:endParaRPr>
          </a:p>
          <a:p>
            <a:pPr marL="17463" indent="-17463">
              <a:lnSpc>
                <a:spcPct val="97000"/>
              </a:lnSpc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DejaVu Sans" charset="0"/>
              </a:rPr>
              <a:t>Recommended use:</a:t>
            </a:r>
            <a:endParaRPr lang="en-US" sz="3600" b="1" dirty="0">
              <a:latin typeface="DejaVu Sans" charset="0"/>
            </a:endParaRPr>
          </a:p>
          <a:p>
            <a:pPr marL="403225" lvl="1" indent="0">
              <a:lnSpc>
                <a:spcPct val="97000"/>
              </a:lnSpc>
              <a:buClr>
                <a:schemeClr val="tx1"/>
              </a:buClr>
              <a:buSzPct val="10000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300" dirty="0" smtClean="0">
                <a:latin typeface="DejaVu Sans" charset="0"/>
              </a:rPr>
              <a:t>Photographs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C7B7EC-2DA5-604B-96C9-8BE2F70A615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3218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cap="none" dirty="0" smtClean="0">
                <a:latin typeface="DejaVu Sans" charset="0"/>
              </a:rPr>
              <a:t>JPEG Format Disadvantages</a:t>
            </a:r>
            <a:endParaRPr lang="en-US" cap="none" dirty="0">
              <a:latin typeface="DejaVu Sans" charset="0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731838" y="1768475"/>
            <a:ext cx="8842375" cy="5456238"/>
          </a:xfrm>
          <a:ln/>
        </p:spPr>
        <p:txBody>
          <a:bodyPr tIns="12240"/>
          <a:lstStyle/>
          <a:p>
            <a:pPr marL="17463" indent="-17463">
              <a:lnSpc>
                <a:spcPct val="97000"/>
              </a:lnSpc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>
                <a:latin typeface="DejaVu Sans" charset="0"/>
              </a:rPr>
              <a:t>Joint Expert Group (JPEG)</a:t>
            </a:r>
          </a:p>
          <a:p>
            <a:pPr marL="0" indent="0">
              <a:lnSpc>
                <a:spcPct val="97000"/>
              </a:lnSpc>
              <a:buClr>
                <a:schemeClr val="tx1"/>
              </a:buClr>
              <a:buSzPct val="10000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dirty="0">
              <a:latin typeface="DejaVu Sans" charset="0"/>
            </a:endParaRPr>
          </a:p>
          <a:p>
            <a:pPr marL="0" indent="0">
              <a:lnSpc>
                <a:spcPct val="97000"/>
              </a:lnSpc>
              <a:buClr>
                <a:schemeClr val="tx1"/>
              </a:buClr>
              <a:buSzPct val="10000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DejaVu Sans" charset="0"/>
              </a:rPr>
              <a:t>Disadvantages:</a:t>
            </a:r>
          </a:p>
          <a:p>
            <a:pPr marL="917575" lvl="1" indent="-514350">
              <a:lnSpc>
                <a:spcPct val="97000"/>
              </a:lnSpc>
              <a:buClr>
                <a:schemeClr val="tx1"/>
              </a:buClr>
              <a:buSzPct val="100000"/>
              <a:buFont typeface="+mj-lt"/>
              <a:buAutoNum type="arabicPeriod"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dirty="0" smtClean="0">
                <a:latin typeface="DejaVu Sans" charset="0"/>
              </a:rPr>
              <a:t>Does not support transparency</a:t>
            </a:r>
          </a:p>
          <a:p>
            <a:pPr marL="917575" lvl="1" indent="-514350">
              <a:lnSpc>
                <a:spcPct val="97000"/>
              </a:lnSpc>
              <a:buClr>
                <a:schemeClr val="tx1"/>
              </a:buClr>
              <a:buSzPct val="100000"/>
              <a:buFont typeface="+mj-lt"/>
              <a:buAutoNum type="arabicPeriod"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dirty="0" smtClean="0">
                <a:latin typeface="DejaVu Sans" charset="0"/>
              </a:rPr>
              <a:t>Compression is “</a:t>
            </a:r>
            <a:r>
              <a:rPr lang="en-US" sz="3200" dirty="0" err="1" smtClean="0">
                <a:latin typeface="DejaVu Sans" charset="0"/>
              </a:rPr>
              <a:t>lossy</a:t>
            </a:r>
            <a:r>
              <a:rPr lang="en-US" sz="3200" dirty="0" smtClean="0">
                <a:latin typeface="DejaVu Sans" charset="0"/>
              </a:rPr>
              <a:t>”</a:t>
            </a:r>
          </a:p>
          <a:p>
            <a:pPr marL="917575" lvl="1" indent="-514350">
              <a:lnSpc>
                <a:spcPct val="97000"/>
              </a:lnSpc>
              <a:buClr>
                <a:schemeClr val="tx1"/>
              </a:buClr>
              <a:buSzPct val="100000"/>
              <a:buFont typeface="+mj-lt"/>
              <a:buAutoNum type="arabicPeriod"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dirty="0" smtClean="0">
                <a:latin typeface="DejaVu Sans" charset="0"/>
              </a:rPr>
              <a:t>Does not support animation</a:t>
            </a:r>
            <a:endParaRPr lang="en-US" sz="3200" dirty="0">
              <a:latin typeface="DejaVu San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C7B7EC-2DA5-604B-96C9-8BE2F70A615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7761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36070</TotalTime>
  <Words>1056</Words>
  <Application>Microsoft Office PowerPoint</Application>
  <PresentationFormat>Custom</PresentationFormat>
  <Paragraphs>285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 Unicode MS</vt:lpstr>
      <vt:lpstr>ＭＳ Ｐゴシック</vt:lpstr>
      <vt:lpstr>Arial</vt:lpstr>
      <vt:lpstr>Century Schoolbook</vt:lpstr>
      <vt:lpstr>Courier New</vt:lpstr>
      <vt:lpstr>DejaVu Sans</vt:lpstr>
      <vt:lpstr>Times New Roman</vt:lpstr>
      <vt:lpstr>Wingdings</vt:lpstr>
      <vt:lpstr>Wingdings 2</vt:lpstr>
      <vt:lpstr>Default Theme</vt:lpstr>
      <vt:lpstr>HTML Boot Camp</vt:lpstr>
      <vt:lpstr>The &lt;hr&gt; Tag</vt:lpstr>
      <vt:lpstr>The &lt;hr&gt; Tag</vt:lpstr>
      <vt:lpstr>Image Formats</vt:lpstr>
      <vt:lpstr>GIF Format Advantages</vt:lpstr>
      <vt:lpstr>GIF Format Disadvantages</vt:lpstr>
      <vt:lpstr>PNG Format Advantages</vt:lpstr>
      <vt:lpstr>JPEG Format Advantages</vt:lpstr>
      <vt:lpstr>JPEG Format Disadvantages</vt:lpstr>
      <vt:lpstr>PNG Format Advantages</vt:lpstr>
      <vt:lpstr>PNG Format Disadvantages</vt:lpstr>
      <vt:lpstr>The &lt;img&gt; Tag</vt:lpstr>
      <vt:lpstr>&lt;img&gt; Tag Attributes</vt:lpstr>
      <vt:lpstr>&lt;img&gt; Tag Attributes</vt:lpstr>
      <vt:lpstr>Improving Image Display</vt:lpstr>
      <vt:lpstr>The &lt;svg&gt; Tag</vt:lpstr>
      <vt:lpstr>SVG Advantages</vt:lpstr>
      <vt:lpstr>More SVG Advantages</vt:lpstr>
      <vt:lpstr>&lt;body&gt; “bgcolor” Attributes</vt:lpstr>
      <vt:lpstr>&lt;body&gt; “background” Attributes</vt:lpstr>
      <vt:lpstr>&lt;body&gt; “link” Attributes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Notebook</dc:title>
  <dc:description>Presentation Layout Template</dc:description>
  <cp:lastModifiedBy>McClurg, Fred R</cp:lastModifiedBy>
  <cp:revision>40</cp:revision>
  <cp:lastPrinted>1601-01-01T00:00:00Z</cp:lastPrinted>
  <dcterms:created xsi:type="dcterms:W3CDTF">2012-02-18T19:51:28Z</dcterms:created>
  <dcterms:modified xsi:type="dcterms:W3CDTF">2016-03-27T13:40:38Z</dcterms:modified>
</cp:coreProperties>
</file>