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87" r:id="rId7"/>
    <p:sldId id="288" r:id="rId8"/>
    <p:sldId id="261" r:id="rId9"/>
    <p:sldId id="262" r:id="rId10"/>
    <p:sldId id="277" r:id="rId11"/>
    <p:sldId id="278" r:id="rId12"/>
    <p:sldId id="279" r:id="rId13"/>
    <p:sldId id="263" r:id="rId14"/>
    <p:sldId id="264" r:id="rId15"/>
    <p:sldId id="276" r:id="rId16"/>
    <p:sldId id="265" r:id="rId17"/>
    <p:sldId id="281" r:id="rId18"/>
    <p:sldId id="28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2" r:id="rId29"/>
    <p:sldId id="275" r:id="rId30"/>
    <p:sldId id="283" r:id="rId31"/>
    <p:sldId id="284" r:id="rId32"/>
    <p:sldId id="285" r:id="rId33"/>
    <p:sldId id="286" r:id="rId34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40" y="1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HTML Boot Camp: Links and Webs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A261C-6967-4AF7-8CC0-60A784FE5AB0}" type="datetime1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FD425-7AF1-43B4-9ED7-78F3C7147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084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Rectangle 2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10187" cy="397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71" name="Rectangle 2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13450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46438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r>
              <a:rPr lang="en-US" smtClean="0"/>
              <a:t>HTML Boot Camp: Links and Webs</a:t>
            </a:r>
            <a:endParaRPr lang="en-US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4643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fld id="{15F1BEA5-0C7B-427E-AD69-12ADC05EC6FF}" type="datetime1">
              <a:rPr lang="en-US" smtClean="0"/>
              <a:t>3/27/2016</a:t>
            </a:fld>
            <a:endParaRPr lang="en-US"/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46438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46437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fld id="{C8B6AF18-8E5B-BD4C-88F6-A6866B0B7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417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BAF481-1279-B34A-87E9-EBBA77DA7F69}" type="slidenum">
              <a:rPr lang="en-US"/>
              <a:pPr/>
              <a:t>1</a:t>
            </a:fld>
            <a:endParaRPr lang="en-US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C8CC2A-CFB4-4AE6-A338-1F7CFDC86117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E61C5E-1E27-3844-BC9C-460DBC054558}" type="slidenum">
              <a:rPr lang="en-US"/>
              <a:pPr/>
              <a:t>10</a:t>
            </a:fld>
            <a:endParaRPr lang="en-US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2082AEF-9FD5-4DE8-8051-464466407D4F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5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E61C5E-1E27-3844-BC9C-460DBC054558}" type="slidenum">
              <a:rPr lang="en-US"/>
              <a:pPr/>
              <a:t>11</a:t>
            </a:fld>
            <a:endParaRPr lang="en-US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83CAADC-9CC2-465E-B0CC-07286FC50706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2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E61C5E-1E27-3844-BC9C-460DBC054558}" type="slidenum">
              <a:rPr lang="en-US"/>
              <a:pPr/>
              <a:t>12</a:t>
            </a:fld>
            <a:endParaRPr lang="en-US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16075A-C956-476D-967B-EDCCAE07CD72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3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8A7C63-36C5-2C44-A828-24961B082837}" type="slidenum">
              <a:rPr lang="en-US"/>
              <a:pPr/>
              <a:t>13</a:t>
            </a:fld>
            <a:endParaRPr lang="en-US"/>
          </a:p>
        </p:txBody>
      </p:sp>
      <p:sp>
        <p:nvSpPr>
          <p:cNvPr id="307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62F8684-D8F4-4841-85F5-BF8788E9DC97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68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75334E-7169-CC40-BFF8-F5EEF704CB85}" type="slidenum">
              <a:rPr lang="en-US"/>
              <a:pPr/>
              <a:t>14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FE5DB0-2058-4668-9FE6-E6BB4515C269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13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8A7C63-36C5-2C44-A828-24961B082837}" type="slidenum">
              <a:rPr lang="en-US"/>
              <a:pPr/>
              <a:t>15</a:t>
            </a:fld>
            <a:endParaRPr lang="en-US"/>
          </a:p>
        </p:txBody>
      </p:sp>
      <p:sp>
        <p:nvSpPr>
          <p:cNvPr id="307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F6A46-0F82-44E5-AD7A-411F9BBA767D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95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850E0F-E4B3-5844-A398-59A1DF47590D}" type="slidenum">
              <a:rPr lang="en-US"/>
              <a:pPr/>
              <a:t>16</a:t>
            </a:fld>
            <a:endParaRPr lang="en-US"/>
          </a:p>
        </p:txBody>
      </p:sp>
      <p:sp>
        <p:nvSpPr>
          <p:cNvPr id="327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36914F3-13A6-4017-9C0B-4F3FF24DD33A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7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850E0F-E4B3-5844-A398-59A1DF47590D}" type="slidenum">
              <a:rPr lang="en-US"/>
              <a:pPr/>
              <a:t>17</a:t>
            </a:fld>
            <a:endParaRPr lang="en-US"/>
          </a:p>
        </p:txBody>
      </p:sp>
      <p:sp>
        <p:nvSpPr>
          <p:cNvPr id="327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BA506DE-A954-402F-8766-E46AEB8C8577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8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850E0F-E4B3-5844-A398-59A1DF47590D}" type="slidenum">
              <a:rPr lang="en-US"/>
              <a:pPr/>
              <a:t>18</a:t>
            </a:fld>
            <a:endParaRPr lang="en-US"/>
          </a:p>
        </p:txBody>
      </p:sp>
      <p:sp>
        <p:nvSpPr>
          <p:cNvPr id="327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014E5CF-4A01-4A5E-A71F-1B5E7074EEE7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03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DC59BF-0CC1-5A43-A912-F2800A1D5636}" type="slidenum">
              <a:rPr lang="en-US"/>
              <a:pPr/>
              <a:t>19</a:t>
            </a:fld>
            <a:endParaRPr lang="en-US"/>
          </a:p>
        </p:txBody>
      </p:sp>
      <p:sp>
        <p:nvSpPr>
          <p:cNvPr id="337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9B887A1-460E-47B3-8285-80C1566697FC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63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D90477-DA11-9440-8C82-E99E9C6FFFB9}" type="slidenum">
              <a:rPr lang="en-US"/>
              <a:pPr/>
              <a:t>2</a:t>
            </a:fld>
            <a:endParaRPr lang="en-US"/>
          </a:p>
        </p:txBody>
      </p:sp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8B19882-C972-404B-84C7-7080C37140FD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03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A8FD1A-BE0C-A340-BF9D-50C635230F9C}" type="slidenum">
              <a:rPr lang="en-US"/>
              <a:pPr/>
              <a:t>20</a:t>
            </a:fld>
            <a:endParaRPr lang="en-US"/>
          </a:p>
        </p:txBody>
      </p:sp>
      <p:sp>
        <p:nvSpPr>
          <p:cNvPr id="348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3E34BD8-8BB2-4DD2-AE62-299D9EEC155D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84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E1A024-C8B6-6A4E-9072-0ED422758002}" type="slidenum">
              <a:rPr lang="en-US"/>
              <a:pPr/>
              <a:t>21</a:t>
            </a:fld>
            <a:endParaRPr lang="en-US"/>
          </a:p>
        </p:txBody>
      </p:sp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E9CC2EA-8152-4614-A339-E27D6017D774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73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7922EC-13C5-A54A-A319-6DF570690027}" type="slidenum">
              <a:rPr lang="en-US"/>
              <a:pPr/>
              <a:t>22</a:t>
            </a:fld>
            <a:endParaRPr lang="en-US"/>
          </a:p>
        </p:txBody>
      </p:sp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2495627-1B23-4B6C-B14A-42344EB4FAEC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07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A74A19-986B-544A-A414-AEDDDC313D28}" type="slidenum">
              <a:rPr lang="en-US"/>
              <a:pPr/>
              <a:t>23</a:t>
            </a:fld>
            <a:endParaRPr lang="en-US"/>
          </a:p>
        </p:txBody>
      </p:sp>
      <p:sp>
        <p:nvSpPr>
          <p:cNvPr id="378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F297D3-06D3-42BD-ADA2-B9D6A09E4232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15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2E7091-6D42-4F44-BF5D-EEF2706F6486}" type="slidenum">
              <a:rPr lang="en-US"/>
              <a:pPr/>
              <a:t>24</a:t>
            </a:fld>
            <a:endParaRPr lang="en-US"/>
          </a:p>
        </p:txBody>
      </p:sp>
      <p:sp>
        <p:nvSpPr>
          <p:cNvPr id="389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89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1D1FEA6-FC7C-4610-8B47-85C52AD9A2DD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33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D42970-515C-1144-AA1F-9C7567A6A465}" type="slidenum">
              <a:rPr lang="en-US"/>
              <a:pPr/>
              <a:t>25</a:t>
            </a:fld>
            <a:endParaRPr lang="en-US"/>
          </a:p>
        </p:txBody>
      </p:sp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1EA002-BDF8-4B4E-AF45-14DA440C43AA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96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CD8E83-FF6A-AE45-95D0-D5288D5A4142}" type="slidenum">
              <a:rPr lang="en-US"/>
              <a:pPr/>
              <a:t>26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DC8D2A-F3AB-4B1F-A640-B7C700C3A371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08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963360-765B-174B-8937-55861BA8E78C}" type="slidenum">
              <a:rPr lang="en-US"/>
              <a:pPr/>
              <a:t>27</a:t>
            </a:fld>
            <a:endParaRPr lang="en-US"/>
          </a:p>
        </p:txBody>
      </p:sp>
      <p:sp>
        <p:nvSpPr>
          <p:cNvPr id="419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19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77EA2CC-EB63-433B-9BEB-B1187BD8581B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76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963360-765B-174B-8937-55861BA8E78C}" type="slidenum">
              <a:rPr lang="en-US"/>
              <a:pPr/>
              <a:t>28</a:t>
            </a:fld>
            <a:endParaRPr lang="en-US"/>
          </a:p>
        </p:txBody>
      </p:sp>
      <p:sp>
        <p:nvSpPr>
          <p:cNvPr id="419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19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63B8D0-8425-4425-BBC9-9C68FAF1CB58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19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315F75-FDE5-0F4C-8B75-CC3A810EE1C5}" type="slidenum">
              <a:rPr lang="en-US"/>
              <a:pPr/>
              <a:t>29</a:t>
            </a:fld>
            <a:endParaRPr lang="en-US"/>
          </a:p>
        </p:txBody>
      </p:sp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9D66D3B-901D-4A85-B700-BC689773C513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6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9CF7F3-6227-084E-B1D6-6C7EF1DA41D6}" type="slidenum">
              <a:rPr lang="en-US"/>
              <a:pPr/>
              <a:t>3</a:t>
            </a:fld>
            <a:endParaRPr lang="en-US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ED5E234-CAB0-4826-9D29-CEB65CF24875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9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D90477-DA11-9440-8C82-E99E9C6FFFB9}" type="slidenum">
              <a:rPr lang="en-US"/>
              <a:pPr/>
              <a:t>30</a:t>
            </a:fld>
            <a:endParaRPr lang="en-US"/>
          </a:p>
        </p:txBody>
      </p:sp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20169D-E711-4D85-A387-9C42ADFE8D08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84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D90477-DA11-9440-8C82-E99E9C6FFFB9}" type="slidenum">
              <a:rPr lang="en-US"/>
              <a:pPr/>
              <a:t>31</a:t>
            </a:fld>
            <a:endParaRPr lang="en-US"/>
          </a:p>
        </p:txBody>
      </p:sp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3FD45C9-6B8C-4640-BE4C-CA7CC9B87C46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21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D90477-DA11-9440-8C82-E99E9C6FFFB9}" type="slidenum">
              <a:rPr lang="en-US"/>
              <a:pPr/>
              <a:t>32</a:t>
            </a:fld>
            <a:endParaRPr lang="en-US"/>
          </a:p>
        </p:txBody>
      </p:sp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FC49B8A-40B7-45F4-8271-F3AE1479B170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730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D90477-DA11-9440-8C82-E99E9C6FFFB9}" type="slidenum">
              <a:rPr lang="en-US"/>
              <a:pPr/>
              <a:t>33</a:t>
            </a:fld>
            <a:endParaRPr lang="en-US"/>
          </a:p>
        </p:txBody>
      </p:sp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1B9FA05-28F8-4028-825D-DC243A0AF3AF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7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8BAA16-A38F-C641-9100-4540E4AE77C2}" type="slidenum">
              <a:rPr lang="en-US"/>
              <a:pPr/>
              <a:t>4</a:t>
            </a:fld>
            <a:endParaRPr lang="en-US"/>
          </a:p>
        </p:txBody>
      </p:sp>
      <p:sp>
        <p:nvSpPr>
          <p:cNvPr id="266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66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AA89E20-B7C8-4352-85FE-E7D3410A4E89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63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120B11-9745-AE4F-BF98-EA9B6398C69C}" type="slidenum">
              <a:rPr lang="en-US"/>
              <a:pPr/>
              <a:t>5</a:t>
            </a:fld>
            <a:endParaRPr lang="en-US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354BC05-D272-4447-8DA8-F1178526B206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120B11-9745-AE4F-BF98-EA9B6398C69C}" type="slidenum">
              <a:rPr lang="en-US"/>
              <a:pPr/>
              <a:t>6</a:t>
            </a:fld>
            <a:endParaRPr lang="en-US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CAF641-1A95-4438-9628-183B9429F85B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92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120B11-9745-AE4F-BF98-EA9B6398C69C}" type="slidenum">
              <a:rPr lang="en-US"/>
              <a:pPr/>
              <a:t>7</a:t>
            </a:fld>
            <a:endParaRPr lang="en-US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3DFF15F-030E-49A7-957F-448BEE062321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86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55441F-DDEF-EB47-A1C0-70C60E3395A8}" type="slidenum">
              <a:rPr lang="en-US"/>
              <a:pPr/>
              <a:t>8</a:t>
            </a:fld>
            <a:endParaRPr lang="en-US"/>
          </a:p>
        </p:txBody>
      </p:sp>
      <p:sp>
        <p:nvSpPr>
          <p:cNvPr id="286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7C20E91-8F9F-485E-B7AF-895D698773EE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E61C5E-1E27-3844-BC9C-460DBC054558}" type="slidenum">
              <a:rPr lang="en-US"/>
              <a:pPr/>
              <a:t>9</a:t>
            </a:fld>
            <a:endParaRPr lang="en-US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F2B3B43-34C0-410D-8764-AE1E6E13C612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r>
              <a:rPr lang="en-US" smtClean="0"/>
              <a:t>HTML Boot Camp: Links and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2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04728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443038" y="5364163"/>
            <a:ext cx="708025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835150" y="6380163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00263" y="4956175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20156" y="3443852"/>
            <a:ext cx="6804422" cy="208818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20156" y="5515236"/>
            <a:ext cx="6804422" cy="151193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60593" y="1294607"/>
            <a:ext cx="2519363" cy="4191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1769" y="4609307"/>
            <a:ext cx="4032250" cy="42386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62088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fld id="{5EE90EF3-46A6-7A4D-A45C-BF8D9568C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BA127-B727-824A-B341-865AADD0F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1848115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418EF-CA06-864A-BAE9-59652AC5C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3" y="301626"/>
            <a:ext cx="8921750" cy="1249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76263" y="6886575"/>
            <a:ext cx="2335212" cy="508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82938" cy="508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35212" cy="508000"/>
          </a:xfrm>
        </p:spPr>
        <p:txBody>
          <a:bodyPr/>
          <a:lstStyle>
            <a:lvl1pPr>
              <a:defRPr/>
            </a:lvl1pPr>
          </a:lstStyle>
          <a:p>
            <a:fld id="{5263A907-57FB-E14D-B172-B8B1A3E42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4"/>
            <a:ext cx="8232775" cy="733424"/>
          </a:xfrm>
        </p:spPr>
        <p:txBody>
          <a:bodyPr>
            <a:noAutofit/>
          </a:bodyPr>
          <a:lstStyle>
            <a:lvl1pPr algn="ctr">
              <a:defRPr sz="4000" b="1">
                <a:latin typeface="DejaVu Sans" pitchFamily="34" charset="0"/>
                <a:ea typeface="DejaVu Sans" pitchFamily="34" charset="0"/>
                <a:cs typeface="DejaVu San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341438"/>
            <a:ext cx="8232510" cy="5794896"/>
          </a:xfrm>
        </p:spPr>
        <p:txBody>
          <a:bodyPr/>
          <a:lstStyle>
            <a:lvl1pPr>
              <a:defRPr>
                <a:latin typeface="DejaVu Sans" pitchFamily="34" charset="0"/>
                <a:ea typeface="DejaVu Sans" pitchFamily="34" charset="0"/>
                <a:cs typeface="DejaVu Sans" pitchFamily="34" charset="0"/>
              </a:defRPr>
            </a:lvl1pPr>
            <a:lvl2pPr>
              <a:defRPr>
                <a:latin typeface="DejaVu Sans" pitchFamily="34" charset="0"/>
                <a:ea typeface="DejaVu Sans" pitchFamily="34" charset="0"/>
                <a:cs typeface="DejaVu Sans" pitchFamily="34" charset="0"/>
              </a:defRPr>
            </a:lvl2pPr>
            <a:lvl3pPr>
              <a:defRPr>
                <a:latin typeface="DejaVu Sans" pitchFamily="34" charset="0"/>
                <a:ea typeface="DejaVu Sans" pitchFamily="34" charset="0"/>
                <a:cs typeface="DejaVu Sans" pitchFamily="34" charset="0"/>
              </a:defRPr>
            </a:lvl3pPr>
            <a:lvl4pPr>
              <a:defRPr>
                <a:latin typeface="DejaVu Sans" pitchFamily="34" charset="0"/>
                <a:ea typeface="DejaVu Sans" pitchFamily="34" charset="0"/>
                <a:cs typeface="DejaVu Sans" pitchFamily="34" charset="0"/>
              </a:defRPr>
            </a:lvl4pPr>
            <a:lvl5pPr>
              <a:defRPr>
                <a:latin typeface="DejaVu Sans" pitchFamily="34" charset="0"/>
                <a:ea typeface="DejaVu Sans" pitchFamily="34" charset="0"/>
                <a:cs typeface="DejaVu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93816796-FD36-1445-BEE0-481F8154A6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460500" y="5364163"/>
            <a:ext cx="706438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150" y="6383338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2071688" y="4938713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0029825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6" y="3191863"/>
            <a:ext cx="6804422" cy="2263703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6" y="5522763"/>
            <a:ext cx="6804422" cy="151193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58213" y="1290638"/>
            <a:ext cx="2520950" cy="4191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563" y="4606925"/>
            <a:ext cx="4032250" cy="422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77963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fld id="{3166D02A-389D-7344-AE6D-BBD5BC230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07652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3F41E-8C40-1349-A503-0927922484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8316516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19799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4031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88297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930C8-6A00-A84C-BB4B-297FD004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B229AE5B-023B-E84A-831D-49200AA5D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A6916-9A90-B841-8AA1-56F925A12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17596" y="3527822"/>
            <a:ext cx="6954901" cy="504031"/>
          </a:xfrm>
        </p:spPr>
        <p:txBody>
          <a:bodyPr/>
          <a:lstStyle>
            <a:lvl1pPr algn="l">
              <a:buNone/>
              <a:defRPr sz="22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10066" y="302387"/>
            <a:ext cx="1683464" cy="5493364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6021" y="302387"/>
            <a:ext cx="6216385" cy="6975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90CD5F82-59D3-404B-AEC3-3F0326391D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693654" y="3527822"/>
            <a:ext cx="6954901" cy="504031"/>
          </a:xfrm>
        </p:spPr>
        <p:txBody>
          <a:bodyPr/>
          <a:lstStyle>
            <a:lvl1pPr algn="l">
              <a:buNone/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7559675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5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8823" y="291888"/>
            <a:ext cx="1680104" cy="5463125"/>
          </a:xfrm>
        </p:spPr>
        <p:txBody>
          <a:bodyPr rot="0" spcFirstLastPara="0" vertOverflow="overflow" horzOverflow="overflow" spcCol="302383" rtlCol="0" fromWordArt="0" forceAA="0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4CC7532D-4F07-6246-9B94-986A655879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3238" y="303213"/>
            <a:ext cx="8232775" cy="1258887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82327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366919" y="1193006"/>
            <a:ext cx="2217738" cy="422275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r" defTabSz="457152" eaLnBrk="1" latinLnBrk="0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kumimoji="0" sz="1300">
                <a:solidFill>
                  <a:schemeClr val="tx2"/>
                </a:solidFill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707313" y="4119563"/>
            <a:ext cx="3527425" cy="403225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defTabSz="457152" eaLnBrk="1" latinLnBrk="0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kumimoji="0" sz="1300">
                <a:solidFill>
                  <a:schemeClr val="tx2"/>
                </a:solidFill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413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61438" y="6321425"/>
            <a:ext cx="671512" cy="573088"/>
          </a:xfrm>
          <a:prstGeom prst="rect">
            <a:avLst/>
          </a:prstGeom>
        </p:spPr>
        <p:txBody>
          <a:bodyPr vert="horz" lIns="100794" tIns="50397" rIns="100794" bIns="50397" anchor="ctr"/>
          <a:lstStyle>
            <a:lvl1pPr algn="ctr" defTabSz="457152" eaLnBrk="1" latinLnBrk="0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kumimoji="0" sz="1500" b="1">
                <a:solidFill>
                  <a:srgbClr val="FFFFFF"/>
                </a:solidFill>
                <a:cs typeface="+mn-cs"/>
              </a:defRPr>
            </a:lvl1pPr>
          </a:lstStyle>
          <a:p>
            <a:fld id="{DDA456BB-EE6A-484D-A57D-11E17E09B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9pPr>
    </p:titleStyle>
    <p:bodyStyle>
      <a:lvl1pPr marL="301625" indent="-301625" algn="l" rtl="0" eaLnBrk="1" fontAlgn="base" hangingPunct="1">
        <a:spcBef>
          <a:spcPts val="663"/>
        </a:spcBef>
        <a:spcAft>
          <a:spcPct val="0"/>
        </a:spcAft>
        <a:buClr>
          <a:schemeClr val="accent1"/>
        </a:buClr>
        <a:buSzPct val="70000"/>
        <a:buFont typeface="Wingdings" charset="2"/>
        <a:buChar char="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016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06475" indent="-200025" algn="l" rtl="0" eaLnBrk="1" fontAlgn="base" hangingPunct="1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688" indent="-200025" algn="l" rtl="0" eaLnBrk="1" fontAlgn="base" hangingPunct="1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313" indent="-200025" algn="l" rtl="0" eaLnBrk="1" fontAlgn="base" hangingPunct="1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0158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mgtfy.com/?q=Hello+World!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eyerweb.com/eric/tools/dencode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rl-encode-decode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tp://ftp.gnu.org/gnu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297112" y="1036638"/>
            <a:ext cx="7315200" cy="1828800"/>
          </a:xfrm>
          <a:ln/>
        </p:spPr>
        <p:txBody>
          <a:bodyPr tIns="63360"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6000" dirty="0">
                <a:latin typeface="DejaVu Sans" charset="0"/>
              </a:rPr>
              <a:t>HTML Boot Camp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20156" y="3429000"/>
            <a:ext cx="6804422" cy="3551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28080" rIns="0" bIns="0" anchor="ctr"/>
          <a:lstStyle/>
          <a:p>
            <a:pPr indent="-30956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6600" b="1" dirty="0">
                <a:latin typeface="DejaVu Sans" charset="0"/>
              </a:rPr>
              <a:t>Chapter 6</a:t>
            </a:r>
          </a:p>
          <a:p>
            <a:pPr indent="-30956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6000" b="1" dirty="0">
                <a:latin typeface="DejaVu Sans" charset="0"/>
              </a:rPr>
              <a:t>Links and Webs</a:t>
            </a:r>
          </a:p>
          <a:p>
            <a:pPr indent="-30956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b="1" dirty="0">
              <a:latin typeface="DejaVu Sans" charset="0"/>
            </a:endParaRPr>
          </a:p>
          <a:p>
            <a:pPr indent="-30956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b="1" dirty="0">
                <a:latin typeface="DejaVu Sans" charset="0"/>
              </a:rPr>
              <a:t>Kirkwood Continuing </a:t>
            </a:r>
            <a:r>
              <a:rPr lang="en-US" b="1" dirty="0" smtClean="0">
                <a:latin typeface="DejaVu Sans" charset="0"/>
              </a:rPr>
              <a:t>Education</a:t>
            </a:r>
            <a:endParaRPr lang="en-US" b="1" dirty="0">
              <a:latin typeface="DejaVu Sans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7112" y="6980237"/>
            <a:ext cx="7277101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6336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200" b="1" dirty="0">
                <a:solidFill>
                  <a:schemeClr val="tx1"/>
                </a:solidFill>
                <a:latin typeface="DejaVu Sans" charset="0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DejaVu Sans" charset="0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DejaVu Sans" charset="0"/>
              </a:rPr>
              <a:t>Fred McClurg   All Rights Reserved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URL Personal Directory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</a:rPr>
              <a:t>If the document path begins with the tilde character (~) this references a personal home account.</a:t>
            </a:r>
            <a:endParaRPr lang="en-US" sz="3600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Syntax:</a:t>
            </a:r>
          </a:p>
          <a:p>
            <a:pPr marL="1012825" lvl="1" indent="-493713">
              <a:spcAft>
                <a:spcPts val="1138"/>
              </a:spcAft>
              <a:buClrTx/>
              <a:buFontTx/>
              <a:buNone/>
              <a:tabLst>
                <a:tab pos="346075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protocol:/</a:t>
            </a:r>
            <a:r>
              <a:rPr lang="en-US" sz="3600" b="1" dirty="0" smtClean="0">
                <a:latin typeface="Courier New"/>
                <a:cs typeface="Courier New"/>
              </a:rPr>
              <a:t>/</a:t>
            </a:r>
            <a:r>
              <a:rPr lang="en-US" sz="3600" b="1" dirty="0" err="1" smtClean="0">
                <a:latin typeface="Courier New"/>
                <a:cs typeface="Courier New"/>
              </a:rPr>
              <a:t>server.domain.com:port</a:t>
            </a:r>
            <a:r>
              <a:rPr lang="en-US" sz="3600" b="1" dirty="0" smtClean="0">
                <a:latin typeface="Courier New"/>
                <a:cs typeface="Courier New"/>
              </a:rPr>
              <a:t>/~account/</a:t>
            </a:r>
            <a:r>
              <a:rPr lang="en-US" sz="3600" b="1" dirty="0" err="1" smtClean="0">
                <a:latin typeface="Courier New"/>
                <a:cs typeface="Courier New"/>
              </a:rPr>
              <a:t>dir</a:t>
            </a:r>
            <a:r>
              <a:rPr lang="en-US" sz="3600" b="1" dirty="0" smtClean="0">
                <a:latin typeface="Courier New"/>
                <a:cs typeface="Courier New"/>
              </a:rPr>
              <a:t>/file</a:t>
            </a:r>
            <a:endParaRPr lang="en-US" sz="36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021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Directory Index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900" dirty="0">
                <a:latin typeface="DejaVu Sans" charset="0"/>
              </a:rPr>
              <a:t>Description: </a:t>
            </a:r>
            <a:r>
              <a:rPr lang="en-US" sz="2900" dirty="0" smtClean="0">
                <a:latin typeface="DejaVu Sans" charset="0"/>
              </a:rPr>
              <a:t>The web </a:t>
            </a:r>
            <a:r>
              <a:rPr lang="en-US" sz="2900" dirty="0">
                <a:latin typeface="DejaVu Sans" charset="0"/>
              </a:rPr>
              <a:t>server first looks </a:t>
            </a:r>
            <a:r>
              <a:rPr lang="en-US" sz="2900" dirty="0" smtClean="0">
                <a:latin typeface="DejaVu Sans" charset="0"/>
              </a:rPr>
              <a:t>for a certain file name when a directory is specified.  This is called a “Directory Index” and is often one of the following filenames: </a:t>
            </a:r>
            <a:endParaRPr lang="en-US" sz="2900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900" b="1" dirty="0">
              <a:latin typeface="DejaVu Sans" charset="0"/>
            </a:endParaRPr>
          </a:p>
          <a:p>
            <a:pPr marL="504825" lvl="1" indent="-33338">
              <a:spcAft>
                <a:spcPts val="1138"/>
              </a:spcAft>
              <a:buClrTx/>
              <a:buFontTx/>
              <a:buNone/>
              <a:tabLst>
                <a:tab pos="346075" algn="l"/>
                <a:tab pos="454025" algn="l"/>
                <a:tab pos="4556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900" b="1" dirty="0" smtClean="0">
                <a:latin typeface="Courier New"/>
                <a:cs typeface="Courier New"/>
              </a:rPr>
              <a:t>index.php</a:t>
            </a:r>
            <a:br>
              <a:rPr lang="en-US" sz="2900" b="1" dirty="0" smtClean="0">
                <a:latin typeface="Courier New"/>
                <a:cs typeface="Courier New"/>
              </a:rPr>
            </a:br>
            <a:r>
              <a:rPr lang="en-US" sz="2900" b="1" dirty="0" smtClean="0">
                <a:latin typeface="Courier New"/>
                <a:cs typeface="Courier New"/>
              </a:rPr>
              <a:t>index.html</a:t>
            </a:r>
            <a:r>
              <a:rPr lang="en-US" sz="2900" b="1" dirty="0">
                <a:latin typeface="Courier New"/>
                <a:cs typeface="Courier New"/>
              </a:rPr>
              <a:t/>
            </a:r>
            <a:br>
              <a:rPr lang="en-US" sz="2900" b="1" dirty="0">
                <a:latin typeface="Courier New"/>
                <a:cs typeface="Courier New"/>
              </a:rPr>
            </a:br>
            <a:r>
              <a:rPr lang="en-US" sz="2900" b="1" dirty="0" smtClean="0">
                <a:latin typeface="Courier New"/>
                <a:cs typeface="Courier New"/>
              </a:rPr>
              <a:t>index.htm</a:t>
            </a:r>
            <a:br>
              <a:rPr lang="en-US" sz="2900" b="1" dirty="0" smtClean="0">
                <a:latin typeface="Courier New"/>
                <a:cs typeface="Courier New"/>
              </a:rPr>
            </a:br>
            <a:endParaRPr lang="en-US" sz="2900" b="1" dirty="0" smtClean="0">
              <a:latin typeface="Courier New"/>
              <a:cs typeface="Courier New"/>
            </a:endParaRPr>
          </a:p>
          <a:p>
            <a:pPr marL="12700" indent="-12700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900" dirty="0" smtClean="0">
                <a:latin typeface="DejaVu Sans" charset="0"/>
              </a:rPr>
              <a:t>In addition, if there is no Directory Index, and the Options Indexes directive is enabled, the web server will return a formatted directory listing.</a:t>
            </a:r>
            <a:endParaRPr lang="en-US" sz="29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53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Directory Hiding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879682" cy="5794896"/>
          </a:xfrm>
          <a:ln/>
        </p:spPr>
        <p:txBody>
          <a:bodyPr tIns="12240">
            <a:normAutofit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DejaVu Sans" charset="0"/>
              </a:rPr>
              <a:t>Best Practice:</a:t>
            </a:r>
          </a:p>
          <a:p>
            <a:pPr marL="415925" lvl="1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In order to enable Directory Hiding and prevent users from browsing your website outside of the web pages, every directory should contain a Directory Index.</a:t>
            </a:r>
          </a:p>
          <a:p>
            <a:pPr marL="12700" indent="-12700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dirty="0">
              <a:latin typeface="DejaVu Sans" charset="0"/>
            </a:endParaRPr>
          </a:p>
          <a:p>
            <a:pPr marL="12700" indent="-12700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DejaVu Sans" charset="0"/>
              </a:rPr>
              <a:t>Note:</a:t>
            </a:r>
          </a:p>
          <a:p>
            <a:pPr marL="415925" lvl="1" indent="-12700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Users </a:t>
            </a:r>
            <a:r>
              <a:rPr lang="en-US" sz="3200" dirty="0">
                <a:latin typeface="DejaVu Sans" charset="0"/>
              </a:rPr>
              <a:t>should not have to depend upon a directory listing in order to traverse </a:t>
            </a:r>
            <a:r>
              <a:rPr lang="en-US" sz="3200" dirty="0" smtClean="0">
                <a:latin typeface="DejaVu Sans" charset="0"/>
              </a:rPr>
              <a:t>a website</a:t>
            </a:r>
            <a:r>
              <a:rPr lang="en-US" sz="3200" dirty="0">
                <a:latin typeface="DejaVu Sans" charset="0"/>
              </a:rPr>
              <a:t>.  Users should be able to navigate to all </a:t>
            </a:r>
            <a:r>
              <a:rPr lang="en-US" sz="3200" dirty="0" smtClean="0">
                <a:latin typeface="DejaVu Sans" charset="0"/>
              </a:rPr>
              <a:t>pages </a:t>
            </a:r>
            <a:r>
              <a:rPr lang="en-US" sz="3200" dirty="0">
                <a:latin typeface="DejaVu Sans" charset="0"/>
              </a:rPr>
              <a:t>and files via links within the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07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Unsafe  File/</a:t>
            </a:r>
            <a:r>
              <a:rPr lang="en-US" cap="none" dirty="0" err="1" smtClean="0">
                <a:latin typeface="DejaVu Sans" charset="0"/>
              </a:rPr>
              <a:t>Dir</a:t>
            </a:r>
            <a:r>
              <a:rPr lang="en-US" cap="none" dirty="0" smtClean="0">
                <a:latin typeface="DejaVu Sans" charset="0"/>
              </a:rPr>
              <a:t> Characters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fontScale="92500"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DejaVu Sans" charset="0"/>
              </a:rPr>
              <a:t>Description</a:t>
            </a:r>
            <a:r>
              <a:rPr lang="en-US" sz="3200" b="1" dirty="0" smtClean="0">
                <a:latin typeface="DejaVu Sans" charset="0"/>
              </a:rPr>
              <a:t>:</a:t>
            </a:r>
          </a:p>
          <a:p>
            <a:pPr marL="415925" lvl="1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There </a:t>
            </a:r>
            <a:r>
              <a:rPr lang="en-US" sz="3200" dirty="0">
                <a:latin typeface="DejaVu Sans" charset="0"/>
              </a:rPr>
              <a:t>are several characters that should </a:t>
            </a:r>
            <a:r>
              <a:rPr lang="en-US" sz="3200" b="1" i="1" dirty="0">
                <a:latin typeface="DejaVu Sans" charset="0"/>
              </a:rPr>
              <a:t>not</a:t>
            </a:r>
            <a:r>
              <a:rPr lang="en-US" sz="3200" dirty="0">
                <a:latin typeface="DejaVu Sans" charset="0"/>
              </a:rPr>
              <a:t> be used in a file or directory name.  If those characters are used, they must be encoded.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DejaVu Sans" charset="0"/>
              </a:rPr>
              <a:t>Safe </a:t>
            </a:r>
            <a:r>
              <a:rPr lang="en-US" sz="3200" b="1" dirty="0">
                <a:latin typeface="DejaVu Sans" charset="0"/>
              </a:rPr>
              <a:t>Characters (recommended):</a:t>
            </a:r>
          </a:p>
          <a:p>
            <a:pPr lvl="2" indent="-319088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10 Pitch" charset="0"/>
              </a:rPr>
              <a:t>A-Z, a-z, 0-9, “-”, “_”, “.”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b="1" dirty="0" smtClean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DejaVu Sans" charset="0"/>
              </a:rPr>
              <a:t>Unsafe </a:t>
            </a:r>
            <a:r>
              <a:rPr lang="en-US" sz="3200" b="1" dirty="0">
                <a:latin typeface="DejaVu Sans" charset="0"/>
              </a:rPr>
              <a:t>Characters </a:t>
            </a:r>
            <a:r>
              <a:rPr lang="en-US" sz="3200" b="1" dirty="0" smtClean="0">
                <a:latin typeface="DejaVu Sans" charset="0"/>
              </a:rPr>
              <a:t>Encoded:</a:t>
            </a:r>
            <a:endParaRPr lang="en-US" sz="3200" b="1" dirty="0">
              <a:latin typeface="DejaVu Sans" charset="0"/>
            </a:endParaRPr>
          </a:p>
          <a:p>
            <a:pPr lvl="2" indent="-319088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  <a:hlinkClick r:id="rId3"/>
              </a:rPr>
              <a:t>http://lmgtfy.com/?q=Hello+World%</a:t>
            </a:r>
            <a:r>
              <a:rPr lang="en-US" sz="3200" b="1" dirty="0" smtClean="0">
                <a:latin typeface="Courier New"/>
                <a:cs typeface="Courier New"/>
                <a:hlinkClick r:id="rId3"/>
              </a:rPr>
              <a:t>21</a:t>
            </a:r>
            <a:endParaRPr lang="en-US" sz="3200" b="1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Encoding Unsafe Characters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1" y="1265237"/>
            <a:ext cx="8232510" cy="1523999"/>
          </a:xfrm>
          <a:ln/>
        </p:spPr>
        <p:txBody>
          <a:bodyPr tIns="12240">
            <a:normAutofit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DejaVu Sans" charset="0"/>
              </a:rPr>
              <a:t>Description</a:t>
            </a:r>
            <a:r>
              <a:rPr lang="en-US" sz="3200" b="1" dirty="0" smtClean="0">
                <a:latin typeface="DejaVu Sans" charset="0"/>
              </a:rPr>
              <a:t>:</a:t>
            </a:r>
          </a:p>
          <a:p>
            <a:pPr marL="415925" lvl="1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900" dirty="0" smtClean="0">
                <a:latin typeface="DejaVu Sans" charset="0"/>
              </a:rPr>
              <a:t>Unsafe </a:t>
            </a:r>
            <a:r>
              <a:rPr lang="en-US" sz="2900" dirty="0">
                <a:latin typeface="DejaVu Sans" charset="0"/>
              </a:rPr>
              <a:t>characters can be encoded using the hexadecimal equivalent.  See page </a:t>
            </a:r>
            <a:r>
              <a:rPr lang="en-US" sz="2900" dirty="0" smtClean="0">
                <a:latin typeface="DejaVu Sans" charset="0"/>
              </a:rPr>
              <a:t>161.</a:t>
            </a:r>
            <a:endParaRPr lang="en-US" sz="2900" dirty="0">
              <a:latin typeface="DejaVu Sans" charset="0"/>
            </a:endParaRP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64115"/>
              </p:ext>
            </p:extLst>
          </p:nvPr>
        </p:nvGraphicFramePr>
        <p:xfrm>
          <a:off x="773112" y="2959024"/>
          <a:ext cx="7610474" cy="4325940"/>
        </p:xfrm>
        <a:graphic>
          <a:graphicData uri="http://schemas.openxmlformats.org/drawingml/2006/table">
            <a:tbl>
              <a:tblPr/>
              <a:tblGrid>
                <a:gridCol w="1927658"/>
                <a:gridCol w="3310984"/>
                <a:gridCol w="2371832"/>
              </a:tblGrid>
              <a:tr h="6321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Character</a:t>
                      </a:r>
                    </a:p>
                  </a:txBody>
                  <a:tcPr marL="90000" marR="90000" marT="371231" marB="46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Description</a:t>
                      </a:r>
                    </a:p>
                  </a:txBody>
                  <a:tcPr marL="90000" marR="90000" marT="371231" marB="46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Encoding</a:t>
                      </a:r>
                    </a:p>
                  </a:txBody>
                  <a:tcPr marL="90000" marR="90000" marT="371231" marB="46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6321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/>
                          <a:ea typeface="ＭＳ Ｐゴシック" charset="0"/>
                          <a:cs typeface="Courier New"/>
                        </a:rPr>
                        <a:t>@</a:t>
                      </a:r>
                    </a:p>
                  </a:txBody>
                  <a:tcPr marL="90000" marR="90000" marT="205560" marB="46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At sign</a:t>
                      </a:r>
                    </a:p>
                  </a:txBody>
                  <a:tcPr marL="90000" marR="90000" marT="371231" marB="46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%40</a:t>
                      </a:r>
                    </a:p>
                  </a:txBody>
                  <a:tcPr marL="90000" marR="90000" marT="205560" marB="46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321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&lt;</a:t>
                      </a:r>
                    </a:p>
                  </a:txBody>
                  <a:tcPr marL="90000" marR="90000" marT="205560" marB="46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Less than sign</a:t>
                      </a:r>
                    </a:p>
                  </a:txBody>
                  <a:tcPr marL="90000" marR="90000" marT="371231" marB="46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%3C</a:t>
                      </a:r>
                    </a:p>
                  </a:txBody>
                  <a:tcPr marL="90000" marR="90000" marT="205560" marB="46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321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&gt;</a:t>
                      </a:r>
                    </a:p>
                  </a:txBody>
                  <a:tcPr marL="90000" marR="90000" marT="205560" marB="46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Greater than sign</a:t>
                      </a:r>
                    </a:p>
                  </a:txBody>
                  <a:tcPr marL="90000" marR="90000" marT="371231" marB="46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%3E</a:t>
                      </a:r>
                    </a:p>
                  </a:txBody>
                  <a:tcPr marL="90000" marR="90000" marT="205560" marB="46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321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"</a:t>
                      </a:r>
                    </a:p>
                  </a:txBody>
                  <a:tcPr marL="90000" marR="90000" marT="205560" marB="46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Double Quotation</a:t>
                      </a:r>
                    </a:p>
                  </a:txBody>
                  <a:tcPr marL="90000" marR="90000" marT="371231" marB="46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%22</a:t>
                      </a:r>
                    </a:p>
                  </a:txBody>
                  <a:tcPr marL="90000" marR="90000" marT="205560" marB="46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3210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/>
                        <a:ea typeface="ＭＳ Ｐゴシック" charset="0"/>
                        <a:cs typeface="Courier New"/>
                      </a:endParaRPr>
                    </a:p>
                  </a:txBody>
                  <a:tcPr marL="90000" marR="90000" marT="316871" marB="46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Space</a:t>
                      </a:r>
                    </a:p>
                  </a:txBody>
                  <a:tcPr marL="90000" marR="90000" marT="371231" marB="46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ＭＳ Ｐゴシック" charset="0"/>
                          <a:cs typeface="Courier New"/>
                        </a:rPr>
                        <a:t>%20</a:t>
                      </a:r>
                    </a:p>
                  </a:txBody>
                  <a:tcPr marL="90000" marR="90000" marT="205560" marB="46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URL Encoding Online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fontScale="92500"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There are several </a:t>
            </a:r>
            <a:r>
              <a:rPr lang="en-US" sz="3600" dirty="0" smtClean="0">
                <a:latin typeface="DejaVu Sans" charset="0"/>
              </a:rPr>
              <a:t>sites online that perform URL encoding and decoding.</a:t>
            </a:r>
            <a:endParaRPr lang="en-US" sz="3600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Meyer Web URL Decoder/Encoder:</a:t>
            </a:r>
            <a:endParaRPr lang="en-US" sz="3600" b="1" dirty="0">
              <a:latin typeface="DejaVu Sans" charset="0"/>
            </a:endParaRPr>
          </a:p>
          <a:p>
            <a:pPr lvl="2" indent="-319088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  <a:hlinkClick r:id="rId3"/>
              </a:rPr>
              <a:t>http://meyerweb.com/eric/tools/dencoder</a:t>
            </a:r>
            <a:r>
              <a:rPr lang="en-US" sz="3600" b="1" dirty="0" smtClean="0">
                <a:latin typeface="Courier New"/>
                <a:cs typeface="Courier New"/>
                <a:hlinkClick r:id="rId3"/>
              </a:rPr>
              <a:t>/</a:t>
            </a:r>
            <a:endParaRPr lang="en-US" sz="3600" b="1" dirty="0" smtClean="0">
              <a:latin typeface="Courier New"/>
              <a:cs typeface="Courier New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 smtClean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URL </a:t>
            </a:r>
            <a:r>
              <a:rPr lang="en-US" sz="3600" b="1" dirty="0">
                <a:latin typeface="DejaVu Sans" charset="0"/>
              </a:rPr>
              <a:t>Encode and Decode Tool:</a:t>
            </a:r>
          </a:p>
          <a:p>
            <a:pPr lvl="2" indent="-319088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  <a:hlinkClick r:id="rId4"/>
              </a:rPr>
              <a:t>http://www.url-encode-decode.com</a:t>
            </a:r>
            <a:r>
              <a:rPr lang="en-US" sz="3600" b="1" dirty="0" smtClean="0">
                <a:latin typeface="Courier New"/>
                <a:cs typeface="Courier New"/>
                <a:hlinkClick r:id="rId4"/>
              </a:rPr>
              <a:t>/</a:t>
            </a:r>
            <a:endParaRPr lang="en-US" sz="36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297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http/https URL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fontScale="92500" lnSpcReduction="20000"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Description</a:t>
            </a:r>
            <a:r>
              <a:rPr lang="en-US" sz="3600" b="1" dirty="0" smtClean="0">
                <a:latin typeface="DejaVu Sans" charset="0"/>
              </a:rPr>
              <a:t>:</a:t>
            </a:r>
          </a:p>
          <a:p>
            <a:pPr marL="415925" lvl="1" indent="-12700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The http URL formats the servers request and the server’s reply via the Hypertext Transfer Protocol (HTTP).  The https uses the secure protocol of http.</a:t>
            </a:r>
            <a:endParaRPr lang="en-US" sz="3300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Syntax:</a:t>
            </a:r>
          </a:p>
          <a:p>
            <a:pPr lvl="1" indent="-319088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http:</a:t>
            </a:r>
            <a:r>
              <a:rPr lang="en-US" sz="3600" b="1" dirty="0">
                <a:latin typeface="Courier New"/>
                <a:cs typeface="Courier New"/>
              </a:rPr>
              <a:t>/</a:t>
            </a:r>
            <a:r>
              <a:rPr lang="en-US" sz="3600" b="1" dirty="0" smtClean="0">
                <a:latin typeface="Courier New"/>
                <a:cs typeface="Courier New"/>
              </a:rPr>
              <a:t>/</a:t>
            </a:r>
            <a:r>
              <a:rPr lang="en-US" sz="3600" b="1" dirty="0" err="1" smtClean="0">
                <a:latin typeface="Courier New"/>
                <a:cs typeface="Courier New"/>
              </a:rPr>
              <a:t>server.domain.com:port</a:t>
            </a:r>
            <a:r>
              <a:rPr lang="en-US" sz="3600" b="1" dirty="0">
                <a:latin typeface="Courier New"/>
                <a:cs typeface="Courier New"/>
              </a:rPr>
              <a:t>/</a:t>
            </a:r>
            <a:r>
              <a:rPr lang="en-US" sz="3600" b="1" dirty="0" smtClean="0">
                <a:latin typeface="Courier New"/>
                <a:cs typeface="Courier New"/>
              </a:rPr>
              <a:t>path/</a:t>
            </a:r>
            <a:r>
              <a:rPr lang="en-US" sz="3600" b="1" dirty="0" err="1" smtClean="0">
                <a:latin typeface="Courier New"/>
                <a:cs typeface="Courier New"/>
              </a:rPr>
              <a:t>file.html</a:t>
            </a:r>
            <a:endParaRPr lang="en-US" sz="3600" b="1" dirty="0">
              <a:latin typeface="Courier New"/>
              <a:cs typeface="Courier New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Example:</a:t>
            </a:r>
            <a:endParaRPr lang="en-US" sz="3600" b="1" dirty="0">
              <a:latin typeface="DejaVu Sans" charset="0"/>
            </a:endParaRPr>
          </a:p>
          <a:p>
            <a:pPr lvl="1" indent="-319088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https://</a:t>
            </a:r>
            <a:r>
              <a:rPr lang="en-US" sz="3600" b="1" dirty="0" err="1" smtClean="0">
                <a:latin typeface="Courier New"/>
                <a:cs typeface="Courier New"/>
              </a:rPr>
              <a:t>google.com</a:t>
            </a:r>
            <a:r>
              <a:rPr lang="en-US" sz="3600" b="1" dirty="0" smtClean="0">
                <a:latin typeface="Courier New"/>
                <a:cs typeface="Courier New"/>
              </a:rPr>
              <a:t>/maps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file URL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fontScale="92500" lnSpcReduction="20000"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Description</a:t>
            </a:r>
            <a:r>
              <a:rPr lang="en-US" sz="3600" b="1" dirty="0" smtClean="0">
                <a:latin typeface="DejaVu Sans" charset="0"/>
              </a:rPr>
              <a:t>:</a:t>
            </a:r>
          </a:p>
          <a:p>
            <a:pPr marL="415925" lvl="1" indent="-12700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The file URL indicates file location on the computer (or CD) without specifying the protocol used to retrieve the file.</a:t>
            </a:r>
            <a:endParaRPr lang="en-US" sz="3300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Syntax:</a:t>
            </a:r>
          </a:p>
          <a:p>
            <a:pPr lvl="1" indent="-319088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file:///C:/dir/file.html</a:t>
            </a:r>
            <a:endParaRPr lang="en-US" sz="3600" b="1" dirty="0">
              <a:latin typeface="Courier New"/>
              <a:cs typeface="Courier New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Note:</a:t>
            </a:r>
          </a:p>
          <a:p>
            <a:pPr marL="450850" lvl="1" indent="3333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The file URL may allow a local file to be rendered by the browser but is </a:t>
            </a:r>
            <a:r>
              <a:rPr lang="en-US" sz="3300" b="1" i="1" dirty="0" smtClean="0">
                <a:latin typeface="DejaVu Sans" charset="0"/>
              </a:rPr>
              <a:t>not</a:t>
            </a:r>
            <a:r>
              <a:rPr lang="en-US" sz="3300" dirty="0" smtClean="0">
                <a:latin typeface="DejaVu Sans" charset="0"/>
              </a:rPr>
              <a:t> served by the web server.</a:t>
            </a:r>
            <a:endParaRPr lang="en-US" sz="33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46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ftp URL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 fontScale="92500"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b="1" dirty="0">
                <a:latin typeface="DejaVu Sans" charset="0"/>
              </a:rPr>
              <a:t>Description</a:t>
            </a:r>
            <a:r>
              <a:rPr lang="en-US" b="1" dirty="0" smtClean="0">
                <a:latin typeface="DejaVu Sans" charset="0"/>
              </a:rPr>
              <a:t>:</a:t>
            </a:r>
          </a:p>
          <a:p>
            <a:pPr marL="415925" lvl="1" indent="-12700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dirty="0" smtClean="0">
                <a:latin typeface="DejaVu Sans" charset="0"/>
              </a:rPr>
              <a:t>The </a:t>
            </a:r>
            <a:r>
              <a:rPr lang="en-US" sz="2600" dirty="0">
                <a:latin typeface="DejaVu Sans" charset="0"/>
              </a:rPr>
              <a:t>ftp URL allows a convenient method </a:t>
            </a:r>
            <a:r>
              <a:rPr lang="en-US" sz="2600" dirty="0" smtClean="0">
                <a:latin typeface="DejaVu Sans" charset="0"/>
              </a:rPr>
              <a:t>to access files </a:t>
            </a:r>
            <a:r>
              <a:rPr lang="en-US" sz="2600" dirty="0">
                <a:latin typeface="DejaVu Sans" charset="0"/>
              </a:rPr>
              <a:t>on an ftp server without logging in via </a:t>
            </a:r>
            <a:r>
              <a:rPr lang="en-US" sz="2600" dirty="0" smtClean="0">
                <a:latin typeface="DejaVu Sans" charset="0"/>
              </a:rPr>
              <a:t>a command </a:t>
            </a:r>
            <a:r>
              <a:rPr lang="en-US" sz="2600" dirty="0">
                <a:latin typeface="DejaVu Sans" charset="0"/>
              </a:rPr>
              <a:t>shell</a:t>
            </a:r>
            <a:r>
              <a:rPr lang="en-US" sz="2600" dirty="0" smtClean="0">
                <a:latin typeface="DejaVu Sans" charset="0"/>
              </a:rPr>
              <a:t>.</a:t>
            </a:r>
          </a:p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b="1" dirty="0">
                <a:latin typeface="DejaVu Sans" charset="0"/>
              </a:rPr>
              <a:t>Syntax:</a:t>
            </a:r>
          </a:p>
          <a:p>
            <a:pPr lvl="1" indent="-319088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b="1" dirty="0">
                <a:latin typeface="Courier New"/>
                <a:cs typeface="Courier New"/>
              </a:rPr>
              <a:t>ftp://</a:t>
            </a:r>
            <a:r>
              <a:rPr lang="en-US" sz="2600" b="1" dirty="0" err="1">
                <a:latin typeface="Courier New"/>
                <a:cs typeface="Courier New"/>
              </a:rPr>
              <a:t>user:password@server:port</a:t>
            </a:r>
            <a:r>
              <a:rPr lang="en-US" sz="2600" b="1" dirty="0">
                <a:latin typeface="Courier New"/>
                <a:cs typeface="Courier New"/>
              </a:rPr>
              <a:t>/</a:t>
            </a:r>
            <a:r>
              <a:rPr lang="en-US" sz="2600" b="1" dirty="0" err="1">
                <a:latin typeface="Courier New"/>
                <a:cs typeface="Courier New"/>
              </a:rPr>
              <a:t>path;type</a:t>
            </a:r>
            <a:r>
              <a:rPr lang="en-US" sz="2600" b="1" dirty="0">
                <a:latin typeface="Courier New"/>
                <a:cs typeface="Courier New"/>
              </a:rPr>
              <a:t>=</a:t>
            </a:r>
            <a:r>
              <a:rPr lang="en-US" sz="2600" b="1" dirty="0" err="1">
                <a:latin typeface="Courier New"/>
                <a:cs typeface="Courier New"/>
              </a:rPr>
              <a:t>a|</a:t>
            </a:r>
            <a:r>
              <a:rPr lang="en-US" sz="2600" b="1" dirty="0" err="1" smtClean="0">
                <a:latin typeface="Courier New"/>
                <a:cs typeface="Courier New"/>
              </a:rPr>
              <a:t>b</a:t>
            </a:r>
            <a:endParaRPr lang="en-US" sz="2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b="1" dirty="0" smtClean="0">
                <a:latin typeface="DejaVu Sans" charset="0"/>
              </a:rPr>
              <a:t>Example:</a:t>
            </a:r>
            <a:endParaRPr lang="en-US" b="1" dirty="0">
              <a:latin typeface="DejaVu Sans" charset="0"/>
            </a:endParaRPr>
          </a:p>
          <a:p>
            <a:pPr lvl="1" indent="-319088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b="1" dirty="0">
                <a:latin typeface="Courier New"/>
                <a:cs typeface="Courier New"/>
                <a:hlinkClick r:id="rId3" action="ppaction://hlinkfile"/>
              </a:rPr>
              <a:t>ftp://ftp.gnu.org/gnu</a:t>
            </a:r>
            <a:r>
              <a:rPr lang="en-US" sz="2600" b="1" dirty="0" smtClean="0">
                <a:latin typeface="Courier New"/>
                <a:cs typeface="Courier New"/>
                <a:hlinkClick r:id="rId3" action="ppaction://hlinkfile"/>
              </a:rPr>
              <a:t>/</a:t>
            </a:r>
            <a:endParaRPr lang="en-US" sz="2600" b="1" dirty="0" smtClean="0">
              <a:latin typeface="Courier New"/>
              <a:cs typeface="Courier New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b="1" dirty="0">
                <a:latin typeface="DejaVu Sans" charset="0"/>
              </a:rPr>
              <a:t>Syntax:</a:t>
            </a:r>
          </a:p>
          <a:p>
            <a:pPr marL="314325" lvl="2" indent="-12700">
              <a:lnSpc>
                <a:spcPct val="97000"/>
              </a:lnSpc>
              <a:spcBef>
                <a:spcPts val="663"/>
              </a:spcBef>
              <a:buClrTx/>
              <a:buSzPct val="7000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dirty="0">
                <a:latin typeface="DejaVu Sans" charset="0"/>
              </a:rPr>
              <a:t>Non-authenticated access, called Anonymous FTP, uses “anonymous” or “guest” as the username.  FTP servers may assume anonymous access if the username and password are omitted.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346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err="1" smtClean="0">
                <a:latin typeface="DejaVu Sans" charset="0"/>
              </a:rPr>
              <a:t>javascript</a:t>
            </a:r>
            <a:r>
              <a:rPr lang="en-US" cap="none" dirty="0" smtClean="0">
                <a:latin typeface="DejaVu Sans" charset="0"/>
              </a:rPr>
              <a:t> </a:t>
            </a:r>
            <a:r>
              <a:rPr lang="en-US" cap="none" dirty="0">
                <a:latin typeface="DejaVu Sans" charset="0"/>
              </a:rPr>
              <a:t>URL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9032081" cy="5794896"/>
          </a:xfrm>
          <a:ln/>
        </p:spPr>
        <p:txBody>
          <a:bodyPr tIns="12240"/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Allows a user to call a JavaScript function.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Example:</a:t>
            </a:r>
          </a:p>
          <a:p>
            <a:pPr lvl="2" indent="-319088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err="1">
                <a:latin typeface="Courier New"/>
                <a:cs typeface="Courier New"/>
              </a:rPr>
              <a:t>javascript:alert</a:t>
            </a:r>
            <a:r>
              <a:rPr lang="en-US" sz="3200" b="1" dirty="0">
                <a:latin typeface="Courier New"/>
                <a:cs typeface="Courier New"/>
              </a:rPr>
              <a:t>('Hello World');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&lt;a&gt; tag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/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The anchor tag links to other documents and to anchors with a document.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Syntax:</a:t>
            </a:r>
            <a:endParaRPr lang="en-US" sz="3600" b="1" dirty="0">
              <a:latin typeface="DejaVu Sans" charset="0"/>
            </a:endParaRPr>
          </a:p>
          <a:p>
            <a:pPr marL="927100" lvl="1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&lt;a </a:t>
            </a:r>
            <a:r>
              <a:rPr lang="en-US" sz="3600" b="1" i="1" dirty="0">
                <a:latin typeface="Courier New"/>
                <a:cs typeface="Courier New"/>
              </a:rPr>
              <a:t>attributes</a:t>
            </a:r>
            <a:r>
              <a:rPr lang="en-US" sz="3600" b="1" dirty="0" smtClean="0">
                <a:latin typeface="Courier New"/>
                <a:cs typeface="Courier New"/>
              </a:rPr>
              <a:t>&gt;</a:t>
            </a:r>
            <a:br>
              <a:rPr lang="en-US" sz="3600" b="1" dirty="0" smtClean="0">
                <a:latin typeface="Courier New"/>
                <a:cs typeface="Courier New"/>
              </a:rPr>
            </a:br>
            <a:r>
              <a:rPr lang="en-US" sz="3600" b="1" dirty="0" smtClean="0">
                <a:latin typeface="Courier New"/>
                <a:cs typeface="Courier New"/>
              </a:rPr>
              <a:t>   Clickable Link </a:t>
            </a:r>
            <a:r>
              <a:rPr lang="en-US" sz="3600" b="1" dirty="0">
                <a:latin typeface="Courier New"/>
                <a:cs typeface="Courier New"/>
              </a:rPr>
              <a:t>Text&lt;/a&gt;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mailto URL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/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The mailto protocol is a convenient way, </a:t>
            </a:r>
            <a:r>
              <a:rPr lang="en-US" sz="3600" dirty="0" smtClean="0">
                <a:latin typeface="DejaVu Sans" charset="0"/>
              </a:rPr>
              <a:t>to </a:t>
            </a:r>
            <a:r>
              <a:rPr lang="en-US" sz="3600" dirty="0">
                <a:latin typeface="DejaVu Sans" charset="0"/>
              </a:rPr>
              <a:t>specify and edit an outgoing e-mail message via your default e-mail client.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Example:</a:t>
            </a:r>
          </a:p>
          <a:p>
            <a:pPr lvl="1" indent="-319088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mailto:abc@example.com</a:t>
            </a:r>
            <a:r>
              <a:rPr lang="en-US" sz="3600" b="1" dirty="0" smtClean="0">
                <a:latin typeface="Courier New"/>
                <a:cs typeface="Courier New"/>
              </a:rPr>
              <a:t>, xyz@example.com</a:t>
            </a:r>
            <a:endParaRPr lang="en-US" sz="36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3214"/>
            <a:ext cx="9032874" cy="733424"/>
          </a:xfrm>
          <a:ln/>
        </p:spPr>
        <p:txBody>
          <a:bodyPr tIns="38880"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mailto </a:t>
            </a:r>
            <a:r>
              <a:rPr lang="en-US" cap="none" dirty="0" smtClean="0">
                <a:latin typeface="DejaVu Sans" charset="0"/>
              </a:rPr>
              <a:t>query string parameters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/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The mailto protocol </a:t>
            </a:r>
            <a:r>
              <a:rPr lang="en-US" sz="3600" dirty="0" smtClean="0">
                <a:latin typeface="DejaVu Sans" charset="0"/>
              </a:rPr>
              <a:t>can specify a query string that pre-populates several mail header fields</a:t>
            </a:r>
            <a:r>
              <a:rPr lang="en-US" sz="3600" dirty="0">
                <a:latin typeface="DejaVu Sans" charset="0"/>
              </a:rPr>
              <a:t>.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Example:</a:t>
            </a:r>
          </a:p>
          <a:p>
            <a:pPr marL="457200" lvl="1" indent="-19050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b="1" dirty="0" smtClean="0">
                <a:latin typeface="Courier New"/>
                <a:cs typeface="Courier New"/>
              </a:rPr>
              <a:t>mailto:webmaster@example.com?subject=Subject%20here&amp;cc=cc@example.com&amp;bcc=bcc@example.com&amp;body=Dear%20Webmaster%3A%0A</a:t>
            </a:r>
            <a:endParaRPr lang="en-US" sz="33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3202889" y="6943577"/>
            <a:ext cx="5386410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06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Linking Email Addresses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Absolute URLs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fontScale="92500" lnSpcReduction="10000"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Description</a:t>
            </a:r>
            <a:r>
              <a:rPr lang="en-US" sz="3600" b="1" dirty="0" smtClean="0">
                <a:latin typeface="DejaVu Sans" charset="0"/>
              </a:rPr>
              <a:t>:</a:t>
            </a:r>
          </a:p>
          <a:p>
            <a:pPr marL="415925" lvl="1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Absolute </a:t>
            </a:r>
            <a:r>
              <a:rPr lang="en-US" sz="3300" dirty="0">
                <a:latin typeface="DejaVu Sans" charset="0"/>
              </a:rPr>
              <a:t>path specifies the full pathname of a file starting at the document root directory.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File on same server:</a:t>
            </a:r>
          </a:p>
          <a:p>
            <a:pPr lvl="1"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b="1" dirty="0">
                <a:latin typeface="Courier New"/>
                <a:cs typeface="Courier New"/>
              </a:rPr>
              <a:t>/</a:t>
            </a:r>
            <a:r>
              <a:rPr lang="en-US" sz="3300" b="1" dirty="0" err="1">
                <a:latin typeface="Courier New"/>
                <a:cs typeface="Courier New"/>
              </a:rPr>
              <a:t>dir</a:t>
            </a:r>
            <a:r>
              <a:rPr lang="en-US" sz="3300" b="1" dirty="0">
                <a:latin typeface="Courier New"/>
                <a:cs typeface="Courier New"/>
              </a:rPr>
              <a:t>/</a:t>
            </a:r>
            <a:r>
              <a:rPr lang="en-US" sz="3300" b="1" dirty="0" err="1">
                <a:latin typeface="Courier New"/>
                <a:cs typeface="Courier New"/>
              </a:rPr>
              <a:t>subdir</a:t>
            </a:r>
            <a:r>
              <a:rPr lang="en-US" sz="3300" b="1" dirty="0">
                <a:latin typeface="Courier New"/>
                <a:cs typeface="Courier New"/>
              </a:rPr>
              <a:t>/</a:t>
            </a:r>
            <a:r>
              <a:rPr lang="en-US" sz="3300" b="1" dirty="0" err="1">
                <a:latin typeface="Courier New"/>
                <a:cs typeface="Courier New"/>
              </a:rPr>
              <a:t>file.html</a:t>
            </a:r>
            <a:endParaRPr lang="en-US" sz="3300" b="1" dirty="0">
              <a:latin typeface="Courier New"/>
              <a:cs typeface="Courier New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File on different server:</a:t>
            </a:r>
          </a:p>
          <a:p>
            <a:pPr lvl="1" indent="-319088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b="1" dirty="0">
                <a:latin typeface="Courier New"/>
                <a:cs typeface="Courier New"/>
              </a:rPr>
              <a:t>http://</a:t>
            </a:r>
            <a:r>
              <a:rPr lang="en-US" sz="3300" b="1" dirty="0" err="1">
                <a:latin typeface="Courier New"/>
                <a:cs typeface="Courier New"/>
              </a:rPr>
              <a:t>google.com</a:t>
            </a:r>
            <a:r>
              <a:rPr lang="en-US" sz="3300" b="1" dirty="0">
                <a:latin typeface="Courier New"/>
                <a:cs typeface="Courier New"/>
              </a:rPr>
              <a:t>/</a:t>
            </a:r>
            <a:r>
              <a:rPr lang="en-US" sz="3300" b="1" dirty="0" err="1">
                <a:latin typeface="Courier New"/>
                <a:cs typeface="Courier New"/>
              </a:rPr>
              <a:t>dir</a:t>
            </a:r>
            <a:r>
              <a:rPr lang="en-US" sz="3300" b="1" dirty="0">
                <a:latin typeface="Courier New"/>
                <a:cs typeface="Courier New"/>
              </a:rPr>
              <a:t>/</a:t>
            </a:r>
            <a:r>
              <a:rPr lang="en-US" sz="3300" b="1" dirty="0" err="1">
                <a:latin typeface="Courier New"/>
                <a:cs typeface="Courier New"/>
              </a:rPr>
              <a:t>subdir</a:t>
            </a:r>
            <a:r>
              <a:rPr lang="en-US" sz="3300" b="1" dirty="0">
                <a:latin typeface="Courier New"/>
                <a:cs typeface="Courier New"/>
              </a:rPr>
              <a:t>/</a:t>
            </a:r>
            <a:r>
              <a:rPr lang="en-US" sz="3300" b="1" dirty="0" err="1">
                <a:latin typeface="Courier New"/>
                <a:cs typeface="Courier New"/>
              </a:rPr>
              <a:t>file.html</a:t>
            </a:r>
            <a:endParaRPr lang="en-US" sz="33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Relative URLs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fontScale="85000" lnSpcReduction="20000"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Description</a:t>
            </a:r>
            <a:r>
              <a:rPr lang="en-US" sz="3600" b="1" dirty="0" smtClean="0">
                <a:latin typeface="DejaVu Sans" charset="0"/>
              </a:rPr>
              <a:t>:</a:t>
            </a:r>
          </a:p>
          <a:p>
            <a:pPr marL="415925" lvl="1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Relative </a:t>
            </a:r>
            <a:r>
              <a:rPr lang="en-US" sz="3300" dirty="0">
                <a:latin typeface="DejaVu Sans" charset="0"/>
              </a:rPr>
              <a:t>path specifies the pathname relative to the directory of the current file.</a:t>
            </a:r>
          </a:p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Accessing file in current directory:</a:t>
            </a:r>
          </a:p>
          <a:p>
            <a:pPr lvl="2"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 smtClean="0">
                <a:latin typeface="Courier New"/>
                <a:cs typeface="Courier New"/>
              </a:rPr>
              <a:t>aboutUs.html</a:t>
            </a:r>
            <a:endParaRPr lang="en-US" sz="3600" b="1" dirty="0">
              <a:latin typeface="Courier New"/>
              <a:cs typeface="Courier New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Accessing </a:t>
            </a:r>
            <a:r>
              <a:rPr lang="en-US" sz="3600" b="1" dirty="0">
                <a:latin typeface="DejaVu Sans" charset="0"/>
              </a:rPr>
              <a:t>file two sub-directories down:</a:t>
            </a:r>
          </a:p>
          <a:p>
            <a:pPr lvl="2"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err="1">
                <a:latin typeface="Courier New"/>
                <a:cs typeface="Courier New"/>
              </a:rPr>
              <a:t>dept</a:t>
            </a:r>
            <a:r>
              <a:rPr lang="en-US" sz="3600" b="1" dirty="0">
                <a:latin typeface="Courier New"/>
                <a:cs typeface="Courier New"/>
              </a:rPr>
              <a:t>/</a:t>
            </a:r>
            <a:r>
              <a:rPr lang="en-US" sz="3600" b="1" dirty="0" err="1">
                <a:latin typeface="Courier New"/>
                <a:cs typeface="Courier New"/>
              </a:rPr>
              <a:t>hr</a:t>
            </a:r>
            <a:r>
              <a:rPr lang="en-US" sz="3600" b="1" dirty="0">
                <a:latin typeface="Courier New"/>
                <a:cs typeface="Courier New"/>
              </a:rPr>
              <a:t>/</a:t>
            </a:r>
            <a:r>
              <a:rPr lang="en-US" sz="3600" b="1" dirty="0" err="1">
                <a:latin typeface="Courier New"/>
                <a:cs typeface="Courier New"/>
              </a:rPr>
              <a:t>personnel.html</a:t>
            </a:r>
            <a:endParaRPr lang="en-US" sz="3600" b="1" dirty="0">
              <a:latin typeface="Courier New"/>
              <a:cs typeface="Courier New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 smtClean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Accessing </a:t>
            </a:r>
            <a:r>
              <a:rPr lang="en-US" sz="3600" b="1" dirty="0">
                <a:latin typeface="DejaVu Sans" charset="0"/>
              </a:rPr>
              <a:t>file two directories up:</a:t>
            </a:r>
          </a:p>
          <a:p>
            <a:pPr lvl="2"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../../</a:t>
            </a:r>
            <a:r>
              <a:rPr lang="en-US" sz="3600" b="1" dirty="0" err="1">
                <a:latin typeface="Courier New"/>
                <a:cs typeface="Courier New"/>
              </a:rPr>
              <a:t>contactUs.html</a:t>
            </a:r>
            <a:endParaRPr lang="en-US" sz="36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Client Side Image Maps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fontScale="92500" lnSpcReduction="20000"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Description</a:t>
            </a:r>
            <a:r>
              <a:rPr lang="en-US" sz="3600" b="1" dirty="0" smtClean="0">
                <a:latin typeface="DejaVu Sans" charset="0"/>
              </a:rPr>
              <a:t>:</a:t>
            </a:r>
          </a:p>
          <a:p>
            <a:pPr marL="415925" lvl="1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 smtClean="0">
                <a:latin typeface="DejaVu Sans" charset="0"/>
              </a:rPr>
              <a:t>Regions </a:t>
            </a:r>
            <a:r>
              <a:rPr lang="en-US" sz="3300" dirty="0">
                <a:latin typeface="DejaVu Sans" charset="0"/>
              </a:rPr>
              <a:t>of an image can be </a:t>
            </a:r>
            <a:r>
              <a:rPr lang="en-US" sz="3300" dirty="0" smtClean="0">
                <a:latin typeface="DejaVu Sans" charset="0"/>
              </a:rPr>
              <a:t>linked </a:t>
            </a:r>
            <a:r>
              <a:rPr lang="en-US" sz="3300" dirty="0">
                <a:latin typeface="DejaVu Sans" charset="0"/>
              </a:rPr>
              <a:t>to other content</a:t>
            </a:r>
            <a:r>
              <a:rPr lang="en-US" sz="3300" dirty="0" smtClean="0">
                <a:latin typeface="DejaVu Sans" charset="0"/>
              </a:rPr>
              <a:t>.  This defines clickable “hot spots” areas on images.</a:t>
            </a:r>
            <a:endParaRPr lang="en-US" sz="3300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Example:</a:t>
            </a:r>
          </a:p>
          <a:p>
            <a:pPr marL="717550" lvl="2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&lt;</a:t>
            </a:r>
            <a:r>
              <a:rPr lang="en-US" sz="3600" b="1" dirty="0" err="1">
                <a:latin typeface="Courier New"/>
                <a:cs typeface="Courier New"/>
              </a:rPr>
              <a:t>img</a:t>
            </a: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err="1">
                <a:latin typeface="Courier New"/>
                <a:cs typeface="Courier New"/>
              </a:rPr>
              <a:t>src</a:t>
            </a:r>
            <a:r>
              <a:rPr lang="en-US" sz="3600" b="1" dirty="0">
                <a:latin typeface="Courier New"/>
                <a:cs typeface="Courier New"/>
              </a:rPr>
              <a:t>="</a:t>
            </a:r>
            <a:r>
              <a:rPr lang="en-US" sz="3600" b="1" dirty="0" err="1" smtClean="0">
                <a:latin typeface="Courier New"/>
                <a:cs typeface="Courier New"/>
              </a:rPr>
              <a:t>map.png</a:t>
            </a:r>
            <a:r>
              <a:rPr lang="en-US" sz="3600" b="1" dirty="0" smtClean="0">
                <a:latin typeface="Courier New"/>
                <a:cs typeface="Courier New"/>
              </a:rPr>
              <a:t>"</a:t>
            </a:r>
          </a:p>
          <a:p>
            <a:pPr marL="717550" lvl="2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     </a:t>
            </a:r>
            <a:r>
              <a:rPr lang="en-US" sz="3600" b="1" dirty="0" err="1" smtClean="0">
                <a:latin typeface="Courier New"/>
                <a:cs typeface="Courier New"/>
              </a:rPr>
              <a:t>usemap</a:t>
            </a:r>
            <a:r>
              <a:rPr lang="en-US" sz="3600" b="1" dirty="0" smtClean="0">
                <a:latin typeface="Courier New"/>
                <a:cs typeface="Courier New"/>
              </a:rPr>
              <a:t>="#map</a:t>
            </a:r>
            <a:r>
              <a:rPr lang="en-US" sz="3600" b="1" dirty="0" smtClean="0">
                <a:latin typeface="Courier New"/>
                <a:cs typeface="Courier New"/>
              </a:rPr>
              <a:t>"&gt;</a:t>
            </a:r>
            <a:endParaRPr lang="en-US" sz="3600" b="1" dirty="0" smtClean="0">
              <a:latin typeface="Courier New"/>
              <a:cs typeface="Courier New"/>
            </a:endParaRPr>
          </a:p>
          <a:p>
            <a:pPr marL="717550" lvl="2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 smtClean="0">
              <a:latin typeface="Courier New"/>
              <a:cs typeface="Courier New"/>
            </a:endParaRPr>
          </a:p>
          <a:p>
            <a:pPr marL="717550" lvl="2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&lt;</a:t>
            </a:r>
            <a:r>
              <a:rPr lang="en-US" sz="3600" b="1" dirty="0">
                <a:latin typeface="Courier New"/>
                <a:cs typeface="Courier New"/>
              </a:rPr>
              <a:t>map name="map"&gt;</a:t>
            </a:r>
          </a:p>
          <a:p>
            <a:pPr marL="717550" lvl="2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  </a:t>
            </a:r>
            <a:r>
              <a:rPr lang="en-US" sz="3600" b="1" dirty="0" smtClean="0">
                <a:latin typeface="Courier New"/>
                <a:cs typeface="Courier New"/>
              </a:rPr>
              <a:t>.</a:t>
            </a:r>
            <a:r>
              <a:rPr lang="en-US" sz="3600" b="1" dirty="0">
                <a:latin typeface="Courier New"/>
                <a:cs typeface="Courier New"/>
              </a:rPr>
              <a:t>..</a:t>
            </a:r>
          </a:p>
          <a:p>
            <a:pPr marL="717550" lvl="2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&lt;</a:t>
            </a:r>
            <a:r>
              <a:rPr lang="en-US" sz="3600" b="1" dirty="0">
                <a:latin typeface="Courier New"/>
                <a:cs typeface="Courier New"/>
              </a:rPr>
              <a:t>/map</a:t>
            </a:r>
            <a:r>
              <a:rPr lang="en-US" sz="3600" b="1" dirty="0" smtClean="0">
                <a:latin typeface="Courier New"/>
                <a:cs typeface="Courier New"/>
              </a:rPr>
              <a:t>&gt;</a:t>
            </a:r>
            <a:endParaRPr lang="en-US" sz="36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Image Map “</a:t>
            </a:r>
            <a:r>
              <a:rPr lang="en-US" cap="none" dirty="0" err="1">
                <a:latin typeface="DejaVu Sans" charset="0"/>
              </a:rPr>
              <a:t>rect</a:t>
            </a:r>
            <a:r>
              <a:rPr lang="en-US" cap="none" dirty="0">
                <a:latin typeface="DejaVu Sans" charset="0"/>
              </a:rPr>
              <a:t>”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</a:rPr>
              <a:t>Rectangular </a:t>
            </a:r>
            <a:r>
              <a:rPr lang="en-US" sz="3600" dirty="0">
                <a:latin typeface="DejaVu Sans" charset="0"/>
              </a:rPr>
              <a:t>region </a:t>
            </a:r>
            <a:r>
              <a:rPr lang="en-US" sz="3600" dirty="0" smtClean="0">
                <a:latin typeface="DejaVu Sans" charset="0"/>
              </a:rPr>
              <a:t>defined </a:t>
            </a:r>
            <a:r>
              <a:rPr lang="en-US" sz="3600" dirty="0">
                <a:latin typeface="DejaVu Sans" charset="0"/>
              </a:rPr>
              <a:t>within an image map.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Example:</a:t>
            </a:r>
          </a:p>
          <a:p>
            <a:pPr marL="415925" lvl="1" indent="-12700">
              <a:buClrTx/>
              <a:buSz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&lt;</a:t>
            </a:r>
            <a:r>
              <a:rPr lang="en-US" sz="2800" b="1" dirty="0">
                <a:latin typeface="Courier New"/>
                <a:cs typeface="Courier New"/>
              </a:rPr>
              <a:t>map name="map"&gt;</a:t>
            </a:r>
            <a:r>
              <a:rPr lang="en-US" sz="2800" b="1" dirty="0" smtClean="0">
                <a:latin typeface="Courier New"/>
                <a:cs typeface="Courier New"/>
              </a:rPr>
              <a:t/>
            </a:r>
            <a:br>
              <a:rPr lang="en-US" sz="2800" b="1" dirty="0" smtClean="0">
                <a:latin typeface="Courier New"/>
                <a:cs typeface="Courier New"/>
              </a:rPr>
            </a:br>
            <a:endParaRPr lang="en-US" sz="2800" b="1" dirty="0" smtClean="0">
              <a:latin typeface="Courier New"/>
              <a:cs typeface="Courier New"/>
            </a:endParaRPr>
          </a:p>
          <a:p>
            <a:pPr marL="415925" lvl="1" indent="-12700">
              <a:buClrTx/>
              <a:buSz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&lt;</a:t>
            </a:r>
            <a:r>
              <a:rPr lang="en-US" sz="2800" b="1" dirty="0">
                <a:latin typeface="Courier New"/>
                <a:cs typeface="Courier New"/>
              </a:rPr>
              <a:t>area shape="</a:t>
            </a:r>
            <a:r>
              <a:rPr lang="en-US" sz="2800" b="1" dirty="0" err="1" smtClean="0">
                <a:latin typeface="Courier New"/>
                <a:cs typeface="Courier New"/>
              </a:rPr>
              <a:t>rect</a:t>
            </a:r>
            <a:r>
              <a:rPr lang="en-US" sz="2800" b="1" dirty="0" smtClean="0">
                <a:latin typeface="Courier New"/>
                <a:cs typeface="Courier New"/>
              </a:rPr>
              <a:t>"</a:t>
            </a:r>
            <a:br>
              <a:rPr lang="en-US" sz="2800" b="1" dirty="0" smtClean="0">
                <a:latin typeface="Courier New"/>
                <a:cs typeface="Courier New"/>
              </a:rPr>
            </a:br>
            <a:r>
              <a:rPr lang="en-US" sz="2800" b="1" dirty="0" smtClean="0">
                <a:latin typeface="Courier New"/>
                <a:cs typeface="Courier New"/>
              </a:rPr>
              <a:t>   </a:t>
            </a:r>
            <a:r>
              <a:rPr lang="en-US" sz="2800" b="1" dirty="0" err="1" smtClean="0">
                <a:latin typeface="Courier New"/>
                <a:cs typeface="Courier New"/>
              </a:rPr>
              <a:t>coords</a:t>
            </a:r>
            <a:r>
              <a:rPr lang="en-US" sz="2800" b="1" dirty="0">
                <a:latin typeface="Courier New"/>
                <a:cs typeface="Courier New"/>
              </a:rPr>
              <a:t>="150,200,450,400" </a:t>
            </a:r>
          </a:p>
          <a:p>
            <a:pPr marL="415925" lvl="1" indent="-12700">
              <a:buClrTx/>
              <a:buSz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/>
                <a:cs typeface="Courier New"/>
              </a:rPr>
              <a:t>   </a:t>
            </a:r>
            <a:r>
              <a:rPr lang="en-US" sz="2800" b="1" dirty="0" err="1" smtClean="0">
                <a:latin typeface="Courier New"/>
                <a:cs typeface="Courier New"/>
              </a:rPr>
              <a:t>href</a:t>
            </a:r>
            <a:r>
              <a:rPr lang="en-US" sz="2800" b="1" dirty="0">
                <a:latin typeface="Courier New"/>
                <a:cs typeface="Courier New"/>
              </a:rPr>
              <a:t>="</a:t>
            </a:r>
            <a:r>
              <a:rPr lang="en-US" sz="2800" b="1" dirty="0" err="1" smtClean="0">
                <a:latin typeface="Courier New"/>
                <a:cs typeface="Courier New"/>
              </a:rPr>
              <a:t>javascript:alert</a:t>
            </a:r>
            <a:r>
              <a:rPr lang="en-US" sz="2800" b="1" dirty="0" smtClean="0">
                <a:latin typeface="Courier New"/>
                <a:cs typeface="Courier New"/>
              </a:rPr>
              <a:t>('</a:t>
            </a:r>
            <a:r>
              <a:rPr lang="en-US" sz="2800" b="1" dirty="0" err="1" smtClean="0">
                <a:latin typeface="Courier New"/>
                <a:cs typeface="Courier New"/>
              </a:rPr>
              <a:t>rect</a:t>
            </a:r>
            <a:r>
              <a:rPr lang="en-US" sz="2800" b="1" dirty="0" smtClean="0">
                <a:latin typeface="Courier New"/>
                <a:cs typeface="Courier New"/>
              </a:rPr>
              <a:t>'</a:t>
            </a:r>
            <a:r>
              <a:rPr lang="en-US" sz="2800" b="1" dirty="0">
                <a:latin typeface="Courier New"/>
                <a:cs typeface="Courier New"/>
              </a:rPr>
              <a:t>)</a:t>
            </a:r>
            <a:r>
              <a:rPr lang="en-US" sz="2800" b="1" dirty="0" smtClean="0">
                <a:latin typeface="Courier New"/>
                <a:cs typeface="Courier New"/>
              </a:rPr>
              <a:t>;"</a:t>
            </a:r>
            <a:br>
              <a:rPr lang="en-US" sz="2800" b="1" dirty="0" smtClean="0">
                <a:latin typeface="Courier New"/>
                <a:cs typeface="Courier New"/>
              </a:rPr>
            </a:br>
            <a:r>
              <a:rPr lang="en-US" sz="2800" b="1" dirty="0" smtClean="0">
                <a:latin typeface="Courier New"/>
                <a:cs typeface="Courier New"/>
              </a:rPr>
              <a:t>   title="</a:t>
            </a:r>
            <a:r>
              <a:rPr lang="en-US" sz="2800" b="1" dirty="0" err="1" smtClean="0">
                <a:latin typeface="Courier New"/>
                <a:cs typeface="Courier New"/>
              </a:rPr>
              <a:t>rect</a:t>
            </a:r>
            <a:r>
              <a:rPr lang="en-US" sz="2800" b="1" dirty="0" smtClean="0">
                <a:latin typeface="Courier New"/>
                <a:cs typeface="Courier New"/>
              </a:rPr>
              <a:t>"&gt;</a:t>
            </a:r>
            <a:endParaRPr lang="en-US" sz="2800" b="1" dirty="0">
              <a:latin typeface="Courier New"/>
              <a:cs typeface="Courier New"/>
            </a:endParaRPr>
          </a:p>
          <a:p>
            <a:pPr marL="415925" lvl="1" indent="-12700">
              <a:buClrTx/>
              <a:buSz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&lt;</a:t>
            </a:r>
            <a:r>
              <a:rPr lang="en-US" sz="2800" b="1" dirty="0">
                <a:latin typeface="Courier New"/>
                <a:cs typeface="Courier New"/>
              </a:rPr>
              <a:t>/map&gt;</a:t>
            </a:r>
          </a:p>
          <a:p>
            <a:pPr marL="12700" indent="-12700">
              <a:buClrTx/>
              <a:buSz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200" b="1" dirty="0">
              <a:latin typeface="Courier 10 Pitch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Image Map “poly”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fontScale="85000" lnSpcReduction="20000"/>
          </a:bodyPr>
          <a:lstStyle/>
          <a:p>
            <a:pPr marL="0" indent="0">
              <a:lnSpc>
                <a:spcPct val="97000"/>
              </a:lnSpc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A polygonal region </a:t>
            </a:r>
            <a:r>
              <a:rPr lang="en-US" sz="3600" dirty="0" smtClean="0">
                <a:latin typeface="DejaVu Sans" charset="0"/>
              </a:rPr>
              <a:t>defined </a:t>
            </a:r>
            <a:r>
              <a:rPr lang="en-US" sz="3600" dirty="0">
                <a:latin typeface="DejaVu Sans" charset="0"/>
              </a:rPr>
              <a:t>within an image map.  If the first and last coordinate pairs are not the same, the browser will add the last coordinate pair and close the polygon.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Example:</a:t>
            </a: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b="1" dirty="0" smtClean="0">
                <a:latin typeface="Courier New"/>
                <a:cs typeface="Courier New"/>
              </a:rPr>
              <a:t>&lt;</a:t>
            </a:r>
            <a:r>
              <a:rPr lang="en-US" sz="3300" b="1" dirty="0">
                <a:latin typeface="Courier New"/>
                <a:cs typeface="Courier New"/>
              </a:rPr>
              <a:t>map name="map"&gt;</a:t>
            </a: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300" b="1" dirty="0" smtClean="0">
              <a:latin typeface="Courier New"/>
              <a:cs typeface="Courier New"/>
            </a:endParaRP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b="1" dirty="0" smtClean="0">
                <a:latin typeface="Courier New"/>
                <a:cs typeface="Courier New"/>
              </a:rPr>
              <a:t>&lt;</a:t>
            </a:r>
            <a:r>
              <a:rPr lang="en-US" sz="3300" b="1" dirty="0">
                <a:latin typeface="Courier New"/>
                <a:cs typeface="Courier New"/>
              </a:rPr>
              <a:t>area shape="poly" </a:t>
            </a: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b="1" dirty="0">
                <a:latin typeface="Courier New"/>
                <a:cs typeface="Courier New"/>
              </a:rPr>
              <a:t> </a:t>
            </a:r>
            <a:r>
              <a:rPr lang="en-US" sz="3300" b="1" dirty="0" smtClean="0">
                <a:latin typeface="Courier New"/>
                <a:cs typeface="Courier New"/>
              </a:rPr>
              <a:t>  </a:t>
            </a:r>
            <a:r>
              <a:rPr lang="en-US" sz="3300" b="1" dirty="0" err="1" smtClean="0">
                <a:latin typeface="Courier New"/>
                <a:cs typeface="Courier New"/>
              </a:rPr>
              <a:t>coords</a:t>
            </a:r>
            <a:r>
              <a:rPr lang="en-US" sz="3300" b="1" dirty="0">
                <a:latin typeface="Courier New"/>
                <a:cs typeface="Courier New"/>
              </a:rPr>
              <a:t>="300,100,500,500,100,500" </a:t>
            </a: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b="1" dirty="0">
                <a:latin typeface="Courier New"/>
                <a:cs typeface="Courier New"/>
              </a:rPr>
              <a:t>   </a:t>
            </a:r>
            <a:r>
              <a:rPr lang="en-US" sz="3300" b="1" dirty="0" err="1">
                <a:latin typeface="Courier New"/>
                <a:cs typeface="Courier New"/>
              </a:rPr>
              <a:t>href</a:t>
            </a:r>
            <a:r>
              <a:rPr lang="en-US" sz="3300" b="1" dirty="0">
                <a:latin typeface="Courier New"/>
                <a:cs typeface="Courier New"/>
              </a:rPr>
              <a:t>="</a:t>
            </a:r>
            <a:r>
              <a:rPr lang="en-US" sz="3300" b="1" dirty="0" err="1">
                <a:latin typeface="Courier New"/>
                <a:cs typeface="Courier New"/>
              </a:rPr>
              <a:t>javascript:alert</a:t>
            </a:r>
            <a:r>
              <a:rPr lang="en-US" sz="3300" b="1" dirty="0" smtClean="0">
                <a:latin typeface="Courier New"/>
                <a:cs typeface="Courier New"/>
              </a:rPr>
              <a:t>('poly'</a:t>
            </a:r>
            <a:r>
              <a:rPr lang="en-US" sz="3300" b="1" dirty="0">
                <a:latin typeface="Courier New"/>
                <a:cs typeface="Courier New"/>
              </a:rPr>
              <a:t>)</a:t>
            </a:r>
            <a:r>
              <a:rPr lang="en-US" sz="3300" b="1" dirty="0" smtClean="0">
                <a:latin typeface="Courier New"/>
                <a:cs typeface="Courier New"/>
              </a:rPr>
              <a:t>;"</a:t>
            </a:r>
            <a:br>
              <a:rPr lang="en-US" sz="3300" b="1" dirty="0" smtClean="0">
                <a:latin typeface="Courier New"/>
                <a:cs typeface="Courier New"/>
              </a:rPr>
            </a:br>
            <a:r>
              <a:rPr lang="en-US" sz="3300" b="1" dirty="0" smtClean="0">
                <a:latin typeface="Courier New"/>
                <a:cs typeface="Courier New"/>
              </a:rPr>
              <a:t>   title="poly</a:t>
            </a:r>
            <a:r>
              <a:rPr lang="en-US" sz="3300" b="1" dirty="0" smtClean="0">
                <a:latin typeface="Courier New"/>
                <a:cs typeface="Courier New"/>
              </a:rPr>
              <a:t>"&gt;</a:t>
            </a:r>
            <a:endParaRPr lang="en-US" sz="3300" b="1" dirty="0">
              <a:latin typeface="Courier New"/>
              <a:cs typeface="Courier New"/>
            </a:endParaRP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b="1" dirty="0" smtClean="0">
                <a:latin typeface="Courier New"/>
                <a:cs typeface="Courier New"/>
              </a:rPr>
              <a:t>&lt;</a:t>
            </a:r>
            <a:r>
              <a:rPr lang="en-US" sz="3300" b="1" dirty="0">
                <a:latin typeface="Courier New"/>
                <a:cs typeface="Courier New"/>
              </a:rPr>
              <a:t>/map</a:t>
            </a:r>
            <a:r>
              <a:rPr lang="en-US" sz="3300" b="1" dirty="0" smtClean="0">
                <a:latin typeface="Courier New"/>
                <a:cs typeface="Courier New"/>
              </a:rPr>
              <a:t>&gt;</a:t>
            </a:r>
            <a:endParaRPr lang="en-US" sz="33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Image Map “circle”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9032081" cy="5794896"/>
          </a:xfrm>
          <a:ln/>
        </p:spPr>
        <p:txBody>
          <a:bodyPr tIns="12240">
            <a:normAutofit/>
          </a:bodyPr>
          <a:lstStyle/>
          <a:p>
            <a:pPr marL="0" indent="0">
              <a:lnSpc>
                <a:spcPct val="97000"/>
              </a:lnSpc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A circular region can be defined within an image map.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Example:</a:t>
            </a: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&lt;</a:t>
            </a:r>
            <a:r>
              <a:rPr lang="en-US" sz="2800" b="1" dirty="0">
                <a:latin typeface="Courier New"/>
                <a:cs typeface="Courier New"/>
              </a:rPr>
              <a:t>map name="map"&gt;</a:t>
            </a: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&lt;</a:t>
            </a:r>
            <a:r>
              <a:rPr lang="en-US" sz="2800" b="1" dirty="0">
                <a:latin typeface="Courier New"/>
                <a:cs typeface="Courier New"/>
              </a:rPr>
              <a:t>area shape="circle" </a:t>
            </a: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 </a:t>
            </a:r>
            <a:r>
              <a:rPr lang="en-US" sz="2800" b="1" dirty="0" err="1" smtClean="0">
                <a:latin typeface="Courier New"/>
                <a:cs typeface="Courier New"/>
              </a:rPr>
              <a:t>coords</a:t>
            </a:r>
            <a:r>
              <a:rPr lang="en-US" sz="2800" b="1" dirty="0">
                <a:latin typeface="Courier New"/>
                <a:cs typeface="Courier New"/>
              </a:rPr>
              <a:t>="300,300,200" </a:t>
            </a: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   </a:t>
            </a:r>
            <a:r>
              <a:rPr lang="en-US" sz="2800" b="1" dirty="0" err="1" smtClean="0">
                <a:latin typeface="Courier New"/>
                <a:cs typeface="Courier New"/>
              </a:rPr>
              <a:t>href</a:t>
            </a:r>
            <a:r>
              <a:rPr lang="en-US" sz="2800" b="1" dirty="0">
                <a:latin typeface="Courier New"/>
                <a:cs typeface="Courier New"/>
              </a:rPr>
              <a:t>="</a:t>
            </a:r>
            <a:r>
              <a:rPr lang="en-US" sz="2800" b="1" dirty="0" err="1">
                <a:latin typeface="Courier New"/>
                <a:cs typeface="Courier New"/>
              </a:rPr>
              <a:t>javascript:alert</a:t>
            </a:r>
            <a:r>
              <a:rPr lang="en-US" sz="2800" b="1" dirty="0" smtClean="0">
                <a:latin typeface="Courier New"/>
                <a:cs typeface="Courier New"/>
              </a:rPr>
              <a:t>('circle</a:t>
            </a:r>
            <a:r>
              <a:rPr lang="en-US" sz="2800" b="1" dirty="0">
                <a:latin typeface="Courier New"/>
                <a:cs typeface="Courier New"/>
              </a:rPr>
              <a:t>'</a:t>
            </a:r>
            <a:r>
              <a:rPr lang="en-US" sz="2800" b="1" dirty="0" smtClean="0">
                <a:latin typeface="Courier New"/>
                <a:cs typeface="Courier New"/>
              </a:rPr>
              <a:t>);"</a:t>
            </a:r>
            <a:br>
              <a:rPr lang="en-US" sz="2800" b="1" dirty="0" smtClean="0">
                <a:latin typeface="Courier New"/>
                <a:cs typeface="Courier New"/>
              </a:rPr>
            </a:br>
            <a:r>
              <a:rPr lang="en-US" sz="2800" b="1" dirty="0" smtClean="0">
                <a:latin typeface="Courier New"/>
                <a:cs typeface="Courier New"/>
              </a:rPr>
              <a:t>   title="circle</a:t>
            </a:r>
            <a:r>
              <a:rPr lang="en-US" sz="2800" b="1" dirty="0" smtClean="0">
                <a:latin typeface="Courier New"/>
                <a:cs typeface="Courier New"/>
              </a:rPr>
              <a:t>"&gt;</a:t>
            </a:r>
            <a:endParaRPr lang="en-US" sz="2800" b="1" dirty="0">
              <a:latin typeface="Courier New"/>
              <a:cs typeface="Courier New"/>
            </a:endParaRP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&lt;</a:t>
            </a:r>
            <a:r>
              <a:rPr lang="en-US" sz="2800" b="1" dirty="0">
                <a:latin typeface="Courier New"/>
                <a:cs typeface="Courier New"/>
              </a:rPr>
              <a:t>/map&gt;</a:t>
            </a:r>
          </a:p>
          <a:p>
            <a:pPr marL="12700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3214"/>
            <a:ext cx="9109074" cy="733424"/>
          </a:xfrm>
          <a:ln/>
        </p:spPr>
        <p:txBody>
          <a:bodyPr tIns="38880"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Image Map </a:t>
            </a:r>
            <a:r>
              <a:rPr lang="en-US" cap="none" dirty="0" smtClean="0">
                <a:latin typeface="DejaVu Sans" charset="0"/>
              </a:rPr>
              <a:t>“</a:t>
            </a:r>
            <a:r>
              <a:rPr lang="en-US" cap="none" dirty="0" err="1" smtClean="0">
                <a:latin typeface="DejaVu Sans" charset="0"/>
              </a:rPr>
              <a:t>nohref</a:t>
            </a:r>
            <a:r>
              <a:rPr lang="en-US" cap="none" dirty="0" smtClean="0">
                <a:latin typeface="DejaVu Sans" charset="0"/>
              </a:rPr>
              <a:t>” Attribute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9032081" cy="5794896"/>
          </a:xfrm>
          <a:ln/>
        </p:spPr>
        <p:txBody>
          <a:bodyPr tIns="12240">
            <a:normAutofit/>
          </a:bodyPr>
          <a:lstStyle/>
          <a:p>
            <a:pPr marL="0" indent="0">
              <a:lnSpc>
                <a:spcPct val="97000"/>
              </a:lnSpc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A </a:t>
            </a:r>
            <a:r>
              <a:rPr lang="en-US" sz="3600" dirty="0" smtClean="0">
                <a:latin typeface="DejaVu Sans" charset="0"/>
              </a:rPr>
              <a:t>region that no action is taken even when user selects it.</a:t>
            </a:r>
            <a:endParaRPr lang="en-US" sz="3600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Example:</a:t>
            </a: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&lt;</a:t>
            </a:r>
            <a:r>
              <a:rPr lang="en-US" sz="3200" b="1" dirty="0">
                <a:latin typeface="Courier New"/>
                <a:cs typeface="Courier New"/>
              </a:rPr>
              <a:t>map name="map"&gt;</a:t>
            </a: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&lt;</a:t>
            </a:r>
            <a:r>
              <a:rPr lang="en-US" sz="3200" b="1" dirty="0">
                <a:latin typeface="Courier New"/>
                <a:cs typeface="Courier New"/>
              </a:rPr>
              <a:t>area shape="circle" </a:t>
            </a: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  </a:t>
            </a:r>
            <a:r>
              <a:rPr lang="en-US" sz="3200" b="1" dirty="0" err="1" smtClean="0">
                <a:latin typeface="Courier New"/>
                <a:cs typeface="Courier New"/>
              </a:rPr>
              <a:t>coords</a:t>
            </a:r>
            <a:r>
              <a:rPr lang="en-US" sz="3200" b="1" dirty="0">
                <a:latin typeface="Courier New"/>
                <a:cs typeface="Courier New"/>
              </a:rPr>
              <a:t>="</a:t>
            </a:r>
            <a:r>
              <a:rPr lang="en-US" sz="3200" b="1" dirty="0" smtClean="0">
                <a:latin typeface="Courier New"/>
                <a:cs typeface="Courier New"/>
              </a:rPr>
              <a:t>300,300,50</a:t>
            </a:r>
            <a:r>
              <a:rPr lang="en-US" sz="3200" b="1" dirty="0">
                <a:latin typeface="Courier New"/>
                <a:cs typeface="Courier New"/>
              </a:rPr>
              <a:t>" </a:t>
            </a: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   </a:t>
            </a:r>
            <a:r>
              <a:rPr lang="en-US" sz="3200" b="1" dirty="0" err="1" smtClean="0">
                <a:latin typeface="Courier New"/>
                <a:cs typeface="Courier New"/>
              </a:rPr>
              <a:t>nohref</a:t>
            </a:r>
            <a:r>
              <a:rPr lang="en-US" sz="3200" b="1" dirty="0" smtClean="0">
                <a:latin typeface="Courier New"/>
                <a:cs typeface="Courier New"/>
              </a:rPr>
              <a:t/>
            </a:r>
            <a:br>
              <a:rPr lang="en-US" sz="3200" b="1" dirty="0" smtClean="0">
                <a:latin typeface="Courier New"/>
                <a:cs typeface="Courier New"/>
              </a:rPr>
            </a:br>
            <a:r>
              <a:rPr lang="en-US" sz="3200" b="1" dirty="0" smtClean="0">
                <a:latin typeface="Courier New"/>
                <a:cs typeface="Courier New"/>
              </a:rPr>
              <a:t>   title="</a:t>
            </a:r>
            <a:r>
              <a:rPr lang="en-US" sz="3200" b="1" dirty="0" err="1" smtClean="0">
                <a:latin typeface="Courier New"/>
                <a:cs typeface="Courier New"/>
              </a:rPr>
              <a:t>nohref</a:t>
            </a:r>
            <a:r>
              <a:rPr lang="en-US" sz="3200" b="1" dirty="0" smtClean="0">
                <a:latin typeface="Courier New"/>
                <a:cs typeface="Courier New"/>
              </a:rPr>
              <a:t>"&gt;</a:t>
            </a:r>
            <a:endParaRPr lang="en-US" sz="3200" b="1" dirty="0">
              <a:latin typeface="Courier New"/>
              <a:cs typeface="Courier New"/>
            </a:endParaRP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&lt;</a:t>
            </a:r>
            <a:r>
              <a:rPr lang="en-US" sz="3200" b="1" dirty="0">
                <a:latin typeface="Courier New"/>
                <a:cs typeface="Courier New"/>
              </a:rPr>
              <a:t>/map&gt;</a:t>
            </a:r>
          </a:p>
          <a:p>
            <a:pPr marL="12700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53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Image Map “default”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/>
          </a:bodyPr>
          <a:lstStyle/>
          <a:p>
            <a:pPr marL="0" indent="0">
              <a:lnSpc>
                <a:spcPct val="97000"/>
              </a:lnSpc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The entire image can be specified as a region within an image map.  This functions as a fallback region.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Example:</a:t>
            </a: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&lt;</a:t>
            </a:r>
            <a:r>
              <a:rPr lang="en-US" sz="2800" b="1" dirty="0">
                <a:latin typeface="Courier New"/>
                <a:cs typeface="Courier New"/>
              </a:rPr>
              <a:t>map name="map"&gt;</a:t>
            </a: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&lt;</a:t>
            </a:r>
            <a:r>
              <a:rPr lang="en-US" sz="2800" b="1" dirty="0">
                <a:latin typeface="Courier New"/>
                <a:cs typeface="Courier New"/>
              </a:rPr>
              <a:t>area shape="default" </a:t>
            </a: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   </a:t>
            </a:r>
            <a:r>
              <a:rPr lang="en-US" sz="2800" b="1" dirty="0" err="1" smtClean="0">
                <a:latin typeface="Courier New"/>
                <a:cs typeface="Courier New"/>
              </a:rPr>
              <a:t>href</a:t>
            </a:r>
            <a:r>
              <a:rPr lang="en-US" sz="2800" b="1" dirty="0">
                <a:latin typeface="Courier New"/>
                <a:cs typeface="Courier New"/>
              </a:rPr>
              <a:t>="</a:t>
            </a:r>
            <a:r>
              <a:rPr lang="en-US" sz="2800" b="1" dirty="0" err="1" smtClean="0">
                <a:latin typeface="Courier New"/>
                <a:cs typeface="Courier New"/>
              </a:rPr>
              <a:t>javascript:alert</a:t>
            </a:r>
            <a:r>
              <a:rPr lang="en-US" sz="2800" b="1" dirty="0" smtClean="0">
                <a:latin typeface="Courier New"/>
                <a:cs typeface="Courier New"/>
              </a:rPr>
              <a:t>('default</a:t>
            </a:r>
            <a:r>
              <a:rPr lang="en-US" sz="2800" b="1" dirty="0">
                <a:latin typeface="Courier New"/>
                <a:cs typeface="Courier New"/>
              </a:rPr>
              <a:t>')</a:t>
            </a:r>
            <a:r>
              <a:rPr lang="en-US" sz="2800" b="1" dirty="0" smtClean="0">
                <a:latin typeface="Courier New"/>
                <a:cs typeface="Courier New"/>
              </a:rPr>
              <a:t>;"</a:t>
            </a: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   title="default</a:t>
            </a:r>
            <a:r>
              <a:rPr lang="en-US" sz="2800" b="1" dirty="0" smtClean="0">
                <a:latin typeface="Courier New"/>
                <a:cs typeface="Courier New"/>
              </a:rPr>
              <a:t>"&gt;</a:t>
            </a:r>
            <a:endParaRPr lang="en-US" sz="2800" b="1" dirty="0">
              <a:latin typeface="Courier New"/>
              <a:cs typeface="Courier New"/>
            </a:endParaRPr>
          </a:p>
          <a:p>
            <a:pPr marL="415925" lvl="1" indent="-12700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&lt;</a:t>
            </a:r>
            <a:r>
              <a:rPr lang="en-US" sz="2800" b="1" dirty="0">
                <a:latin typeface="Courier New"/>
                <a:cs typeface="Courier New"/>
              </a:rPr>
              <a:t>/map&gt;</a:t>
            </a:r>
          </a:p>
          <a:p>
            <a:pPr indent="-319088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200" b="1" dirty="0">
              <a:latin typeface="Courier 10 Pitch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212348" y="6867377"/>
            <a:ext cx="3491661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06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Image Map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&lt;a&gt; tag “</a:t>
            </a:r>
            <a:r>
              <a:rPr lang="en-US" cap="none" dirty="0" err="1">
                <a:latin typeface="DejaVu Sans" charset="0"/>
              </a:rPr>
              <a:t>href</a:t>
            </a:r>
            <a:r>
              <a:rPr lang="en-US" cap="none" dirty="0">
                <a:latin typeface="DejaVu Sans" charset="0"/>
              </a:rPr>
              <a:t>” attribute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9108281" cy="5794896"/>
          </a:xfrm>
          <a:ln/>
        </p:spPr>
        <p:txBody>
          <a:bodyPr tIns="12240"/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The </a:t>
            </a:r>
            <a:r>
              <a:rPr lang="en-US" sz="3600" dirty="0" err="1">
                <a:latin typeface="DejaVu Sans" charset="0"/>
              </a:rPr>
              <a:t>href</a:t>
            </a:r>
            <a:r>
              <a:rPr lang="en-US" sz="3600" dirty="0">
                <a:latin typeface="DejaVu Sans" charset="0"/>
              </a:rPr>
              <a:t> attribute of the anchor tag specifies the URL of the hypertext link.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Example:</a:t>
            </a:r>
          </a:p>
          <a:p>
            <a:pPr marL="455613" lvl="1" indent="6350">
              <a:buClrTx/>
              <a:buFontTx/>
              <a:buNone/>
              <a:tabLst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/>
                <a:cs typeface="Courier New"/>
              </a:rPr>
              <a:t>&lt;</a:t>
            </a:r>
            <a:r>
              <a:rPr lang="en-US" sz="2800" b="1" dirty="0" smtClean="0">
                <a:latin typeface="Courier New"/>
                <a:cs typeface="Courier New"/>
              </a:rPr>
              <a:t>a</a:t>
            </a: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err="1" smtClean="0">
                <a:latin typeface="Courier New"/>
                <a:cs typeface="Courier New"/>
              </a:rPr>
              <a:t>href</a:t>
            </a:r>
            <a:r>
              <a:rPr lang="en-US" sz="2800" b="1" dirty="0">
                <a:latin typeface="Courier New"/>
                <a:cs typeface="Courier New"/>
              </a:rPr>
              <a:t>="http:</a:t>
            </a:r>
            <a:r>
              <a:rPr lang="en-US" sz="2800" b="1" dirty="0" smtClean="0">
                <a:latin typeface="Courier New"/>
                <a:cs typeface="Courier New"/>
              </a:rPr>
              <a:t>//</a:t>
            </a:r>
            <a:r>
              <a:rPr lang="en-US" sz="2800" b="1" dirty="0" err="1" smtClean="0">
                <a:latin typeface="Courier New"/>
                <a:cs typeface="Courier New"/>
              </a:rPr>
              <a:t>colorschemedesigner.com</a:t>
            </a:r>
            <a:r>
              <a:rPr lang="en-US" sz="2800" b="1" dirty="0">
                <a:latin typeface="Courier New"/>
                <a:cs typeface="Courier New"/>
              </a:rPr>
              <a:t>/"</a:t>
            </a:r>
            <a:r>
              <a:rPr lang="en-US" sz="2800" b="1" dirty="0" smtClean="0">
                <a:latin typeface="Courier New"/>
                <a:cs typeface="Courier New"/>
              </a:rPr>
              <a:t>&gt;</a:t>
            </a:r>
            <a:br>
              <a:rPr lang="en-US" sz="2800" b="1" dirty="0" smtClean="0">
                <a:latin typeface="Courier New"/>
                <a:cs typeface="Courier New"/>
              </a:rPr>
            </a:br>
            <a:r>
              <a:rPr lang="en-US" sz="2800" b="1" dirty="0" smtClean="0">
                <a:latin typeface="Courier New"/>
                <a:cs typeface="Courier New"/>
              </a:rPr>
              <a:t>   Color </a:t>
            </a:r>
            <a:r>
              <a:rPr lang="en-US" sz="2800" b="1" dirty="0">
                <a:latin typeface="Courier New"/>
                <a:cs typeface="Courier New"/>
              </a:rPr>
              <a:t>Scheme Designer&lt;/a&gt;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499871" y="6904037"/>
            <a:ext cx="4128053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06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Hypertext Links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&lt;meta&gt; keywords Tag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fontScale="85000" lnSpcReduction="20000"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>
                <a:latin typeface="DejaVu Sans" charset="0"/>
              </a:rPr>
              <a:t>Description: </a:t>
            </a:r>
            <a:r>
              <a:rPr lang="en-US" sz="3200" dirty="0" smtClean="0">
                <a:latin typeface="DejaVu Sans" charset="0"/>
              </a:rPr>
              <a:t>Provides additional information about the document.</a:t>
            </a:r>
            <a:endParaRPr lang="en-US" sz="3200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DejaVu Sans" charset="0"/>
              </a:rPr>
              <a:t>Syntax:</a:t>
            </a:r>
            <a:endParaRPr lang="en-US" sz="3200" b="1" dirty="0">
              <a:latin typeface="DejaVu Sans" charset="0"/>
            </a:endParaRP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/>
                <a:cs typeface="Courier New"/>
              </a:rPr>
              <a:t>&lt;head</a:t>
            </a:r>
            <a:r>
              <a:rPr lang="en-US" sz="2800" b="1" dirty="0" smtClean="0">
                <a:latin typeface="Courier New"/>
                <a:cs typeface="Courier New"/>
              </a:rPr>
              <a:t>&gt;</a:t>
            </a: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   &lt;meta name="keywords"</a:t>
            </a: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      content="quote, quotes, quotation, quotations, saying, sayings, proverb</a:t>
            </a:r>
            <a:r>
              <a:rPr lang="en-US" sz="2800" b="1" dirty="0">
                <a:latin typeface="Courier New"/>
                <a:cs typeface="Courier New"/>
              </a:rPr>
              <a:t>, proverbs, </a:t>
            </a:r>
            <a:r>
              <a:rPr lang="en-US" sz="2800" b="1" dirty="0" smtClean="0">
                <a:latin typeface="Courier New"/>
                <a:cs typeface="Courier New"/>
              </a:rPr>
              <a:t>adage</a:t>
            </a:r>
            <a:r>
              <a:rPr lang="en-US" sz="2800" b="1" dirty="0">
                <a:latin typeface="Courier New"/>
                <a:cs typeface="Courier New"/>
              </a:rPr>
              <a:t>, </a:t>
            </a:r>
            <a:r>
              <a:rPr lang="en-US" sz="2800" b="1" dirty="0" smtClean="0">
                <a:latin typeface="Courier New"/>
                <a:cs typeface="Courier New"/>
              </a:rPr>
              <a:t>aphorism, axiom, dictum, motto</a:t>
            </a:r>
            <a:r>
              <a:rPr lang="en-US" sz="2800" b="1" dirty="0">
                <a:latin typeface="Courier New"/>
                <a:cs typeface="Courier New"/>
              </a:rPr>
              <a:t>, </a:t>
            </a:r>
            <a:r>
              <a:rPr lang="en-US" sz="2800" b="1" dirty="0" smtClean="0">
                <a:latin typeface="Courier New"/>
                <a:cs typeface="Courier New"/>
              </a:rPr>
              <a:t>maxim, </a:t>
            </a:r>
            <a:r>
              <a:rPr lang="en-US" sz="2800" b="1" dirty="0" err="1" smtClean="0">
                <a:latin typeface="Courier New"/>
                <a:cs typeface="Courier New"/>
              </a:rPr>
              <a:t>apophthegm</a:t>
            </a:r>
            <a:r>
              <a:rPr lang="en-US" sz="2800" b="1" dirty="0" smtClean="0">
                <a:latin typeface="Courier New"/>
                <a:cs typeface="Courier New"/>
              </a:rPr>
              <a:t>, epithet, platitude, precept, rule</a:t>
            </a:r>
            <a:r>
              <a:rPr lang="en-US" sz="2800" b="1" dirty="0" smtClean="0">
                <a:latin typeface="Courier New"/>
                <a:cs typeface="Courier New"/>
              </a:rPr>
              <a:t>"&gt;</a:t>
            </a:r>
            <a:endParaRPr lang="en-US" sz="2800" b="1" dirty="0" smtClean="0">
              <a:latin typeface="Courier New"/>
              <a:cs typeface="Courier New"/>
            </a:endParaRP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&lt;/head&gt;</a:t>
            </a:r>
          </a:p>
          <a:p>
            <a:pPr marL="523875" indent="-3175">
              <a:buClr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dirty="0" smtClean="0">
              <a:latin typeface="DejaVu Sans" charset="0"/>
            </a:endParaRPr>
          </a:p>
          <a:p>
            <a:pPr marL="12700" indent="-12700">
              <a:lnSpc>
                <a:spcPct val="97000"/>
              </a:lnSpc>
              <a:buClr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Note: Due to abuse, google may no longer be using this field to index pages.</a:t>
            </a:r>
            <a:endParaRPr lang="en-US" sz="3200" dirty="0">
              <a:latin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636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&lt;meta&gt; description Tag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>
                <a:latin typeface="DejaVu Sans" charset="0"/>
              </a:rPr>
              <a:t>Description: </a:t>
            </a:r>
            <a:r>
              <a:rPr lang="en-US" sz="3200" dirty="0" smtClean="0">
                <a:latin typeface="DejaVu Sans" charset="0"/>
              </a:rPr>
              <a:t>Provides additional information about the document.</a:t>
            </a:r>
            <a:endParaRPr lang="en-US" sz="3200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DejaVu Sans" charset="0"/>
              </a:rPr>
              <a:t>Syntax:</a:t>
            </a:r>
            <a:endParaRPr lang="en-US" sz="3200" b="1" dirty="0">
              <a:latin typeface="DejaVu Sans" charset="0"/>
            </a:endParaRP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&lt;head</a:t>
            </a:r>
            <a:r>
              <a:rPr lang="en-US" sz="3200" b="1" dirty="0" smtClean="0">
                <a:latin typeface="Courier New"/>
                <a:cs typeface="Courier New"/>
              </a:rPr>
              <a:t>&gt;</a:t>
            </a: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   &lt;meta name="description"</a:t>
            </a: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     content="Famous quotes by </a:t>
            </a: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              famous folks</a:t>
            </a:r>
            <a:r>
              <a:rPr lang="en-US" sz="3200" b="1" dirty="0" smtClean="0">
                <a:latin typeface="Courier New"/>
                <a:cs typeface="Courier New"/>
              </a:rPr>
              <a:t>"&gt;</a:t>
            </a:r>
            <a:endParaRPr lang="en-US" sz="3200" b="1" dirty="0" smtClean="0">
              <a:latin typeface="Courier New"/>
              <a:cs typeface="Courier New"/>
            </a:endParaRP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Courier New"/>
                <a:cs typeface="Courier New"/>
              </a:rPr>
              <a:t>&lt;/head&gt;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40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&lt;meta&gt; author Tag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8955881" cy="5794896"/>
          </a:xfrm>
          <a:ln/>
        </p:spPr>
        <p:txBody>
          <a:bodyPr tIns="12240">
            <a:normAutofit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</a:rPr>
              <a:t>Provides additional information about the document.</a:t>
            </a:r>
            <a:endParaRPr lang="en-US" sz="3600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Syntax:</a:t>
            </a:r>
            <a:endParaRPr lang="en-US" sz="3600" b="1" dirty="0">
              <a:latin typeface="DejaVu Sans" charset="0"/>
            </a:endParaRP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&lt;head</a:t>
            </a:r>
            <a:r>
              <a:rPr lang="en-US" sz="3600" b="1" dirty="0" smtClean="0">
                <a:latin typeface="Courier New"/>
                <a:cs typeface="Courier New"/>
              </a:rPr>
              <a:t>&gt;</a:t>
            </a: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&lt;meta name="author"</a:t>
            </a: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 </a:t>
            </a:r>
            <a:r>
              <a:rPr lang="en-US" sz="3600" b="1" dirty="0" smtClean="0">
                <a:latin typeface="Courier New"/>
                <a:cs typeface="Courier New"/>
              </a:rPr>
              <a:t>  content="Fred McClurg</a:t>
            </a:r>
            <a:r>
              <a:rPr lang="en-US" sz="3600" b="1" dirty="0" smtClean="0">
                <a:latin typeface="Courier New"/>
                <a:cs typeface="Courier New"/>
              </a:rPr>
              <a:t>"&gt;</a:t>
            </a:r>
            <a:endParaRPr lang="en-US" sz="3600" b="1" dirty="0" smtClean="0">
              <a:latin typeface="Courier New"/>
              <a:cs typeface="Courier New"/>
            </a:endParaRP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&lt;/head&gt;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541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&lt;meta&gt; http-</a:t>
            </a:r>
            <a:r>
              <a:rPr lang="en-US" cap="none" dirty="0" err="1" smtClean="0">
                <a:latin typeface="DejaVu Sans" charset="0"/>
              </a:rPr>
              <a:t>equiv</a:t>
            </a:r>
            <a:r>
              <a:rPr lang="en-US" cap="none" dirty="0" smtClean="0">
                <a:latin typeface="DejaVu Sans" charset="0"/>
              </a:rPr>
              <a:t> Tag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lnSpcReduction="10000"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>
                <a:latin typeface="DejaVu Sans" charset="0"/>
              </a:rPr>
              <a:t>Description: </a:t>
            </a:r>
            <a:r>
              <a:rPr lang="en-US" sz="3200" dirty="0" smtClean="0">
                <a:latin typeface="DejaVu Sans" charset="0"/>
              </a:rPr>
              <a:t>Redirect the page to another URL</a:t>
            </a:r>
          </a:p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DejaVu Sans" charset="0"/>
              </a:rPr>
              <a:t>Syntax:</a:t>
            </a:r>
            <a:endParaRPr lang="en-US" sz="3200" b="1" dirty="0">
              <a:latin typeface="DejaVu Sans" charset="0"/>
            </a:endParaRP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/>
                <a:cs typeface="Courier New"/>
              </a:rPr>
              <a:t>&lt;head</a:t>
            </a:r>
            <a:r>
              <a:rPr lang="en-US" sz="2800" b="1" dirty="0" smtClean="0">
                <a:latin typeface="Courier New"/>
                <a:cs typeface="Courier New"/>
              </a:rPr>
              <a:t>&gt;</a:t>
            </a: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   &lt;</a:t>
            </a:r>
            <a:r>
              <a:rPr lang="en-US" sz="2800" b="1" dirty="0">
                <a:latin typeface="Courier New"/>
                <a:cs typeface="Courier New"/>
              </a:rPr>
              <a:t>meta http-</a:t>
            </a:r>
            <a:r>
              <a:rPr lang="en-US" sz="2800" b="1" dirty="0" err="1">
                <a:latin typeface="Courier New"/>
                <a:cs typeface="Courier New"/>
              </a:rPr>
              <a:t>equiv</a:t>
            </a:r>
            <a:r>
              <a:rPr lang="en-US" sz="2800" b="1" dirty="0">
                <a:latin typeface="Courier New"/>
                <a:cs typeface="Courier New"/>
              </a:rPr>
              <a:t>="refresh" </a:t>
            </a:r>
            <a:endParaRPr lang="en-US" sz="2800" b="1" dirty="0" smtClean="0">
              <a:latin typeface="Courier New"/>
              <a:cs typeface="Courier New"/>
            </a:endParaRP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    content="5; </a:t>
            </a: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    </a:t>
            </a:r>
            <a:r>
              <a:rPr lang="en-US" sz="2800" b="1" dirty="0" err="1" smtClean="0">
                <a:latin typeface="Courier New"/>
                <a:cs typeface="Courier New"/>
              </a:rPr>
              <a:t>url</a:t>
            </a:r>
            <a:r>
              <a:rPr lang="en-US" sz="2800" b="1" dirty="0">
                <a:latin typeface="Courier New"/>
                <a:cs typeface="Courier New"/>
              </a:rPr>
              <a:t>=http://</a:t>
            </a:r>
            <a:r>
              <a:rPr lang="en-US" sz="2800" b="1" err="1">
                <a:latin typeface="Courier New"/>
                <a:cs typeface="Courier New"/>
              </a:rPr>
              <a:t>example.com</a:t>
            </a:r>
            <a:r>
              <a:rPr lang="en-US" sz="2800" b="1" smtClean="0">
                <a:latin typeface="Courier New"/>
                <a:cs typeface="Courier New"/>
              </a:rPr>
              <a:t>/"&gt;</a:t>
            </a:r>
            <a:endParaRPr lang="en-US" sz="2800" b="1" dirty="0" smtClean="0">
              <a:latin typeface="Courier New"/>
              <a:cs typeface="Courier New"/>
            </a:endParaRP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&lt;/head&gt;</a:t>
            </a: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&lt;body&gt;</a:t>
            </a: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 Redirecting page in 5 seconds.</a:t>
            </a:r>
          </a:p>
          <a:p>
            <a:pPr marL="523875" indent="-3175">
              <a:buClrTx/>
              <a:buFontTx/>
              <a:buNone/>
              <a:tabLst>
                <a:tab pos="342900" algn="l"/>
                <a:tab pos="4556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&lt;/body&gt;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017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Linking via an image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0" y="1341438"/>
            <a:ext cx="9032081" cy="5794896"/>
          </a:xfrm>
          <a:ln/>
        </p:spPr>
        <p:txBody>
          <a:bodyPr tIns="12240">
            <a:normAutofit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An image or an icon can serve as a clickable link.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DejaVu Sans" charset="0"/>
              </a:rPr>
              <a:t>Example</a:t>
            </a:r>
            <a:r>
              <a:rPr lang="en-US" sz="3600" b="1" dirty="0">
                <a:latin typeface="DejaVu Sans" charset="0"/>
              </a:rPr>
              <a:t>:</a:t>
            </a:r>
          </a:p>
          <a:p>
            <a:pPr lvl="1" indent="-2809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</a:t>
            </a:r>
            <a:r>
              <a:rPr lang="en-US" sz="3200" b="1" dirty="0" smtClean="0">
                <a:latin typeface="Courier New"/>
                <a:cs typeface="Courier New"/>
              </a:rPr>
              <a:t>a </a:t>
            </a:r>
            <a:r>
              <a:rPr lang="en-US" sz="3200" b="1" dirty="0" err="1" smtClean="0">
                <a:latin typeface="Courier New"/>
                <a:cs typeface="Courier New"/>
              </a:rPr>
              <a:t>href</a:t>
            </a:r>
            <a:r>
              <a:rPr lang="en-US" sz="3200" b="1" dirty="0">
                <a:latin typeface="Courier New"/>
                <a:cs typeface="Courier New"/>
              </a:rPr>
              <a:t>="http://</a:t>
            </a:r>
            <a:r>
              <a:rPr lang="en-US" sz="3200" b="1" dirty="0" smtClean="0">
                <a:latin typeface="Courier New"/>
                <a:cs typeface="Courier New"/>
              </a:rPr>
              <a:t>www.visibone.com"</a:t>
            </a:r>
            <a:r>
              <a:rPr lang="en-US" sz="3200" b="1" dirty="0">
                <a:latin typeface="Courier New"/>
                <a:cs typeface="Courier New"/>
              </a:rPr>
              <a:t>&gt;</a:t>
            </a:r>
          </a:p>
          <a:p>
            <a:pPr lvl="1" indent="-2809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&lt;</a:t>
            </a:r>
            <a:r>
              <a:rPr lang="en-US" sz="3200" b="1" dirty="0" err="1">
                <a:latin typeface="Courier New"/>
                <a:cs typeface="Courier New"/>
              </a:rPr>
              <a:t>img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err="1">
                <a:latin typeface="Courier New"/>
                <a:cs typeface="Courier New"/>
              </a:rPr>
              <a:t>src</a:t>
            </a:r>
            <a:r>
              <a:rPr lang="en-US" sz="3200" b="1" dirty="0" smtClean="0">
                <a:latin typeface="Courier New"/>
                <a:cs typeface="Courier New"/>
              </a:rPr>
              <a:t>="images/visibone.png</a:t>
            </a:r>
            <a:r>
              <a:rPr lang="en-US" sz="3200" b="1" dirty="0">
                <a:latin typeface="Courier New"/>
                <a:cs typeface="Courier New"/>
              </a:rPr>
              <a:t>"</a:t>
            </a:r>
          </a:p>
          <a:p>
            <a:pPr lvl="1" indent="-2809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     alt="</a:t>
            </a:r>
            <a:r>
              <a:rPr lang="en-US" sz="3200" b="1" dirty="0" err="1">
                <a:latin typeface="Courier New"/>
                <a:cs typeface="Courier New"/>
              </a:rPr>
              <a:t>Visibone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Lab</a:t>
            </a:r>
            <a:r>
              <a:rPr lang="en-US" sz="3200" b="1" dirty="0">
                <a:latin typeface="Courier New"/>
                <a:cs typeface="Courier New"/>
              </a:rPr>
              <a:t>"</a:t>
            </a:r>
          </a:p>
          <a:p>
            <a:pPr lvl="1" indent="-2809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     border="0</a:t>
            </a:r>
            <a:r>
              <a:rPr lang="en-US" sz="3200" b="1" dirty="0" smtClean="0">
                <a:latin typeface="Courier New"/>
                <a:cs typeface="Courier New"/>
              </a:rPr>
              <a:t>"&gt;&lt;/</a:t>
            </a:r>
            <a:r>
              <a:rPr lang="en-US" sz="3200" b="1" dirty="0">
                <a:latin typeface="Courier New"/>
                <a:cs typeface="Courier New"/>
              </a:rPr>
              <a:t>a&gt;</a:t>
            </a:r>
          </a:p>
        </p:txBody>
      </p:sp>
      <p:sp>
        <p:nvSpPr>
          <p:cNvPr id="4" name="Folded Corner 3"/>
          <p:cNvSpPr>
            <a:spLocks noChangeArrowheads="1"/>
          </p:cNvSpPr>
          <p:nvPr/>
        </p:nvSpPr>
        <p:spPr bwMode="auto">
          <a:xfrm>
            <a:off x="4594448" y="6904037"/>
            <a:ext cx="4033476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06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Linking Images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Linking to </a:t>
            </a:r>
            <a:r>
              <a:rPr lang="en-US" cap="none" dirty="0" smtClean="0">
                <a:latin typeface="DejaVu Sans" charset="0"/>
              </a:rPr>
              <a:t>named anchors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1" y="1341438"/>
            <a:ext cx="8232510" cy="5638799"/>
          </a:xfrm>
          <a:ln/>
        </p:spPr>
        <p:txBody>
          <a:bodyPr tIns="12240">
            <a:normAutofit fontScale="92500"/>
          </a:bodyPr>
          <a:lstStyle/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dirty="0">
                <a:latin typeface="DejaVu Sans" charset="0"/>
              </a:rPr>
              <a:t>Description: </a:t>
            </a:r>
            <a:r>
              <a:rPr lang="en-US" sz="2700" dirty="0" smtClean="0">
                <a:latin typeface="DejaVu Sans" charset="0"/>
              </a:rPr>
              <a:t>A link can jump (scroll) to an anchor location within the same or external document.</a:t>
            </a:r>
            <a:endParaRPr lang="en-US" sz="2700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7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b="1" dirty="0" smtClean="0">
                <a:latin typeface="DejaVu Sans" charset="0"/>
              </a:rPr>
              <a:t>The Link (clickable):</a:t>
            </a:r>
            <a:endParaRPr lang="en-US" sz="2700" b="1" dirty="0">
              <a:latin typeface="DejaVu Sans" charset="0"/>
            </a:endParaRPr>
          </a:p>
          <a:p>
            <a:pPr marL="930275" lvl="2" indent="12700">
              <a:buClrTx/>
              <a:buSzTx/>
              <a:buFontTx/>
              <a:buNone/>
              <a:tabLst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b="1" dirty="0">
                <a:latin typeface="Courier New"/>
                <a:cs typeface="Courier New"/>
              </a:rPr>
              <a:t>&lt;a </a:t>
            </a:r>
            <a:r>
              <a:rPr lang="en-US" sz="2700" b="1" dirty="0" err="1">
                <a:latin typeface="Courier New"/>
                <a:cs typeface="Courier New"/>
              </a:rPr>
              <a:t>href</a:t>
            </a:r>
            <a:r>
              <a:rPr lang="en-US" sz="2700" b="1" dirty="0">
                <a:latin typeface="Courier New"/>
                <a:cs typeface="Courier New"/>
              </a:rPr>
              <a:t>="</a:t>
            </a:r>
            <a:r>
              <a:rPr lang="en-US" sz="2700" b="1" dirty="0" smtClean="0">
                <a:latin typeface="Courier New"/>
                <a:cs typeface="Courier New"/>
              </a:rPr>
              <a:t>#chapter01"&gt;</a:t>
            </a:r>
            <a:br>
              <a:rPr lang="en-US" sz="2700" b="1" dirty="0" smtClean="0">
                <a:latin typeface="Courier New"/>
                <a:cs typeface="Courier New"/>
              </a:rPr>
            </a:br>
            <a:r>
              <a:rPr lang="en-US" sz="2700" b="1" dirty="0" smtClean="0">
                <a:latin typeface="Courier New"/>
                <a:cs typeface="Courier New"/>
              </a:rPr>
              <a:t>   Chapter One&lt;</a:t>
            </a:r>
            <a:r>
              <a:rPr lang="en-US" sz="2700" b="1" dirty="0">
                <a:latin typeface="Courier New"/>
                <a:cs typeface="Courier New"/>
              </a:rPr>
              <a:t>/a</a:t>
            </a:r>
            <a:r>
              <a:rPr lang="en-US" sz="2700" b="1" dirty="0" smtClean="0">
                <a:latin typeface="Courier New"/>
                <a:cs typeface="Courier New"/>
              </a:rPr>
              <a:t>&gt;</a:t>
            </a:r>
          </a:p>
          <a:p>
            <a:pPr indent="-319088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700" b="1" dirty="0">
              <a:latin typeface="Courier New"/>
              <a:cs typeface="Courier New"/>
            </a:endParaRPr>
          </a:p>
          <a:p>
            <a:pPr indent="-319088">
              <a:lnSpc>
                <a:spcPct val="97000"/>
              </a:lnSpc>
              <a:buClr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b="1" dirty="0">
                <a:latin typeface="DejaVu Sans" charset="0"/>
              </a:rPr>
              <a:t>The </a:t>
            </a:r>
            <a:r>
              <a:rPr lang="en-US" sz="2700" b="1" dirty="0" smtClean="0">
                <a:latin typeface="DejaVu Sans" charset="0"/>
              </a:rPr>
              <a:t>Anchor (target location):</a:t>
            </a:r>
            <a:endParaRPr lang="en-US" sz="2700" b="1" dirty="0">
              <a:latin typeface="DejaVu Sans" charset="0"/>
            </a:endParaRPr>
          </a:p>
          <a:p>
            <a:pPr marL="930275" lvl="2" indent="12700">
              <a:buClrTx/>
              <a:buSzTx/>
              <a:buNone/>
              <a:tabLst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b="1" dirty="0">
                <a:latin typeface="Courier New"/>
                <a:cs typeface="Courier New"/>
              </a:rPr>
              <a:t>&lt;h3&gt;&lt;a name</a:t>
            </a:r>
            <a:r>
              <a:rPr lang="en-US" sz="2700" b="1" dirty="0" smtClean="0">
                <a:latin typeface="Courier New"/>
                <a:cs typeface="Courier New"/>
              </a:rPr>
              <a:t>="chapter01"&gt;</a:t>
            </a:r>
            <a:br>
              <a:rPr lang="en-US" sz="2700" b="1" dirty="0" smtClean="0">
                <a:latin typeface="Courier New"/>
                <a:cs typeface="Courier New"/>
              </a:rPr>
            </a:br>
            <a:r>
              <a:rPr lang="en-US" sz="2700" b="1" dirty="0" smtClean="0">
                <a:latin typeface="Courier New"/>
                <a:cs typeface="Courier New"/>
              </a:rPr>
              <a:t>   Chapter One (not HTML5)&lt;/</a:t>
            </a:r>
            <a:r>
              <a:rPr lang="en-US" sz="2700" b="1" dirty="0">
                <a:latin typeface="Courier New"/>
                <a:cs typeface="Courier New"/>
              </a:rPr>
              <a:t>a&gt;&lt;/h3&gt;</a:t>
            </a:r>
          </a:p>
          <a:p>
            <a:pPr marL="930275" lvl="2" indent="12700">
              <a:buClrTx/>
              <a:buSzTx/>
              <a:buNone/>
              <a:tabLst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b="1" dirty="0">
                <a:latin typeface="Courier New"/>
                <a:cs typeface="Courier New"/>
              </a:rPr>
              <a:t>   		</a:t>
            </a:r>
            <a:r>
              <a:rPr lang="en-US" sz="2700" b="1" dirty="0">
                <a:latin typeface="DejaVu Sans" charset="0"/>
              </a:rPr>
              <a:t>or</a:t>
            </a:r>
          </a:p>
          <a:p>
            <a:pPr marL="930275" lvl="2" indent="12700">
              <a:buClrTx/>
              <a:buSzTx/>
              <a:buNone/>
              <a:tabLst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700" b="1" dirty="0">
                <a:latin typeface="Courier New"/>
                <a:cs typeface="Courier New"/>
              </a:rPr>
              <a:t>&lt;h3 id</a:t>
            </a:r>
            <a:r>
              <a:rPr lang="en-US" sz="2700" b="1" dirty="0" smtClean="0">
                <a:latin typeface="Courier New"/>
                <a:cs typeface="Courier New"/>
              </a:rPr>
              <a:t>="chapter01"&gt;</a:t>
            </a:r>
            <a:br>
              <a:rPr lang="en-US" sz="2700" b="1" dirty="0" smtClean="0">
                <a:latin typeface="Courier New"/>
                <a:cs typeface="Courier New"/>
              </a:rPr>
            </a:br>
            <a:r>
              <a:rPr lang="en-US" sz="2700" b="1" dirty="0" smtClean="0">
                <a:latin typeface="Courier New"/>
                <a:cs typeface="Courier New"/>
              </a:rPr>
              <a:t>   Chapter One&lt;</a:t>
            </a:r>
            <a:r>
              <a:rPr lang="en-US" sz="2700" b="1" dirty="0">
                <a:latin typeface="Courier New"/>
                <a:cs typeface="Courier New"/>
              </a:rPr>
              <a:t>/h3&gt;</a:t>
            </a:r>
          </a:p>
        </p:txBody>
      </p:sp>
      <p:sp>
        <p:nvSpPr>
          <p:cNvPr id="4" name="Folded Corner 3"/>
          <p:cNvSpPr>
            <a:spLocks noChangeArrowheads="1"/>
          </p:cNvSpPr>
          <p:nvPr/>
        </p:nvSpPr>
        <p:spPr bwMode="auto">
          <a:xfrm>
            <a:off x="3864767" y="6980237"/>
            <a:ext cx="5137945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06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Linking Named Anchors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Link Opening New Tab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1" y="1341438"/>
            <a:ext cx="8232510" cy="5638799"/>
          </a:xfrm>
          <a:ln/>
        </p:spPr>
        <p:txBody>
          <a:bodyPr tIns="12240">
            <a:normAutofit/>
          </a:bodyPr>
          <a:lstStyle/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>
                <a:latin typeface="DejaVu Sans" charset="0"/>
              </a:rPr>
              <a:t>Description: </a:t>
            </a:r>
            <a:r>
              <a:rPr lang="en-US" sz="3200" dirty="0" smtClean="0">
                <a:latin typeface="DejaVu Sans" charset="0"/>
              </a:rPr>
              <a:t>A link can open a new tab each time it is clicked.</a:t>
            </a:r>
            <a:endParaRPr lang="en-US" sz="3200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 smtClean="0">
                <a:latin typeface="DejaVu Sans" charset="0"/>
              </a:rPr>
              <a:t>Example:</a:t>
            </a:r>
            <a:endParaRPr lang="en-US" sz="3200" b="1" dirty="0">
              <a:latin typeface="DejaVu Sans" charset="0"/>
            </a:endParaRPr>
          </a:p>
          <a:p>
            <a:pPr marL="628650" lvl="1" indent="12700">
              <a:buClrTx/>
              <a:buSzTx/>
              <a:buFontTx/>
              <a:buNone/>
              <a:tabLst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&lt;a </a:t>
            </a:r>
            <a:r>
              <a:rPr lang="en-US" sz="3200" b="1" dirty="0" err="1">
                <a:latin typeface="Courier New"/>
                <a:cs typeface="Courier New"/>
              </a:rPr>
              <a:t>href</a:t>
            </a:r>
            <a:r>
              <a:rPr lang="en-US" sz="3200" b="1" dirty="0">
                <a:latin typeface="Courier New"/>
                <a:cs typeface="Courier New"/>
              </a:rPr>
              <a:t>="http://en.wikipedia.org/wiki/</a:t>
            </a:r>
            <a:r>
              <a:rPr lang="en-US" sz="3200" b="1" dirty="0" err="1">
                <a:latin typeface="Courier New"/>
                <a:cs typeface="Courier New"/>
              </a:rPr>
              <a:t>Mayflower_compact</a:t>
            </a:r>
            <a:r>
              <a:rPr lang="en-US" sz="3200" b="1" dirty="0">
                <a:latin typeface="Courier New"/>
                <a:cs typeface="Courier New"/>
              </a:rPr>
              <a:t>"</a:t>
            </a:r>
          </a:p>
          <a:p>
            <a:pPr marL="628650" lvl="1" indent="12700">
              <a:buClrTx/>
              <a:buSzTx/>
              <a:buFontTx/>
              <a:buNone/>
              <a:tabLst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target="_blank"&gt;</a:t>
            </a:r>
          </a:p>
          <a:p>
            <a:pPr marL="628650" lvl="1" indent="12700">
              <a:buClrTx/>
              <a:buSzTx/>
              <a:buFontTx/>
              <a:buNone/>
              <a:tabLst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/>
                <a:cs typeface="Courier New"/>
              </a:rPr>
              <a:t>      Mayflower Compact&lt;/a&gt;</a:t>
            </a:r>
          </a:p>
        </p:txBody>
      </p:sp>
      <p:sp>
        <p:nvSpPr>
          <p:cNvPr id="4" name="Folded Corner 3"/>
          <p:cNvSpPr>
            <a:spLocks noChangeArrowheads="1"/>
          </p:cNvSpPr>
          <p:nvPr/>
        </p:nvSpPr>
        <p:spPr bwMode="auto">
          <a:xfrm>
            <a:off x="3668712" y="6827837"/>
            <a:ext cx="4946290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06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Link Opening New Tab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860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 smtClean="0">
                <a:latin typeface="DejaVu Sans" charset="0"/>
              </a:rPr>
              <a:t>Link Opening Same Tab</a:t>
            </a:r>
            <a:endParaRPr lang="en-US" cap="none" dirty="0">
              <a:latin typeface="DejaVu Sans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4031" y="1341438"/>
            <a:ext cx="8232510" cy="5638799"/>
          </a:xfrm>
          <a:ln/>
        </p:spPr>
        <p:txBody>
          <a:bodyPr tIns="12240">
            <a:normAutofit/>
          </a:bodyPr>
          <a:lstStyle/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</a:rPr>
              <a:t>Description: </a:t>
            </a:r>
            <a:r>
              <a:rPr lang="en-US" sz="2800" dirty="0" smtClean="0">
                <a:latin typeface="DejaVu Sans" charset="0"/>
              </a:rPr>
              <a:t>A link can open the same tab each time it is clicked.  This is ideal for building a help system.</a:t>
            </a:r>
            <a:endParaRPr lang="en-US" sz="2800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DejaVu Sans" charset="0"/>
              </a:rPr>
              <a:t>Example:</a:t>
            </a:r>
            <a:endParaRPr lang="en-US" sz="2800" b="1" dirty="0">
              <a:latin typeface="DejaVu Sans" charset="0"/>
            </a:endParaRPr>
          </a:p>
          <a:p>
            <a:pPr marL="628650" lvl="1" indent="12700">
              <a:buClrTx/>
              <a:buSzTx/>
              <a:buFontTx/>
              <a:buNone/>
              <a:tabLst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Courier New"/>
                <a:cs typeface="Courier New"/>
              </a:rPr>
              <a:t>&lt;a </a:t>
            </a:r>
            <a:r>
              <a:rPr lang="en-US" sz="2800" b="1" dirty="0" err="1">
                <a:latin typeface="Courier New"/>
                <a:cs typeface="Courier New"/>
              </a:rPr>
              <a:t>href</a:t>
            </a:r>
            <a:r>
              <a:rPr lang="en-US" sz="2800" b="1" dirty="0">
                <a:latin typeface="Courier New"/>
                <a:cs typeface="Courier New"/>
              </a:rPr>
              <a:t>="http://en.wikipedia.org/wiki/George_Washington%27s_Farewell_Address"</a:t>
            </a:r>
          </a:p>
          <a:p>
            <a:pPr marL="628650" lvl="1" indent="12700">
              <a:buClrTx/>
              <a:buSzTx/>
              <a:buFontTx/>
              <a:buNone/>
              <a:tabLst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latin typeface="Courier New"/>
                <a:cs typeface="Courier New"/>
              </a:rPr>
              <a:t>   target</a:t>
            </a:r>
            <a:r>
              <a:rPr lang="en-US" sz="2800" b="1" dirty="0">
                <a:latin typeface="Courier New"/>
                <a:cs typeface="Courier New"/>
              </a:rPr>
              <a:t>="wiki</a:t>
            </a:r>
            <a:r>
              <a:rPr lang="en-US" sz="2800" b="1" dirty="0" smtClean="0">
                <a:latin typeface="Courier New"/>
                <a:cs typeface="Courier New"/>
              </a:rPr>
              <a:t>"&gt;George </a:t>
            </a:r>
            <a:r>
              <a:rPr lang="en-US" sz="2800" b="1" dirty="0">
                <a:latin typeface="Courier New"/>
                <a:cs typeface="Courier New"/>
              </a:rPr>
              <a:t>Washington's Farewell Address&lt;/a&gt;</a:t>
            </a:r>
          </a:p>
        </p:txBody>
      </p:sp>
      <p:sp>
        <p:nvSpPr>
          <p:cNvPr id="4" name="Folded Corner 3"/>
          <p:cNvSpPr>
            <a:spLocks noChangeArrowheads="1"/>
          </p:cNvSpPr>
          <p:nvPr/>
        </p:nvSpPr>
        <p:spPr bwMode="auto">
          <a:xfrm>
            <a:off x="4659312" y="6827837"/>
            <a:ext cx="3929987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06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Link Same Tab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36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Links Dos and Don'ts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lnSpcReduction="10000"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 smtClean="0">
                <a:latin typeface="DejaVu Sans" charset="0"/>
              </a:rPr>
              <a:t>Regarding links, here is a list of some things to consider: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dirty="0" smtClean="0">
              <a:latin typeface="DejaVu Sans" charset="0"/>
            </a:endParaRPr>
          </a:p>
          <a:p>
            <a:pPr marL="725487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Don't </a:t>
            </a:r>
            <a:r>
              <a:rPr lang="en-US" sz="3200" dirty="0">
                <a:latin typeface="DejaVu Sans" charset="0"/>
              </a:rPr>
              <a:t>specify links like “click here”.</a:t>
            </a:r>
          </a:p>
          <a:p>
            <a:pPr marL="725487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Keep link content concise</a:t>
            </a:r>
          </a:p>
          <a:p>
            <a:pPr marL="725487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Link should be two or more words</a:t>
            </a:r>
          </a:p>
          <a:p>
            <a:pPr marL="725487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Never </a:t>
            </a:r>
            <a:r>
              <a:rPr lang="en-US" sz="3200" dirty="0">
                <a:latin typeface="DejaVu Sans" charset="0"/>
              </a:rPr>
              <a:t>place two links immediately adjacent to one another.</a:t>
            </a:r>
          </a:p>
          <a:p>
            <a:pPr marL="725487" indent="-742950">
              <a:lnSpc>
                <a:spcPct val="97000"/>
              </a:lnSpc>
              <a:buClrTx/>
              <a:buSzPct val="100000"/>
              <a:buFont typeface="+mj-lt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>
                <a:latin typeface="DejaVu Sans" charset="0"/>
              </a:rPr>
              <a:t>Would the </a:t>
            </a:r>
            <a:r>
              <a:rPr lang="en-US" sz="3200" dirty="0">
                <a:latin typeface="DejaVu Sans" charset="0"/>
              </a:rPr>
              <a:t>document </a:t>
            </a:r>
            <a:r>
              <a:rPr lang="en-US" sz="3200" dirty="0" smtClean="0">
                <a:latin typeface="DejaVu Sans" charset="0"/>
              </a:rPr>
              <a:t>be understandable if the content did not have a hypertext link? </a:t>
            </a:r>
            <a:r>
              <a:rPr lang="en-US" sz="3200" dirty="0">
                <a:latin typeface="DejaVu Sans" charset="0"/>
              </a:rPr>
              <a:t>(newspaper test)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cap="none" dirty="0">
                <a:latin typeface="DejaVu Sans" charset="0"/>
              </a:rPr>
              <a:t>The URL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tIns="12240">
            <a:normAutofit fontScale="92500" lnSpcReduction="10000"/>
          </a:bodyPr>
          <a:lstStyle/>
          <a:p>
            <a:pPr marL="12700" indent="-1270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</a:rPr>
              <a:t>Description: The Uniform Resource Locator (URL) is the unique address that identifies every document on the web.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</a:endParaRP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</a:rPr>
              <a:t>Syntax:</a:t>
            </a:r>
          </a:p>
          <a:p>
            <a:pPr marL="1012825" lvl="1" indent="-493713">
              <a:spcAft>
                <a:spcPts val="1138"/>
              </a:spcAft>
              <a:buClrTx/>
              <a:buFontTx/>
              <a:buNone/>
              <a:tabLst>
                <a:tab pos="346075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/>
                <a:cs typeface="Courier New"/>
              </a:rPr>
              <a:t>protocol:/</a:t>
            </a:r>
            <a:r>
              <a:rPr lang="en-US" sz="3600" b="1" dirty="0" smtClean="0">
                <a:latin typeface="Courier New"/>
                <a:cs typeface="Courier New"/>
              </a:rPr>
              <a:t>/</a:t>
            </a:r>
            <a:r>
              <a:rPr lang="en-US" sz="3600" b="1" dirty="0" err="1" smtClean="0">
                <a:latin typeface="Courier New"/>
                <a:cs typeface="Courier New"/>
              </a:rPr>
              <a:t>server.domain.com:port</a:t>
            </a:r>
            <a:r>
              <a:rPr lang="en-US" sz="3600" b="1" dirty="0" smtClean="0">
                <a:latin typeface="Courier New"/>
                <a:cs typeface="Courier New"/>
              </a:rPr>
              <a:t>/</a:t>
            </a:r>
            <a:r>
              <a:rPr lang="en-US" sz="3600" b="1" dirty="0" err="1">
                <a:latin typeface="Courier New"/>
                <a:cs typeface="Courier New"/>
              </a:rPr>
              <a:t>dir</a:t>
            </a:r>
            <a:r>
              <a:rPr lang="en-US" sz="3600" b="1" dirty="0">
                <a:latin typeface="Courier New"/>
                <a:cs typeface="Courier New"/>
              </a:rPr>
              <a:t>/</a:t>
            </a:r>
            <a:r>
              <a:rPr lang="en-US" sz="3600" b="1" dirty="0" smtClean="0">
                <a:latin typeface="Courier New"/>
                <a:cs typeface="Courier New"/>
              </a:rPr>
              <a:t>file?key1=value1&amp;key2=value2</a:t>
            </a:r>
          </a:p>
          <a:p>
            <a:pPr indent="-31908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 smtClean="0">
              <a:latin typeface="DejaVu Sans" charset="0"/>
            </a:endParaRPr>
          </a:p>
          <a:p>
            <a:pPr marL="1012825" lvl="1" indent="-493713">
              <a:spcAft>
                <a:spcPts val="1138"/>
              </a:spcAft>
              <a:buClrTx/>
              <a:buFontTx/>
              <a:buNone/>
              <a:tabLst>
                <a:tab pos="346075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/>
                <a:cs typeface="Courier New"/>
              </a:rPr>
              <a:t>protocol</a:t>
            </a:r>
            <a:r>
              <a:rPr lang="en-US" sz="3600" b="1" dirty="0">
                <a:latin typeface="Courier New"/>
                <a:cs typeface="Courier New"/>
              </a:rPr>
              <a:t>://</a:t>
            </a:r>
            <a:r>
              <a:rPr lang="en-US" sz="3600" b="1" dirty="0" err="1">
                <a:latin typeface="Courier New"/>
                <a:cs typeface="Courier New"/>
              </a:rPr>
              <a:t>server.domain.com:port</a:t>
            </a:r>
            <a:r>
              <a:rPr lang="en-US" sz="3600" b="1" dirty="0">
                <a:latin typeface="Courier New"/>
                <a:cs typeface="Courier New"/>
              </a:rPr>
              <a:t>/</a:t>
            </a:r>
            <a:r>
              <a:rPr lang="en-US" sz="3600" b="1" dirty="0" err="1">
                <a:latin typeface="Courier New"/>
                <a:cs typeface="Courier New"/>
              </a:rPr>
              <a:t>dir</a:t>
            </a:r>
            <a:r>
              <a:rPr lang="en-US" sz="3600" b="1" dirty="0">
                <a:latin typeface="Courier New"/>
                <a:cs typeface="Courier New"/>
              </a:rPr>
              <a:t>/</a:t>
            </a:r>
            <a:r>
              <a:rPr lang="en-US" sz="3600" b="1" dirty="0" err="1" smtClean="0">
                <a:latin typeface="Courier New"/>
                <a:cs typeface="Courier New"/>
              </a:rPr>
              <a:t>file#fragment</a:t>
            </a:r>
            <a:endParaRPr lang="en-US" sz="36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16796-FD36-1445-BEE0-481F8154A6C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Custom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OrielCustom</Template>
  <TotalTime>36285</TotalTime>
  <Words>1944</Words>
  <Application>Microsoft Office PowerPoint</Application>
  <PresentationFormat>Custom</PresentationFormat>
  <Paragraphs>445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 Unicode MS</vt:lpstr>
      <vt:lpstr>ＭＳ Ｐゴシック</vt:lpstr>
      <vt:lpstr>Arial</vt:lpstr>
      <vt:lpstr>Century Schoolbook</vt:lpstr>
      <vt:lpstr>Courier 10 Pitch</vt:lpstr>
      <vt:lpstr>Courier New</vt:lpstr>
      <vt:lpstr>DejaVu Sans</vt:lpstr>
      <vt:lpstr>Times New Roman</vt:lpstr>
      <vt:lpstr>WenQuanYi Micro Hei</vt:lpstr>
      <vt:lpstr>Wingdings</vt:lpstr>
      <vt:lpstr>Wingdings 2</vt:lpstr>
      <vt:lpstr>OrielCustom</vt:lpstr>
      <vt:lpstr>HTML Boot Camp</vt:lpstr>
      <vt:lpstr>&lt;a&gt; tag</vt:lpstr>
      <vt:lpstr>&lt;a&gt; tag “href” attribute</vt:lpstr>
      <vt:lpstr>Linking via an image</vt:lpstr>
      <vt:lpstr>Linking to named anchors</vt:lpstr>
      <vt:lpstr>Link Opening New Tab</vt:lpstr>
      <vt:lpstr>Link Opening Same Tab</vt:lpstr>
      <vt:lpstr>Links Dos and Don'ts</vt:lpstr>
      <vt:lpstr>The URL</vt:lpstr>
      <vt:lpstr>URL Personal Directory</vt:lpstr>
      <vt:lpstr>Directory Index</vt:lpstr>
      <vt:lpstr>Directory Hiding</vt:lpstr>
      <vt:lpstr>Unsafe  File/Dir Characters</vt:lpstr>
      <vt:lpstr>Encoding Unsafe Characters</vt:lpstr>
      <vt:lpstr>URL Encoding Online</vt:lpstr>
      <vt:lpstr>http/https URL</vt:lpstr>
      <vt:lpstr>file URL</vt:lpstr>
      <vt:lpstr>ftp URL</vt:lpstr>
      <vt:lpstr>javascript URL</vt:lpstr>
      <vt:lpstr>mailto URL</vt:lpstr>
      <vt:lpstr>mailto query string parameters</vt:lpstr>
      <vt:lpstr>Absolute URLs</vt:lpstr>
      <vt:lpstr>Relative URLs</vt:lpstr>
      <vt:lpstr>Client Side Image Maps</vt:lpstr>
      <vt:lpstr>Image Map “rect”</vt:lpstr>
      <vt:lpstr>Image Map “poly”</vt:lpstr>
      <vt:lpstr>Image Map “circle”</vt:lpstr>
      <vt:lpstr>Image Map “nohref” Attribute</vt:lpstr>
      <vt:lpstr>Image Map “default”</vt:lpstr>
      <vt:lpstr>&lt;meta&gt; keywords Tag</vt:lpstr>
      <vt:lpstr>&lt;meta&gt; description Tag</vt:lpstr>
      <vt:lpstr>&lt;meta&gt; author Tag</vt:lpstr>
      <vt:lpstr>&lt;meta&gt; http-equiv Tag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</dc:title>
  <dc:description>Presentation Layout Template</dc:description>
  <cp:lastModifiedBy>McClurg, Fred R</cp:lastModifiedBy>
  <cp:revision>57</cp:revision>
  <cp:lastPrinted>1601-01-01T00:00:00Z</cp:lastPrinted>
  <dcterms:created xsi:type="dcterms:W3CDTF">2012-02-18T19:51:28Z</dcterms:created>
  <dcterms:modified xsi:type="dcterms:W3CDTF">2016-03-27T13:41:15Z</dcterms:modified>
</cp:coreProperties>
</file>