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313" r:id="rId7"/>
    <p:sldId id="261" r:id="rId8"/>
    <p:sldId id="311" r:id="rId9"/>
    <p:sldId id="262" r:id="rId10"/>
    <p:sldId id="263" r:id="rId11"/>
    <p:sldId id="312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324" r:id="rId24"/>
    <p:sldId id="276" r:id="rId25"/>
    <p:sldId id="277" r:id="rId26"/>
    <p:sldId id="278" r:id="rId27"/>
    <p:sldId id="279" r:id="rId28"/>
    <p:sldId id="280" r:id="rId29"/>
    <p:sldId id="281" r:id="rId30"/>
    <p:sldId id="290" r:id="rId31"/>
    <p:sldId id="314" r:id="rId32"/>
    <p:sldId id="316" r:id="rId33"/>
    <p:sldId id="315" r:id="rId34"/>
    <p:sldId id="317" r:id="rId35"/>
    <p:sldId id="319" r:id="rId36"/>
    <p:sldId id="282" r:id="rId37"/>
    <p:sldId id="283" r:id="rId38"/>
    <p:sldId id="320" r:id="rId39"/>
    <p:sldId id="321" r:id="rId40"/>
    <p:sldId id="285" r:id="rId41"/>
    <p:sldId id="286" r:id="rId42"/>
    <p:sldId id="287" r:id="rId43"/>
    <p:sldId id="288" r:id="rId44"/>
    <p:sldId id="289" r:id="rId45"/>
    <p:sldId id="291" r:id="rId46"/>
    <p:sldId id="293" r:id="rId47"/>
    <p:sldId id="292" r:id="rId48"/>
    <p:sldId id="294" r:id="rId49"/>
    <p:sldId id="284" r:id="rId50"/>
    <p:sldId id="296" r:id="rId51"/>
    <p:sldId id="299" r:id="rId52"/>
    <p:sldId id="295" r:id="rId53"/>
    <p:sldId id="297" r:id="rId54"/>
    <p:sldId id="298" r:id="rId55"/>
    <p:sldId id="300" r:id="rId56"/>
    <p:sldId id="322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23" r:id="rId68"/>
    <p:sldId id="325" r:id="rId69"/>
    <p:sldId id="326" r:id="rId70"/>
    <p:sldId id="327" r:id="rId71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1" autoAdjust="0"/>
    <p:restoredTop sz="94660"/>
  </p:normalViewPr>
  <p:slideViewPr>
    <p:cSldViewPr>
      <p:cViewPr varScale="1">
        <p:scale>
          <a:sx n="45" d="100"/>
          <a:sy n="45" d="100"/>
        </p:scale>
        <p:origin x="44" y="3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HTML Boot Camp: Cascading Style Sheets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F2EB1-27AC-4E66-BE06-1AA34CE7E193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94C49-AEEB-4869-A599-2B62E8B93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677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AutoShape 2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086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7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1863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448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r>
              <a:rPr lang="en-US" smtClean="0"/>
              <a:t>HTML Boot Camp: Cascading Style Sheets</a:t>
            </a:r>
            <a:endParaRPr lang="en-US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448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fld id="{07FC702A-3BD1-4E0D-9ADA-35FE80AEA280}" type="datetime1">
              <a:rPr lang="en-US" smtClean="0"/>
              <a:t>3/27/2016</a:t>
            </a:fld>
            <a:endParaRPr lang="en-US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448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448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fld id="{24B5F5A1-8B00-894D-9E7E-37A8F0216A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8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8960F8-0814-FE42-865D-D10DDA46FDE2}" type="slidenum">
              <a:rPr lang="en-US"/>
              <a:pPr/>
              <a:t>1</a:t>
            </a:fld>
            <a:endParaRPr lang="en-US"/>
          </a:p>
        </p:txBody>
      </p:sp>
      <p:sp>
        <p:nvSpPr>
          <p:cNvPr id="51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F16EB5-D257-4E68-8E64-CFA9C7D90C1B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10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456048A-1BDF-49C2-A43A-CAF30EE86FF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4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34665C-382D-4C50-87AA-14608A98254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12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1D086B9-903A-4408-83CF-36051CFDA9C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13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C3ADD2-44A2-4AC4-9D1C-FC8686717C43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7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14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F2C8827-907E-4CFB-A35B-ABFF56A00BDA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15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50FBE4-2C79-4C3B-9F1B-BF02C656DAB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7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16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DB0AD61-5BEA-4DB3-8A38-DB08E38ADD3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0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17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D6615EF-8828-4E87-83AB-D599896F0F8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23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18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DB95D59-3E7F-428D-B1AF-BBCD2B5D5EF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0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19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1642949-E712-4BB8-A799-167C52A4DD0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678AFF-B919-434F-B68D-F47E3124CD3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5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20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50569-1C93-4C63-B93B-0CBDD68F816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96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92E73E2-2D1E-4593-87F9-FDF79A2B7319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1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22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6214BD3-AD68-4CD2-A2EA-320383680CA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22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23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6214BD3-AD68-4CD2-A2EA-320383680CA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24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7D2EB71-2060-46FD-9AA8-6DCEB9EF7E63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7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25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AE39A3C-0049-446D-8FCA-3212C0CBB798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3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26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4663A2-CA05-45CC-A364-F7F97C07FD12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0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27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0600D8-C41B-40C2-A3CB-1113EE572418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0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28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A4B789F-7790-4FCB-98EB-C661B645BDFB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5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29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9970430-5C11-4F2F-BFD4-9CD93A1DE818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7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832FA7D-62A8-4B43-A017-2978482183D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9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30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200761-D3A6-451C-9B94-BAD22AF0CE52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19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45E5B2-8551-4EF9-AD54-F7BBB1B53694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8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32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B3393C4-A697-4C7C-8EFE-B49A46EF4FA2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7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33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A093BE2-1BD9-4109-90EC-59693FFF140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2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34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BFC5299-01C9-4478-9904-EE1608DA15E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4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35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411909-D31C-48B3-8B00-4EF8F2E35C15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1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36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73E124-9451-4916-8D77-A523FC0EA65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6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37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B242F0-4985-45BB-8A7B-999F431FE3A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9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38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D88F3C0-2DCA-42FF-BC10-8A7F6F6BB61B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0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39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2C1B61-8B72-468B-A998-8A941D8AAF2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B4FC29D-D3FA-43A5-B71D-920E7B485AE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7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40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3A4DB8D-EF61-4188-9D78-8750B264B3B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0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983A45C-2E1E-4A27-878F-69CB73D867A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6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42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C0EF526-99BA-4AE5-A314-E475EA91B219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5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43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1F53B8-50A0-42FC-A14D-C5746690577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3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44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ACE3275-0004-421B-8C09-2520229B34F2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857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45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F54EC1A-0DCA-4B99-802B-252EB5B650E4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07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46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68A2D4-F61D-4E89-8F60-A6F5488DB81B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10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47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DDB8F0-202C-4CAE-9417-73388A4A98F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48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6714CD-E004-4389-9C69-9CD4DAEC196B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6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49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C803AF-6396-47C0-A0E4-8A39B33E9C79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721EB76-2014-49E8-999E-660F7AB9061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44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50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1EE141C-F8FF-436E-816C-35826B844C4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19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21359C-3AF6-4EB3-A0A0-E94616CBC9E5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2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52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31333E-FC7F-4241-BC4B-8D87A21EF24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3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53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4AC83B2-91CB-4119-B21E-23135C83C97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58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54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21D68E-8726-4156-9A7D-72F7E09E413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222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55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656A6DA-7D7A-4C34-BA21-CACAD41E9D2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843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56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471E55-1BCA-46A0-965B-6914D08D6C9A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80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57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74C31E-2788-4F37-8146-5280900F415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33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58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87FB54-C219-4339-91A4-CB5342F362A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01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59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EFB0B8C-820C-4716-AF65-F372A94D31D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5F8E20-DFEC-4EC3-A520-96E8D351A54A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486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60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0A7640-E4A0-4D99-AEA7-FD522F82918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94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0F9FAD-9D1B-4869-AEAD-F163AABBD9D4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365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62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4EBA167-1B5B-4312-A9B9-61329522470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623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63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527E04-BA14-4DD3-90C3-AF3E2CA5C27B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842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64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AEDD0E-4FD1-42BC-8E2C-4F3E7ED0112A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34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65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422DE96-CDDE-4373-830E-9F60C5D119A4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65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66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6E4B108-538D-43E6-9E43-19AC50CD9DA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0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67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93555-7512-419A-8DDE-51E98F89E7A8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44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68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6E4B108-538D-43E6-9E43-19AC50CD9DA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34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69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6E4B108-538D-43E6-9E43-19AC50CD9DA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7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4344874-D405-4263-A72E-E8796FFF60F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390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70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6E4B108-538D-43E6-9E43-19AC50CD9DA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8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EB0DFD-F4B1-4485-9741-AEE9926E092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6C3AA-E580-F94C-938C-19A4A9FBCD4D}" type="slidenum">
              <a:rPr lang="en-US"/>
              <a:pPr/>
              <a:t>9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30A2A9-EC0A-471F-93F5-6F4076E5100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Cascading 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DFF68EFC-7D7C-7641-8DD0-35A6A05E8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764E8-2042-3040-BBBA-E2DA0943D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6305C-AE34-AB4B-846D-9C732F7C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01626"/>
            <a:ext cx="8921750" cy="1249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2938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fld id="{776AAC90-6F15-A343-9767-CA73B4B22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4"/>
            <a:ext cx="8232775" cy="733424"/>
          </a:xfrm>
        </p:spPr>
        <p:txBody>
          <a:bodyPr>
            <a:noAutofit/>
          </a:bodyPr>
          <a:lstStyle>
            <a:lvl1pPr algn="ctr">
              <a:defRPr sz="4000" b="1"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1438"/>
            <a:ext cx="8232510" cy="5794896"/>
          </a:xfrm>
        </p:spPr>
        <p:txBody>
          <a:bodyPr/>
          <a:lstStyle>
            <a:lvl1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  <a:lvl2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2pPr>
            <a:lvl3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3pPr>
            <a:lvl4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4pPr>
            <a:lvl5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9E1319D-A972-8D4C-B56F-2439FCA08B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394FE75E-5481-F143-AB9C-6E52AF7515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1B568-2B33-4D40-809F-55B43AF2A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13792-19F6-7948-B9AB-C4DE8040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62CE395E-0D6A-ED4B-8CA2-515B743A8C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98D19-F52A-1A4D-B62C-0EBBFC14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DCD5B31-C257-DF43-A229-5BB8C93873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54FF3155-DC1C-554F-9603-B4E584C35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1258887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82327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defTabSz="457152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3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defTabSz="457152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3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defTabSz="457152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500" b="1">
                <a:solidFill>
                  <a:srgbClr val="FFFFFF"/>
                </a:solidFill>
                <a:cs typeface="+mn-cs"/>
              </a:defRPr>
            </a:lvl1pPr>
          </a:lstStyle>
          <a:p>
            <a:fld id="{A579FEA2-6ECD-0E40-982E-21C2E9676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eaLnBrk="1" fontAlgn="base" hangingPunct="1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01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475" indent="-200025" algn="l" rtl="0" eaLnBrk="1" fontAlgn="base" hangingPunct="1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688" indent="-200025" algn="l" rtl="0" eaLnBrk="1" fontAlgn="base" hangingPunct="1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313" indent="-200025" algn="l" rtl="0" eaLnBrk="1" fontAlgn="base" hangingPunct="1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colornames.as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TML_color_names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97112" y="1036637"/>
            <a:ext cx="7315200" cy="2088183"/>
          </a:xfrm>
          <a:ln/>
        </p:spPr>
        <p:txBody>
          <a:bodyPr tIns="6336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0" dirty="0">
                <a:latin typeface="DejaVu Sans" charset="0"/>
              </a:rPr>
              <a:t>HTML Boot Camp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01912" y="3429000"/>
            <a:ext cx="7010400" cy="3551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8080" rIns="0" bIns="0" anchor="ctr">
            <a:normAutofit/>
          </a:bodyPr>
          <a:lstStyle/>
          <a:p>
            <a:pPr indent="-30797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600" b="1" dirty="0">
                <a:latin typeface="DejaVu Sans" charset="0"/>
              </a:rPr>
              <a:t>Chapter 8</a:t>
            </a:r>
          </a:p>
          <a:p>
            <a:pPr indent="-30797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800" b="1" dirty="0">
                <a:latin typeface="DejaVu Sans" charset="0"/>
              </a:rPr>
              <a:t>Cascading Style Sheets</a:t>
            </a:r>
          </a:p>
          <a:p>
            <a:pPr indent="-30797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b="1" dirty="0">
              <a:latin typeface="DejaVu Sans" charset="0"/>
            </a:endParaRPr>
          </a:p>
          <a:p>
            <a:pPr indent="-307975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>
                <a:latin typeface="DejaVu Sans" charset="0"/>
              </a:rPr>
              <a:t>Kirkwood Continuing </a:t>
            </a:r>
            <a:r>
              <a:rPr lang="en-US" b="1" dirty="0" smtClean="0">
                <a:latin typeface="DejaVu Sans" charset="0"/>
              </a:rPr>
              <a:t>Education</a:t>
            </a:r>
            <a:endParaRPr lang="en-US" b="1" dirty="0">
              <a:latin typeface="DejaVu Sans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7112" y="6980237"/>
            <a:ext cx="7277101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6336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</a:rPr>
              <a:t>2016  Fred McClurg  All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</a:rPr>
              <a:t>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latin typeface="DejaVu Sans" charset="0"/>
              </a:rPr>
              <a:t>External </a:t>
            </a:r>
            <a:r>
              <a:rPr lang="en-US" dirty="0" err="1">
                <a:latin typeface="DejaVu Sans" charset="0"/>
              </a:rPr>
              <a:t>Stylesheets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Styles placed in a separate file and imported into an HTML document.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 “styles.css” file: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/* </a:t>
            </a:r>
            <a:r>
              <a:rPr lang="en-US" sz="3600" b="1" dirty="0" smtClean="0">
                <a:latin typeface="Courier New"/>
                <a:cs typeface="Courier New"/>
              </a:rPr>
              <a:t>make div </a:t>
            </a:r>
            <a:r>
              <a:rPr lang="en-US" sz="3600" b="1" dirty="0">
                <a:latin typeface="Courier New"/>
                <a:cs typeface="Courier New"/>
              </a:rPr>
              <a:t>blue </a:t>
            </a:r>
            <a:r>
              <a:rPr lang="en-US" sz="3600" b="1" dirty="0" smtClean="0">
                <a:latin typeface="Courier New"/>
                <a:cs typeface="Courier New"/>
              </a:rPr>
              <a:t>&amp; </a:t>
            </a:r>
            <a:r>
              <a:rPr lang="en-US" sz="3600" b="1" dirty="0">
                <a:latin typeface="Courier New"/>
                <a:cs typeface="Courier New"/>
              </a:rPr>
              <a:t>italic */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div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  color: blue;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  font-style: italic;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285739" y="6877770"/>
            <a:ext cx="505939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External Stylesheet File</a:t>
            </a:r>
          </a:p>
        </p:txBody>
      </p:sp>
    </p:spTree>
    <p:extLst>
      <p:ext uri="{BB962C8B-B14F-4D97-AF65-F5344CB8AC3E}">
        <p14:creationId xmlns:p14="http://schemas.microsoft.com/office/powerpoint/2010/main" val="18095601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Pros/Cons External Styles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External </a:t>
            </a:r>
            <a:r>
              <a:rPr lang="en-US" sz="3200" dirty="0" err="1" smtClean="0">
                <a:latin typeface="DejaVu Sans" charset="0"/>
              </a:rPr>
              <a:t>Stylesheets</a:t>
            </a:r>
            <a:r>
              <a:rPr lang="en-US" sz="3200" dirty="0" smtClean="0">
                <a:latin typeface="DejaVu Sans" charset="0"/>
              </a:rPr>
              <a:t> have some advantages and disadvantages.</a:t>
            </a:r>
            <a:br>
              <a:rPr lang="en-US" sz="3200" dirty="0" smtClean="0">
                <a:latin typeface="DejaVu Sans" charset="0"/>
              </a:rPr>
            </a:br>
            <a:endParaRPr lang="en-US" sz="3200" dirty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DejaVu Sans" charset="0"/>
              </a:rPr>
              <a:t>Advantages</a:t>
            </a:r>
            <a:r>
              <a:rPr lang="en-US" sz="3200" b="1" dirty="0" smtClean="0">
                <a:latin typeface="DejaVu Sans" charset="0"/>
              </a:rPr>
              <a:t>:</a:t>
            </a:r>
          </a:p>
          <a:p>
            <a:pPr marL="1465263" lvl="3" indent="-457200">
              <a:lnSpc>
                <a:spcPct val="9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Provides consistency between pages</a:t>
            </a:r>
          </a:p>
          <a:p>
            <a:pPr marL="1465263" lvl="3" indent="-457200">
              <a:lnSpc>
                <a:spcPct val="9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“Single” point of maintenance</a:t>
            </a:r>
          </a:p>
          <a:p>
            <a:pPr marL="1465263" lvl="3" indent="-457200">
              <a:lnSpc>
                <a:spcPct val="9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Easier to share with other sites</a:t>
            </a:r>
            <a:br>
              <a:rPr lang="en-US" sz="3200" dirty="0" smtClean="0">
                <a:latin typeface="DejaVu Sans" charset="0"/>
              </a:rPr>
            </a:br>
            <a:endParaRPr lang="en-US" sz="3200" dirty="0" smtClean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Disadvantages:</a:t>
            </a:r>
          </a:p>
          <a:p>
            <a:pPr marL="1465263" lvl="3" indent="-457200">
              <a:lnSpc>
                <a:spcPct val="10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Slower page load time</a:t>
            </a:r>
            <a:endParaRPr lang="en-US" sz="32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469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Cascading Order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85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Generally, styles will “cascade” by the following rules.  Rule one has the highest priority: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>
                <a:latin typeface="DejaVu Sans" charset="0"/>
              </a:rPr>
              <a:t>Inline style </a:t>
            </a:r>
            <a:r>
              <a:rPr lang="en-US" sz="3300" dirty="0" smtClean="0">
                <a:latin typeface="DejaVu Sans" charset="0"/>
              </a:rPr>
              <a:t>(HTML attribute)</a:t>
            </a:r>
            <a:br>
              <a:rPr lang="en-US" sz="3300" dirty="0" smtClean="0">
                <a:latin typeface="DejaVu Sans" charset="0"/>
              </a:rPr>
            </a:br>
            <a:r>
              <a:rPr lang="en-US" sz="3300" dirty="0" smtClean="0">
                <a:latin typeface="DejaVu Sans" charset="0"/>
              </a:rPr>
              <a:t>	</a:t>
            </a:r>
            <a:r>
              <a:rPr lang="en-US" sz="3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style="..."&gt;</a:t>
            </a:r>
            <a:br>
              <a:rPr lang="en-US" sz="3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>
                <a:latin typeface="DejaVu Sans" charset="0"/>
              </a:rPr>
              <a:t>Internal style sheet (in the head section</a:t>
            </a:r>
            <a:r>
              <a:rPr lang="en-US" sz="3300" dirty="0" smtClean="0">
                <a:latin typeface="DejaVu Sans" charset="0"/>
              </a:rPr>
              <a:t>)</a:t>
            </a:r>
            <a:br>
              <a:rPr lang="en-US" sz="3300" dirty="0" smtClean="0">
                <a:latin typeface="DejaVu Sans" charset="0"/>
              </a:rPr>
            </a:b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&lt;style&gt;...&lt;/style</a:t>
            </a: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>
                <a:latin typeface="DejaVu Sans" charset="0"/>
              </a:rPr>
              <a:t>External style sheet (last overrides </a:t>
            </a:r>
            <a:r>
              <a:rPr lang="en-US" sz="3300" dirty="0" smtClean="0">
                <a:latin typeface="DejaVu Sans" charset="0"/>
              </a:rPr>
              <a:t>previous)</a:t>
            </a:r>
            <a:br>
              <a:rPr lang="en-US" sz="3300" dirty="0" smtClean="0">
                <a:latin typeface="DejaVu Sans" charset="0"/>
              </a:rPr>
            </a:br>
            <a:r>
              <a:rPr lang="en-US" sz="3300" dirty="0" smtClean="0">
                <a:latin typeface="DejaVu Sans" charset="0"/>
              </a:rPr>
              <a:t>	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3400" b="1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en-US" sz="3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>
                <a:latin typeface="DejaVu Sans" charset="0"/>
              </a:rPr>
              <a:t>Browser </a:t>
            </a:r>
            <a:r>
              <a:rPr lang="en-US" sz="3300" dirty="0" smtClean="0">
                <a:latin typeface="DejaVu Sans" charset="0"/>
              </a:rPr>
              <a:t>default</a:t>
            </a:r>
            <a:endParaRPr lang="en-US" sz="33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4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Style Comments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Comments allow the author to document the CCS purpose: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Example: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/* one line comment */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/* multiple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line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comment */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36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Style Precedence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Some CSS styles override others.  Conflicting style sheet definitions follow the precedence rules.  One has the highest precedence:</a:t>
            </a:r>
            <a:endParaRPr lang="en-US" sz="3600" dirty="0">
              <a:latin typeface="DejaVu Sans" charset="0"/>
            </a:endParaRPr>
          </a:p>
          <a:p>
            <a:pPr marL="742950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46175" lvl="1" indent="-684213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The ID selector</a:t>
            </a:r>
          </a:p>
          <a:p>
            <a:pPr marL="1146175" lvl="1" indent="-684213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The attribute selector</a:t>
            </a:r>
          </a:p>
          <a:p>
            <a:pPr marL="1146175" lvl="1" indent="-684213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The class selector</a:t>
            </a:r>
          </a:p>
          <a:p>
            <a:pPr marL="1146175" lvl="1" indent="-684213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The child selector</a:t>
            </a:r>
          </a:p>
          <a:p>
            <a:pPr marL="1146175" lvl="1" indent="-684213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The adjacent sibling selector</a:t>
            </a:r>
          </a:p>
          <a:p>
            <a:pPr marL="1146175" lvl="1" indent="-684213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The descendant selector</a:t>
            </a:r>
          </a:p>
          <a:p>
            <a:pPr marL="1146175" lvl="1" indent="-684213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The type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Style Syntax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dirty="0" smtClean="0">
                <a:latin typeface="DejaVu Sans" charset="0"/>
              </a:rPr>
              <a:t>Description: A style rule is made up of two parts: the selector and the property/value pairs: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5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 smtClean="0">
                <a:latin typeface="DejaVu Sans" charset="0"/>
              </a:rPr>
              <a:t>Syntax:</a:t>
            </a:r>
            <a:endParaRPr lang="en-US" sz="25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 smtClean="0">
                <a:latin typeface="Courier New"/>
                <a:cs typeface="Courier New"/>
              </a:rPr>
              <a:t>selector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>
                <a:latin typeface="Courier New"/>
                <a:cs typeface="Courier New"/>
              </a:rPr>
              <a:t> </a:t>
            </a:r>
            <a:r>
              <a:rPr lang="en-US" sz="2500" b="1" dirty="0" smtClean="0">
                <a:latin typeface="Courier New"/>
                <a:cs typeface="Courier New"/>
              </a:rPr>
              <a:t>  property1: value1;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>
                <a:latin typeface="Courier New"/>
                <a:cs typeface="Courier New"/>
              </a:rPr>
              <a:t> </a:t>
            </a:r>
            <a:r>
              <a:rPr lang="en-US" sz="2500" b="1" dirty="0" smtClean="0">
                <a:latin typeface="Courier New"/>
                <a:cs typeface="Courier New"/>
              </a:rPr>
              <a:t>  property2: value2;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>
                <a:latin typeface="Courier New"/>
                <a:cs typeface="Courier New"/>
              </a:rPr>
              <a:t> </a:t>
            </a:r>
            <a:r>
              <a:rPr lang="en-US" sz="2500" b="1" dirty="0" smtClean="0">
                <a:latin typeface="Courier New"/>
                <a:cs typeface="Courier New"/>
              </a:rPr>
              <a:t>  ...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 smtClean="0">
                <a:latin typeface="Courier New"/>
                <a:cs typeface="Courier New"/>
              </a:rPr>
              <a:t>}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5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 smtClean="0">
                <a:latin typeface="DejaVu Sans" charset="0"/>
              </a:rPr>
              <a:t>Example: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 smtClean="0">
                <a:latin typeface="Courier New"/>
                <a:cs typeface="Courier New"/>
              </a:rPr>
              <a:t>h1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>
                <a:latin typeface="Courier New"/>
                <a:cs typeface="Courier New"/>
              </a:rPr>
              <a:t> </a:t>
            </a:r>
            <a:r>
              <a:rPr lang="en-US" sz="2500" b="1" dirty="0" smtClean="0">
                <a:latin typeface="Courier New"/>
                <a:cs typeface="Courier New"/>
              </a:rPr>
              <a:t>  color: green;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5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19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Multiple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</a:rPr>
              <a:t>Description: Used to apply the same property values to multiple elements.  When elements in a selector are separated by commas “</a:t>
            </a:r>
            <a:r>
              <a:rPr lang="en-US" sz="2800" b="1" dirty="0" smtClean="0">
                <a:latin typeface="Courier New"/>
                <a:cs typeface="Courier New"/>
              </a:rPr>
              <a:t>,</a:t>
            </a:r>
            <a:r>
              <a:rPr lang="en-US" sz="2800" dirty="0" smtClean="0">
                <a:latin typeface="DejaVu Sans" charset="0"/>
              </a:rPr>
              <a:t>”, the property values apply to all elements in the list: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DejaVu Sans" charset="0"/>
              </a:rPr>
              <a:t>Comma-Separated Multiple Selector List:</a:t>
            </a:r>
            <a:endParaRPr lang="en-US" sz="28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h1, h2, h3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text-align: center;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}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DejaVu Sans" charset="0"/>
              </a:rPr>
              <a:t>Does the same as: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h1 { text</a:t>
            </a:r>
            <a:r>
              <a:rPr lang="en-US" sz="2800" b="1" dirty="0">
                <a:latin typeface="Courier New"/>
                <a:cs typeface="Courier New"/>
              </a:rPr>
              <a:t>-align: center; </a:t>
            </a:r>
            <a:r>
              <a:rPr lang="en-US" sz="2800" b="1" dirty="0" smtClean="0">
                <a:latin typeface="Courier New"/>
                <a:cs typeface="Courier New"/>
              </a:rPr>
              <a:t>}</a:t>
            </a:r>
          </a:p>
          <a:p>
            <a:pPr marL="715963" lvl="2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h2 { text</a:t>
            </a:r>
            <a:r>
              <a:rPr lang="en-US" sz="2800" b="1" dirty="0">
                <a:latin typeface="Courier New"/>
                <a:cs typeface="Courier New"/>
              </a:rPr>
              <a:t>-align: center</a:t>
            </a:r>
            <a:r>
              <a:rPr lang="en-US" sz="2800" b="1" dirty="0" smtClean="0">
                <a:latin typeface="Courier New"/>
                <a:cs typeface="Courier New"/>
              </a:rPr>
              <a:t>; </a:t>
            </a:r>
            <a:r>
              <a:rPr lang="en-US" sz="2800" b="1" dirty="0">
                <a:latin typeface="Courier New"/>
                <a:cs typeface="Courier New"/>
              </a:rPr>
              <a:t>}</a:t>
            </a:r>
          </a:p>
          <a:p>
            <a:pPr marL="715963" lvl="2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h3 { text</a:t>
            </a:r>
            <a:r>
              <a:rPr lang="en-US" sz="2800" b="1" dirty="0">
                <a:latin typeface="Courier New"/>
                <a:cs typeface="Courier New"/>
              </a:rPr>
              <a:t>-align: center</a:t>
            </a:r>
            <a:r>
              <a:rPr lang="en-US" sz="2800" b="1" dirty="0" smtClean="0">
                <a:latin typeface="Courier New"/>
                <a:cs typeface="Courier New"/>
              </a:rPr>
              <a:t>; }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709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Contextual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9128920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>
                <a:latin typeface="DejaVu Sans" charset="0"/>
              </a:rPr>
              <a:t>Description: </a:t>
            </a:r>
            <a:r>
              <a:rPr lang="en-US" sz="2400" dirty="0">
                <a:latin typeface="DejaVu Sans" charset="0"/>
              </a:rPr>
              <a:t>Used to select elements inside elements</a:t>
            </a:r>
            <a:r>
              <a:rPr lang="en-US" sz="2400" dirty="0" smtClean="0">
                <a:latin typeface="DejaVu Sans" charset="0"/>
              </a:rPr>
              <a:t>.  Elements in a selector that are separated with spaces, match the hierarchy (or nested) order of the elements.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smtClean="0">
                <a:latin typeface="DejaVu Sans" charset="0"/>
              </a:rPr>
              <a:t>Space-Separated Contextual Selector List:</a:t>
            </a:r>
            <a:endParaRPr lang="en-US" sz="2400" b="1" dirty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err="1" smtClean="0">
                <a:latin typeface="Courier New"/>
                <a:cs typeface="Courier New"/>
              </a:rPr>
              <a:t>ol</a:t>
            </a:r>
            <a:r>
              <a:rPr lang="en-US" sz="2400" b="1" dirty="0" smtClean="0">
                <a:latin typeface="Courier New"/>
                <a:cs typeface="Courier New"/>
              </a:rPr>
              <a:t> li { list-style: upper-roman; 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err="1">
                <a:latin typeface="Courier New"/>
                <a:cs typeface="Courier New"/>
              </a:rPr>
              <a:t>ol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ol</a:t>
            </a:r>
            <a:r>
              <a:rPr lang="en-US" sz="2400" b="1" dirty="0" smtClean="0">
                <a:latin typeface="Courier New"/>
                <a:cs typeface="Courier New"/>
              </a:rPr>
              <a:t> li { </a:t>
            </a:r>
            <a:r>
              <a:rPr lang="en-US" sz="2400" b="1" dirty="0">
                <a:latin typeface="Courier New"/>
                <a:cs typeface="Courier New"/>
              </a:rPr>
              <a:t>list-style: upper</a:t>
            </a:r>
            <a:r>
              <a:rPr lang="en-US" sz="2400" b="1" dirty="0" smtClean="0">
                <a:latin typeface="Courier New"/>
                <a:cs typeface="Courier New"/>
              </a:rPr>
              <a:t>-alpha; </a:t>
            </a:r>
            <a:r>
              <a:rPr lang="en-US" sz="2400" b="1" dirty="0">
                <a:latin typeface="Courier New"/>
                <a:cs typeface="Courier New"/>
              </a:rPr>
              <a:t>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err="1">
                <a:latin typeface="Courier New"/>
                <a:cs typeface="Courier New"/>
              </a:rPr>
              <a:t>ol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ol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ol</a:t>
            </a:r>
            <a:r>
              <a:rPr lang="en-US" sz="2400" b="1" dirty="0" smtClean="0">
                <a:latin typeface="Courier New"/>
                <a:cs typeface="Courier New"/>
              </a:rPr>
              <a:t> li { </a:t>
            </a:r>
            <a:r>
              <a:rPr lang="en-US" sz="2400" b="1" dirty="0">
                <a:latin typeface="Courier New"/>
                <a:cs typeface="Courier New"/>
              </a:rPr>
              <a:t>list-style: </a:t>
            </a:r>
            <a:r>
              <a:rPr lang="en-US" sz="2400" b="1" dirty="0" smtClean="0">
                <a:latin typeface="Courier New"/>
                <a:cs typeface="Courier New"/>
              </a:rPr>
              <a:t>decimal; }</a:t>
            </a:r>
          </a:p>
          <a:p>
            <a:pPr marL="414338" lvl="1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err="1">
                <a:latin typeface="Courier New"/>
                <a:cs typeface="Courier New"/>
              </a:rPr>
              <a:t>ol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ol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ol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ol</a:t>
            </a:r>
            <a:r>
              <a:rPr lang="en-US" sz="2400" b="1" dirty="0" smtClean="0">
                <a:latin typeface="Courier New"/>
                <a:cs typeface="Courier New"/>
              </a:rPr>
              <a:t> li </a:t>
            </a:r>
            <a:r>
              <a:rPr lang="en-US" sz="2400" b="1" dirty="0">
                <a:latin typeface="Courier New"/>
                <a:cs typeface="Courier New"/>
              </a:rPr>
              <a:t>{ list-style: </a:t>
            </a:r>
            <a:r>
              <a:rPr lang="en-US" sz="2400" b="1" dirty="0" smtClean="0">
                <a:latin typeface="Courier New"/>
                <a:cs typeface="Courier New"/>
              </a:rPr>
              <a:t>lower-alpha; }</a:t>
            </a:r>
          </a:p>
          <a:p>
            <a:pPr marL="414338" lvl="1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err="1">
                <a:latin typeface="Courier New"/>
                <a:cs typeface="Courier New"/>
              </a:rPr>
              <a:t>ol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ol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ol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ol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ol</a:t>
            </a:r>
            <a:r>
              <a:rPr lang="en-US" sz="2400" b="1" dirty="0" smtClean="0">
                <a:latin typeface="Courier New"/>
                <a:cs typeface="Courier New"/>
              </a:rPr>
              <a:t> li </a:t>
            </a:r>
            <a:r>
              <a:rPr lang="en-US" sz="2400" b="1" dirty="0">
                <a:latin typeface="Courier New"/>
                <a:cs typeface="Courier New"/>
              </a:rPr>
              <a:t>{ list-style: lower</a:t>
            </a:r>
            <a:r>
              <a:rPr lang="en-US" sz="2400" b="1" dirty="0" smtClean="0">
                <a:latin typeface="Courier New"/>
                <a:cs typeface="Courier New"/>
              </a:rPr>
              <a:t>-roman; }</a:t>
            </a:r>
          </a:p>
          <a:p>
            <a:pPr marL="414338" lvl="1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>
                <a:latin typeface="DejaVu Sans" charset="0"/>
              </a:rPr>
              <a:t>Note: If two contextual selectors apply to an element,</a:t>
            </a:r>
            <a:br>
              <a:rPr lang="en-US" sz="2400" dirty="0" smtClean="0">
                <a:latin typeface="DejaVu Sans" charset="0"/>
              </a:rPr>
            </a:br>
            <a:r>
              <a:rPr lang="en-US" sz="2400" dirty="0" smtClean="0">
                <a:latin typeface="DejaVu Sans" charset="0"/>
              </a:rPr>
              <a:t>the most specific context take precedence.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901948" y="6904037"/>
            <a:ext cx="459292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Contextual Selectors</a:t>
            </a:r>
          </a:p>
        </p:txBody>
      </p:sp>
    </p:spTree>
    <p:extLst>
      <p:ext uri="{BB962C8B-B14F-4D97-AF65-F5344CB8AC3E}">
        <p14:creationId xmlns:p14="http://schemas.microsoft.com/office/powerpoint/2010/main" val="33602528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Multiple Contextual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Multiple Contextual Selectors can be specified by separating them with a comma “</a:t>
            </a:r>
            <a:r>
              <a:rPr lang="en-US" sz="3600" b="1" dirty="0" smtClean="0">
                <a:latin typeface="Courier New"/>
                <a:cs typeface="Courier New"/>
              </a:rPr>
              <a:t>,</a:t>
            </a:r>
            <a:r>
              <a:rPr lang="en-US" sz="3600" dirty="0" smtClean="0">
                <a:latin typeface="DejaVu Sans" charset="0"/>
              </a:rPr>
              <a:t>”: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Multiple Contextual Selector List: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p strong, </a:t>
            </a:r>
            <a:r>
              <a:rPr lang="en-US" sz="3600" b="1" dirty="0" err="1" smtClean="0">
                <a:latin typeface="Courier New"/>
                <a:cs typeface="Courier New"/>
              </a:rPr>
              <a:t>em</a:t>
            </a:r>
            <a:r>
              <a:rPr lang="en-US" sz="3600" b="1" dirty="0" smtClean="0">
                <a:latin typeface="Courier New"/>
                <a:cs typeface="Courier New"/>
              </a:rPr>
              <a:t> strong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color: red;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09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4"/>
            <a:ext cx="9032874" cy="733424"/>
          </a:xfrm>
          <a:ln/>
        </p:spPr>
        <p:txBody>
          <a:bodyPr tIns="38880">
            <a:no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400" dirty="0" smtClean="0">
                <a:latin typeface="DejaVu Sans" charset="0"/>
              </a:rPr>
              <a:t>Parent/Child (Descendant) Selectors</a:t>
            </a:r>
            <a:endParaRPr lang="en-US" sz="3400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 smtClean="0">
                <a:latin typeface="DejaVu Sans" charset="0"/>
              </a:rPr>
              <a:t>Description: </a:t>
            </a:r>
            <a:r>
              <a:rPr lang="en-US" sz="3400" dirty="0">
                <a:latin typeface="DejaVu Sans" charset="0"/>
              </a:rPr>
              <a:t>Used to select an element with a specific parent</a:t>
            </a:r>
            <a:r>
              <a:rPr lang="en-US" sz="3400" dirty="0" smtClean="0">
                <a:latin typeface="DejaVu Sans" charset="0"/>
              </a:rPr>
              <a:t>.  Elements </a:t>
            </a:r>
            <a:r>
              <a:rPr lang="en-US" sz="3400" dirty="0">
                <a:latin typeface="DejaVu Sans" charset="0"/>
              </a:rPr>
              <a:t>in a selector that are separated with </a:t>
            </a:r>
            <a:r>
              <a:rPr lang="en-US" sz="3400" dirty="0" smtClean="0">
                <a:latin typeface="DejaVu Sans" charset="0"/>
              </a:rPr>
              <a:t>“</a:t>
            </a:r>
            <a:r>
              <a:rPr lang="en-US" sz="3400" b="1" dirty="0" smtClean="0">
                <a:latin typeface="Courier New"/>
                <a:cs typeface="Courier New"/>
              </a:rPr>
              <a:t>&gt;</a:t>
            </a:r>
            <a:r>
              <a:rPr lang="en-US" sz="3400" dirty="0" smtClean="0">
                <a:latin typeface="DejaVu Sans" charset="0"/>
              </a:rPr>
              <a:t>”, </a:t>
            </a:r>
            <a:r>
              <a:rPr lang="en-US" sz="3400" dirty="0">
                <a:latin typeface="DejaVu Sans" charset="0"/>
              </a:rPr>
              <a:t>match the </a:t>
            </a:r>
            <a:r>
              <a:rPr lang="en-US" sz="3400" dirty="0" smtClean="0">
                <a:latin typeface="DejaVu Sans" charset="0"/>
              </a:rPr>
              <a:t>exact hierarchy </a:t>
            </a:r>
            <a:r>
              <a:rPr lang="en-US" sz="3400" dirty="0">
                <a:latin typeface="DejaVu Sans" charset="0"/>
              </a:rPr>
              <a:t>(or nested) order of the </a:t>
            </a:r>
            <a:r>
              <a:rPr lang="en-US" sz="3400" dirty="0" smtClean="0">
                <a:latin typeface="DejaVu Sans" charset="0"/>
              </a:rPr>
              <a:t>elements.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4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b="1" dirty="0" smtClean="0">
                <a:latin typeface="DejaVu Sans" charset="0"/>
              </a:rPr>
              <a:t>Child Selector List:</a:t>
            </a:r>
            <a:endParaRPr lang="en-US" sz="34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b="1" dirty="0" smtClean="0">
                <a:latin typeface="Courier New"/>
                <a:cs typeface="Courier New"/>
              </a:rPr>
              <a:t>/* parent &gt; child */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b="1" dirty="0" smtClean="0">
                <a:latin typeface="Courier New"/>
                <a:cs typeface="Courier New"/>
              </a:rPr>
              <a:t>p &gt; </a:t>
            </a:r>
            <a:r>
              <a:rPr lang="en-US" sz="3400" b="1" dirty="0" err="1" smtClean="0">
                <a:latin typeface="Courier New"/>
                <a:cs typeface="Courier New"/>
              </a:rPr>
              <a:t>em</a:t>
            </a:r>
            <a:r>
              <a:rPr lang="en-US" sz="3400" b="1" dirty="0" smtClean="0">
                <a:latin typeface="Courier New"/>
                <a:cs typeface="Courier New"/>
              </a:rPr>
              <a:t>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b="1" dirty="0">
                <a:latin typeface="Courier New"/>
                <a:cs typeface="Courier New"/>
              </a:rPr>
              <a:t> </a:t>
            </a:r>
            <a:r>
              <a:rPr lang="en-US" sz="3400" b="1" dirty="0" smtClean="0">
                <a:latin typeface="Courier New"/>
                <a:cs typeface="Courier New"/>
              </a:rPr>
              <a:t>  color: red;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b="1" dirty="0" smtClean="0">
                <a:latin typeface="Courier New"/>
                <a:cs typeface="Courier New"/>
              </a:rPr>
              <a:t>}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400" b="1" dirty="0">
              <a:latin typeface="Courier New"/>
              <a:cs typeface="Courier New"/>
            </a:endParaRPr>
          </a:p>
          <a:p>
            <a:pPr marL="11113" lvl="2" indent="-11113">
              <a:lnSpc>
                <a:spcPct val="97000"/>
              </a:lnSpc>
              <a:spcBef>
                <a:spcPts val="663"/>
              </a:spcBef>
              <a:buClrTx/>
              <a:buSzPct val="7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Note: </a:t>
            </a:r>
            <a:r>
              <a:rPr lang="en-US" sz="3400" dirty="0" smtClean="0">
                <a:latin typeface="DejaVu Sans" charset="0"/>
              </a:rPr>
              <a:t>Elements that are not directly a child of the parent will not be selected.</a:t>
            </a:r>
            <a:endParaRPr lang="en-US" sz="34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9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What is a Style Sheet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</a:rPr>
              <a:t>Cascading Style Sheets (CSS) are rules that specify how the HTML is rendered (displayed) in the browser.  It is a way to manage the “look” of the page (e.g. backgrounds, fonts, colors, etc.).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All tags have default attributes and property values.  CSS allows you to change those defaults.</a:t>
            </a:r>
            <a:endParaRPr lang="en-US" sz="33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Universal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A universal selector functions similar to a </a:t>
            </a:r>
            <a:r>
              <a:rPr lang="en-US" sz="3600" dirty="0">
                <a:latin typeface="DejaVu Sans" charset="0"/>
              </a:rPr>
              <a:t>wildcard. The dot </a:t>
            </a:r>
            <a:r>
              <a:rPr lang="en-US" sz="3600" dirty="0" smtClean="0">
                <a:latin typeface="DejaVu Sans" charset="0"/>
              </a:rPr>
              <a:t>“</a:t>
            </a:r>
            <a:r>
              <a:rPr lang="en-US" sz="3600" b="1" dirty="0" smtClean="0">
                <a:latin typeface="Courier New"/>
                <a:cs typeface="Courier New"/>
              </a:rPr>
              <a:t>*</a:t>
            </a:r>
            <a:r>
              <a:rPr lang="en-US" sz="3600" dirty="0" smtClean="0">
                <a:latin typeface="DejaVu Sans" charset="0"/>
              </a:rPr>
              <a:t>” in </a:t>
            </a:r>
            <a:r>
              <a:rPr lang="en-US" sz="3600" dirty="0">
                <a:latin typeface="DejaVu Sans" charset="0"/>
              </a:rPr>
              <a:t>the selector </a:t>
            </a:r>
            <a:r>
              <a:rPr lang="en-US" sz="3600" dirty="0" smtClean="0">
                <a:latin typeface="DejaVu Sans" charset="0"/>
              </a:rPr>
              <a:t>identifies a Universal Selector class</a:t>
            </a:r>
            <a:r>
              <a:rPr lang="en-US" sz="3600" dirty="0">
                <a:latin typeface="DejaVu Sans" charset="0"/>
              </a:rPr>
              <a:t>:</a:t>
            </a: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Universal Selector: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*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color: purple;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61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Adjacent (Sibling)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select an element that is immediately after another </a:t>
            </a:r>
            <a:r>
              <a:rPr lang="en-US" sz="3600" dirty="0">
                <a:latin typeface="DejaVu Sans" charset="0"/>
              </a:rPr>
              <a:t>element. The </a:t>
            </a:r>
            <a:r>
              <a:rPr lang="en-US" sz="3600" dirty="0" smtClean="0">
                <a:latin typeface="DejaVu Sans" charset="0"/>
              </a:rPr>
              <a:t>plus “</a:t>
            </a:r>
            <a:r>
              <a:rPr lang="en-US" sz="3600" b="1" dirty="0" smtClean="0">
                <a:latin typeface="Courier New"/>
                <a:cs typeface="Courier New"/>
              </a:rPr>
              <a:t>+</a:t>
            </a:r>
            <a:r>
              <a:rPr lang="en-US" sz="3600" dirty="0" smtClean="0">
                <a:latin typeface="DejaVu Sans" charset="0"/>
              </a:rPr>
              <a:t>” between the elements </a:t>
            </a:r>
            <a:r>
              <a:rPr lang="en-US" sz="3600" dirty="0">
                <a:latin typeface="DejaVu Sans" charset="0"/>
              </a:rPr>
              <a:t>identifies </a:t>
            </a:r>
            <a:r>
              <a:rPr lang="en-US" sz="3600" dirty="0" smtClean="0">
                <a:latin typeface="DejaVu Sans" charset="0"/>
              </a:rPr>
              <a:t>an Adjacent Selector: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Adjacent Selector List: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h1 + h2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margin-top: +20px;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96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Attribute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select an element that has a specific attribute: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Attribute Selector List:</a:t>
            </a:r>
            <a:endParaRPr lang="en-US" sz="3600" b="1" dirty="0">
              <a:latin typeface="DejaVu Sans" charset="0"/>
            </a:endParaRPr>
          </a:p>
          <a:p>
            <a:pPr marL="630238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/* match attribute &amp; any value */</a:t>
            </a:r>
          </a:p>
          <a:p>
            <a:pPr marL="630238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p[align] {</a:t>
            </a:r>
            <a:r>
              <a:rPr lang="en-US" sz="3200" b="1" dirty="0" err="1" smtClean="0">
                <a:latin typeface="Courier New"/>
                <a:cs typeface="Courier New"/>
              </a:rPr>
              <a:t>color:green</a:t>
            </a:r>
            <a:r>
              <a:rPr lang="en-US" sz="3200" b="1" dirty="0" smtClean="0">
                <a:latin typeface="Courier New"/>
                <a:cs typeface="Courier New"/>
              </a:rPr>
              <a:t>;}</a:t>
            </a:r>
          </a:p>
          <a:p>
            <a:pPr marL="630238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 smtClean="0">
              <a:latin typeface="Courier New"/>
              <a:cs typeface="Courier New"/>
            </a:endParaRPr>
          </a:p>
          <a:p>
            <a:pPr marL="630238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/* match attribute &amp; left */</a:t>
            </a:r>
          </a:p>
          <a:p>
            <a:pPr marL="630238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p[align=left] {</a:t>
            </a:r>
            <a:r>
              <a:rPr lang="en-US" sz="3200" b="1" dirty="0" err="1" smtClean="0">
                <a:latin typeface="Courier New"/>
                <a:cs typeface="Courier New"/>
              </a:rPr>
              <a:t>color:magenta</a:t>
            </a:r>
            <a:r>
              <a:rPr lang="en-US" sz="3200" b="1" dirty="0" smtClean="0">
                <a:latin typeface="Courier New"/>
                <a:cs typeface="Courier New"/>
              </a:rPr>
              <a:t>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00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More Attribute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85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select an element that has a specific attribute: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Attribute Selector List: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/* matches word "intro" */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p[title~="intro"] {</a:t>
            </a:r>
            <a:r>
              <a:rPr lang="en-US" sz="3200" b="1" dirty="0" err="1" smtClean="0">
                <a:latin typeface="Courier New"/>
                <a:cs typeface="Courier New"/>
              </a:rPr>
              <a:t>color:blue</a:t>
            </a:r>
            <a:r>
              <a:rPr lang="en-US" sz="3200" b="1" dirty="0" smtClean="0">
                <a:latin typeface="Courier New"/>
                <a:cs typeface="Courier New"/>
              </a:rPr>
              <a:t>;}</a:t>
            </a:r>
          </a:p>
          <a:p>
            <a:pPr marL="715963" lvl="2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/* start word "</a:t>
            </a:r>
            <a:r>
              <a:rPr lang="en-US" sz="3200" b="1" dirty="0" err="1">
                <a:latin typeface="Courier New"/>
                <a:cs typeface="Courier New"/>
              </a:rPr>
              <a:t>en</a:t>
            </a:r>
            <a:r>
              <a:rPr lang="en-US" sz="3200" b="1" dirty="0">
                <a:latin typeface="Courier New"/>
                <a:cs typeface="Courier New"/>
              </a:rPr>
              <a:t>" or "</a:t>
            </a:r>
            <a:r>
              <a:rPr lang="en-US" sz="3200" b="1" dirty="0" err="1">
                <a:latin typeface="Courier New"/>
                <a:cs typeface="Courier New"/>
              </a:rPr>
              <a:t>en</a:t>
            </a:r>
            <a:r>
              <a:rPr lang="en-US" sz="3200" b="1" dirty="0">
                <a:latin typeface="Courier New"/>
                <a:cs typeface="Courier New"/>
              </a:rPr>
              <a:t>-us" only */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p[</a:t>
            </a:r>
            <a:r>
              <a:rPr lang="en-US" sz="3200" b="1" dirty="0" err="1">
                <a:latin typeface="Courier New"/>
                <a:cs typeface="Courier New"/>
              </a:rPr>
              <a:t>lang</a:t>
            </a:r>
            <a:r>
              <a:rPr lang="en-US" sz="3200" b="1" dirty="0">
                <a:latin typeface="Courier New"/>
                <a:cs typeface="Courier New"/>
              </a:rPr>
              <a:t>|="</a:t>
            </a:r>
            <a:r>
              <a:rPr lang="en-US" sz="3200" b="1" dirty="0" err="1">
                <a:latin typeface="Courier New"/>
                <a:cs typeface="Courier New"/>
              </a:rPr>
              <a:t>en</a:t>
            </a:r>
            <a:r>
              <a:rPr lang="en-US" sz="3200" b="1" dirty="0">
                <a:latin typeface="Courier New"/>
                <a:cs typeface="Courier New"/>
              </a:rPr>
              <a:t>"] {</a:t>
            </a:r>
            <a:r>
              <a:rPr lang="en-US" sz="3200" b="1" dirty="0" err="1">
                <a:latin typeface="Courier New"/>
                <a:cs typeface="Courier New"/>
              </a:rPr>
              <a:t>color:red</a:t>
            </a:r>
            <a:r>
              <a:rPr lang="en-US" sz="3200" b="1" dirty="0" smtClean="0">
                <a:latin typeface="Courier New"/>
                <a:cs typeface="Courier New"/>
              </a:rPr>
              <a:t>;}</a:t>
            </a:r>
          </a:p>
          <a:p>
            <a:pPr marL="715963" lvl="2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/* </a:t>
            </a:r>
            <a:r>
              <a:rPr lang="en-US" sz="3200" b="1" dirty="0">
                <a:latin typeface="Courier New"/>
                <a:cs typeface="Courier New"/>
              </a:rPr>
              <a:t>matches substring "w3schools" */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a[</a:t>
            </a:r>
            <a:r>
              <a:rPr lang="en-US" sz="3200" b="1" dirty="0" err="1">
                <a:latin typeface="Courier New"/>
                <a:cs typeface="Courier New"/>
              </a:rPr>
              <a:t>href</a:t>
            </a:r>
            <a:r>
              <a:rPr lang="en-US" sz="3200" b="1" dirty="0">
                <a:latin typeface="Courier New"/>
                <a:cs typeface="Courier New"/>
              </a:rPr>
              <a:t>*="w3schools"] {</a:t>
            </a:r>
            <a:r>
              <a:rPr lang="en-US" sz="3200" b="1" dirty="0" err="1">
                <a:latin typeface="Courier New"/>
                <a:cs typeface="Courier New"/>
              </a:rPr>
              <a:t>color:cyan</a:t>
            </a:r>
            <a:r>
              <a:rPr lang="en-US" sz="3200" b="1" dirty="0" smtClean="0">
                <a:latin typeface="Courier New"/>
                <a:cs typeface="Courier New"/>
              </a:rPr>
              <a:t>;}</a:t>
            </a:r>
          </a:p>
          <a:p>
            <a:pPr marL="715963" lvl="2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/* value starts with "https" */</a:t>
            </a:r>
          </a:p>
          <a:p>
            <a:pPr marL="715963" lvl="2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a[</a:t>
            </a:r>
            <a:r>
              <a:rPr lang="en-US" sz="3200" b="1" dirty="0" err="1" smtClean="0">
                <a:latin typeface="Courier New"/>
                <a:cs typeface="Courier New"/>
              </a:rPr>
              <a:t>href</a:t>
            </a:r>
            <a:r>
              <a:rPr lang="en-US" sz="3200" b="1" dirty="0" smtClean="0">
                <a:latin typeface="Courier New"/>
                <a:cs typeface="Courier New"/>
              </a:rPr>
              <a:t>^</a:t>
            </a:r>
            <a:r>
              <a:rPr lang="en-US" sz="3200" b="1" dirty="0">
                <a:latin typeface="Courier New"/>
                <a:cs typeface="Courier New"/>
              </a:rPr>
              <a:t>="https"] {</a:t>
            </a:r>
            <a:r>
              <a:rPr lang="en-US" sz="3200" b="1" dirty="0" err="1" smtClean="0">
                <a:latin typeface="Courier New"/>
                <a:cs typeface="Courier New"/>
              </a:rPr>
              <a:t>color:yellow</a:t>
            </a:r>
            <a:r>
              <a:rPr lang="en-US" sz="3200" b="1" dirty="0" smtClean="0">
                <a:latin typeface="Courier New"/>
                <a:cs typeface="Courier New"/>
              </a:rPr>
              <a:t>;}</a:t>
            </a:r>
          </a:p>
          <a:p>
            <a:pPr marL="715963" lvl="2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/* value </a:t>
            </a:r>
            <a:r>
              <a:rPr lang="en-US" sz="3200" b="1" dirty="0" smtClean="0">
                <a:latin typeface="Courier New"/>
                <a:cs typeface="Courier New"/>
              </a:rPr>
              <a:t>ends </a:t>
            </a:r>
            <a:r>
              <a:rPr lang="en-US" sz="3200" b="1" dirty="0">
                <a:latin typeface="Courier New"/>
                <a:cs typeface="Courier New"/>
              </a:rPr>
              <a:t>with </a:t>
            </a:r>
            <a:r>
              <a:rPr lang="en-US" sz="3200" b="1" dirty="0" smtClean="0">
                <a:latin typeface="Courier New"/>
                <a:cs typeface="Courier New"/>
              </a:rPr>
              <a:t>".pdf</a:t>
            </a:r>
            <a:r>
              <a:rPr lang="en-US" sz="3200" b="1" dirty="0">
                <a:latin typeface="Courier New"/>
                <a:cs typeface="Courier New"/>
              </a:rPr>
              <a:t>" </a:t>
            </a:r>
            <a:r>
              <a:rPr lang="en-US" sz="3200" b="1" dirty="0" smtClean="0">
                <a:latin typeface="Courier New"/>
                <a:cs typeface="Courier New"/>
              </a:rPr>
              <a:t>*/</a:t>
            </a:r>
            <a:endParaRPr lang="da-DK" sz="3200" b="1" dirty="0" smtClean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da-DK" sz="3200" b="1" dirty="0" smtClean="0">
                <a:latin typeface="Courier New"/>
                <a:cs typeface="Courier New"/>
              </a:rPr>
              <a:t>a[href$</a:t>
            </a:r>
            <a:r>
              <a:rPr lang="da-DK" sz="3200" b="1" dirty="0">
                <a:latin typeface="Courier New"/>
                <a:cs typeface="Courier New"/>
              </a:rPr>
              <a:t>=".pdf</a:t>
            </a:r>
            <a:r>
              <a:rPr lang="da-DK" sz="3200" b="1" dirty="0" smtClean="0">
                <a:latin typeface="Courier New"/>
                <a:cs typeface="Courier New"/>
              </a:rPr>
              <a:t>"]</a:t>
            </a:r>
            <a:r>
              <a:rPr lang="en-US" sz="3200" b="1" dirty="0">
                <a:latin typeface="Courier New"/>
                <a:cs typeface="Courier New"/>
              </a:rPr>
              <a:t> {</a:t>
            </a:r>
            <a:r>
              <a:rPr lang="en-US" sz="3200" b="1" dirty="0" err="1" smtClean="0">
                <a:latin typeface="Courier New"/>
                <a:cs typeface="Courier New"/>
              </a:rPr>
              <a:t>color:navy</a:t>
            </a:r>
            <a:r>
              <a:rPr lang="en-US" sz="3200" b="1" dirty="0" smtClean="0">
                <a:latin typeface="Courier New"/>
                <a:cs typeface="Courier New"/>
              </a:rPr>
              <a:t>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27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latin typeface="DejaVu Sans" charset="0"/>
              </a:rPr>
              <a:t>Pseudoelement</a:t>
            </a:r>
            <a:r>
              <a:rPr lang="en-US" dirty="0" smtClean="0">
                <a:latin typeface="DejaVu Sans" charset="0"/>
              </a:rPr>
              <a:t>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select an elements that have special relationships: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>
                <a:latin typeface="DejaVu Sans" charset="0"/>
              </a:rPr>
              <a:t>Pseudoelement</a:t>
            </a:r>
            <a:r>
              <a:rPr lang="en-US" sz="3600" b="1" dirty="0">
                <a:latin typeface="DejaVu Sans" charset="0"/>
              </a:rPr>
              <a:t> Selector </a:t>
            </a:r>
            <a:r>
              <a:rPr lang="en-US" sz="3600" b="1" dirty="0" smtClean="0">
                <a:latin typeface="DejaVu Sans" charset="0"/>
              </a:rPr>
              <a:t>List: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p:first-letter {font-size: 200%}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 smtClean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err="1" smtClean="0">
                <a:latin typeface="Courier New"/>
                <a:cs typeface="Courier New"/>
              </a:rPr>
              <a:t>p:first-line</a:t>
            </a:r>
            <a:r>
              <a:rPr lang="en-US" sz="3200" b="1" dirty="0" smtClean="0">
                <a:latin typeface="Courier New"/>
                <a:cs typeface="Courier New"/>
              </a:rPr>
              <a:t> {font-style: italic}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937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Regular Class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select a group of  elements that have common characteristics. The dot “</a:t>
            </a:r>
            <a:r>
              <a:rPr lang="en-US" sz="3600" b="1" dirty="0" smtClean="0">
                <a:latin typeface="Courier New"/>
                <a:cs typeface="Courier New"/>
              </a:rPr>
              <a:t>.</a:t>
            </a:r>
            <a:r>
              <a:rPr lang="en-US" sz="3600" dirty="0" smtClean="0">
                <a:latin typeface="DejaVu Sans" charset="0"/>
              </a:rPr>
              <a:t>” before the selector name identifies a class: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Regular Classes: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h2.center {text-align: center;}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err="1" smtClean="0">
                <a:latin typeface="Courier New"/>
                <a:cs typeface="Courier New"/>
              </a:rPr>
              <a:t>p.abstract</a:t>
            </a:r>
            <a:r>
              <a:rPr lang="en-US" sz="3200" b="1" dirty="0" smtClean="0">
                <a:latin typeface="Courier New"/>
                <a:cs typeface="Courier New"/>
              </a:rPr>
              <a:t>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font-style: italic;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margin-left: 1in;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margin-right: 1in;}</a:t>
            </a:r>
            <a:endParaRPr lang="en-US" sz="3200" b="1" dirty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err="1">
                <a:latin typeface="Courier New"/>
                <a:cs typeface="Courier New"/>
              </a:rPr>
              <a:t>div.author</a:t>
            </a:r>
            <a:r>
              <a:rPr lang="en-US" sz="3200" b="1" dirty="0">
                <a:latin typeface="Courier New"/>
                <a:cs typeface="Courier New"/>
              </a:rPr>
              <a:t> {text-align: right;}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err="1" smtClean="0">
                <a:latin typeface="Courier New"/>
                <a:cs typeface="Courier New"/>
              </a:rPr>
              <a:t>p.footnote</a:t>
            </a:r>
            <a:r>
              <a:rPr lang="en-US" sz="3200" b="1" dirty="0" smtClean="0">
                <a:latin typeface="Courier New"/>
                <a:cs typeface="Courier New"/>
              </a:rPr>
              <a:t> {font-size: 8pt;}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857715" y="7019777"/>
            <a:ext cx="505939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Regular Class Selectors</a:t>
            </a:r>
          </a:p>
        </p:txBody>
      </p:sp>
    </p:spTree>
    <p:extLst>
      <p:ext uri="{BB962C8B-B14F-4D97-AF65-F5344CB8AC3E}">
        <p14:creationId xmlns:p14="http://schemas.microsoft.com/office/powerpoint/2010/main" val="5596283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Generic Class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85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select all elements that have a class name. The dot “</a:t>
            </a:r>
            <a:r>
              <a:rPr lang="en-US" sz="3600" b="1" dirty="0" smtClean="0">
                <a:latin typeface="Courier New"/>
                <a:cs typeface="Courier New"/>
              </a:rPr>
              <a:t>.</a:t>
            </a:r>
            <a:r>
              <a:rPr lang="en-US" sz="3600" dirty="0" smtClean="0">
                <a:latin typeface="DejaVu Sans" charset="0"/>
              </a:rPr>
              <a:t>” before the selector name identifies a class. The first example is the same as “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*.italic”</a:t>
            </a:r>
            <a:r>
              <a:rPr lang="en-US" sz="3600" dirty="0" smtClean="0">
                <a:latin typeface="DejaVu Sans" charset="0"/>
              </a:rPr>
              <a:t>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Generic Classes: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.italic {font-style: italic;}</a:t>
            </a:r>
            <a:endParaRPr lang="en-US" sz="3600" b="1" dirty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.center {text-align: center;}</a:t>
            </a:r>
            <a:endParaRPr lang="en-US" sz="3600" b="1" dirty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.small {font-size: 8pt;}</a:t>
            </a:r>
            <a:endParaRPr lang="en-US" sz="3600" b="1" dirty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.tiny {font-size: 6pt;}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.thumbnail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border: 1px solid gray;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margin: 5px;}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857715" y="7019777"/>
            <a:ext cx="505939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Generic Class Selectors</a:t>
            </a:r>
          </a:p>
        </p:txBody>
      </p:sp>
    </p:spTree>
    <p:extLst>
      <p:ext uri="{BB962C8B-B14F-4D97-AF65-F5344CB8AC3E}">
        <p14:creationId xmlns:p14="http://schemas.microsoft.com/office/powerpoint/2010/main" val="20595097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ID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85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select one element with an ID name. The hash “</a:t>
            </a:r>
            <a:r>
              <a:rPr lang="en-US" sz="3600" b="1" dirty="0" smtClean="0">
                <a:latin typeface="Courier New"/>
                <a:cs typeface="Courier New"/>
              </a:rPr>
              <a:t>#</a:t>
            </a:r>
            <a:r>
              <a:rPr lang="en-US" sz="3600" dirty="0" smtClean="0">
                <a:latin typeface="DejaVu Sans" charset="0"/>
              </a:rPr>
              <a:t>” before the selector name identifies a ID Selector: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Generic Classes: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000" b="1" dirty="0" smtClean="0">
                <a:latin typeface="Courier New"/>
                <a:cs typeface="Courier New"/>
              </a:rPr>
              <a:t>#company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000" b="1" dirty="0" smtClean="0">
                <a:latin typeface="Courier New"/>
                <a:cs typeface="Courier New"/>
              </a:rPr>
              <a:t>   font</a:t>
            </a:r>
            <a:r>
              <a:rPr lang="en-US" sz="4000" b="1" dirty="0">
                <a:latin typeface="Courier New"/>
                <a:cs typeface="Courier New"/>
              </a:rPr>
              <a:t>-family: Georgia, serif</a:t>
            </a:r>
            <a:r>
              <a:rPr lang="en-US" sz="4000" b="1" dirty="0" smtClean="0">
                <a:latin typeface="Courier New"/>
                <a:cs typeface="Courier New"/>
              </a:rPr>
              <a:t>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000" b="1" dirty="0">
                <a:latin typeface="Courier New"/>
                <a:cs typeface="Courier New"/>
              </a:rPr>
              <a:t> </a:t>
            </a:r>
            <a:r>
              <a:rPr lang="en-US" sz="4000" b="1" dirty="0" smtClean="0">
                <a:latin typeface="Courier New"/>
                <a:cs typeface="Courier New"/>
              </a:rPr>
              <a:t>  </a:t>
            </a:r>
            <a:r>
              <a:rPr lang="en-US" sz="4000" b="1" dirty="0">
                <a:latin typeface="Courier New"/>
                <a:cs typeface="Courier New"/>
              </a:rPr>
              <a:t>font-variant</a:t>
            </a:r>
            <a:r>
              <a:rPr lang="en-US" sz="4000" b="1" dirty="0" smtClean="0">
                <a:latin typeface="Courier New"/>
                <a:cs typeface="Courier New"/>
              </a:rPr>
              <a:t>: small</a:t>
            </a:r>
            <a:r>
              <a:rPr lang="en-US" sz="4000" b="1" dirty="0">
                <a:latin typeface="Courier New"/>
                <a:cs typeface="Courier New"/>
              </a:rPr>
              <a:t>-</a:t>
            </a:r>
            <a:r>
              <a:rPr lang="en-US" sz="4000" b="1" dirty="0" smtClean="0">
                <a:latin typeface="Courier New"/>
                <a:cs typeface="Courier New"/>
              </a:rPr>
              <a:t>caps;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000" b="1" dirty="0">
                <a:latin typeface="Courier New"/>
                <a:cs typeface="Courier New"/>
              </a:rPr>
              <a:t> </a:t>
            </a:r>
            <a:r>
              <a:rPr lang="en-US" sz="4000" b="1" dirty="0" smtClean="0">
                <a:latin typeface="Courier New"/>
                <a:cs typeface="Courier New"/>
              </a:rPr>
              <a:t>  font-size: 2em;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000" b="1" dirty="0">
                <a:latin typeface="Courier New"/>
                <a:cs typeface="Courier New"/>
              </a:rPr>
              <a:t> </a:t>
            </a:r>
            <a:r>
              <a:rPr lang="en-US" sz="4000" b="1" dirty="0" smtClean="0">
                <a:latin typeface="Courier New"/>
                <a:cs typeface="Courier New"/>
              </a:rPr>
              <a:t>  font-weight: bold;}</a:t>
            </a:r>
            <a:endParaRPr lang="en-US" sz="4000" b="1" dirty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000" b="1" dirty="0" smtClean="0">
                <a:latin typeface="Courier New"/>
                <a:cs typeface="Courier New"/>
              </a:rPr>
              <a:t>#slogan {font-style: italic;}</a:t>
            </a:r>
            <a:endParaRPr lang="en-US" sz="4000" b="1" dirty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000" b="1" dirty="0" smtClean="0">
                <a:latin typeface="Courier New"/>
                <a:cs typeface="Courier New"/>
              </a:rPr>
              <a:t>#footnote {font-size: 6pt;}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99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latin typeface="DejaVu Sans" charset="0"/>
              </a:rPr>
              <a:t>Pseudoclass</a:t>
            </a:r>
            <a:r>
              <a:rPr lang="en-US" dirty="0" smtClean="0">
                <a:latin typeface="DejaVu Sans" charset="0"/>
              </a:rPr>
              <a:t>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select the state of an element. The colon “</a:t>
            </a:r>
            <a:r>
              <a:rPr lang="en-US" sz="3600" b="1" dirty="0" smtClean="0">
                <a:latin typeface="Courier New"/>
                <a:cs typeface="Courier New"/>
              </a:rPr>
              <a:t>:</a:t>
            </a:r>
            <a:r>
              <a:rPr lang="en-US" sz="3600" dirty="0" smtClean="0">
                <a:latin typeface="DejaVu Sans" charset="0"/>
              </a:rPr>
              <a:t>” after the “</a:t>
            </a:r>
            <a:r>
              <a:rPr lang="en-US" sz="3600" b="1" dirty="0" smtClean="0">
                <a:latin typeface="Courier New"/>
                <a:cs typeface="Courier New"/>
              </a:rPr>
              <a:t>a</a:t>
            </a:r>
            <a:r>
              <a:rPr lang="en-US" sz="3600" dirty="0" smtClean="0">
                <a:latin typeface="DejaVu Sans" charset="0"/>
              </a:rPr>
              <a:t>” element selector identifies a </a:t>
            </a:r>
            <a:r>
              <a:rPr lang="en-US" sz="3600" dirty="0" err="1" smtClean="0">
                <a:latin typeface="DejaVu Sans" charset="0"/>
              </a:rPr>
              <a:t>Pseudoclass</a:t>
            </a:r>
            <a:r>
              <a:rPr lang="en-US" sz="3600" dirty="0" smtClean="0">
                <a:latin typeface="DejaVu Sans" charset="0"/>
              </a:rPr>
              <a:t> Selector: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Hypertext </a:t>
            </a:r>
            <a:r>
              <a:rPr lang="en-US" sz="3600" b="1" dirty="0" err="1" smtClean="0">
                <a:latin typeface="DejaVu Sans" charset="0"/>
              </a:rPr>
              <a:t>Pseudoclasses</a:t>
            </a:r>
            <a:r>
              <a:rPr lang="en-US" sz="3600" b="1" dirty="0" smtClean="0">
                <a:latin typeface="DejaVu Sans" charset="0"/>
              </a:rPr>
              <a:t>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a:link</a:t>
            </a:r>
            <a:r>
              <a:rPr lang="en-US" sz="3600" b="1" dirty="0" smtClean="0">
                <a:latin typeface="Courier New"/>
                <a:cs typeface="Courier New"/>
              </a:rPr>
              <a:t> {color: blue;}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a:active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color: red;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font-weight: bold;}</a:t>
            </a:r>
            <a:endParaRPr lang="en-US" sz="3600" b="1" dirty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a:visited</a:t>
            </a:r>
            <a:r>
              <a:rPr lang="en-US" sz="3600" b="1" dirty="0" smtClean="0">
                <a:latin typeface="Courier New"/>
                <a:cs typeface="Courier New"/>
              </a:rPr>
              <a:t> {color: green;}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03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latin typeface="DejaVu Sans" charset="0"/>
              </a:rPr>
              <a:t>Pseudoclass</a:t>
            </a:r>
            <a:r>
              <a:rPr lang="en-US" dirty="0" smtClean="0">
                <a:latin typeface="DejaVu Sans" charset="0"/>
              </a:rPr>
              <a:t> Selectors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Used to select the state of an element. The colon “</a:t>
            </a:r>
            <a:r>
              <a:rPr lang="en-US" sz="3200" b="1" dirty="0" smtClean="0">
                <a:latin typeface="Courier New"/>
                <a:cs typeface="Courier New"/>
              </a:rPr>
              <a:t>:</a:t>
            </a:r>
            <a:r>
              <a:rPr lang="en-US" sz="3200" dirty="0" smtClean="0">
                <a:latin typeface="DejaVu Sans" charset="0"/>
              </a:rPr>
              <a:t>” after the “</a:t>
            </a:r>
            <a:r>
              <a:rPr lang="en-US" sz="3200" b="1" dirty="0" smtClean="0">
                <a:latin typeface="Courier New"/>
                <a:cs typeface="Courier New"/>
              </a:rPr>
              <a:t>a</a:t>
            </a:r>
            <a:r>
              <a:rPr lang="en-US" sz="3200" dirty="0" smtClean="0">
                <a:latin typeface="DejaVu Sans" charset="0"/>
              </a:rPr>
              <a:t>” element selector identifies a </a:t>
            </a:r>
            <a:r>
              <a:rPr lang="en-US" sz="3200" dirty="0" err="1" smtClean="0">
                <a:latin typeface="DejaVu Sans" charset="0"/>
              </a:rPr>
              <a:t>Pseudoclass</a:t>
            </a:r>
            <a:r>
              <a:rPr lang="en-US" sz="3200" dirty="0" smtClean="0">
                <a:latin typeface="DejaVu Sans" charset="0"/>
              </a:rPr>
              <a:t> Selector: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Interaction </a:t>
            </a:r>
            <a:r>
              <a:rPr lang="en-US" sz="3200" b="1" dirty="0" err="1" smtClean="0">
                <a:latin typeface="DejaVu Sans" charset="0"/>
              </a:rPr>
              <a:t>Pseudoclasses</a:t>
            </a:r>
            <a:r>
              <a:rPr lang="en-US" sz="3200" b="1" dirty="0" smtClean="0">
                <a:latin typeface="DejaVu Sans" charset="0"/>
              </a:rPr>
              <a:t>:</a:t>
            </a:r>
            <a:endParaRPr lang="en-US" sz="32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err="1">
                <a:latin typeface="Courier New"/>
                <a:cs typeface="Courier New"/>
              </a:rPr>
              <a:t>a:hover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color</a:t>
            </a:r>
            <a:r>
              <a:rPr lang="en-US" sz="3200" b="1" dirty="0">
                <a:latin typeface="Courier New"/>
                <a:cs typeface="Courier New"/>
              </a:rPr>
              <a:t>: magenta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border</a:t>
            </a:r>
            <a:r>
              <a:rPr lang="en-US" sz="3200" b="1" dirty="0">
                <a:latin typeface="Courier New"/>
                <a:cs typeface="Courier New"/>
              </a:rPr>
              <a:t>: 1px solid black;}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 smtClean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err="1" smtClean="0">
                <a:latin typeface="Courier New"/>
                <a:cs typeface="Courier New"/>
              </a:rPr>
              <a:t>a:focus</a:t>
            </a:r>
            <a:r>
              <a:rPr lang="en-US" sz="3200" b="1" dirty="0" smtClean="0">
                <a:latin typeface="Courier New"/>
                <a:cs typeface="Courier New"/>
              </a:rPr>
              <a:t>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color</a:t>
            </a:r>
            <a:r>
              <a:rPr lang="en-US" sz="3200" b="1" dirty="0">
                <a:latin typeface="Courier New"/>
                <a:cs typeface="Courier New"/>
              </a:rPr>
              <a:t>: white;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   background</a:t>
            </a:r>
            <a:r>
              <a:rPr lang="en-US" sz="3200" b="1" dirty="0">
                <a:latin typeface="Courier New"/>
                <a:cs typeface="Courier New"/>
              </a:rPr>
              <a:t>: gray;}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46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Purpose of Style Sheet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Purpose: Way to keep the design presentation separate from the page layout and content.</a:t>
            </a: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Advantages:</a:t>
            </a: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Easier to establish a common style between multiple pages</a:t>
            </a: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Easier to establish a common style across multiple elements</a:t>
            </a: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Easier to change style when requirements change</a:t>
            </a: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Styles can be layered (i.e. cascaded)</a:t>
            </a: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3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69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Selectors Reference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There are a number of other less used CSS selectors.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CSS Selectors Reference:</a:t>
            </a:r>
            <a:endParaRPr lang="en-US" sz="36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http://www.w3schools.com/</a:t>
            </a:r>
            <a:r>
              <a:rPr lang="en-US" sz="3600" b="1" dirty="0" err="1">
                <a:latin typeface="Courier New"/>
                <a:cs typeface="Courier New"/>
              </a:rPr>
              <a:t>cssref</a:t>
            </a:r>
            <a:r>
              <a:rPr lang="en-US" sz="3600" b="1" dirty="0">
                <a:latin typeface="Courier New"/>
                <a:cs typeface="Courier New"/>
              </a:rPr>
              <a:t>/</a:t>
            </a:r>
            <a:r>
              <a:rPr lang="en-US" sz="3600" b="1" dirty="0" err="1">
                <a:latin typeface="Courier New"/>
                <a:cs typeface="Courier New"/>
              </a:rPr>
              <a:t>css_selectors.asp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47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Important Style Overriding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70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The keyword “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!important</a:t>
            </a:r>
            <a:r>
              <a:rPr lang="en-US" sz="3200" dirty="0" smtClean="0">
                <a:latin typeface="DejaVu Sans" charset="0"/>
              </a:rPr>
              <a:t>” can be used to override CSS precedence.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Example:</a:t>
            </a:r>
            <a:endParaRPr lang="en-US" sz="3200" b="1" dirty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&lt;style type="text/</a:t>
            </a:r>
            <a:r>
              <a:rPr lang="en-US" sz="3200" b="1" dirty="0" err="1">
                <a:latin typeface="Courier New"/>
                <a:cs typeface="Courier New"/>
              </a:rPr>
              <a:t>css</a:t>
            </a:r>
            <a:r>
              <a:rPr lang="en-US" sz="3200" b="1" dirty="0">
                <a:latin typeface="Courier New"/>
                <a:cs typeface="Courier New"/>
              </a:rPr>
              <a:t>"&gt;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p {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color: red !important;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}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&lt;/style&gt;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&lt;p style="color: green"&gt;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While public opinion might sway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back and forth, right and wrong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do not.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&lt;/p&gt;</a:t>
            </a: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latin typeface="Courier New"/>
              <a:cs typeface="Courier New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&amp;</a:t>
            </a:r>
            <a:r>
              <a:rPr lang="en-US" sz="3200" b="1" dirty="0" err="1">
                <a:latin typeface="Courier New"/>
                <a:cs typeface="Courier New"/>
              </a:rPr>
              <a:t>mdash</a:t>
            </a:r>
            <a:r>
              <a:rPr lang="en-US" sz="3200" b="1" dirty="0">
                <a:latin typeface="Courier New"/>
                <a:cs typeface="Courier New"/>
              </a:rPr>
              <a:t>; Andy Andrews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549605" y="6904037"/>
            <a:ext cx="538961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Important Style Overriding</a:t>
            </a:r>
          </a:p>
        </p:txBody>
      </p:sp>
    </p:spTree>
    <p:extLst>
      <p:ext uri="{BB962C8B-B14F-4D97-AF65-F5344CB8AC3E}">
        <p14:creationId xmlns:p14="http://schemas.microsoft.com/office/powerpoint/2010/main" val="9884496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Style Sheet Specificity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dirty="0" smtClean="0">
                <a:latin typeface="DejaVu Sans" charset="0"/>
              </a:rPr>
              <a:t>Description: The style sheet definition follows the following precedence: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750" dirty="0">
              <a:latin typeface="DejaVu Sans" charset="0"/>
            </a:endParaRPr>
          </a:p>
          <a:p>
            <a:pPr marL="685800" lvl="1" indent="-231775">
              <a:lnSpc>
                <a:spcPct val="97000"/>
              </a:lnSpc>
              <a:buClrTx/>
              <a:buFont typeface="+mj-lt"/>
              <a:buAutoNum type="arabicPeriod"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dirty="0" smtClean="0">
                <a:latin typeface="DejaVu Sans" charset="0"/>
              </a:rPr>
              <a:t>The ID value in the style selector.</a:t>
            </a:r>
          </a:p>
          <a:p>
            <a:pPr marL="685800" lvl="1" indent="-231775">
              <a:lnSpc>
                <a:spcPct val="97000"/>
              </a:lnSpc>
              <a:buClrTx/>
              <a:buFont typeface="+mj-lt"/>
              <a:buAutoNum type="arabicPeriod"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dirty="0" smtClean="0">
                <a:latin typeface="DejaVu Sans" charset="0"/>
              </a:rPr>
              <a:t>Attribute and pseudo-classes in selector.</a:t>
            </a:r>
          </a:p>
          <a:p>
            <a:pPr marL="685800" lvl="1" indent="-231775">
              <a:lnSpc>
                <a:spcPct val="97000"/>
              </a:lnSpc>
              <a:buClrTx/>
              <a:buFont typeface="+mj-lt"/>
              <a:buAutoNum type="arabicPeriod"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dirty="0" smtClean="0">
                <a:latin typeface="DejaVu Sans" charset="0"/>
              </a:rPr>
              <a:t>Element names and pseudo-elements in selector.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75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 smtClean="0">
                <a:latin typeface="DejaVu Sans" charset="0"/>
              </a:rPr>
              <a:t>Example:</a:t>
            </a:r>
            <a:endParaRPr lang="en-US" sz="1750" b="1" dirty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&lt;style type="text/</a:t>
            </a:r>
            <a:r>
              <a:rPr lang="en-US" sz="1750" b="1" dirty="0" err="1">
                <a:latin typeface="Courier New"/>
                <a:cs typeface="Courier New"/>
              </a:rPr>
              <a:t>css</a:t>
            </a:r>
            <a:r>
              <a:rPr lang="en-US" sz="1750" b="1" dirty="0">
                <a:latin typeface="Courier New"/>
                <a:cs typeface="Courier New"/>
              </a:rPr>
              <a:t>"&gt;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p {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   border: 6px ridge red;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   padding: 10px</a:t>
            </a:r>
            <a:r>
              <a:rPr lang="en-US" sz="1750" b="1" dirty="0" smtClean="0">
                <a:latin typeface="Courier New"/>
                <a:cs typeface="Courier New"/>
              </a:rPr>
              <a:t>;  /* apply to all paragraphs */</a:t>
            </a:r>
            <a:endParaRPr lang="en-US" sz="1750" b="1" dirty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750" b="1" dirty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</a:t>
            </a:r>
            <a:r>
              <a:rPr lang="en-US" sz="1750" b="1" dirty="0" err="1">
                <a:latin typeface="Courier New"/>
                <a:cs typeface="Courier New"/>
              </a:rPr>
              <a:t>p.myClass</a:t>
            </a:r>
            <a:r>
              <a:rPr lang="en-US" sz="1750" b="1" dirty="0">
                <a:latin typeface="Courier New"/>
                <a:cs typeface="Courier New"/>
              </a:rPr>
              <a:t> {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   border: 6px ridge green;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750" b="1" dirty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</a:t>
            </a:r>
            <a:r>
              <a:rPr lang="en-US" sz="1750" b="1" dirty="0" err="1">
                <a:latin typeface="Courier New"/>
                <a:cs typeface="Courier New"/>
              </a:rPr>
              <a:t>p#myId</a:t>
            </a:r>
            <a:r>
              <a:rPr lang="en-US" sz="1750" b="1" dirty="0">
                <a:latin typeface="Courier New"/>
                <a:cs typeface="Courier New"/>
              </a:rPr>
              <a:t> {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   border: 6px ridge blue;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   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750" b="1" dirty="0">
                <a:latin typeface="Courier New"/>
                <a:cs typeface="Courier New"/>
              </a:rPr>
              <a:t>&lt;/style</a:t>
            </a:r>
            <a:r>
              <a:rPr lang="en-US" sz="1750" b="1" dirty="0" smtClean="0">
                <a:latin typeface="Courier New"/>
                <a:cs typeface="Courier New"/>
              </a:rPr>
              <a:t>&gt;</a:t>
            </a:r>
            <a:endParaRPr lang="en-US" sz="175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891045" y="6904037"/>
            <a:ext cx="470673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Stylesheet Specificity</a:t>
            </a:r>
          </a:p>
        </p:txBody>
      </p:sp>
    </p:spTree>
    <p:extLst>
      <p:ext uri="{BB962C8B-B14F-4D97-AF65-F5344CB8AC3E}">
        <p14:creationId xmlns:p14="http://schemas.microsoft.com/office/powerpoint/2010/main" val="42842100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Equally Specific Styles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latin typeface="DejaVu Sans" charset="0"/>
              </a:rPr>
              <a:t>Description: The style with the most specific specification has precedence.  However, two styles with equal specificity, the browser selects the last one defined: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DejaVu Sans" charset="0"/>
              </a:rPr>
              <a:t>Example:</a:t>
            </a:r>
            <a:endParaRPr lang="en-US" sz="1800" b="1" dirty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&lt;style type="text/</a:t>
            </a:r>
            <a:r>
              <a:rPr lang="en-US" sz="1800" b="1" dirty="0" err="1" smtClean="0">
                <a:latin typeface="Courier New"/>
                <a:cs typeface="Courier New"/>
              </a:rPr>
              <a:t>css</a:t>
            </a:r>
            <a:r>
              <a:rPr lang="en-US" sz="1800" b="1" dirty="0" smtClean="0">
                <a:latin typeface="Courier New"/>
                <a:cs typeface="Courier New"/>
              </a:rPr>
              <a:t>"&gt;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   p.myClass1 {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      background-color: red;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   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   p.myClass2 {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      background-color: yellow;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   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&lt;/style&gt;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&lt;p class="myClass1 myClass2"&gt;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   "Every single choice you make ... 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&lt;/p&gt;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840550" y="6904037"/>
            <a:ext cx="480772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Equally Specific Styles</a:t>
            </a:r>
          </a:p>
        </p:txBody>
      </p:sp>
    </p:spTree>
    <p:extLst>
      <p:ext uri="{BB962C8B-B14F-4D97-AF65-F5344CB8AC3E}">
        <p14:creationId xmlns:p14="http://schemas.microsoft.com/office/powerpoint/2010/main" val="2162838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CSS Inheritance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dirty="0" smtClean="0">
                <a:latin typeface="DejaVu Sans" charset="0"/>
              </a:rPr>
              <a:t>Description: Most nested elements inherit the styles of the parent.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9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 smtClean="0">
                <a:latin typeface="DejaVu Sans" charset="0"/>
              </a:rPr>
              <a:t>Example:</a:t>
            </a:r>
            <a:endParaRPr lang="en-US" sz="1900" b="1" dirty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&lt;style type="text/</a:t>
            </a:r>
            <a:r>
              <a:rPr lang="en-US" sz="1900" b="1" dirty="0" err="1">
                <a:latin typeface="Courier New"/>
                <a:cs typeface="Courier New"/>
              </a:rPr>
              <a:t>css</a:t>
            </a:r>
            <a:r>
              <a:rPr lang="en-US" sz="1900" b="1" dirty="0">
                <a:latin typeface="Courier New"/>
                <a:cs typeface="Courier New"/>
              </a:rPr>
              <a:t>"&gt;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div {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color: white;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background-color: red;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border: medium groove black;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&lt;/style&gt;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900" b="1" dirty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&lt;div&gt;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&lt;p&gt;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"... you are creating the painting that 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your life will ultimately </a:t>
            </a:r>
            <a:r>
              <a:rPr lang="en-US" sz="1900" b="1" dirty="0" smtClean="0">
                <a:latin typeface="Courier New"/>
                <a:cs typeface="Courier New"/>
              </a:rPr>
              <a:t>become &amp;</a:t>
            </a:r>
            <a:r>
              <a:rPr lang="en-US" sz="1900" b="1" dirty="0" err="1">
                <a:latin typeface="Courier New"/>
                <a:cs typeface="Courier New"/>
              </a:rPr>
              <a:t>ndash</a:t>
            </a:r>
            <a:r>
              <a:rPr lang="en-US" sz="1900" b="1" dirty="0" smtClean="0">
                <a:latin typeface="Courier New"/>
                <a:cs typeface="Courier New"/>
              </a:rPr>
              <a:t>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a masterpiece </a:t>
            </a:r>
            <a:r>
              <a:rPr lang="en-US" sz="1900" b="1" dirty="0">
                <a:latin typeface="Courier New"/>
                <a:cs typeface="Courier New"/>
              </a:rPr>
              <a:t>or a disaster."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&lt;/p&gt;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&lt;/div</a:t>
            </a:r>
            <a:r>
              <a:rPr lang="en-US" sz="1900" b="1" dirty="0" smtClean="0">
                <a:latin typeface="Courier New"/>
                <a:cs typeface="Courier New"/>
              </a:rPr>
              <a:t>&gt;</a:t>
            </a:r>
            <a:endParaRPr lang="en-US" sz="19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272399" y="6904037"/>
            <a:ext cx="3944028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CSS Inheritance</a:t>
            </a:r>
          </a:p>
        </p:txBody>
      </p:sp>
    </p:spTree>
    <p:extLst>
      <p:ext uri="{BB962C8B-B14F-4D97-AF65-F5344CB8AC3E}">
        <p14:creationId xmlns:p14="http://schemas.microsoft.com/office/powerpoint/2010/main" val="27473521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Forcing Inheritance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85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dirty="0" smtClean="0">
                <a:latin typeface="DejaVu Sans" charset="0"/>
              </a:rPr>
              <a:t>Description: The styles that are not usually inherited can be forced to reflect the style of their parent by using the keyword “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inherit</a:t>
            </a:r>
            <a:r>
              <a:rPr lang="en-US" sz="1900" dirty="0" smtClean="0">
                <a:latin typeface="DejaVu Sans" charset="0"/>
              </a:rPr>
              <a:t>”.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9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 smtClean="0">
                <a:latin typeface="DejaVu Sans" charset="0"/>
              </a:rPr>
              <a:t>Example:</a:t>
            </a:r>
            <a:endParaRPr lang="en-US" sz="1900" b="1" dirty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&lt;style type="text/</a:t>
            </a:r>
            <a:r>
              <a:rPr lang="en-US" sz="1900" b="1" dirty="0" err="1">
                <a:latin typeface="Courier New"/>
                <a:cs typeface="Courier New"/>
              </a:rPr>
              <a:t>css</a:t>
            </a:r>
            <a:r>
              <a:rPr lang="en-US" sz="1900" b="1" dirty="0">
                <a:latin typeface="Courier New"/>
                <a:cs typeface="Courier New"/>
              </a:rPr>
              <a:t>"&gt;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 smtClean="0">
                <a:latin typeface="Courier New"/>
                <a:cs typeface="Courier New"/>
              </a:rPr>
              <a:t>   </a:t>
            </a:r>
            <a:r>
              <a:rPr lang="en-US" sz="1900" b="1" dirty="0" err="1" smtClean="0">
                <a:latin typeface="Courier New"/>
                <a:cs typeface="Courier New"/>
              </a:rPr>
              <a:t>div.stuff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{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color: white;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background-color: red;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border: medium groove black;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900" b="1" dirty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</a:t>
            </a:r>
            <a:r>
              <a:rPr lang="en-US" sz="1900" b="1" dirty="0" err="1">
                <a:latin typeface="Courier New"/>
                <a:cs typeface="Courier New"/>
              </a:rPr>
              <a:t>p.stuff</a:t>
            </a:r>
            <a:r>
              <a:rPr lang="en-US" sz="1900" b="1" dirty="0">
                <a:latin typeface="Courier New"/>
                <a:cs typeface="Courier New"/>
              </a:rPr>
              <a:t> {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border: inherit;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</a:t>
            </a:r>
            <a:r>
              <a:rPr lang="en-US" sz="1900" b="1" dirty="0" smtClean="0">
                <a:latin typeface="Courier New"/>
                <a:cs typeface="Courier New"/>
              </a:rPr>
              <a:t>}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 smtClean="0">
                <a:latin typeface="Courier New"/>
                <a:cs typeface="Courier New"/>
              </a:rPr>
              <a:t>&lt;/</a:t>
            </a:r>
            <a:r>
              <a:rPr lang="en-US" sz="1900" b="1" dirty="0">
                <a:latin typeface="Courier New"/>
                <a:cs typeface="Courier New"/>
              </a:rPr>
              <a:t>style&gt;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900" b="1" dirty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&lt;div&gt;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&lt;p&gt;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"... you are creating the painting that 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   your life will ultimately </a:t>
            </a:r>
            <a:r>
              <a:rPr lang="en-US" sz="1900" b="1" dirty="0" smtClean="0">
                <a:latin typeface="Courier New"/>
                <a:cs typeface="Courier New"/>
              </a:rPr>
              <a:t>become &amp;</a:t>
            </a:r>
            <a:r>
              <a:rPr lang="en-US" sz="1900" b="1" dirty="0" err="1">
                <a:latin typeface="Courier New"/>
                <a:cs typeface="Courier New"/>
              </a:rPr>
              <a:t>ndash</a:t>
            </a:r>
            <a:r>
              <a:rPr lang="en-US" sz="1900" b="1" dirty="0" smtClean="0">
                <a:latin typeface="Courier New"/>
                <a:cs typeface="Courier New"/>
              </a:rPr>
              <a:t>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a masterpiece </a:t>
            </a:r>
            <a:r>
              <a:rPr lang="en-US" sz="1900" b="1" dirty="0">
                <a:latin typeface="Courier New"/>
                <a:cs typeface="Courier New"/>
              </a:rPr>
              <a:t>or a disaster."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   &lt;/p&gt;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900" b="1" dirty="0">
                <a:latin typeface="Courier New"/>
                <a:cs typeface="Courier New"/>
              </a:rPr>
              <a:t>&lt;/div</a:t>
            </a:r>
            <a:r>
              <a:rPr lang="en-US" sz="1900" b="1" dirty="0" smtClean="0">
                <a:latin typeface="Courier New"/>
                <a:cs typeface="Courier New"/>
              </a:rPr>
              <a:t>&gt;</a:t>
            </a:r>
            <a:endParaRPr lang="en-US" sz="19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038393" y="6904037"/>
            <a:ext cx="4412042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Forcing Inheritance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765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Absolute Length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761999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</a:rPr>
              <a:t>Description: Used to set the size of a property</a:t>
            </a:r>
            <a:r>
              <a:rPr lang="en-US" sz="2800" dirty="0">
                <a:latin typeface="DejaVu Sans" charset="0"/>
              </a:rPr>
              <a:t>.</a:t>
            </a:r>
            <a:endParaRPr lang="en-US" sz="2800" dirty="0" smtClean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35173"/>
              </p:ext>
            </p:extLst>
          </p:nvPr>
        </p:nvGraphicFramePr>
        <p:xfrm>
          <a:off x="468312" y="2179637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112"/>
                <a:gridCol w="58034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Lengths</a:t>
                      </a:r>
                      <a:endParaRPr lang="en-US" sz="2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Definition</a:t>
                      </a:r>
                      <a:endParaRPr lang="en-US" sz="2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cm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centimeters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mm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millimeters 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in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inches: 1in is equal to 2.54cm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>
                          <a:latin typeface="Courier New"/>
                          <a:cs typeface="Courier New"/>
                        </a:rPr>
                        <a:t>pt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points: 1pt is equal to 1/72nd of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1in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pc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picas: 1pc is equal to 12pt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>
                          <a:latin typeface="Courier New"/>
                          <a:cs typeface="Courier New"/>
                        </a:rPr>
                        <a:t>px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pixels: 1px is equal to 1/96th of 1in (96 dpi display)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1106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Relative Length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1066799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Used to set the size of a property</a:t>
            </a:r>
            <a:r>
              <a:rPr lang="en-US" sz="3200" dirty="0">
                <a:latin typeface="DejaVu Sans" charset="0"/>
              </a:rPr>
              <a:t>.</a:t>
            </a:r>
            <a:endParaRPr lang="en-US" sz="3200" dirty="0" smtClean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42172"/>
              </p:ext>
            </p:extLst>
          </p:nvPr>
        </p:nvGraphicFramePr>
        <p:xfrm>
          <a:off x="468312" y="2773997"/>
          <a:ext cx="8229600" cy="405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617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Lengths</a:t>
                      </a:r>
                      <a:endParaRPr lang="en-US" sz="2800" dirty="0">
                        <a:solidFill>
                          <a:schemeClr val="bg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Definition</a:t>
                      </a:r>
                      <a:endParaRPr lang="en-US" sz="2800" dirty="0">
                        <a:solidFill>
                          <a:schemeClr val="bg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/>
                          <a:cs typeface="Courier New"/>
                        </a:rPr>
                        <a:t>em</a:t>
                      </a:r>
                      <a:endParaRPr lang="en-US" sz="40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Equal to the “font-size” value of the element property.</a:t>
                      </a:r>
                      <a:endParaRPr lang="en-US" sz="2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/>
                          <a:cs typeface="Courier New"/>
                        </a:rPr>
                        <a:t>%</a:t>
                      </a:r>
                      <a:endParaRPr lang="en-US" sz="40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Percentage value of initial</a:t>
                      </a:r>
                      <a:r>
                        <a:rPr lang="en-US" sz="28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property.</a:t>
                      </a:r>
                      <a:endParaRPr lang="en-US" sz="2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/>
                          <a:cs typeface="Courier New"/>
                        </a:rPr>
                        <a:t>ex</a:t>
                      </a:r>
                      <a:endParaRPr lang="en-US" sz="40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Height of letter “x”.</a:t>
                      </a:r>
                      <a:br>
                        <a:rPr lang="en-US" sz="2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</a:br>
                      <a:r>
                        <a:rPr lang="en-US" sz="2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1ex ≈ 0.5em.</a:t>
                      </a:r>
                      <a:endParaRPr lang="en-US" sz="2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/>
                          <a:cs typeface="Courier New"/>
                        </a:rPr>
                        <a:t>rem</a:t>
                      </a:r>
                      <a:endParaRPr lang="en-US" sz="40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Relative to font-size of </a:t>
                      </a:r>
                      <a:r>
                        <a:rPr lang="en-US" sz="28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root HTML element</a:t>
                      </a:r>
                      <a:r>
                        <a:rPr lang="en-US" sz="2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.</a:t>
                      </a:r>
                      <a:endParaRPr lang="en-US" sz="2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1834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Color Models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1752599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CSS allows you to specify colors using several different color models: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17814"/>
              </p:ext>
            </p:extLst>
          </p:nvPr>
        </p:nvGraphicFramePr>
        <p:xfrm>
          <a:off x="468312" y="3195637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3048000"/>
                <a:gridCol w="3200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Code</a:t>
                      </a:r>
                      <a:endParaRPr lang="en-US" sz="1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Definition</a:t>
                      </a:r>
                      <a:endParaRPr lang="en-US" sz="1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Example</a:t>
                      </a:r>
                      <a:endParaRPr lang="en-US" sz="1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rgb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r,</a:t>
                      </a:r>
                      <a:r>
                        <a:rPr lang="en-US" sz="1800" b="1" baseline="0" dirty="0" err="1" smtClean="0">
                          <a:latin typeface="Courier New"/>
                          <a:cs typeface="Courier New"/>
                        </a:rPr>
                        <a:t>g,b</a:t>
                      </a:r>
                      <a:r>
                        <a:rPr lang="en-US" sz="1800" b="1" baseline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RGB</a:t>
                      </a:r>
                      <a:r>
                        <a:rPr lang="en-US" sz="18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model specifies color in red, green, blue values</a:t>
                      </a:r>
                      <a:endParaRPr lang="en-US" sz="1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rgb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(148,0,211</a:t>
                      </a:r>
                      <a:r>
                        <a:rPr lang="en-US" sz="1800" b="1" baseline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sz="1800" b="1" dirty="0" smtClean="0">
                        <a:latin typeface="Courier New"/>
                        <a:cs typeface="Courier New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rgba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r,g,b,a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RGB model</a:t>
                      </a:r>
                      <a:r>
                        <a:rPr lang="en-US" sz="18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with alpha value for opacity</a:t>
                      </a:r>
                      <a:endParaRPr lang="en-US" sz="1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rgba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(148,0,211,0.4)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hsl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h,s,l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HSL model specifying Hue, Saturation, Lightness</a:t>
                      </a:r>
                      <a:endParaRPr lang="en-US" sz="1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hsl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(120,100%,22%)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hsla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h,s,l,</a:t>
                      </a:r>
                      <a:r>
                        <a:rPr lang="en-US" sz="1800" b="1" baseline="0" dirty="0" err="1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1800" b="1" baseline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sz="1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HSL model</a:t>
                      </a:r>
                      <a:r>
                        <a:rPr lang="en-US" sz="18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with alpha value for opacity</a:t>
                      </a:r>
                      <a:endParaRPr lang="en-US" sz="18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hsla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(120,100%,22%,0.4</a:t>
                      </a:r>
                      <a:r>
                        <a:rPr lang="en-US" sz="1800" b="1" baseline="0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sz="1800" b="1" dirty="0" smtClean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824140"/>
            <a:ext cx="8493126" cy="53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12240" rIns="100794" bIns="50397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01625" indent="-301625" algn="l" rtl="0" eaLnBrk="1" fontAlgn="base" hangingPunct="1">
              <a:spcBef>
                <a:spcPts val="66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"/>
              <a:defRPr sz="2600" kern="120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  <a:lvl2pPr marL="704850" indent="-301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300" kern="120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2pPr>
            <a:lvl3pPr marL="1006475" indent="-2000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charset="2"/>
              <a:buChar char=""/>
              <a:defRPr sz="2000" kern="120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3pPr>
            <a:lvl4pPr marL="1309688" indent="-2000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charset="2"/>
              <a:buChar char=""/>
              <a:defRPr sz="2000" kern="120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4pPr>
            <a:lvl5pPr marL="1611313" indent="-2000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kern="120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5pPr>
            <a:lvl6pPr marL="1915092" indent="-201589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17475" indent="-201589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9858" indent="-201589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5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22241" indent="-201589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-11113" defTabSz="9144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Opacity scale: 0 = transparent, 1 = opaque</a:t>
            </a:r>
          </a:p>
        </p:txBody>
      </p:sp>
    </p:spTree>
    <p:extLst>
      <p:ext uri="{BB962C8B-B14F-4D97-AF65-F5344CB8AC3E}">
        <p14:creationId xmlns:p14="http://schemas.microsoft.com/office/powerpoint/2010/main" val="15251987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Color Names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definitive list of permissible color names can be found at the following URL: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715963" lvl="2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http</a:t>
            </a:r>
            <a:r>
              <a:rPr lang="en-US" sz="3600" b="1" dirty="0">
                <a:latin typeface="Courier New"/>
                <a:cs typeface="Courier New"/>
              </a:rPr>
              <a:t>://www.w3.org/TR/css3-color/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02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Style Sheet Techniques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There are three basic ways to apply styles to elements.</a:t>
            </a: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Inline Styles (Element Level)</a:t>
            </a: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Internal (Document Level) Style Sheet</a:t>
            </a: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External Style Sheet</a:t>
            </a:r>
          </a:p>
          <a:p>
            <a:pPr marL="1146175" lvl="1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3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87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Color Property Values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775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specify color values.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Syntax: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#7788CC  /* purple */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#78C  /* purple (not preferred) */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rgb</a:t>
            </a:r>
            <a:r>
              <a:rPr lang="en-US" sz="3600" b="1" dirty="0" smtClean="0">
                <a:latin typeface="Courier New"/>
                <a:cs typeface="Courier New"/>
              </a:rPr>
              <a:t>(255, 0, 0)  /* red */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rgb</a:t>
            </a:r>
            <a:r>
              <a:rPr lang="en-US" sz="3600" b="1" dirty="0" smtClean="0">
                <a:latin typeface="Courier New"/>
                <a:cs typeface="Courier New"/>
              </a:rPr>
              <a:t>(100%, 100%, 0) /* yellow */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blue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Courier New"/>
              <a:cs typeface="Courier New"/>
            </a:endParaRPr>
          </a:p>
          <a:p>
            <a:pPr marL="11113" lvl="2" indent="-11113">
              <a:lnSpc>
                <a:spcPct val="97000"/>
              </a:lnSpc>
              <a:spcBef>
                <a:spcPts val="663"/>
              </a:spcBef>
              <a:buClrTx/>
              <a:buSzPct val="7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See </a:t>
            </a:r>
            <a:r>
              <a:rPr lang="en-US" sz="3600" b="1" dirty="0" smtClean="0">
                <a:latin typeface="DejaVu Sans" charset="0"/>
              </a:rPr>
              <a:t>also CSS </a:t>
            </a:r>
            <a:r>
              <a:rPr lang="en-US" sz="3600" b="1" dirty="0">
                <a:latin typeface="DejaVu Sans" charset="0"/>
              </a:rPr>
              <a:t>Color Names: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  <a:hlinkClick r:id="rId3"/>
              </a:rPr>
              <a:t>http</a:t>
            </a:r>
            <a:r>
              <a:rPr lang="en-US" sz="3600" b="1" dirty="0">
                <a:latin typeface="Courier New"/>
                <a:cs typeface="Courier New"/>
                <a:hlinkClick r:id="rId3"/>
              </a:rPr>
              <a:t>://</a:t>
            </a:r>
            <a:r>
              <a:rPr lang="en-US" sz="3600" b="1" dirty="0" smtClean="0">
                <a:latin typeface="Courier New"/>
                <a:cs typeface="Courier New"/>
                <a:hlinkClick r:id="rId3"/>
              </a:rPr>
              <a:t>www.w3schools.com/cssref/css_colornames.asp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  <a:hlinkClick r:id="rId4"/>
              </a:rPr>
              <a:t>http://en.wikipedia.org/wiki/HTML_color_names</a:t>
            </a:r>
            <a:endParaRPr lang="en-US" sz="3600" b="1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34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Web Safe Font Combinations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Commonly used Serif font combinations.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82782"/>
              </p:ext>
            </p:extLst>
          </p:nvPr>
        </p:nvGraphicFramePr>
        <p:xfrm>
          <a:off x="544512" y="2941637"/>
          <a:ext cx="815340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Serif:</a:t>
                      </a:r>
                      <a:r>
                        <a:rPr lang="en-US" sz="3600" b="1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</a:t>
                      </a:r>
                      <a:r>
                        <a:rPr lang="en-US" sz="3600" b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font-family</a:t>
                      </a:r>
                      <a:endParaRPr lang="en-US" sz="3600" b="1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/>
                          <a:cs typeface="Courier New"/>
                        </a:rPr>
                        <a:t>Georgia, serif</a:t>
                      </a:r>
                      <a:endParaRPr lang="en-US" sz="3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/>
                          <a:cs typeface="Courier New"/>
                        </a:rPr>
                        <a:t>"Palatino Linotype", "Book Antiqua", Palatino, serif</a:t>
                      </a:r>
                      <a:endParaRPr lang="en-US" sz="3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/>
                          <a:cs typeface="Courier New"/>
                        </a:rPr>
                        <a:t>"Times New Roman", Times, serif</a:t>
                      </a:r>
                      <a:endParaRPr lang="en-US" sz="3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145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Web Safe Font Combinations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1371599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Commonly </a:t>
            </a:r>
            <a:r>
              <a:rPr lang="en-US" sz="3600" dirty="0">
                <a:latin typeface="DejaVu Sans" charset="0"/>
              </a:rPr>
              <a:t>used Sans-Serif</a:t>
            </a: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font combinations.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57176"/>
              </p:ext>
            </p:extLst>
          </p:nvPr>
        </p:nvGraphicFramePr>
        <p:xfrm>
          <a:off x="544512" y="2789237"/>
          <a:ext cx="8153400" cy="4480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Sans-Serif: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font-family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Arial, Helvetica, sans-serif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"Arial Black", Gadget, sans-serif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"Comic Sans MS", cursive, sans-serif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Impact, Charcoal, sans-serif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"Lucida Sans Unicode", "Lucida Grande", sans-serif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Tahoma, Geneva, sans-serif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"Trebuchet MS", Helvetica, sans-serif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/>
                          <a:cs typeface="Courier New"/>
                        </a:rPr>
                        <a:t>Verdana, Geneva, sans-serif</a:t>
                      </a:r>
                      <a:endParaRPr lang="en-US" sz="24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456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Web Safe Font Combinations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1523999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Commonly </a:t>
            </a:r>
            <a:r>
              <a:rPr lang="en-US" sz="3600" dirty="0">
                <a:latin typeface="DejaVu Sans" charset="0"/>
              </a:rPr>
              <a:t>used </a:t>
            </a:r>
            <a:r>
              <a:rPr lang="en-US" sz="3600" dirty="0" err="1">
                <a:latin typeface="DejaVu Sans" charset="0"/>
              </a:rPr>
              <a:t>Monospace</a:t>
            </a: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font combinations.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5644"/>
              </p:ext>
            </p:extLst>
          </p:nvPr>
        </p:nvGraphicFramePr>
        <p:xfrm>
          <a:off x="544512" y="2941637"/>
          <a:ext cx="81534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000000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Monospace</a:t>
                      </a:r>
                      <a:r>
                        <a:rPr lang="en-US" sz="3600" dirty="0" smtClean="0">
                          <a:solidFill>
                            <a:srgbClr val="000000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:</a:t>
                      </a:r>
                      <a:r>
                        <a:rPr lang="en-US" sz="3600" baseline="0" dirty="0" smtClean="0">
                          <a:solidFill>
                            <a:srgbClr val="000000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</a:t>
                      </a:r>
                      <a:r>
                        <a:rPr lang="en-US" sz="3600" dirty="0" smtClean="0">
                          <a:solidFill>
                            <a:srgbClr val="000000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font-family</a:t>
                      </a:r>
                      <a:endParaRPr lang="en-US" sz="3600" b="1" dirty="0">
                        <a:solidFill>
                          <a:srgbClr val="000000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/>
                          <a:cs typeface="Courier New"/>
                        </a:rPr>
                        <a:t>"Courier New", Courier, </a:t>
                      </a:r>
                      <a:r>
                        <a:rPr lang="en-US" sz="3600" b="1" dirty="0" err="1" smtClean="0">
                          <a:latin typeface="Courier New"/>
                          <a:cs typeface="Courier New"/>
                        </a:rPr>
                        <a:t>monospace</a:t>
                      </a:r>
                      <a:endParaRPr lang="en-US" sz="3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/>
                          <a:cs typeface="Courier New"/>
                        </a:rPr>
                        <a:t>"Lucida Console", Monaco, </a:t>
                      </a:r>
                      <a:r>
                        <a:rPr lang="en-US" sz="3600" b="1" dirty="0" err="1" smtClean="0">
                          <a:latin typeface="Courier New"/>
                          <a:cs typeface="Courier New"/>
                        </a:rPr>
                        <a:t>monospace</a:t>
                      </a:r>
                      <a:endParaRPr lang="en-US" sz="3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6808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font-size Keyword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775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Keywords can also be used to specify font-size.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Keywords: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medium (default) approx. 16px=1em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xx-small (</a:t>
            </a:r>
            <a:r>
              <a:rPr lang="en-US" sz="3600" b="1" dirty="0">
                <a:latin typeface="Courier New"/>
                <a:cs typeface="Courier New"/>
              </a:rPr>
              <a:t>absolute</a:t>
            </a:r>
            <a:r>
              <a:rPr lang="en-US" sz="3600" b="1" dirty="0" smtClean="0">
                <a:latin typeface="Courier New"/>
                <a:cs typeface="Courier New"/>
              </a:rPr>
              <a:t>)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x</a:t>
            </a:r>
            <a:r>
              <a:rPr lang="en-US" sz="3600" b="1" dirty="0">
                <a:latin typeface="Courier New"/>
                <a:cs typeface="Courier New"/>
              </a:rPr>
              <a:t>-small (absolute)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small</a:t>
            </a:r>
            <a:r>
              <a:rPr lang="en-US" sz="3600" b="1" dirty="0">
                <a:latin typeface="Courier New"/>
                <a:cs typeface="Courier New"/>
              </a:rPr>
              <a:t> (absolute)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large (absolute)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x-large</a:t>
            </a:r>
            <a:r>
              <a:rPr lang="en-US" sz="3600" b="1" dirty="0">
                <a:latin typeface="Courier New"/>
                <a:cs typeface="Courier New"/>
              </a:rPr>
              <a:t> (absolute)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xx</a:t>
            </a:r>
            <a:r>
              <a:rPr lang="en-US" sz="3600" b="1" dirty="0">
                <a:latin typeface="Courier New"/>
                <a:cs typeface="Courier New"/>
              </a:rPr>
              <a:t>-large (absolute)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smaller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(relative)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larger (relative)</a:t>
            </a:r>
            <a:endParaRPr lang="en-US" sz="3600" b="1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540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Common Font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Common font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15279"/>
              </p:ext>
            </p:extLst>
          </p:nvPr>
        </p:nvGraphicFramePr>
        <p:xfrm>
          <a:off x="544512" y="2941637"/>
          <a:ext cx="8153400" cy="289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766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Properties</a:t>
                      </a:r>
                      <a:endParaRPr lang="en-US" sz="3200" b="1" dirty="0">
                        <a:solidFill>
                          <a:srgbClr val="000000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3200" b="1" dirty="0">
                        <a:solidFill>
                          <a:srgbClr val="000000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font-style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normal,</a:t>
                      </a:r>
                      <a:r>
                        <a:rPr lang="en-US" sz="3200" b="1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italic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font-variant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normal, small-caps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font-height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12pt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font-weight</a:t>
                      </a:r>
                      <a:endParaRPr lang="en-US" sz="3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See next slide</a:t>
                      </a:r>
                      <a:endParaRPr lang="en-US" sz="32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532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font-weight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</a:t>
            </a:r>
            <a:r>
              <a:rPr lang="en-US" sz="3600" b="1" dirty="0" smtClean="0">
                <a:latin typeface="Courier New"/>
                <a:cs typeface="Courier New"/>
              </a:rPr>
              <a:t>font-weight</a:t>
            </a:r>
            <a:r>
              <a:rPr lang="en-US" sz="3600" dirty="0" smtClean="0">
                <a:latin typeface="DejaVu Sans" charset="0"/>
              </a:rPr>
              <a:t> properties defines the font thickness.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30845"/>
              </p:ext>
            </p:extLst>
          </p:nvPr>
        </p:nvGraphicFramePr>
        <p:xfrm>
          <a:off x="544512" y="3094037"/>
          <a:ext cx="8153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Properties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normal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Default (same as 400)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bold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Bold font (same as 700)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bolder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Make thicker characters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lighter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Make lighter characters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100, 200, 300,</a:t>
                      </a:r>
                      <a:r>
                        <a:rPr lang="en-US" sz="2800" b="1" baseline="0" dirty="0" smtClean="0">
                          <a:latin typeface="Courier New"/>
                          <a:cs typeface="Courier New"/>
                        </a:rPr>
                        <a:t> 400, 500, 600, 700, 800, 900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latin typeface="+mn-lt"/>
                          <a:cs typeface="Courier New"/>
                        </a:rPr>
                        <a:t>400 is same as normal</a:t>
                      </a:r>
                    </a:p>
                    <a:p>
                      <a:r>
                        <a:rPr lang="en-US" sz="2800" b="0" dirty="0" smtClean="0">
                          <a:latin typeface="+mn-lt"/>
                          <a:cs typeface="Courier New"/>
                        </a:rPr>
                        <a:t>700 is same as bold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907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font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</a:rPr>
              <a:t>Description: The </a:t>
            </a:r>
            <a:r>
              <a:rPr lang="en-US" sz="2800" b="1" dirty="0" smtClean="0">
                <a:latin typeface="Courier New"/>
                <a:cs typeface="Courier New"/>
              </a:rPr>
              <a:t>font</a:t>
            </a:r>
            <a:r>
              <a:rPr lang="en-US" sz="2800" dirty="0" smtClean="0">
                <a:latin typeface="DejaVu Sans" charset="0"/>
              </a:rPr>
              <a:t> 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DejaVu Sans" charset="0"/>
              </a:rPr>
              <a:t>For example</a:t>
            </a:r>
            <a:r>
              <a:rPr lang="en-US" sz="2800" b="1" dirty="0">
                <a:latin typeface="DejaVu Sans" charset="0"/>
              </a:rPr>
              <a:t>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err="1" smtClean="0">
                <a:latin typeface="Courier New"/>
                <a:cs typeface="Courier New"/>
              </a:rPr>
              <a:t>p.multiFontProp</a:t>
            </a:r>
            <a:r>
              <a:rPr lang="en-US" sz="28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font-weight</a:t>
            </a:r>
            <a:r>
              <a:rPr lang="en-US" sz="2800" b="1" dirty="0">
                <a:latin typeface="Courier New"/>
                <a:cs typeface="Courier New"/>
              </a:rPr>
              <a:t>: bold;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  font-size: 12pt;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  line-height: 14pt;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   font-family: Times, Garamond, serif;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}</a:t>
            </a:r>
            <a:endParaRPr lang="en-US" sz="2800" b="1" dirty="0">
              <a:latin typeface="Courier New"/>
              <a:cs typeface="Courier New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DejaVu Sans" charset="0"/>
              </a:rPr>
              <a:t>Same as: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err="1" smtClean="0">
                <a:latin typeface="Courier New"/>
                <a:cs typeface="Courier New"/>
              </a:rPr>
              <a:t>p.singleFontProp</a:t>
            </a:r>
            <a:r>
              <a:rPr lang="en-US" sz="28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font: bold 12pt/14pt Times, </a:t>
            </a:r>
            <a:r>
              <a:rPr lang="en-US" sz="2800" b="1" dirty="0" err="1" smtClean="0">
                <a:latin typeface="Courier New"/>
                <a:cs typeface="Courier New"/>
              </a:rPr>
              <a:t>Garmond</a:t>
            </a:r>
            <a:r>
              <a:rPr lang="en-US" sz="2800" b="1" dirty="0" smtClean="0">
                <a:latin typeface="Courier New"/>
                <a:cs typeface="Courier New"/>
              </a:rPr>
              <a:t>, serif}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77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background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70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background</a:t>
            </a:r>
            <a:r>
              <a:rPr lang="en-US" sz="3600" dirty="0" smtClean="0">
                <a:latin typeface="DejaVu Sans" charset="0"/>
              </a:rPr>
              <a:t> property combines many properties into one specification.  Quotes around URL pathname is not recommended.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For example</a:t>
            </a:r>
            <a:r>
              <a:rPr lang="en-US" sz="3600" b="1" dirty="0">
                <a:latin typeface="DejaVu Sans" charset="0"/>
              </a:rPr>
              <a:t>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body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background</a:t>
            </a:r>
            <a:r>
              <a:rPr lang="en-US" sz="3600" b="1" dirty="0">
                <a:latin typeface="Courier New"/>
                <a:cs typeface="Courier New"/>
              </a:rPr>
              <a:t>-image: </a:t>
            </a:r>
            <a:r>
              <a:rPr lang="en-US" sz="3600" b="1" dirty="0" err="1">
                <a:latin typeface="Courier New"/>
                <a:cs typeface="Courier New"/>
              </a:rPr>
              <a:t>url</a:t>
            </a:r>
            <a:r>
              <a:rPr lang="en-US" sz="3600" b="1" dirty="0">
                <a:latin typeface="Courier New"/>
                <a:cs typeface="Courier New"/>
              </a:rPr>
              <a:t>(images</a:t>
            </a:r>
            <a:r>
              <a:rPr lang="en-US" sz="3600" b="1" dirty="0" smtClean="0">
                <a:latin typeface="Courier New"/>
                <a:cs typeface="Courier New"/>
              </a:rPr>
              <a:t>/</a:t>
            </a:r>
            <a:r>
              <a:rPr lang="en-US" sz="3600" b="1" dirty="0" err="1" smtClean="0">
                <a:latin typeface="Courier New"/>
                <a:cs typeface="Courier New"/>
              </a:rPr>
              <a:t>draft.png</a:t>
            </a:r>
            <a:r>
              <a:rPr lang="en-US" sz="3600" b="1" dirty="0">
                <a:latin typeface="Courier New"/>
                <a:cs typeface="Courier New"/>
              </a:rPr>
              <a:t>);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background-color: azure;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</a:t>
            </a:r>
            <a:r>
              <a:rPr lang="en-US" sz="3600" b="1" dirty="0">
                <a:latin typeface="Courier New"/>
                <a:cs typeface="Courier New"/>
              </a:rPr>
              <a:t>background-repeat: no-repeat;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background-attachment: fixed;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background-position: center;}</a:t>
            </a:r>
            <a:endParaRPr lang="en-US" sz="3600" b="1" dirty="0">
              <a:latin typeface="Courier New"/>
              <a:cs typeface="Courier New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Same as: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body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background: </a:t>
            </a:r>
            <a:r>
              <a:rPr lang="en-US" sz="3600" b="1" dirty="0" err="1" smtClean="0">
                <a:latin typeface="Courier New"/>
                <a:cs typeface="Courier New"/>
              </a:rPr>
              <a:t>url</a:t>
            </a:r>
            <a:r>
              <a:rPr lang="en-US" sz="3600" b="1" dirty="0" smtClean="0">
                <a:latin typeface="Courier New"/>
                <a:cs typeface="Courier New"/>
              </a:rPr>
              <a:t>(images/</a:t>
            </a:r>
            <a:r>
              <a:rPr lang="en-US" sz="3600" b="1" dirty="0" err="1" smtClean="0">
                <a:latin typeface="Courier New"/>
                <a:cs typeface="Courier New"/>
              </a:rPr>
              <a:t>draft.png</a:t>
            </a:r>
            <a:r>
              <a:rPr lang="en-US" sz="3600" b="1" dirty="0" smtClean="0">
                <a:latin typeface="Courier New"/>
                <a:cs typeface="Courier New"/>
              </a:rPr>
              <a:t>) azure no-repeat fixed center;}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197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URL Property Values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70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Used to specify a URL value.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>
                <a:latin typeface="Courier New"/>
                <a:cs typeface="Courier New"/>
              </a:rPr>
              <a:t>url</a:t>
            </a:r>
            <a:r>
              <a:rPr lang="en-US" sz="3600" b="1" dirty="0">
                <a:latin typeface="Courier New"/>
                <a:cs typeface="Courier New"/>
              </a:rPr>
              <a:t>(protocol://server.domain.com/dirname/filename)</a:t>
            </a: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Examples: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url</a:t>
            </a:r>
            <a:r>
              <a:rPr lang="en-US" sz="3600" b="1" dirty="0" smtClean="0">
                <a:latin typeface="Courier New"/>
                <a:cs typeface="Courier New"/>
              </a:rPr>
              <a:t>(http://localhost/quote/images/flag.png)</a:t>
            </a:r>
          </a:p>
          <a:p>
            <a:pPr marL="1593850" lvl="2" indent="-1131888">
              <a:lnSpc>
                <a:spcPct val="97000"/>
              </a:lnSpc>
              <a:buClr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>
                <a:latin typeface="Courier New"/>
                <a:cs typeface="Courier New"/>
              </a:rPr>
              <a:t>url</a:t>
            </a:r>
            <a:r>
              <a:rPr lang="en-US" sz="3600" b="1" dirty="0" smtClean="0">
                <a:latin typeface="Courier New"/>
                <a:cs typeface="Courier New"/>
              </a:rPr>
              <a:t>(/quote/images/flag.png)</a:t>
            </a:r>
          </a:p>
          <a:p>
            <a:pPr marL="1593850" lvl="2" indent="-1131888">
              <a:lnSpc>
                <a:spcPct val="97000"/>
              </a:lnSpc>
              <a:buClr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url</a:t>
            </a:r>
            <a:r>
              <a:rPr lang="en-US" sz="3600" b="1" dirty="0" smtClean="0">
                <a:latin typeface="Courier New"/>
                <a:cs typeface="Courier New"/>
              </a:rPr>
              <a:t>(images/flag.png)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CSS Background Image:</a:t>
            </a:r>
            <a:endParaRPr lang="en-US" sz="3600" b="1" dirty="0">
              <a:latin typeface="DejaVu Sans" charset="0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background-image: </a:t>
            </a:r>
            <a:r>
              <a:rPr lang="en-US" sz="3600" b="1" dirty="0" err="1" smtClean="0">
                <a:latin typeface="Courier New"/>
                <a:cs typeface="Courier New"/>
              </a:rPr>
              <a:t>url</a:t>
            </a:r>
            <a:r>
              <a:rPr lang="en-US" sz="3600" b="1" dirty="0" smtClean="0">
                <a:latin typeface="Courier New"/>
                <a:cs typeface="Courier New"/>
              </a:rPr>
              <a:t>(images/draft.png</a:t>
            </a:r>
            <a:r>
              <a:rPr lang="en-US" sz="36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306107" y="6791177"/>
            <a:ext cx="4315605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Background Image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053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Inline Styles: style Attribute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Style attributes attached to each HTML tag.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Example: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style="color: blue;"&gt;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Blue, blue, my world is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 &lt;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Blue is my world since I'm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without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you.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925336" y="6877770"/>
            <a:ext cx="4620176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Inline Style Attribute</a:t>
            </a:r>
          </a:p>
        </p:txBody>
      </p:sp>
    </p:spTree>
    <p:extLst>
      <p:ext uri="{BB962C8B-B14F-4D97-AF65-F5344CB8AC3E}">
        <p14:creationId xmlns:p14="http://schemas.microsoft.com/office/powerpoint/2010/main" val="909462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text-align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text-align defines the justification properties of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15665"/>
              </p:ext>
            </p:extLst>
          </p:nvPr>
        </p:nvGraphicFramePr>
        <p:xfrm>
          <a:off x="468312" y="2865438"/>
          <a:ext cx="8153400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66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0000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Properties</a:t>
                      </a:r>
                      <a:endParaRPr lang="en-US" sz="3200" b="1" dirty="0">
                        <a:solidFill>
                          <a:srgbClr val="000000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0000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3200" b="1" dirty="0">
                        <a:solidFill>
                          <a:srgbClr val="000000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left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Left alignment (default)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right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Right alignment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center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Center alignment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justify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Align text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to span</a:t>
                      </a:r>
                      <a:r>
                        <a:rPr lang="en-US" sz="2800" baseline="0" dirty="0" smtClean="0"/>
                        <a:t> left and right margins by adjusting word spacing.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1251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Box Model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1295399"/>
          </a:xfrm>
          <a:ln/>
        </p:spPr>
        <p:txBody>
          <a:bodyPr tIns="12240">
            <a:normAutofit fontScale="925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HTML elements fit into a rectangular box.  Note: “outline” is outside of border: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1" y="2309478"/>
            <a:ext cx="9067801" cy="50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907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CSS Formatting Model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1066799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Each element fits into a rectangular space or box.  See Figure 8-14 on page 274: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2" name="Picture 1" descr="cssFormattingMode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" y="2484437"/>
            <a:ext cx="809580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710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border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85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border</a:t>
            </a:r>
            <a:r>
              <a:rPr lang="en-US" sz="3600" dirty="0" smtClean="0">
                <a:latin typeface="DejaVu Sans" charset="0"/>
              </a:rPr>
              <a:t> 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For example</a:t>
            </a:r>
            <a:r>
              <a:rPr lang="en-US" sz="3600" b="1" dirty="0">
                <a:latin typeface="DejaVu Sans" charset="0"/>
              </a:rPr>
              <a:t>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img.border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border-color: gray;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border-style: ridge;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</a:t>
            </a:r>
            <a:r>
              <a:rPr lang="en-US" sz="3600" b="1" dirty="0">
                <a:latin typeface="Courier New"/>
                <a:cs typeface="Courier New"/>
              </a:rPr>
              <a:t>border-width: 5px</a:t>
            </a:r>
            <a:r>
              <a:rPr lang="en-US" sz="3600" b="1" dirty="0" smtClean="0">
                <a:latin typeface="Courier New"/>
                <a:cs typeface="Courier New"/>
              </a:rPr>
              <a:t>;}</a:t>
            </a:r>
            <a:endParaRPr lang="en-US" sz="3600" b="1" dirty="0">
              <a:latin typeface="Courier New"/>
              <a:cs typeface="Courier New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Same as: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img.border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border: gray ridge 5px;}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113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float Properties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</a:t>
            </a:r>
            <a:r>
              <a:rPr lang="en-US" sz="3600" b="1" dirty="0" smtClean="0">
                <a:latin typeface="Courier New"/>
                <a:cs typeface="Courier New"/>
              </a:rPr>
              <a:t>float</a:t>
            </a:r>
            <a:r>
              <a:rPr lang="en-US" sz="3600" dirty="0" smtClean="0">
                <a:latin typeface="DejaVu Sans" charset="0"/>
              </a:rPr>
              <a:t> causes text to float around an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77055"/>
              </p:ext>
            </p:extLst>
          </p:nvPr>
        </p:nvGraphicFramePr>
        <p:xfrm>
          <a:off x="544512" y="2865437"/>
          <a:ext cx="8153400" cy="4267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19400"/>
                <a:gridCol w="533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Properties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left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Sets element to left margin and allow</a:t>
                      </a:r>
                      <a:r>
                        <a:rPr lang="en-US" sz="2800" baseline="0" dirty="0" smtClean="0"/>
                        <a:t>s text to flow on right side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right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Sets element</a:t>
                      </a:r>
                      <a:r>
                        <a:rPr lang="en-US" sz="2800" baseline="0" dirty="0" smtClean="0"/>
                        <a:t> to right margin and allows text to flow on left side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/>
                          <a:cs typeface="Courier New"/>
                        </a:rPr>
                        <a:t>none</a:t>
                      </a:r>
                      <a:endParaRPr lang="en-US" sz="28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Does not allow text to flow on either side of element (default)</a:t>
                      </a:r>
                      <a:endParaRPr lang="en-US" sz="2800" b="0" dirty="0">
                        <a:latin typeface="+mn-lt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513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Floating Elements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float</a:t>
            </a:r>
            <a:r>
              <a:rPr lang="en-US" sz="3600" dirty="0" smtClean="0">
                <a:latin typeface="DejaVu Sans" charset="0"/>
              </a:rPr>
              <a:t> property allows an element to be pushed horizontally left or right.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For example</a:t>
            </a:r>
            <a:r>
              <a:rPr lang="en-US" sz="3600" b="1" dirty="0">
                <a:latin typeface="DejaVu Sans" charset="0"/>
              </a:rPr>
              <a:t>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div.floatRight</a:t>
            </a:r>
            <a:r>
              <a:rPr lang="en-US" sz="3600" b="1" dirty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     float: right;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349391" y="6791177"/>
            <a:ext cx="4229043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Floating Elements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323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margin Properties (4 values)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70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margin</a:t>
            </a:r>
            <a:r>
              <a:rPr lang="en-US" sz="3600" dirty="0" smtClean="0">
                <a:latin typeface="DejaVu Sans" charset="0"/>
              </a:rPr>
              <a:t> 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For example</a:t>
            </a:r>
            <a:r>
              <a:rPr lang="en-US" sz="3600" b="1" dirty="0">
                <a:latin typeface="DejaVu Sans" charset="0"/>
              </a:rPr>
              <a:t>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div.edge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margin-top: 5px;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margin-right: 10px;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margin-bottom: 15px;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margin-left: 20px;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}</a:t>
            </a:r>
            <a:endParaRPr lang="en-US" sz="3600" b="1" dirty="0">
              <a:latin typeface="Courier New"/>
              <a:cs typeface="Courier New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Same as: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div.edge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margin: </a:t>
            </a:r>
            <a:r>
              <a:rPr lang="en-US" sz="3600" b="1" dirty="0">
                <a:latin typeface="Courier New"/>
                <a:cs typeface="Courier New"/>
              </a:rPr>
              <a:t>5px 10px 15px 20px</a:t>
            </a:r>
            <a:r>
              <a:rPr lang="en-US" sz="3600" b="1" dirty="0" smtClean="0">
                <a:latin typeface="Courier New"/>
                <a:cs typeface="Courier New"/>
              </a:rPr>
              <a:t>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48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margin Properties (3 values)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margin</a:t>
            </a:r>
            <a:r>
              <a:rPr lang="en-US" sz="3600" dirty="0" smtClean="0">
                <a:latin typeface="DejaVu Sans" charset="0"/>
              </a:rPr>
              <a:t> 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div.edge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margin: </a:t>
            </a:r>
            <a:r>
              <a:rPr lang="en-US" sz="3600" b="1" dirty="0">
                <a:latin typeface="Courier New"/>
                <a:cs typeface="Courier New"/>
              </a:rPr>
              <a:t>5px 10px </a:t>
            </a:r>
            <a:r>
              <a:rPr lang="en-US" sz="3600" b="1" dirty="0" smtClean="0">
                <a:latin typeface="Courier New"/>
                <a:cs typeface="Courier New"/>
              </a:rPr>
              <a:t>15px;}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Meaning:</a:t>
            </a:r>
            <a:endParaRPr lang="en-US" sz="3600" b="1" dirty="0">
              <a:latin typeface="DejaVu Sans" charset="0"/>
            </a:endParaRP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top margin is </a:t>
            </a:r>
            <a:r>
              <a:rPr lang="en-US" sz="3400" dirty="0" smtClean="0">
                <a:latin typeface="DejaVu Sans" charset="0"/>
              </a:rPr>
              <a:t>5px</a:t>
            </a: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 smtClean="0">
                <a:latin typeface="DejaVu Sans" charset="0"/>
              </a:rPr>
              <a:t>left and right margins are 10px</a:t>
            </a: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 smtClean="0">
                <a:latin typeface="DejaVu Sans" charset="0"/>
              </a:rPr>
              <a:t>bottom margin is 15px</a:t>
            </a:r>
            <a:endParaRPr lang="en-US" sz="34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98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margin Properties (2 values)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margin</a:t>
            </a:r>
            <a:r>
              <a:rPr lang="en-US" sz="3600" dirty="0" smtClean="0">
                <a:latin typeface="DejaVu Sans" charset="0"/>
              </a:rPr>
              <a:t> 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div.edge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margin: </a:t>
            </a:r>
            <a:r>
              <a:rPr lang="en-US" sz="3600" b="1" dirty="0">
                <a:latin typeface="Courier New"/>
                <a:cs typeface="Courier New"/>
              </a:rPr>
              <a:t>5px </a:t>
            </a:r>
            <a:r>
              <a:rPr lang="en-US" sz="3600" b="1" dirty="0" smtClean="0">
                <a:latin typeface="Courier New"/>
                <a:cs typeface="Courier New"/>
              </a:rPr>
              <a:t>10px;}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Meaning:</a:t>
            </a:r>
            <a:endParaRPr lang="en-US" sz="3600" b="1" dirty="0">
              <a:latin typeface="DejaVu Sans" charset="0"/>
            </a:endParaRP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top </a:t>
            </a:r>
            <a:r>
              <a:rPr lang="en-US" sz="3400" dirty="0" smtClean="0">
                <a:latin typeface="DejaVu Sans" charset="0"/>
              </a:rPr>
              <a:t>and bottom margins are 5px</a:t>
            </a: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 smtClean="0">
                <a:latin typeface="DejaVu Sans" charset="0"/>
              </a:rPr>
              <a:t>left and right margins are 10px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57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margin Properties (1 value)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margin</a:t>
            </a:r>
            <a:r>
              <a:rPr lang="en-US" sz="3600" dirty="0" smtClean="0">
                <a:latin typeface="DejaVu Sans" charset="0"/>
              </a:rPr>
              <a:t> 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div.edge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margin: 5px;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}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Meaning:</a:t>
            </a:r>
            <a:endParaRPr lang="en-US" sz="3600" b="1" dirty="0">
              <a:latin typeface="DejaVu Sans" charset="0"/>
            </a:endParaRP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 smtClean="0">
                <a:latin typeface="DejaVu Sans" charset="0"/>
              </a:rPr>
              <a:t>all four margins are 5px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453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Pros/Cons Inline Styles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Inline Style have a few advantages and several disadvantages.</a:t>
            </a:r>
            <a:br>
              <a:rPr lang="en-US" sz="3200" dirty="0" smtClean="0">
                <a:latin typeface="DejaVu Sans" charset="0"/>
              </a:rPr>
            </a:br>
            <a:endParaRPr lang="en-US" sz="3200" dirty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DejaVu Sans" charset="0"/>
              </a:rPr>
              <a:t>Advantages</a:t>
            </a:r>
            <a:r>
              <a:rPr lang="en-US" sz="3200" b="1" dirty="0" smtClean="0">
                <a:latin typeface="DejaVu Sans" charset="0"/>
              </a:rPr>
              <a:t>:</a:t>
            </a:r>
          </a:p>
          <a:p>
            <a:pPr marL="1465263" lvl="3" indent="-457200">
              <a:lnSpc>
                <a:spcPct val="9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Override most styles</a:t>
            </a:r>
            <a:br>
              <a:rPr lang="en-US" sz="3200" dirty="0" smtClean="0">
                <a:latin typeface="DejaVu Sans" charset="0"/>
              </a:rPr>
            </a:br>
            <a:endParaRPr lang="en-US" sz="3200" dirty="0" smtClean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Disadvantages:</a:t>
            </a:r>
          </a:p>
          <a:p>
            <a:pPr marL="1465263" lvl="3" indent="-457200">
              <a:lnSpc>
                <a:spcPct val="10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Can not reuse styles</a:t>
            </a:r>
          </a:p>
          <a:p>
            <a:pPr marL="1465263" lvl="3" indent="-457200">
              <a:lnSpc>
                <a:spcPct val="10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Multiple page styles more difficult</a:t>
            </a:r>
          </a:p>
          <a:p>
            <a:pPr marL="1465263" lvl="3" indent="-457200">
              <a:lnSpc>
                <a:spcPct val="10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Changes more difficult because styles are spread throughout document</a:t>
            </a:r>
            <a:endParaRPr lang="en-US" sz="32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64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padding Properties (4 values)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775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padding </a:t>
            </a:r>
            <a:r>
              <a:rPr lang="en-US" sz="3600" dirty="0" smtClean="0">
                <a:latin typeface="DejaVu Sans" charset="0"/>
              </a:rPr>
              <a:t>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For example</a:t>
            </a:r>
            <a:r>
              <a:rPr lang="en-US" sz="3600" b="1" dirty="0">
                <a:latin typeface="DejaVu Sans" charset="0"/>
              </a:rPr>
              <a:t>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div.matte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padding-top: 5px;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padding-right: 10px;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padding-bottom: 15px;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padding-left: 20px;}</a:t>
            </a:r>
            <a:endParaRPr lang="en-US" sz="3600" b="1" dirty="0">
              <a:latin typeface="Courier New"/>
              <a:cs typeface="Courier New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Same as: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div.matte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padding: </a:t>
            </a:r>
            <a:r>
              <a:rPr lang="en-US" sz="3600" b="1" dirty="0">
                <a:latin typeface="Courier New"/>
                <a:cs typeface="Courier New"/>
              </a:rPr>
              <a:t>5px 10px 15px 20px</a:t>
            </a:r>
            <a:r>
              <a:rPr lang="en-US" sz="3600" b="1" dirty="0" smtClean="0">
                <a:latin typeface="Courier New"/>
                <a:cs typeface="Courier New"/>
              </a:rPr>
              <a:t>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25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padding Properties (3 values)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padding</a:t>
            </a:r>
            <a:r>
              <a:rPr lang="en-US" sz="3600" dirty="0" smtClean="0">
                <a:latin typeface="DejaVu Sans" charset="0"/>
              </a:rPr>
              <a:t> 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div.matte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padding: </a:t>
            </a:r>
            <a:r>
              <a:rPr lang="en-US" sz="3600" b="1" dirty="0">
                <a:latin typeface="Courier New"/>
                <a:cs typeface="Courier New"/>
              </a:rPr>
              <a:t>5px 10px </a:t>
            </a:r>
            <a:r>
              <a:rPr lang="en-US" sz="3600" b="1" dirty="0" smtClean="0">
                <a:latin typeface="Courier New"/>
                <a:cs typeface="Courier New"/>
              </a:rPr>
              <a:t>15px;}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Meaning:</a:t>
            </a:r>
            <a:endParaRPr lang="en-US" sz="3600" b="1" dirty="0">
              <a:latin typeface="DejaVu Sans" charset="0"/>
            </a:endParaRP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top </a:t>
            </a:r>
            <a:r>
              <a:rPr lang="en-US" sz="3400" dirty="0" smtClean="0">
                <a:latin typeface="DejaVu Sans" charset="0"/>
              </a:rPr>
              <a:t>padding </a:t>
            </a:r>
            <a:r>
              <a:rPr lang="en-US" sz="3400" dirty="0">
                <a:latin typeface="DejaVu Sans" charset="0"/>
              </a:rPr>
              <a:t>is </a:t>
            </a:r>
            <a:r>
              <a:rPr lang="en-US" sz="3400" dirty="0" smtClean="0">
                <a:latin typeface="DejaVu Sans" charset="0"/>
              </a:rPr>
              <a:t>5px</a:t>
            </a: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 smtClean="0">
                <a:latin typeface="DejaVu Sans" charset="0"/>
              </a:rPr>
              <a:t>left and right paddings are 10px</a:t>
            </a: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 smtClean="0">
                <a:latin typeface="DejaVu Sans" charset="0"/>
              </a:rPr>
              <a:t>bottom padding is 15px</a:t>
            </a:r>
            <a:endParaRPr lang="en-US" sz="34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75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padding Properties (2 values)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padding</a:t>
            </a:r>
            <a:r>
              <a:rPr lang="en-US" sz="3600" dirty="0" smtClean="0">
                <a:latin typeface="DejaVu Sans" charset="0"/>
              </a:rPr>
              <a:t> 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div.matte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padding: </a:t>
            </a:r>
            <a:r>
              <a:rPr lang="en-US" sz="3600" b="1" dirty="0">
                <a:latin typeface="Courier New"/>
                <a:cs typeface="Courier New"/>
              </a:rPr>
              <a:t>5px </a:t>
            </a:r>
            <a:r>
              <a:rPr lang="en-US" sz="3600" b="1" dirty="0" smtClean="0">
                <a:latin typeface="Courier New"/>
                <a:cs typeface="Courier New"/>
              </a:rPr>
              <a:t>10px;}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Meaning:</a:t>
            </a:r>
            <a:endParaRPr lang="en-US" sz="3600" b="1" dirty="0">
              <a:latin typeface="DejaVu Sans" charset="0"/>
            </a:endParaRP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>
                <a:latin typeface="DejaVu Sans" charset="0"/>
              </a:rPr>
              <a:t>top </a:t>
            </a:r>
            <a:r>
              <a:rPr lang="en-US" sz="3400" dirty="0" smtClean="0">
                <a:latin typeface="DejaVu Sans" charset="0"/>
              </a:rPr>
              <a:t>and bottom paddings are 5px</a:t>
            </a: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 smtClean="0">
                <a:latin typeface="DejaVu Sans" charset="0"/>
              </a:rPr>
              <a:t>left and right paddings are 10px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88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padding Properties (1 value)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padding</a:t>
            </a:r>
            <a:r>
              <a:rPr lang="en-US" sz="3600" dirty="0" smtClean="0">
                <a:latin typeface="DejaVu Sans" charset="0"/>
              </a:rPr>
              <a:t> property combines many properties into one specification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div.matte</a:t>
            </a:r>
            <a:r>
              <a:rPr lang="en-US" sz="36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padding: 5px;}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Meaning:</a:t>
            </a:r>
            <a:endParaRPr lang="en-US" sz="3600" b="1" dirty="0">
              <a:latin typeface="DejaVu Sans" charset="0"/>
            </a:endParaRPr>
          </a:p>
          <a:p>
            <a:pPr marL="1176338" lvl="4" indent="-571500">
              <a:lnSpc>
                <a:spcPct val="107000"/>
              </a:lnSpc>
              <a:spcBef>
                <a:spcPts val="663"/>
              </a:spcBef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400" dirty="0" smtClean="0">
                <a:latin typeface="DejaVu Sans" charset="0"/>
              </a:rPr>
              <a:t>all four paddings are 5px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64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list-style-image Property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1" y="1341438"/>
            <a:ext cx="8457408" cy="5794896"/>
          </a:xfrm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</a:rPr>
              <a:t>Description: The </a:t>
            </a:r>
            <a:r>
              <a:rPr lang="en-US" sz="2800" b="1" dirty="0" smtClean="0">
                <a:latin typeface="Courier New"/>
                <a:cs typeface="Courier New"/>
              </a:rPr>
              <a:t>list-style-image </a:t>
            </a:r>
            <a:r>
              <a:rPr lang="en-US" sz="2800" dirty="0" smtClean="0">
                <a:latin typeface="DejaVu Sans" charset="0"/>
              </a:rPr>
              <a:t>property defines an image for the list item instead of a bullet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err="1" smtClean="0">
                <a:latin typeface="Courier New"/>
                <a:cs typeface="Courier New"/>
              </a:rPr>
              <a:t>li.check</a:t>
            </a:r>
            <a:r>
              <a:rPr lang="en-US" sz="2800" b="1" dirty="0" smtClean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list-style-image: </a:t>
            </a:r>
            <a:r>
              <a:rPr lang="en-US" sz="2800" b="1" dirty="0" err="1" smtClean="0">
                <a:latin typeface="Courier New"/>
                <a:cs typeface="Courier New"/>
              </a:rPr>
              <a:t>url</a:t>
            </a:r>
            <a:r>
              <a:rPr lang="en-US" sz="2800" b="1" dirty="0" smtClean="0">
                <a:latin typeface="Courier New"/>
                <a:cs typeface="Courier New"/>
              </a:rPr>
              <a:t>(images/</a:t>
            </a:r>
            <a:r>
              <a:rPr lang="en-US" sz="2800" b="1" dirty="0" err="1" smtClean="0">
                <a:latin typeface="Courier New"/>
                <a:cs typeface="Courier New"/>
              </a:rPr>
              <a:t>check.png</a:t>
            </a:r>
            <a:r>
              <a:rPr lang="en-US" sz="2800" b="1" dirty="0" smtClean="0">
                <a:latin typeface="Courier New"/>
                <a:cs typeface="Courier New"/>
              </a:rPr>
              <a:t>);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list-style-type: square;}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DejaVu Sans" charset="0"/>
              </a:rPr>
              <a:t>Meaning:</a:t>
            </a:r>
            <a:endParaRPr lang="en-US" sz="2800" b="1" dirty="0">
              <a:latin typeface="DejaVu Sans" charset="0"/>
            </a:endParaRPr>
          </a:p>
          <a:p>
            <a:pPr marL="604838" lvl="4" indent="0">
              <a:lnSpc>
                <a:spcPct val="107000"/>
              </a:lnSpc>
              <a:spcBef>
                <a:spcPts val="663"/>
              </a:spcBef>
              <a:buClrTx/>
              <a:buSzPct val="10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</a:rPr>
              <a:t>Defines the image “</a:t>
            </a:r>
            <a:r>
              <a:rPr lang="en-US" sz="2800" dirty="0" err="1" smtClean="0">
                <a:latin typeface="DejaVu Sans" charset="0"/>
              </a:rPr>
              <a:t>check.png</a:t>
            </a:r>
            <a:r>
              <a:rPr lang="en-US" sz="2800" dirty="0" smtClean="0">
                <a:latin typeface="DejaVu Sans" charset="0"/>
              </a:rPr>
              <a:t>” instead of an item bullet.  If the image file is not found, the browser uses a square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03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border-collapse Property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The</a:t>
            </a:r>
            <a:r>
              <a:rPr lang="en-US" sz="3200" b="1" dirty="0" smtClean="0">
                <a:latin typeface="Courier New"/>
                <a:cs typeface="Courier New"/>
              </a:rPr>
              <a:t> border-collapse </a:t>
            </a:r>
            <a:r>
              <a:rPr lang="en-US" sz="3200" dirty="0" smtClean="0">
                <a:latin typeface="DejaVu Sans" charset="0"/>
              </a:rPr>
              <a:t>property controls spacing between table cells and the border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table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border-collapse</a:t>
            </a:r>
            <a:r>
              <a:rPr lang="en-US" sz="3200" b="1" dirty="0">
                <a:latin typeface="Courier New"/>
                <a:cs typeface="Courier New"/>
              </a:rPr>
              <a:t>: collapse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915872" y="6791177"/>
            <a:ext cx="470584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Table Border Collapse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882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White-space Property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The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DejaVu Sans" charset="0"/>
              </a:rPr>
              <a:t>“</a:t>
            </a:r>
            <a:r>
              <a:rPr lang="en-US" sz="3200" b="1" dirty="0" smtClean="0">
                <a:latin typeface="Courier New"/>
                <a:cs typeface="Courier New"/>
              </a:rPr>
              <a:t>white-space</a:t>
            </a:r>
            <a:r>
              <a:rPr lang="en-US" sz="3200" dirty="0" smtClean="0">
                <a:latin typeface="DejaVu Sans" charset="0"/>
              </a:rPr>
              <a:t>”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DejaVu Sans" charset="0"/>
              </a:rPr>
              <a:t>property controls how a sentence is wrapped.  The value “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3200" dirty="0" smtClean="0">
                <a:latin typeface="DejaVu Sans" charset="0"/>
              </a:rPr>
              <a:t>” prevents the text from wrapping.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err="1" smtClean="0">
                <a:latin typeface="Courier New"/>
                <a:cs typeface="Courier New"/>
              </a:rPr>
              <a:t>div.coding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b="1" dirty="0">
                <a:latin typeface="Courier New"/>
                <a:cs typeface="Courier New"/>
              </a:rPr>
              <a:t>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   white</a:t>
            </a:r>
            <a:r>
              <a:rPr lang="en-US" sz="3200" b="1" dirty="0">
                <a:latin typeface="Courier New"/>
                <a:cs typeface="Courier New"/>
              </a:rPr>
              <a:t>-space: </a:t>
            </a:r>
            <a:r>
              <a:rPr lang="en-US" sz="3200" b="1" dirty="0" err="1">
                <a:latin typeface="Courier New"/>
                <a:cs typeface="Courier New"/>
              </a:rPr>
              <a:t>nowrap</a:t>
            </a:r>
            <a:r>
              <a:rPr lang="en-US" sz="3200" b="1" dirty="0">
                <a:latin typeface="Courier New"/>
                <a:cs typeface="Courier New"/>
              </a:rPr>
              <a:t>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   font</a:t>
            </a:r>
            <a:r>
              <a:rPr lang="en-US" sz="3200" b="1" dirty="0">
                <a:latin typeface="Courier New"/>
                <a:cs typeface="Courier New"/>
              </a:rPr>
              <a:t>-family: "Courier </a:t>
            </a:r>
            <a:r>
              <a:rPr lang="en-US" sz="3200" b="1" dirty="0" smtClean="0">
                <a:latin typeface="Courier New"/>
                <a:cs typeface="Courier New"/>
              </a:rPr>
              <a:t>New",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  Courier</a:t>
            </a:r>
            <a:r>
              <a:rPr lang="en-US" sz="3200" b="1" dirty="0">
                <a:latin typeface="Courier New"/>
                <a:cs typeface="Courier New"/>
              </a:rPr>
              <a:t>, </a:t>
            </a:r>
            <a:r>
              <a:rPr lang="en-US" sz="3200" b="1" dirty="0" err="1">
                <a:latin typeface="Courier New"/>
                <a:cs typeface="Courier New"/>
              </a:rPr>
              <a:t>monospace</a:t>
            </a:r>
            <a:r>
              <a:rPr lang="en-US" sz="3200" b="1" dirty="0">
                <a:latin typeface="Courier New"/>
                <a:cs typeface="Courier New"/>
              </a:rPr>
              <a:t>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</a:t>
            </a:r>
            <a:r>
              <a:rPr lang="en-US" sz="3200" b="1" dirty="0" smtClean="0">
                <a:latin typeface="Courier New"/>
                <a:cs typeface="Courier New"/>
              </a:rPr>
              <a:t>font</a:t>
            </a:r>
            <a:r>
              <a:rPr lang="en-US" sz="3200" b="1" dirty="0">
                <a:latin typeface="Courier New"/>
                <a:cs typeface="Courier New"/>
              </a:rPr>
              <a:t>-weight: bold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17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Round Corners Property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Description: The </a:t>
            </a:r>
            <a:r>
              <a:rPr lang="en-US" sz="3600" b="1" dirty="0" smtClean="0">
                <a:latin typeface="Courier New"/>
                <a:cs typeface="Courier New"/>
              </a:rPr>
              <a:t>border-radius</a:t>
            </a:r>
            <a:r>
              <a:rPr lang="en-US" sz="3600" dirty="0" smtClean="0">
                <a:latin typeface="DejaVu Sans" charset="0"/>
              </a:rPr>
              <a:t> property displays rounded corners on borders.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</a:t>
            </a:r>
            <a:r>
              <a:rPr lang="en-US" sz="3600" b="1" dirty="0">
                <a:latin typeface="DejaVu Sans" charset="0"/>
              </a:rPr>
              <a:t>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 </a:t>
            </a:r>
            <a:r>
              <a:rPr lang="en-US" sz="3600" b="1" dirty="0" err="1">
                <a:latin typeface="Courier New"/>
                <a:cs typeface="Courier New"/>
              </a:rPr>
              <a:t>div.rounded</a:t>
            </a:r>
            <a:r>
              <a:rPr lang="en-US" sz="3600" b="1" dirty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     border-radius: 10px;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     border: medium double gray;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     padding: 20px;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  }</a:t>
            </a:r>
            <a:endParaRPr lang="en-US" sz="3600" b="1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603471" y="6791177"/>
            <a:ext cx="372089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Border Radius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342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nth-child Selector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55000" lnSpcReduction="2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The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DejaVu Sans" charset="0"/>
              </a:rPr>
              <a:t>“</a:t>
            </a:r>
            <a:r>
              <a:rPr lang="en-US" sz="3200" b="1" dirty="0" smtClean="0">
                <a:latin typeface="Courier New"/>
                <a:cs typeface="Courier New"/>
              </a:rPr>
              <a:t>nth-child</a:t>
            </a:r>
            <a:r>
              <a:rPr lang="en-US" sz="3200" dirty="0" smtClean="0">
                <a:latin typeface="DejaVu Sans" charset="0"/>
              </a:rPr>
              <a:t>”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DejaVu Sans" charset="0"/>
              </a:rPr>
              <a:t>property </a:t>
            </a:r>
            <a:r>
              <a:rPr lang="en-US" sz="3200" dirty="0" smtClean="0">
                <a:latin typeface="DejaVu Sans" charset="0"/>
              </a:rPr>
              <a:t>specifies a certain value for every “nth” child of its parent.</a:t>
            </a:r>
            <a:endParaRPr lang="en-US" sz="32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&lt;style&gt;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</a:t>
            </a:r>
            <a:r>
              <a:rPr lang="en-US" sz="3200" b="1" dirty="0" err="1">
                <a:latin typeface="Courier New"/>
                <a:cs typeface="Courier New"/>
              </a:rPr>
              <a:t>ul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err="1">
                <a:latin typeface="Courier New"/>
                <a:cs typeface="Courier New"/>
              </a:rPr>
              <a:t>li:nth-child</a:t>
            </a:r>
            <a:r>
              <a:rPr lang="en-US" sz="3200" b="1" dirty="0">
                <a:latin typeface="Courier New"/>
                <a:cs typeface="Courier New"/>
              </a:rPr>
              <a:t>(even)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background: #ffff00;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}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</a:t>
            </a:r>
            <a:r>
              <a:rPr lang="en-US" sz="3200" b="1" dirty="0" err="1">
                <a:latin typeface="Courier New"/>
                <a:cs typeface="Courier New"/>
              </a:rPr>
              <a:t>ul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err="1">
                <a:latin typeface="Courier New"/>
                <a:cs typeface="Courier New"/>
              </a:rPr>
              <a:t>li:nth-child</a:t>
            </a:r>
            <a:r>
              <a:rPr lang="en-US" sz="3200" b="1" dirty="0">
                <a:latin typeface="Courier New"/>
                <a:cs typeface="Courier New"/>
              </a:rPr>
              <a:t>(odd)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background: #00ffff;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}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&lt;/style&gt;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</a:t>
            </a:r>
            <a:r>
              <a:rPr lang="en-US" sz="3200" b="1" dirty="0" err="1">
                <a:latin typeface="Courier New"/>
                <a:cs typeface="Courier New"/>
              </a:rPr>
              <a:t>ul</a:t>
            </a:r>
            <a:r>
              <a:rPr lang="en-US" sz="3200" b="1" dirty="0">
                <a:latin typeface="Courier New"/>
                <a:cs typeface="Courier New"/>
              </a:rPr>
              <a:t>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&lt;li&gt; One &lt;/li&gt;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&lt;li&gt; Two &lt;/li&gt;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&lt;li&gt; Three &lt;/li&gt;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&lt;li&gt; Four &lt;/li&gt;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&lt;/</a:t>
            </a:r>
            <a:r>
              <a:rPr lang="en-US" sz="3200" b="1" dirty="0" err="1">
                <a:latin typeface="Courier New"/>
                <a:cs typeface="Courier New"/>
              </a:rPr>
              <a:t>ul</a:t>
            </a:r>
            <a:r>
              <a:rPr lang="en-US" sz="3200" b="1" dirty="0">
                <a:latin typeface="Courier New"/>
                <a:cs typeface="Courier New"/>
              </a:rPr>
              <a:t>&gt;</a:t>
            </a:r>
            <a:endParaRPr lang="en-US" sz="3200" b="1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515751" y="6791177"/>
            <a:ext cx="3506088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nth-child Selector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93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latin typeface="DejaVu Sans" charset="0"/>
              </a:rPr>
              <a:t>nth-of-type </a:t>
            </a:r>
            <a:r>
              <a:rPr lang="en-US" dirty="0" smtClean="0">
                <a:latin typeface="DejaVu Sans" charset="0"/>
              </a:rPr>
              <a:t>Selector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 smtClean="0">
                <a:latin typeface="DejaVu Sans" charset="0"/>
              </a:rPr>
              <a:t>Description: The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DejaVu Sans" charset="0"/>
              </a:rPr>
              <a:t>“</a:t>
            </a:r>
            <a:r>
              <a:rPr lang="en-US" sz="1400" b="1" dirty="0">
                <a:latin typeface="Courier New"/>
                <a:cs typeface="Courier New"/>
              </a:rPr>
              <a:t>nth-of-type</a:t>
            </a:r>
            <a:r>
              <a:rPr lang="en-US" sz="1400" dirty="0" smtClean="0">
                <a:latin typeface="DejaVu Sans" charset="0"/>
              </a:rPr>
              <a:t>”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DejaVu Sans" charset="0"/>
              </a:rPr>
              <a:t>property </a:t>
            </a:r>
            <a:r>
              <a:rPr lang="en-US" sz="1400" dirty="0" smtClean="0">
                <a:latin typeface="DejaVu Sans" charset="0"/>
              </a:rPr>
              <a:t>specifies a certain attribute for every </a:t>
            </a:r>
            <a:r>
              <a:rPr lang="en-US" sz="1400" dirty="0" smtClean="0">
                <a:latin typeface="DejaVu Sans" charset="0"/>
              </a:rPr>
              <a:t>element that is the </a:t>
            </a:r>
            <a:r>
              <a:rPr lang="en-US" sz="1400" dirty="0" smtClean="0">
                <a:latin typeface="DejaVu Sans" charset="0"/>
              </a:rPr>
              <a:t>“nth” element of its parent.</a:t>
            </a:r>
            <a:endParaRPr lang="en-US" sz="14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&lt;style&gt;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smtClean="0">
                <a:latin typeface="Courier New"/>
                <a:cs typeface="Courier New"/>
              </a:rPr>
              <a:t>   </a:t>
            </a:r>
            <a:r>
              <a:rPr lang="en-US" sz="1400" b="1" dirty="0" err="1" smtClean="0">
                <a:latin typeface="Courier New"/>
                <a:cs typeface="Courier New"/>
              </a:rPr>
              <a:t>div.row:nth-of-type</a:t>
            </a:r>
            <a:r>
              <a:rPr lang="en-US" sz="1400" b="1" dirty="0" smtClean="0">
                <a:latin typeface="Courier New"/>
                <a:cs typeface="Courier New"/>
              </a:rPr>
              <a:t>(odd</a:t>
            </a:r>
            <a:r>
              <a:rPr lang="en-US" sz="1400" b="1" dirty="0">
                <a:latin typeface="Courier New"/>
                <a:cs typeface="Courier New"/>
              </a:rPr>
              <a:t>)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      background-color: #CCCCCC;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   }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   </a:t>
            </a:r>
            <a:r>
              <a:rPr lang="en-US" sz="1400" b="1" dirty="0" err="1">
                <a:latin typeface="Courier New"/>
                <a:cs typeface="Courier New"/>
              </a:rPr>
              <a:t>div.row:nth-of-type</a:t>
            </a:r>
            <a:r>
              <a:rPr lang="en-US" sz="1400" b="1" dirty="0">
                <a:latin typeface="Courier New"/>
                <a:cs typeface="Courier New"/>
              </a:rPr>
              <a:t>(even)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      background-color: #666666;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      color: #</a:t>
            </a:r>
            <a:r>
              <a:rPr lang="en-US" sz="1400" b="1" dirty="0" err="1">
                <a:latin typeface="Courier New"/>
                <a:cs typeface="Courier New"/>
              </a:rPr>
              <a:t>ffffff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   </a:t>
            </a: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smtClean="0">
                <a:latin typeface="Courier New"/>
                <a:cs typeface="Courier New"/>
              </a:rPr>
              <a:t>&lt;/</a:t>
            </a:r>
            <a:r>
              <a:rPr lang="en-US" sz="1400" b="1" dirty="0">
                <a:latin typeface="Courier New"/>
                <a:cs typeface="Courier New"/>
              </a:rPr>
              <a:t>style&gt;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&lt;div class="row"&gt; List One &lt;/div&gt;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&lt;p&gt; Paragraph One &lt;/p&gt;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&lt;div class="row"&gt; List Two &lt;/div&gt;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&lt;p&gt; Paragraph Two &lt;/p&gt;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&lt;div class="row"&gt; List Three &lt;/div&gt;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&lt;p&gt; Paragraph Three &lt;/p&gt;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&lt;div class="row"&gt; List Four &lt;/div&gt;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/>
                <a:cs typeface="Courier New"/>
              </a:rPr>
              <a:t>&lt;p&gt; Paragraph Four &lt;/p&gt;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000208" y="6867377"/>
            <a:ext cx="3736921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nth-of-type Selector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601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Document-Level Stylesheet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dirty="0" smtClean="0">
                <a:latin typeface="DejaVu Sans" charset="0"/>
              </a:rPr>
              <a:t>Description: Style attributes embedded in an HTML document.</a:t>
            </a:r>
            <a:br>
              <a:rPr lang="en-US" sz="2200" dirty="0" smtClean="0">
                <a:latin typeface="DejaVu Sans" charset="0"/>
              </a:rPr>
            </a:br>
            <a:endParaRPr lang="en-US" sz="2200" dirty="0" smtClean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>
                <a:latin typeface="Courier New"/>
                <a:cs typeface="Courier New"/>
              </a:rPr>
              <a:t>&lt;head&gt;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 smtClean="0">
                <a:latin typeface="Courier New"/>
                <a:cs typeface="Courier New"/>
              </a:rPr>
              <a:t>   &lt;style </a:t>
            </a:r>
            <a:r>
              <a:rPr lang="en-US" sz="2200" b="1" dirty="0">
                <a:latin typeface="Courier New"/>
                <a:cs typeface="Courier New"/>
              </a:rPr>
              <a:t>type="text/</a:t>
            </a:r>
            <a:r>
              <a:rPr lang="en-US" sz="2200" b="1" dirty="0" err="1">
                <a:latin typeface="Courier New"/>
                <a:cs typeface="Courier New"/>
              </a:rPr>
              <a:t>css</a:t>
            </a:r>
            <a:r>
              <a:rPr lang="en-US" sz="2200" b="1" dirty="0" smtClean="0">
                <a:latin typeface="Courier New"/>
                <a:cs typeface="Courier New"/>
              </a:rPr>
              <a:t>"&gt;</a:t>
            </a:r>
            <a:endParaRPr lang="en-US" sz="2200" b="1" dirty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 smtClean="0">
                <a:latin typeface="Courier New"/>
                <a:cs typeface="Courier New"/>
              </a:rPr>
              <a:t>      div {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 smtClean="0">
                <a:latin typeface="Courier New"/>
                <a:cs typeface="Courier New"/>
              </a:rPr>
              <a:t>         color</a:t>
            </a:r>
            <a:r>
              <a:rPr lang="en-US" sz="2200" b="1" dirty="0">
                <a:latin typeface="Courier New"/>
                <a:cs typeface="Courier New"/>
              </a:rPr>
              <a:t>: blue;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>
                <a:latin typeface="Courier New"/>
                <a:cs typeface="Courier New"/>
              </a:rPr>
              <a:t>         </a:t>
            </a:r>
            <a:r>
              <a:rPr lang="en-US" sz="2200" b="1" dirty="0" smtClean="0">
                <a:latin typeface="Courier New"/>
                <a:cs typeface="Courier New"/>
              </a:rPr>
              <a:t>font-style</a:t>
            </a:r>
            <a:r>
              <a:rPr lang="en-US" sz="2200" b="1" dirty="0">
                <a:latin typeface="Courier New"/>
                <a:cs typeface="Courier New"/>
              </a:rPr>
              <a:t>: italic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     }</a:t>
            </a:r>
            <a:endParaRPr lang="en-US" sz="2200" b="1" dirty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 smtClean="0">
                <a:latin typeface="Courier New"/>
                <a:cs typeface="Courier New"/>
              </a:rPr>
              <a:t>   &lt;</a:t>
            </a:r>
            <a:r>
              <a:rPr lang="en-US" sz="2200" b="1" dirty="0">
                <a:latin typeface="Courier New"/>
                <a:cs typeface="Courier New"/>
              </a:rPr>
              <a:t>/style&gt;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>
                <a:latin typeface="Courier New"/>
                <a:cs typeface="Courier New"/>
              </a:rPr>
              <a:t>&lt;/head&gt;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200" b="1" dirty="0">
              <a:latin typeface="Courier New"/>
              <a:cs typeface="Courier New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>
                <a:latin typeface="Courier New"/>
                <a:cs typeface="Courier New"/>
              </a:rPr>
              <a:t>&lt;body&gt;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 smtClean="0">
                <a:latin typeface="Courier New"/>
                <a:cs typeface="Courier New"/>
              </a:rPr>
              <a:t>   &lt;</a:t>
            </a:r>
            <a:r>
              <a:rPr lang="en-US" sz="2200" b="1" dirty="0">
                <a:latin typeface="Courier New"/>
                <a:cs typeface="Courier New"/>
              </a:rPr>
              <a:t>div&gt;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>
                <a:latin typeface="Courier New"/>
                <a:cs typeface="Courier New"/>
              </a:rPr>
              <a:t>      </a:t>
            </a:r>
            <a:r>
              <a:rPr lang="en-US" sz="2200" b="1" dirty="0" smtClean="0">
                <a:latin typeface="Courier New"/>
                <a:cs typeface="Courier New"/>
              </a:rPr>
              <a:t>I'm so blue I don't know what to do.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>
                <a:latin typeface="Courier New"/>
                <a:cs typeface="Courier New"/>
              </a:rPr>
              <a:t> </a:t>
            </a:r>
            <a:r>
              <a:rPr lang="en-US" sz="2200" b="1" dirty="0" smtClean="0">
                <a:latin typeface="Courier New"/>
                <a:cs typeface="Courier New"/>
              </a:rPr>
              <a:t>  &lt;</a:t>
            </a:r>
            <a:r>
              <a:rPr lang="en-US" sz="2200" b="1" dirty="0">
                <a:latin typeface="Courier New"/>
                <a:cs typeface="Courier New"/>
              </a:rPr>
              <a:t>/div</a:t>
            </a:r>
            <a:r>
              <a:rPr lang="en-US" sz="2200" b="1" dirty="0" smtClean="0">
                <a:latin typeface="Courier New"/>
                <a:cs typeface="Courier New"/>
              </a:rPr>
              <a:t>&gt;</a:t>
            </a: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200" b="1" dirty="0" smtClean="0">
                <a:latin typeface="Courier New"/>
                <a:cs typeface="Courier New"/>
              </a:rPr>
              <a:t>&lt;</a:t>
            </a:r>
            <a:r>
              <a:rPr lang="en-US" sz="2200" b="1" dirty="0">
                <a:latin typeface="Courier New"/>
                <a:cs typeface="Courier New"/>
              </a:rPr>
              <a:t>/body</a:t>
            </a:r>
            <a:r>
              <a:rPr lang="en-US" sz="2200" b="1" dirty="0" smtClean="0">
                <a:latin typeface="Courier New"/>
                <a:cs typeface="Courier New"/>
              </a:rPr>
              <a:t>&gt;</a:t>
            </a:r>
            <a:endParaRPr lang="en-US" sz="22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085363" y="6877770"/>
            <a:ext cx="5460149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Document-Level Stylesheet</a:t>
            </a:r>
          </a:p>
        </p:txBody>
      </p:sp>
    </p:spTree>
    <p:extLst>
      <p:ext uri="{BB962C8B-B14F-4D97-AF65-F5344CB8AC3E}">
        <p14:creationId xmlns:p14="http://schemas.microsoft.com/office/powerpoint/2010/main" val="30310592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Media Queries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Autofit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dirty="0" smtClean="0">
                <a:latin typeface="DejaVu Sans" charset="0"/>
              </a:rPr>
              <a:t>Description: </a:t>
            </a:r>
            <a:r>
              <a:rPr lang="en-US" sz="1100" dirty="0" smtClean="0">
                <a:latin typeface="DejaVu Sans" charset="0"/>
              </a:rPr>
              <a:t>Media Queries allow you to specify a device and set an attribute based on things like height, width, orientation (landscape/portrait), and resolution.</a:t>
            </a:r>
            <a:endParaRPr lang="en-US" sz="1100" dirty="0" smtClean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1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 smtClean="0">
                <a:latin typeface="DejaVu Sans" charset="0"/>
              </a:rPr>
              <a:t>Example: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&lt;style&gt;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div.maxMin</a:t>
            </a:r>
            <a:r>
              <a:rPr lang="en-US" sz="1100" b="1" dirty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color: black;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background-color: yellow;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}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1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@media screen and (max-width: 500px)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 </a:t>
            </a:r>
            <a:r>
              <a:rPr lang="en-US" sz="1100" b="1" dirty="0" err="1">
                <a:latin typeface="Courier New"/>
                <a:cs typeface="Courier New"/>
              </a:rPr>
              <a:t>div.maxMin</a:t>
            </a:r>
            <a:r>
              <a:rPr lang="en-US" sz="1100" b="1" dirty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     color: yellow;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     background-color: black;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 }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}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1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@media screen and (min-width: 700px)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 </a:t>
            </a:r>
            <a:r>
              <a:rPr lang="en-US" sz="1100" b="1" dirty="0" err="1">
                <a:latin typeface="Courier New"/>
                <a:cs typeface="Courier New"/>
              </a:rPr>
              <a:t>div.maxMin</a:t>
            </a:r>
            <a:r>
              <a:rPr lang="en-US" sz="1100" b="1" dirty="0">
                <a:latin typeface="Courier New"/>
                <a:cs typeface="Courier New"/>
              </a:rPr>
              <a:t> {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     color: black;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     background-color: cyan;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    }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}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&lt;/style&gt;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100" b="1" dirty="0">
              <a:latin typeface="Courier New"/>
              <a:cs typeface="Courier New"/>
            </a:endParaRP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&lt;div class="</a:t>
            </a:r>
            <a:r>
              <a:rPr lang="en-US" sz="1100" b="1" dirty="0" err="1">
                <a:latin typeface="Courier New"/>
                <a:cs typeface="Courier New"/>
              </a:rPr>
              <a:t>maxMin</a:t>
            </a:r>
            <a:r>
              <a:rPr lang="en-US" sz="1100" b="1" dirty="0">
                <a:latin typeface="Courier New"/>
                <a:cs typeface="Courier New"/>
              </a:rPr>
              <a:t>"&gt;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When the screen is smaller than 500px it is one color.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When the screen is smaller than 700px it is another.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   Resize </a:t>
            </a:r>
            <a:r>
              <a:rPr lang="en-US" sz="1100" b="1">
                <a:latin typeface="Courier New"/>
                <a:cs typeface="Courier New"/>
              </a:rPr>
              <a:t>the </a:t>
            </a:r>
            <a:r>
              <a:rPr lang="en-US" sz="1100" b="1" smtClean="0">
                <a:latin typeface="Courier New"/>
                <a:cs typeface="Courier New"/>
              </a:rPr>
              <a:t>browser </a:t>
            </a:r>
            <a:r>
              <a:rPr lang="en-US" sz="1100" b="1" dirty="0">
                <a:latin typeface="Courier New"/>
                <a:cs typeface="Courier New"/>
              </a:rPr>
              <a:t>to try it!</a:t>
            </a:r>
          </a:p>
          <a:p>
            <a:pPr marL="1593850" lvl="2" indent="-1131888">
              <a:lnSpc>
                <a:spcPct val="97000"/>
              </a:lnSpc>
              <a:buClrTx/>
              <a:buFontTx/>
              <a:buNone/>
              <a:tabLst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100" b="1" dirty="0">
                <a:latin typeface="Courier New"/>
                <a:cs typeface="Courier New"/>
              </a:rPr>
              <a:t>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766672" y="7019777"/>
            <a:ext cx="315984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Media Queries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125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DejaVu Sans" charset="0"/>
              </a:rPr>
              <a:t>Pros/Cons Doc-Level Styles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Description: Document-Level </a:t>
            </a:r>
            <a:r>
              <a:rPr lang="en-US" sz="3200" dirty="0" err="1" smtClean="0">
                <a:latin typeface="DejaVu Sans" charset="0"/>
              </a:rPr>
              <a:t>Stylesheets</a:t>
            </a:r>
            <a:r>
              <a:rPr lang="en-US" sz="3200" dirty="0" smtClean="0">
                <a:latin typeface="DejaVu Sans" charset="0"/>
              </a:rPr>
              <a:t> have some advantages and disadvantages.</a:t>
            </a:r>
            <a:br>
              <a:rPr lang="en-US" sz="3200" dirty="0" smtClean="0">
                <a:latin typeface="DejaVu Sans" charset="0"/>
              </a:rPr>
            </a:br>
            <a:endParaRPr lang="en-US" sz="3200" dirty="0" smtClean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Advantages:</a:t>
            </a:r>
          </a:p>
          <a:p>
            <a:pPr marL="1465263" lvl="3" indent="-457200">
              <a:lnSpc>
                <a:spcPct val="9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Overrides externally defined styles</a:t>
            </a:r>
          </a:p>
          <a:p>
            <a:pPr marL="1465263" lvl="3" indent="-457200">
              <a:lnSpc>
                <a:spcPct val="9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Easy to experiment before moving to external </a:t>
            </a:r>
            <a:r>
              <a:rPr lang="en-US" sz="3200" dirty="0" err="1" smtClean="0">
                <a:latin typeface="DejaVu Sans" charset="0"/>
              </a:rPr>
              <a:t>stylesheets</a:t>
            </a:r>
            <a:r>
              <a:rPr lang="en-US" sz="3200" dirty="0" smtClean="0">
                <a:latin typeface="DejaVu Sans" charset="0"/>
              </a:rPr>
              <a:t/>
            </a:r>
            <a:br>
              <a:rPr lang="en-US" sz="3200" dirty="0" smtClean="0">
                <a:latin typeface="DejaVu Sans" charset="0"/>
              </a:rPr>
            </a:br>
            <a:endParaRPr lang="en-US" sz="3200" dirty="0" smtClean="0">
              <a:latin typeface="DejaVu Sans" charset="0"/>
            </a:endParaRPr>
          </a:p>
          <a:p>
            <a:pPr marL="414338" lvl="1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Disadvantages:</a:t>
            </a:r>
          </a:p>
          <a:p>
            <a:pPr marL="1465263" lvl="3" indent="-457200">
              <a:lnSpc>
                <a:spcPct val="107000"/>
              </a:lnSpc>
              <a:buClr>
                <a:schemeClr val="tx1"/>
              </a:buClr>
              <a:buSzPct val="100000"/>
              <a:buFont typeface="Wingdings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Managing multiple documents </a:t>
            </a:r>
            <a:r>
              <a:rPr lang="en-US" sz="3200" dirty="0" smtClean="0">
                <a:latin typeface="DejaVu Sans" charset="0"/>
              </a:rPr>
              <a:t>difficult</a:t>
            </a:r>
            <a:endParaRPr lang="en-US" sz="32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214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latin typeface="DejaVu Sans" charset="0"/>
              </a:rPr>
              <a:t>External </a:t>
            </a:r>
            <a:r>
              <a:rPr lang="en-US" dirty="0" err="1">
                <a:latin typeface="DejaVu Sans" charset="0"/>
              </a:rPr>
              <a:t>Stylesheets</a:t>
            </a:r>
            <a:endParaRPr lang="en-US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 lnSpcReduction="10000"/>
          </a:bodyPr>
          <a:lstStyle/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>
                <a:latin typeface="DejaVu Sans" charset="0"/>
              </a:rPr>
              <a:t>Description: Styles can be placed in a separate file and imported into an HTML document.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>
              <a:latin typeface="DejaVu Sans" charset="0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/>
                <a:cs typeface="Courier New"/>
              </a:rPr>
              <a:t>&lt;head&gt;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smtClean="0">
                <a:latin typeface="Courier New"/>
                <a:cs typeface="Courier New"/>
              </a:rPr>
              <a:t>   &lt;</a:t>
            </a:r>
            <a:r>
              <a:rPr lang="en-US" sz="2400" b="1" dirty="0">
                <a:latin typeface="Courier New"/>
                <a:cs typeface="Courier New"/>
              </a:rPr>
              <a:t>link </a:t>
            </a:r>
            <a:r>
              <a:rPr lang="en-US" sz="2400" b="1" dirty="0" err="1">
                <a:latin typeface="Courier New"/>
                <a:cs typeface="Courier New"/>
              </a:rPr>
              <a:t>rel</a:t>
            </a:r>
            <a:r>
              <a:rPr lang="en-US" sz="2400" b="1" dirty="0">
                <a:latin typeface="Courier New"/>
                <a:cs typeface="Courier New"/>
              </a:rPr>
              <a:t>="</a:t>
            </a:r>
            <a:r>
              <a:rPr lang="en-US" sz="2400" b="1" dirty="0" err="1">
                <a:latin typeface="Courier New"/>
                <a:cs typeface="Courier New"/>
              </a:rPr>
              <a:t>stylesheet</a:t>
            </a:r>
            <a:r>
              <a:rPr lang="en-US" sz="2400" b="1" dirty="0">
                <a:latin typeface="Courier New"/>
                <a:cs typeface="Courier New"/>
              </a:rPr>
              <a:t>"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/>
                <a:cs typeface="Courier New"/>
              </a:rPr>
              <a:t>         type="text/</a:t>
            </a:r>
            <a:r>
              <a:rPr lang="en-US" sz="2400" b="1" dirty="0" err="1">
                <a:latin typeface="Courier New"/>
                <a:cs typeface="Courier New"/>
              </a:rPr>
              <a:t>css</a:t>
            </a:r>
            <a:r>
              <a:rPr lang="en-US" sz="2400" b="1" dirty="0">
                <a:latin typeface="Courier New"/>
                <a:cs typeface="Courier New"/>
              </a:rPr>
              <a:t>"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/>
                <a:cs typeface="Courier New"/>
              </a:rPr>
              <a:t>         </a:t>
            </a:r>
            <a:r>
              <a:rPr lang="en-US" sz="2400" b="1" dirty="0" err="1">
                <a:latin typeface="Courier New"/>
                <a:cs typeface="Courier New"/>
              </a:rPr>
              <a:t>href</a:t>
            </a:r>
            <a:r>
              <a:rPr lang="en-US" sz="2400" b="1" dirty="0">
                <a:latin typeface="Courier New"/>
                <a:cs typeface="Courier New"/>
              </a:rPr>
              <a:t>="styles.css</a:t>
            </a:r>
            <a:r>
              <a:rPr lang="en-US" sz="2400" b="1" dirty="0" smtClean="0">
                <a:latin typeface="Courier New"/>
                <a:cs typeface="Courier New"/>
              </a:rPr>
              <a:t>"&gt;</a:t>
            </a:r>
            <a:endParaRPr lang="en-US" sz="2400" b="1" dirty="0">
              <a:latin typeface="Courier New"/>
              <a:cs typeface="Courier New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/>
                <a:cs typeface="Courier New"/>
              </a:rPr>
              <a:t>&lt;/head&gt;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/>
                <a:cs typeface="Courier New"/>
              </a:rPr>
              <a:t>&lt;body&gt;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smtClean="0">
                <a:latin typeface="Courier New"/>
                <a:cs typeface="Courier New"/>
              </a:rPr>
              <a:t>   &lt;</a:t>
            </a:r>
            <a:r>
              <a:rPr lang="en-US" sz="2400" b="1" dirty="0">
                <a:latin typeface="Courier New"/>
                <a:cs typeface="Courier New"/>
              </a:rPr>
              <a:t>div&gt;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/>
                <a:cs typeface="Courier New"/>
              </a:rPr>
              <a:t>      </a:t>
            </a:r>
            <a:r>
              <a:rPr lang="en-US" sz="2400" b="1" dirty="0" smtClean="0">
                <a:latin typeface="Courier New"/>
                <a:cs typeface="Courier New"/>
              </a:rPr>
              <a:t>I'm so blue I don't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know what to do.</a:t>
            </a:r>
            <a:endParaRPr lang="en-US" sz="2400" b="1" dirty="0">
              <a:latin typeface="Courier New"/>
              <a:cs typeface="Courier New"/>
            </a:endParaRP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smtClean="0">
                <a:latin typeface="Courier New"/>
                <a:cs typeface="Courier New"/>
              </a:rPr>
              <a:t>   &lt;</a:t>
            </a:r>
            <a:r>
              <a:rPr lang="en-US" sz="2400" b="1" dirty="0">
                <a:latin typeface="Courier New"/>
                <a:cs typeface="Courier New"/>
              </a:rPr>
              <a:t>/div&gt;</a:t>
            </a:r>
          </a:p>
          <a:p>
            <a:pPr marL="11113" indent="-1111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smtClean="0">
                <a:latin typeface="Courier New"/>
                <a:cs typeface="Courier New"/>
              </a:rPr>
              <a:t>&lt;</a:t>
            </a:r>
            <a:r>
              <a:rPr lang="en-US" sz="2400" b="1" dirty="0">
                <a:latin typeface="Courier New"/>
                <a:cs typeface="Courier New"/>
              </a:rPr>
              <a:t>/body</a:t>
            </a:r>
            <a:r>
              <a:rPr lang="en-US" sz="2400" b="1" dirty="0" smtClean="0">
                <a:latin typeface="Courier New"/>
                <a:cs typeface="Courier New"/>
              </a:rPr>
              <a:t>&gt;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1319D-A972-8D4C-B56F-2439FCA08B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285739" y="6877770"/>
            <a:ext cx="505939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08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External Stylesheet Link</a:t>
            </a:r>
          </a:p>
        </p:txBody>
      </p:sp>
    </p:spTree>
    <p:extLst>
      <p:ext uri="{BB962C8B-B14F-4D97-AF65-F5344CB8AC3E}">
        <p14:creationId xmlns:p14="http://schemas.microsoft.com/office/powerpoint/2010/main" val="52901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Custom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OrielCustom</Template>
  <TotalTime>41970</TotalTime>
  <Words>4808</Words>
  <Application>Microsoft Office PowerPoint</Application>
  <PresentationFormat>Custom</PresentationFormat>
  <Paragraphs>1158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 Unicode MS</vt:lpstr>
      <vt:lpstr>MS PGothic</vt:lpstr>
      <vt:lpstr>Arial</vt:lpstr>
      <vt:lpstr>Century Schoolbook</vt:lpstr>
      <vt:lpstr>Courier New</vt:lpstr>
      <vt:lpstr>DejaVu Sans</vt:lpstr>
      <vt:lpstr>Times New Roman</vt:lpstr>
      <vt:lpstr>Wingdings</vt:lpstr>
      <vt:lpstr>Wingdings 2</vt:lpstr>
      <vt:lpstr>OrielCustom</vt:lpstr>
      <vt:lpstr>HTML Boot Camp</vt:lpstr>
      <vt:lpstr>What is a Style Sheet</vt:lpstr>
      <vt:lpstr>Purpose of Style Sheet</vt:lpstr>
      <vt:lpstr>Style Sheet Techniques</vt:lpstr>
      <vt:lpstr>Inline Styles: style Attribute</vt:lpstr>
      <vt:lpstr>Pros/Cons Inline Styles</vt:lpstr>
      <vt:lpstr>Document-Level Stylesheet</vt:lpstr>
      <vt:lpstr>Pros/Cons Doc-Level Styles</vt:lpstr>
      <vt:lpstr>External Stylesheets</vt:lpstr>
      <vt:lpstr>External Stylesheets</vt:lpstr>
      <vt:lpstr>Pros/Cons External Styles</vt:lpstr>
      <vt:lpstr>Cascading Order</vt:lpstr>
      <vt:lpstr>Style Comments</vt:lpstr>
      <vt:lpstr>Style Precedence</vt:lpstr>
      <vt:lpstr>Style Syntax</vt:lpstr>
      <vt:lpstr>Multiple Selectors</vt:lpstr>
      <vt:lpstr>Contextual Selectors</vt:lpstr>
      <vt:lpstr>Multiple Contextual Selectors</vt:lpstr>
      <vt:lpstr>Parent/Child (Descendant) Selectors</vt:lpstr>
      <vt:lpstr>Universal Selectors</vt:lpstr>
      <vt:lpstr>Adjacent (Sibling) Selectors</vt:lpstr>
      <vt:lpstr>Attribute Selectors</vt:lpstr>
      <vt:lpstr>More Attribute Selectors</vt:lpstr>
      <vt:lpstr>Pseudoelement Selectors</vt:lpstr>
      <vt:lpstr>Regular Class Selectors</vt:lpstr>
      <vt:lpstr>Generic Class Selectors</vt:lpstr>
      <vt:lpstr>ID Selectors</vt:lpstr>
      <vt:lpstr>Pseudoclass Selectors</vt:lpstr>
      <vt:lpstr>Pseudoclass Selectors</vt:lpstr>
      <vt:lpstr>Selectors Reference</vt:lpstr>
      <vt:lpstr>Important Style Overriding</vt:lpstr>
      <vt:lpstr>Style Sheet Specificity</vt:lpstr>
      <vt:lpstr>Equally Specific Styles</vt:lpstr>
      <vt:lpstr>CSS Inheritance</vt:lpstr>
      <vt:lpstr>Forcing Inheritance</vt:lpstr>
      <vt:lpstr>Absolute Length Properties</vt:lpstr>
      <vt:lpstr>Relative Length Properties</vt:lpstr>
      <vt:lpstr>Color Models</vt:lpstr>
      <vt:lpstr>Color Names</vt:lpstr>
      <vt:lpstr>Color Property Values</vt:lpstr>
      <vt:lpstr>Web Safe Font Combinations</vt:lpstr>
      <vt:lpstr>Web Safe Font Combinations</vt:lpstr>
      <vt:lpstr>Web Safe Font Combinations</vt:lpstr>
      <vt:lpstr>font-size Keyword Properties</vt:lpstr>
      <vt:lpstr>Common Font Properties</vt:lpstr>
      <vt:lpstr>font-weight Properties</vt:lpstr>
      <vt:lpstr>font Properties</vt:lpstr>
      <vt:lpstr>background Properties</vt:lpstr>
      <vt:lpstr>URL Property Values</vt:lpstr>
      <vt:lpstr>text-align Properties</vt:lpstr>
      <vt:lpstr>Box Model</vt:lpstr>
      <vt:lpstr>CSS Formatting Model</vt:lpstr>
      <vt:lpstr>border Properties</vt:lpstr>
      <vt:lpstr>float Properties</vt:lpstr>
      <vt:lpstr>Floating Elements</vt:lpstr>
      <vt:lpstr>margin Properties (4 values)</vt:lpstr>
      <vt:lpstr>margin Properties (3 values)</vt:lpstr>
      <vt:lpstr>margin Properties (2 values)</vt:lpstr>
      <vt:lpstr>margin Properties (1 value)</vt:lpstr>
      <vt:lpstr>padding Properties (4 values)</vt:lpstr>
      <vt:lpstr>padding Properties (3 values)</vt:lpstr>
      <vt:lpstr>padding Properties (2 values)</vt:lpstr>
      <vt:lpstr>padding Properties (1 value)</vt:lpstr>
      <vt:lpstr>list-style-image Property</vt:lpstr>
      <vt:lpstr>border-collapse Property</vt:lpstr>
      <vt:lpstr>White-space Property</vt:lpstr>
      <vt:lpstr>Round Corners Property</vt:lpstr>
      <vt:lpstr>nth-child Selector</vt:lpstr>
      <vt:lpstr>nth-of-type Selector</vt:lpstr>
      <vt:lpstr>Media Queries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description>Presentation Layout Template</dc:description>
  <cp:lastModifiedBy>McClurg, Fred R</cp:lastModifiedBy>
  <cp:revision>135</cp:revision>
  <cp:lastPrinted>1601-01-01T00:00:00Z</cp:lastPrinted>
  <dcterms:created xsi:type="dcterms:W3CDTF">2012-02-18T19:51:28Z</dcterms:created>
  <dcterms:modified xsi:type="dcterms:W3CDTF">2016-03-27T19:15:21Z</dcterms:modified>
</cp:coreProperties>
</file>