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5" r:id="rId4"/>
    <p:sldId id="276" r:id="rId5"/>
    <p:sldId id="274" r:id="rId6"/>
    <p:sldId id="277" r:id="rId7"/>
    <p:sldId id="278" r:id="rId8"/>
    <p:sldId id="270" r:id="rId9"/>
    <p:sldId id="291" r:id="rId10"/>
    <p:sldId id="281" r:id="rId11"/>
    <p:sldId id="302" r:id="rId12"/>
    <p:sldId id="292" r:id="rId13"/>
    <p:sldId id="298" r:id="rId14"/>
    <p:sldId id="299" r:id="rId15"/>
    <p:sldId id="300" r:id="rId16"/>
    <p:sldId id="301" r:id="rId17"/>
    <p:sldId id="293" r:id="rId18"/>
    <p:sldId id="279" r:id="rId19"/>
    <p:sldId id="295" r:id="rId20"/>
    <p:sldId id="288" r:id="rId21"/>
    <p:sldId id="297" r:id="rId22"/>
    <p:sldId id="303" r:id="rId23"/>
    <p:sldId id="283" r:id="rId24"/>
    <p:sldId id="284" r:id="rId25"/>
    <p:sldId id="285" r:id="rId26"/>
    <p:sldId id="289" r:id="rId27"/>
    <p:sldId id="296" r:id="rId28"/>
    <p:sldId id="304" r:id="rId29"/>
    <p:sldId id="305" r:id="rId30"/>
    <p:sldId id="306" r:id="rId31"/>
    <p:sldId id="307" r:id="rId32"/>
    <p:sldId id="308" r:id="rId33"/>
    <p:sldId id="309" r:id="rId34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100"/>
      </p:cViewPr>
      <p:guideLst>
        <p:guide orient="horz" pos="2160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482" y="-10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A481E1-C795-46ED-ABE0-EFACBDBB3B5F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2E3B5E-20F5-5844-8418-DA162FB5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86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2541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61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DF954E46-F9EE-4C6D-BADD-1626FF0F624A}" type="datetime1">
              <a:rPr lang="en-US" smtClean="0"/>
              <a:t>3/27/2016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2313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2312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4B7293D-4859-1C4F-A9DB-C6064052E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6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B88931D-D38C-FB4F-AB81-329A2AB2E0B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D414682-0821-4A80-96EC-97F801BAE01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C14837D-1D5C-4BB3-801C-2A96ACF981B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448642D-0A67-40CF-A6F1-450AB2394C0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74D79D-85DD-4A00-ADA9-CA17DB1D3B8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A41CF4E-72C1-4923-866A-2431D00106F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0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3241ED8-EB4E-4F46-8E47-D500A885916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E095543-9F57-417E-9514-EB6450A8BF3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422843D-0749-4B0F-8A06-DF37A77AD9A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0D87F5-A4CB-403C-8094-90B8F9BE943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2288924-8074-407F-8A2D-2AA4E2CFC68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70208D6-F5E3-4E35-BAFD-19397105F62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2CADE0B-7C41-4C8D-8036-E253CD2D587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2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C41F66-6E22-4E24-85D6-A160A4633D8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65CE43-BFB9-4FC0-8B6A-E72CE0C80C3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06CDEF-05D0-4524-AB7A-AF5224D16EF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4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989A4E0-264E-46ED-A942-2098304A207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0C526E7-3C68-4F37-AB81-F9C9B0B8524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0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0948EC-B07F-461E-8EA1-0F277F37FEC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2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D3F92BD-71A8-43B3-8310-70610B4780E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72FE272-36D5-4411-9C7E-B28BE4B3E6F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3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1A31071-39CD-40F4-83CE-685341E35F2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7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509D05-F7B5-4955-BE5B-D5627CBE21B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209E510-6E24-4482-A394-BE5C0387139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2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713556-C7D7-4B69-B94A-33FE70A7FC3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DE146AF-8AE3-4848-8C9A-084787F03B5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7B8E9C6-8233-4BEB-9600-BA8649561A6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4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1E318EC-034E-4760-B787-E9180BCEF54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BDD21B3-FE39-4A95-B834-CF2EFB50749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D7BE82D-FFDC-4671-817E-56880DED93C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03E0DBB-7531-4D2E-A96E-AD3C79DC5D3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15F668-A6F3-4860-90DB-8C8681FE3A4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E5B4993-5C25-40AB-AEA0-EAD18ED532A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9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80E8B5-8494-4F54-8B3E-FAA16CB2AF8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97112" y="1036637"/>
            <a:ext cx="70330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40012" y="3429000"/>
            <a:ext cx="6804422" cy="151193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B032F1B3-029D-4C4C-A492-5CD1A9128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CF46-B094-E848-B4A2-3B8B813FB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3391-F75A-434B-A7D4-79BEF2F13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3B8EE692-E0FF-1049-99D6-3F88E90B0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0" y="1379537"/>
            <a:ext cx="8308181" cy="5943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CB283-0B6C-C24F-B738-8804C4F2BC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49C32D8-55D3-4541-A0A3-51CD6BFCB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DF139-A2E8-6949-A137-C7AAA6411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C629-ABDA-564C-A043-CDA0D5417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1369A-C93D-034B-AC1B-DB65DDC119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7B02-8EF5-4441-BD49-D7F2A456D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90F0-9CFD-D44B-B00C-27783D49D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C28E91-D359-F844-B92F-936662EC40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733425"/>
          </a:xfrm>
          <a:prstGeom prst="rect">
            <a:avLst/>
          </a:prstGeom>
        </p:spPr>
        <p:txBody>
          <a:bodyPr vert="horz" lIns="100794" tIns="50397" rIns="100794" bIns="50397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379538"/>
            <a:ext cx="82327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1682DECA-5934-BB42-98A4-F691248ABE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 cap="small">
          <a:solidFill>
            <a:schemeClr val="tx2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fontAlgn="base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marL="704850" indent="-3016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2pPr>
      <a:lvl3pPr marL="1006475" indent="-200025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3pPr>
      <a:lvl4pPr marL="1309688" indent="-200025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4pPr>
      <a:lvl5pPr marL="1611313" indent="-200025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036638"/>
            <a:ext cx="7315200" cy="914400"/>
          </a:xfrm>
        </p:spPr>
        <p:txBody>
          <a:bodyPr tIns="63360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6000" dirty="0">
                <a:latin typeface="DejaVu Sans" pitchFamily="32" charset="0"/>
                <a:ea typeface="DejaVu Sans" pitchFamily="34" charset="0"/>
              </a:rPr>
              <a:t>HTML Boot Camp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320523"/>
            <a:ext cx="6805612" cy="2852204"/>
          </a:xfrm>
          <a:noFill/>
        </p:spPr>
        <p:txBody>
          <a:bodyPr lIns="0" tIns="28080" rIns="0" bIns="0" anchor="ctr">
            <a:spAutoFit/>
          </a:bodyPr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dirty="0">
                <a:latin typeface="DejaVu Sans" charset="0"/>
                <a:cs typeface="DejaVu Sans" charset="0"/>
              </a:rPr>
              <a:t>Chapter </a:t>
            </a:r>
            <a:r>
              <a:rPr lang="en-US" sz="6600" dirty="0" smtClean="0">
                <a:latin typeface="DejaVu Sans" charset="0"/>
                <a:cs typeface="DejaVu Sans" charset="0"/>
              </a:rPr>
              <a:t>9</a:t>
            </a:r>
            <a:endParaRPr lang="en-US" sz="66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dirty="0" smtClean="0">
                <a:latin typeface="DejaVu Sans" charset="0"/>
                <a:cs typeface="DejaVu Sans" charset="0"/>
              </a:rPr>
              <a:t>Forms</a:t>
            </a:r>
            <a:endParaRPr lang="en-US" sz="60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Kirkwood Continuing </a:t>
            </a:r>
            <a:r>
              <a:rPr lang="en-US" dirty="0" smtClean="0">
                <a:latin typeface="DejaVu Sans" charset="0"/>
                <a:cs typeface="DejaVu Sans" charset="0"/>
              </a:rPr>
              <a:t>Education</a:t>
            </a:r>
            <a:endParaRPr lang="en-US" dirty="0">
              <a:latin typeface="DejaVu Sans" charset="0"/>
              <a:cs typeface="DejaVu Sans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068513" y="6865938"/>
            <a:ext cx="7505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Check Box Input Type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6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check box allows you to select many-of-many options (multiple selection).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&lt;form action="javascript:void(0);"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   method="post" 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type="checkbox" name="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animals" value="lions" &gt; Lions &lt;br&gt;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&lt;input type="checkbox" name="animals" value="tigers" &gt; Tigers &lt;br&gt;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type="checkbox" name="animals" value="bears" &gt; Bears 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&lt;br&gt; &lt;br&gt;</a:t>
            </a:r>
            <a:endParaRPr lang="it-IT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type="submit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668712" y="6751637"/>
            <a:ext cx="484767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Check Box Input Type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35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&lt;label&gt; Tag with “for” &amp; “id”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850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Associates a label with a control.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&lt;input type="radio"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name="frequency"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   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value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="1"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id="always"&gt;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label for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="always"&gt;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Always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label&gt; 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409127" y="6751637"/>
            <a:ext cx="328878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Label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360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Label Element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20000"/>
          </a:bodyPr>
          <a:lstStyle/>
          <a:p>
            <a:pPr marL="4763" indent="-4763">
              <a:lnSpc>
                <a:spcPct val="12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dirty="0">
                <a:latin typeface="DejaVu Sans" charset="0"/>
                <a:cs typeface="DejaVu Sans" charset="0"/>
              </a:rPr>
              <a:t>Description: </a:t>
            </a:r>
            <a:r>
              <a:rPr lang="en-US" sz="1600" dirty="0" smtClean="0">
                <a:latin typeface="DejaVu Sans" charset="0"/>
                <a:cs typeface="DejaVu Sans" charset="0"/>
              </a:rPr>
              <a:t>The labels can be associated with another element in order to assist screen readers and to enable the label to be clicked.</a:t>
            </a:r>
          </a:p>
          <a:p>
            <a:pPr indent="-334963">
              <a:lnSpc>
                <a:spcPct val="12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12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&lt;input type="radio" name="comedians" 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 value="ac" id="ac</a:t>
            </a:r>
            <a:r>
              <a:rPr lang="it-IT" sz="17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endParaRPr lang="it-IT" sz="1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&lt;label for="ac"&gt;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Abbott &amp;amp; Costello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&lt;/label&gt; &lt;br&gt;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t-IT" sz="1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&lt;input type="radio" name="comedians" 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 value="lh" id="lh</a:t>
            </a:r>
            <a:r>
              <a:rPr lang="it-IT" sz="17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endParaRPr lang="it-IT" sz="1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&lt;label for="lh"&gt;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Laurel &amp;amp; Hardy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&lt;/label&gt; &lt;br&gt;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t-IT" sz="1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&lt;input type="radio" name="comedians" 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 value="ml" id="ml</a:t>
            </a:r>
            <a:r>
              <a:rPr lang="it-IT" sz="17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endParaRPr lang="it-IT" sz="1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&lt;label for="ml"&gt;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   Dean Martin &amp;amp; Jerry Lewis</a:t>
            </a:r>
          </a:p>
          <a:p>
            <a:pPr lvl="1"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1700" b="1" dirty="0">
                <a:latin typeface="Courier New" charset="0"/>
                <a:ea typeface="ＭＳ Ｐゴシック" charset="0"/>
                <a:cs typeface="Courier New" charset="0"/>
              </a:rPr>
              <a:t>   &lt;/label&gt; &lt;</a:t>
            </a:r>
            <a:r>
              <a:rPr lang="it-IT" sz="1700" b="1" dirty="0" smtClean="0">
                <a:latin typeface="Courier New" charset="0"/>
                <a:ea typeface="ＭＳ Ｐゴシック" charset="0"/>
                <a:cs typeface="Courier New" charset="0"/>
              </a:rPr>
              <a:t>p&gt;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611812" y="6980237"/>
            <a:ext cx="390684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Label Element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8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&lt;input&gt; type buttons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&lt;input&gt; tag features three different buttons.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input type="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button</a:t>
            </a:r>
            <a:b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 value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Button</a:t>
            </a:r>
            <a:b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onclick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="javascript:alert('Button pressed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!');"&gt;</a:t>
            </a:r>
            <a:endParaRPr lang="it-IT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input type="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reset</a:t>
            </a:r>
            <a:b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 value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="Reset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input type="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submit</a:t>
            </a:r>
            <a:b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 value</a:t>
            </a:r>
            <a:r>
              <a:rPr lang="it-IT" sz="3000" b="1" dirty="0">
                <a:latin typeface="Courier New" charset="0"/>
                <a:ea typeface="ＭＳ Ｐゴシック" charset="0"/>
                <a:cs typeface="Courier New" charset="0"/>
              </a:rPr>
              <a:t>="Submit</a:t>
            </a:r>
            <a:r>
              <a:rPr lang="it-IT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0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389821" y="7019777"/>
            <a:ext cx="453669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Input Type Buttons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207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&lt;button&gt; Tag with text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&lt;button&gt; has several advantages over the &lt;input type=“button”&gt; including HTML formatting of text and image support.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6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it-IT" sz="3600" b="1" dirty="0" err="1">
                <a:latin typeface="Courier New" charset="0"/>
                <a:ea typeface="ＭＳ Ｐゴシック" charset="0"/>
                <a:cs typeface="Courier New" charset="0"/>
              </a:rPr>
              <a:t>button</a:t>
            </a:r>
            <a:r>
              <a:rPr lang="it-IT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it-IT" sz="3600" b="1" dirty="0" err="1">
                <a:latin typeface="Courier New" charset="0"/>
                <a:ea typeface="ＭＳ Ｐゴシック" charset="0"/>
                <a:cs typeface="Courier New" charset="0"/>
              </a:rPr>
              <a:t>type</a:t>
            </a:r>
            <a:r>
              <a:rPr lang="it-IT" sz="3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it-IT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submit</a:t>
            </a:r>
            <a:r>
              <a:rPr lang="it-IT" sz="36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&lt;b&gt;Danger, &lt;em&gt;Will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it-IT" sz="3600" b="1" dirty="0" smtClean="0">
                <a:latin typeface="Courier New" charset="0"/>
                <a:ea typeface="ＭＳ Ｐゴシック" charset="0"/>
                <a:cs typeface="Courier New" charset="0"/>
              </a:rPr>
              <a:t>  Robinson!&lt;/em&gt; Danger!&lt;/b&gt;</a:t>
            </a:r>
            <a:endParaRPr lang="it-IT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600" b="1" dirty="0" smtClean="0">
                <a:latin typeface="Courier New" charset="0"/>
                <a:ea typeface="ＭＳ Ｐゴシック" charset="0"/>
                <a:cs typeface="Courier New" charset="0"/>
              </a:rPr>
              <a:t>&lt;/</a:t>
            </a:r>
            <a:r>
              <a:rPr lang="it-IT" sz="3600" b="1" dirty="0">
                <a:latin typeface="Courier New" charset="0"/>
                <a:ea typeface="ＭＳ Ｐゴシック" charset="0"/>
                <a:cs typeface="Courier New" charset="0"/>
              </a:rPr>
              <a:t>button&gt;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065485" y="6751637"/>
            <a:ext cx="474251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Button Tag with Text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&lt;button&gt; Tag with 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img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&lt;button&gt; has several advantages over the &lt;input type=“button”&gt; including HTML formatting of text and image support.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&lt;button type="submit"&gt;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img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="images/download.png"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alt="Download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&lt;/button&gt;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836886" y="6751637"/>
            <a:ext cx="500399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Button Tag with Image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63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880474" cy="733425"/>
          </a:xfrm>
        </p:spPr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cap="none" dirty="0" smtClean="0">
                <a:latin typeface="DejaVu Sans" pitchFamily="32" charset="0"/>
                <a:ea typeface="DejaVu Sans" pitchFamily="34" charset="0"/>
              </a:rPr>
              <a:t>&lt;input&gt; Tag with Image Type</a:t>
            </a:r>
            <a:endParaRPr lang="en-US" sz="36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6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="image"&gt;</a:t>
            </a:r>
            <a:r>
              <a:rPr lang="en-US" sz="3600" dirty="0" smtClean="0">
                <a:latin typeface="DejaVu Sans" charset="0"/>
                <a:cs typeface="DejaVu Sans" charset="0"/>
              </a:rPr>
              <a:t> allows you construct a clickable image that functions like a push button.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&lt;input type="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image"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  id="</a:t>
            </a:r>
            <a:r>
              <a:rPr lang="en-US" sz="3900" b="1" dirty="0" err="1" smtClean="0">
                <a:latin typeface="Courier New" charset="0"/>
                <a:ea typeface="ＭＳ Ｐゴシック" charset="0"/>
                <a:cs typeface="Courier New" charset="0"/>
              </a:rPr>
              <a:t>imageButton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  title</a:t>
            </a: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="You better not press this!"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   alt</a:t>
            </a: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="Push Button Warning"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3900" b="1" dirty="0" err="1" smtClean="0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="images/cancel.32x32.png"&gt;</a:t>
            </a:r>
            <a:endParaRPr lang="en-US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label for="</a:t>
            </a:r>
            <a:r>
              <a:rPr lang="en-US" sz="3900" b="1" dirty="0" err="1">
                <a:latin typeface="Courier New" charset="0"/>
                <a:ea typeface="ＭＳ Ｐゴシック" charset="0"/>
                <a:cs typeface="Courier New" charset="0"/>
              </a:rPr>
              <a:t>imageButton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  Don't </a:t>
            </a: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Press </a:t>
            </a: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Me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900" b="1" dirty="0" smtClean="0">
                <a:latin typeface="Courier New" charset="0"/>
                <a:ea typeface="ＭＳ Ｐゴシック" charset="0"/>
                <a:cs typeface="Courier New" charset="0"/>
              </a:rPr>
              <a:t>&lt;/</a:t>
            </a:r>
            <a:r>
              <a:rPr lang="en-US" sz="3900" b="1" dirty="0">
                <a:latin typeface="Courier New" charset="0"/>
                <a:ea typeface="ＭＳ Ｐゴシック" charset="0"/>
                <a:cs typeface="Courier New" charset="0"/>
              </a:rPr>
              <a:t>label&gt;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266533" y="6905477"/>
            <a:ext cx="431707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Image Input Type</a:t>
            </a:r>
          </a:p>
        </p:txBody>
      </p:sp>
    </p:spTree>
    <p:extLst>
      <p:ext uri="{BB962C8B-B14F-4D97-AF65-F5344CB8AC3E}">
        <p14:creationId xmlns:p14="http://schemas.microsoft.com/office/powerpoint/2010/main" val="1188905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Text Input Type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The default input type is “text”.  It allows a single line of text.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&lt;form action="javascript:void(0);"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     method="post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2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Full Name: 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&lt;br&gt;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  &lt;input type="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text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  <a:endParaRPr lang="it-IT" sz="2800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   name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="fullname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"&gt; &lt;br&gt; &lt;br&gt;</a:t>
            </a:r>
            <a:endParaRPr lang="it-IT" sz="2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  &lt;input type="submit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2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28015" y="6751637"/>
            <a:ext cx="40555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Text Input Type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716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400" cap="none" dirty="0" smtClean="0">
                <a:latin typeface="DejaVu Sans" pitchFamily="32" charset="0"/>
                <a:ea typeface="DejaVu Sans" pitchFamily="34" charset="0"/>
              </a:rPr>
              <a:t>&lt;input&gt; Tag Attributes</a:t>
            </a:r>
            <a:endParaRPr lang="en-US" sz="34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914399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There are a number of attributes that can be used with the input tag.</a:t>
            </a:r>
            <a:endParaRPr lang="en-US" sz="28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5882"/>
              </p:ext>
            </p:extLst>
          </p:nvPr>
        </p:nvGraphicFramePr>
        <p:xfrm>
          <a:off x="503238" y="2536290"/>
          <a:ext cx="8194674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7201"/>
                <a:gridCol w="6087473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6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6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endParaRPr lang="en-US" sz="26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Defaulted text string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endParaRPr lang="en-US" sz="26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Controls width of text box to limit</a:t>
                      </a:r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the </a:t>
                      </a:r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number of characters displayed</a:t>
                      </a:r>
                      <a:endParaRPr lang="en-US" sz="2600" baseline="0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600" b="1" i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maxlength</a:t>
                      </a:r>
                      <a:endParaRPr lang="en-US" sz="26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Limits the number of characters that can be entered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endParaRPr lang="en-US" sz="26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Specifies field is required.  Displays an error message and prevents form from submission if value is present.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925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400" cap="none" dirty="0" smtClean="0">
                <a:latin typeface="DejaVu Sans" pitchFamily="32" charset="0"/>
                <a:ea typeface="DejaVu Sans" pitchFamily="34" charset="0"/>
              </a:rPr>
              <a:t>More &lt;input&gt; Tag Attributes</a:t>
            </a:r>
            <a:endParaRPr lang="en-US" sz="34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1028699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There are several new attributes that can be used with the input tag.</a:t>
            </a:r>
            <a:endParaRPr lang="en-US" sz="28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35158"/>
              </p:ext>
            </p:extLst>
          </p:nvPr>
        </p:nvGraphicFramePr>
        <p:xfrm>
          <a:off x="503238" y="2408237"/>
          <a:ext cx="8194674" cy="431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7201"/>
                <a:gridCol w="6087473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endParaRPr lang="en-US" sz="23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300" kern="1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Displays text and allows copy (</a:t>
                      </a:r>
                      <a:r>
                        <a:rPr kumimoji="0" lang="en-US" sz="2300" kern="1200" baseline="0" dirty="0" err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Ctrl+v</a:t>
                      </a:r>
                      <a:r>
                        <a:rPr kumimoji="0" lang="en-US" sz="2300" kern="1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) but does not allow user to modify text.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disabled</a:t>
                      </a:r>
                      <a:endParaRPr lang="en-US" sz="23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Displays</a:t>
                      </a:r>
                      <a:r>
                        <a:rPr lang="en-US" sz="23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text but does not allow copy (</a:t>
                      </a:r>
                      <a:r>
                        <a:rPr lang="en-US" sz="2300" baseline="0" dirty="0" err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Ctrl+v</a:t>
                      </a:r>
                      <a:r>
                        <a:rPr lang="en-US" sz="23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) or modification of text.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placeholder</a:t>
                      </a:r>
                      <a:endParaRPr lang="en-US" sz="23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Light gray</a:t>
                      </a:r>
                      <a:r>
                        <a:rPr lang="en-US" sz="2300" b="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text that appears when the field is blank to provide context help for users.  Text disappears when user begins typing.</a:t>
                      </a:r>
                      <a:endParaRPr lang="en-US" sz="23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en-US" sz="23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Regular</a:t>
                      </a:r>
                      <a:r>
                        <a:rPr lang="en-US" sz="23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expression that specifies a valid string.  Text box turns red when losing focus to indicate string if is not 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02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&lt;form&gt;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/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form and provides a container for form elements.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&lt;form&gt;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...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cap="none" dirty="0" smtClean="0">
                <a:latin typeface="DejaVu Sans" pitchFamily="32" charset="0"/>
                <a:ea typeface="DejaVu Sans" pitchFamily="34" charset="0"/>
              </a:rPr>
              <a:t>“</a:t>
            </a:r>
            <a:r>
              <a:rPr lang="en-US" sz="3200" cap="none" dirty="0" err="1" smtClean="0">
                <a:latin typeface="DejaVu Sans" pitchFamily="32" charset="0"/>
                <a:ea typeface="DejaVu Sans" pitchFamily="34" charset="0"/>
              </a:rPr>
              <a:t>readonly</a:t>
            </a:r>
            <a:r>
              <a:rPr lang="en-US" sz="3200" cap="none" dirty="0" smtClean="0">
                <a:latin typeface="DejaVu Sans" pitchFamily="32" charset="0"/>
                <a:ea typeface="DejaVu Sans" pitchFamily="34" charset="0"/>
              </a:rPr>
              <a:t>” &amp; “disabled” Attribute</a:t>
            </a:r>
            <a:endParaRPr lang="en-US" sz="32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700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Read only attribute prevents a text control from being modified.  Disabled attribute prevents controls from being usable.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Try to Enter: &lt;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input type="text"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value="Try to modify text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readonly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&lt;input type="submit"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value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="Try to Submit"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disabled&gt;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154612" y="6980237"/>
            <a:ext cx="475803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Text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37113039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Password Input Type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The password input type masks the password so it is not displayed while typing.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Password: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input type="password" 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 name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="password"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placeholder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="8 chars min"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 pattern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="^.{8,}$"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 title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Minimum 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of 8 </a:t>
            </a: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chars</a:t>
            </a:r>
            <a:r>
              <a:rPr lang="it-IT" sz="28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2800" b="1" dirty="0" smtClean="0">
                <a:latin typeface="Courier New" charset="0"/>
                <a:ea typeface="ＭＳ Ｐゴシック" charset="0"/>
                <a:cs typeface="Courier New" charset="0"/>
              </a:rPr>
              <a:t>       required&gt;</a:t>
            </a:r>
            <a:endParaRPr lang="it-IT" sz="28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924875" y="6905478"/>
            <a:ext cx="475809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Password Input Type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59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400" cap="none" dirty="0" smtClean="0">
                <a:latin typeface="DejaVu Sans" pitchFamily="32" charset="0"/>
                <a:ea typeface="DejaVu Sans" pitchFamily="34" charset="0"/>
              </a:rPr>
              <a:t>New &lt;input&gt; Tag “type” Attributes</a:t>
            </a:r>
            <a:endParaRPr lang="en-US" sz="34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7"/>
            <a:ext cx="8880474" cy="11430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Several new input tag types have been introduced with HTML5.</a:t>
            </a: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54186"/>
              </p:ext>
            </p:extLst>
          </p:nvPr>
        </p:nvGraphicFramePr>
        <p:xfrm>
          <a:off x="503238" y="2453957"/>
          <a:ext cx="8194674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7201"/>
                <a:gridCol w="6087473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6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6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/>
                          <a:cs typeface="Courier New"/>
                        </a:rPr>
                        <a:t>color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Color</a:t>
                      </a:r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picker</a:t>
                      </a:r>
                      <a:endParaRPr lang="en-US" sz="26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/>
                          <a:cs typeface="Courier New"/>
                        </a:rPr>
                        <a:t>email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Email address field</a:t>
                      </a:r>
                      <a:endParaRPr lang="en-US" sz="2600" baseline="0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/>
                          <a:cs typeface="Courier New"/>
                        </a:rPr>
                        <a:t>number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Number field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/>
                          <a:cs typeface="Courier New"/>
                        </a:rPr>
                        <a:t>range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Slider for entering a number within</a:t>
                      </a:r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range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smtClean="0">
                          <a:latin typeface="Courier New"/>
                          <a:cs typeface="Courier New"/>
                        </a:rPr>
                        <a:t>search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Text</a:t>
                      </a:r>
                      <a:r>
                        <a:rPr lang="en-US" sz="26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field for a search string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err="1" smtClean="0">
                          <a:latin typeface="Courier New"/>
                          <a:cs typeface="Courier New"/>
                        </a:rPr>
                        <a:t>tel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Text field for a telephone number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600" b="1" i="0" dirty="0" err="1" smtClean="0">
                          <a:latin typeface="Courier New"/>
                          <a:cs typeface="Courier New"/>
                        </a:rPr>
                        <a:t>url</a:t>
                      </a:r>
                      <a:endParaRPr lang="en-US" sz="26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Text field for a URL</a:t>
                      </a:r>
                      <a:endParaRPr lang="en-US" sz="26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olded Corner 6"/>
          <p:cNvSpPr>
            <a:spLocks noChangeArrowheads="1"/>
          </p:cNvSpPr>
          <p:nvPr/>
        </p:nvSpPr>
        <p:spPr bwMode="auto">
          <a:xfrm>
            <a:off x="5512125" y="6980237"/>
            <a:ext cx="421448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New Input Types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97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textarea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text box that permits multiple lines of input.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textarea</a:t>
            </a:r>
            <a:endParaRPr lang="en-US" sz="3600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name=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"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message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  rows</a:t>
            </a: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5"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  cols</a:t>
            </a: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ro-RO" sz="3600" b="1" dirty="0" smtClean="0">
                <a:latin typeface="Courier New" charset="0"/>
                <a:ea typeface="ＭＳ Ｐゴシック" charset="0"/>
                <a:cs typeface="Courier New" charset="0"/>
              </a:rPr>
              <a:t>20"&gt;</a:t>
            </a:r>
            <a:r>
              <a:rPr lang="ro-RO" sz="3600" b="1" dirty="0">
                <a:latin typeface="Courier New" charset="0"/>
                <a:ea typeface="ＭＳ Ｐゴシック" charset="0"/>
                <a:cs typeface="Courier New" charset="0"/>
              </a:rPr>
              <a:t>&lt;/textarea&gt;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87429" y="6980237"/>
            <a:ext cx="437151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Multiple Line Text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5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&lt;select&gt; Tag (dropdown list)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dropdown list of items.  Only one item can be selected.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&lt;select name="media"&gt;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&lt;option&gt;Paperback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option&gt;Hardcover&lt;/option&gt;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option&gt;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Kindle&lt;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/select&gt;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044800" y="6751637"/>
            <a:ext cx="394370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Dropdown List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53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&lt;select&gt; Tag “multiple” Attribute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Description: </a:t>
            </a:r>
            <a:r>
              <a:rPr lang="en-US" dirty="0" smtClean="0">
                <a:latin typeface="DejaVu Sans" charset="0"/>
                <a:cs typeface="DejaVu Sans" charset="0"/>
              </a:rPr>
              <a:t>The size attribute greater than one defines a scrolling list of items.  Multiple items can be selected.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&lt;select name="</a:t>
            </a: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pet" size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3" multiple&gt;</a:t>
            </a:r>
            <a:endParaRPr lang="en-US" sz="2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&lt;option&gt;Cat&lt;/option&gt;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&lt;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option&gt;Dog&lt;/option&gt;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option&gt;Fish&lt;/option&gt;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option </a:t>
            </a: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selected&gt;</a:t>
            </a:r>
            <a:endParaRPr lang="en-US" sz="2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 Other 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...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/option&gt;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600" b="1" dirty="0">
                <a:latin typeface="Courier New" charset="0"/>
                <a:ea typeface="ＭＳ Ｐゴシック" charset="0"/>
                <a:cs typeface="Courier New" charset="0"/>
              </a:rPr>
              <a:t>/select&gt;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240212" y="6751637"/>
            <a:ext cx="456086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Multiple Select List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27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fieldset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&amp; &lt;legend&gt;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 smtClean="0">
                <a:latin typeface="DejaVu Sans" charset="0"/>
                <a:cs typeface="DejaVu Sans" charset="0"/>
              </a:rPr>
              <a:t>Description: Provides a visual grouping of elements.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700" b="1" dirty="0" err="1">
                <a:latin typeface="Courier New" charset="0"/>
                <a:ea typeface="ＭＳ Ｐゴシック" charset="0"/>
                <a:cs typeface="Courier New" charset="0"/>
              </a:rPr>
              <a:t>fieldset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legend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&gt; Demographics &lt;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/legend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First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input type="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text"</a:t>
            </a:r>
            <a:endParaRPr lang="en-US" sz="2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          name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="first"&gt; 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7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&gt; &lt;</a:t>
            </a:r>
            <a:r>
              <a:rPr lang="en-US" sz="27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   ...</a:t>
            </a:r>
            <a:endParaRPr lang="en-US" sz="27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/</a:t>
            </a:r>
            <a:r>
              <a:rPr lang="en-US" sz="2700" b="1" dirty="0" err="1">
                <a:latin typeface="Courier New" charset="0"/>
                <a:ea typeface="ＭＳ Ｐゴシック" charset="0"/>
                <a:cs typeface="Courier New" charset="0"/>
              </a:rPr>
              <a:t>fieldset</a:t>
            </a:r>
            <a:r>
              <a:rPr lang="en-US" sz="27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240212" y="6905477"/>
            <a:ext cx="44181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Fieldset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&amp; Legend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08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962024"/>
          </a:xfrm>
        </p:spPr>
        <p:txBody>
          <a:bodyPr tIns="38880" anchor="ctr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cap="none" dirty="0" smtClean="0">
                <a:latin typeface="DejaVu Sans" pitchFamily="32" charset="0"/>
                <a:ea typeface="DejaVu Sans" pitchFamily="34" charset="0"/>
              </a:rPr>
              <a:t>HTML5 Semantic Tags</a:t>
            </a:r>
            <a:endParaRPr lang="en-US" sz="29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8994774" cy="800099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Several of the new semantic tags are available in HTML5.</a:t>
            </a:r>
            <a:endParaRPr lang="en-US" sz="28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77736"/>
              </p:ext>
            </p:extLst>
          </p:nvPr>
        </p:nvGraphicFramePr>
        <p:xfrm>
          <a:off x="503238" y="2293937"/>
          <a:ext cx="8194674" cy="3476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7201"/>
                <a:gridCol w="6087473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header</a:t>
                      </a:r>
                      <a:endParaRPr lang="en-US" sz="2400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300" kern="1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Container for a group of introductory elements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Container for grouping navigation links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section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sections in a document such as chapters, headers,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footers, etc.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article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self-contain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ed content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aside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content related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to the surrounding content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olded Corner 6"/>
          <p:cNvSpPr>
            <a:spLocks noChangeArrowheads="1"/>
          </p:cNvSpPr>
          <p:nvPr/>
        </p:nvSpPr>
        <p:spPr bwMode="auto">
          <a:xfrm>
            <a:off x="4811712" y="6865937"/>
            <a:ext cx="393319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Semantic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184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962024"/>
          </a:xfrm>
        </p:spPr>
        <p:txBody>
          <a:bodyPr tIns="38880" anchor="ctr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cap="none" dirty="0" smtClean="0">
                <a:latin typeface="DejaVu Sans" pitchFamily="32" charset="0"/>
                <a:ea typeface="DejaVu Sans" pitchFamily="34" charset="0"/>
              </a:rPr>
              <a:t>More HTML5 Semantic Tags</a:t>
            </a:r>
            <a:endParaRPr lang="en-US" sz="29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8994774" cy="800099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Several additional semantic tags are available in HTML5.</a:t>
            </a:r>
            <a:endParaRPr lang="en-US" sz="28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14906"/>
              </p:ext>
            </p:extLst>
          </p:nvPr>
        </p:nvGraphicFramePr>
        <p:xfrm>
          <a:off x="503238" y="2293937"/>
          <a:ext cx="8194674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8274"/>
                <a:gridCol w="5486400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3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endParaRPr lang="en-US" sz="2400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300" kern="1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self-contained content like illustrations, diagrams, photos, graphs, etc.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figurecaption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</a:t>
                      </a:r>
                      <a:r>
                        <a:rPr lang="en-US" sz="23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a caption for a figure element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footer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a footer for a document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Defines human-readable date/time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n-US" sz="2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Specifies the main document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content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olded Corner 6"/>
          <p:cNvSpPr>
            <a:spLocks noChangeArrowheads="1"/>
          </p:cNvSpPr>
          <p:nvPr/>
        </p:nvSpPr>
        <p:spPr bwMode="auto">
          <a:xfrm>
            <a:off x="4879019" y="6962901"/>
            <a:ext cx="3933193" cy="37969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Semantic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098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&lt;details&gt; &amp; </a:t>
            </a:r>
            <a:r>
              <a:rPr lang="en-US" cap="none" smtClean="0">
                <a:latin typeface="DejaVu Sans" pitchFamily="32" charset="0"/>
                <a:ea typeface="DejaVu Sans" pitchFamily="34" charset="0"/>
              </a:rPr>
              <a:t>&lt;summary&gt;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6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 smtClean="0">
                <a:latin typeface="DejaVu Sans" charset="0"/>
                <a:cs typeface="DejaVu Sans" charset="0"/>
              </a:rPr>
              <a:t>Description: Provides a heading for the &lt;details&gt; element.  In some </a:t>
            </a:r>
            <a:r>
              <a:rPr lang="en-US" sz="2700" dirty="0">
                <a:latin typeface="DejaVu Sans" charset="0"/>
                <a:cs typeface="DejaVu Sans" charset="0"/>
              </a:rPr>
              <a:t>browsers (e.g. Chrome) </a:t>
            </a:r>
            <a:r>
              <a:rPr lang="en-US" sz="2700" dirty="0" smtClean="0">
                <a:latin typeface="DejaVu Sans" charset="0"/>
                <a:cs typeface="DejaVu Sans" charset="0"/>
              </a:rPr>
              <a:t>the heading can be clicked to view/hide the details.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&lt;details&gt;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&lt;summary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Carver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, George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Washington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&lt;/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summary&gt;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&lt;p&gt;An American botanist and inventor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.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He 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performed research into and promotion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of alternative crops to cotton, such as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peanuts, soybeans, and sweet potatoes,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which also aided nutrition for farm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families.&lt;/p&gt;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&lt;/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details&gt;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026215" y="6905477"/>
            <a:ext cx="484619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Details and Summary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815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&lt;form&gt; Tag “action” Attribute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/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the script that is executed upon form submission.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&lt;form action="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script.php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...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445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datalist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6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 smtClean="0">
                <a:latin typeface="DejaVu Sans" charset="0"/>
                <a:cs typeface="DejaVu Sans" charset="0"/>
              </a:rPr>
              <a:t>Description: Provides a list of options for an input element which are displayed as </a:t>
            </a:r>
            <a:r>
              <a:rPr lang="en-US" sz="2700" dirty="0" err="1" smtClean="0">
                <a:latin typeface="DejaVu Sans" charset="0"/>
                <a:cs typeface="DejaVu Sans" charset="0"/>
              </a:rPr>
              <a:t>autocompletion</a:t>
            </a:r>
            <a:r>
              <a:rPr lang="en-US" sz="2700" dirty="0" smtClean="0">
                <a:latin typeface="DejaVu Sans" charset="0"/>
                <a:cs typeface="DejaVu Sans" charset="0"/>
              </a:rPr>
              <a:t> items</a:t>
            </a:r>
            <a:r>
              <a:rPr lang="en-US" sz="2700" dirty="0" smtClean="0">
                <a:latin typeface="DejaVu Sans" charset="0"/>
                <a:cs typeface="DejaVu Sans" charset="0"/>
              </a:rPr>
              <a:t>.  It functions somewhat like a dropdown list with the capability to type a new item.</a:t>
            </a:r>
            <a:endParaRPr lang="en-US" sz="2700" dirty="0" smtClean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&lt;input list="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lname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"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 name="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lname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 placeholder='Type 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mcglumphry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"'&gt;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datalist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id="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lname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&lt;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option value="Martin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option value="McClurg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&lt;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option value="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McGlashing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&lt;option value="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McGlumphry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&lt;option value="McGrath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&lt;/</a:t>
            </a:r>
            <a:r>
              <a:rPr lang="en-US" sz="3000" b="1" dirty="0" err="1">
                <a:latin typeface="Courier New" charset="0"/>
                <a:ea typeface="ＭＳ Ｐゴシック" charset="0"/>
                <a:cs typeface="Courier New" charset="0"/>
              </a:rPr>
              <a:t>datalist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647030" y="6905477"/>
            <a:ext cx="360457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Datalist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047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Speech Input Attribute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 smtClean="0">
                <a:latin typeface="DejaVu Sans" charset="0"/>
                <a:cs typeface="DejaVu Sans" charset="0"/>
              </a:rPr>
              <a:t>Description: HTML5 provides speech input capabilities. Chrome is one of the few browsers to implement this capability.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&lt;input type="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text</a:t>
            </a: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  <a:endParaRPr lang="en-US" sz="3000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      x-</a:t>
            </a:r>
            <a:r>
              <a:rPr lang="en-US" sz="3000" b="1" dirty="0" err="1" smtClean="0">
                <a:latin typeface="Courier New" charset="0"/>
                <a:ea typeface="ＭＳ Ｐゴシック" charset="0"/>
                <a:cs typeface="Courier New" charset="0"/>
              </a:rPr>
              <a:t>webkit</a:t>
            </a:r>
            <a:r>
              <a:rPr lang="en-US" sz="3000" b="1" dirty="0" smtClean="0">
                <a:latin typeface="Courier New" charset="0"/>
                <a:ea typeface="ＭＳ Ｐゴシック" charset="0"/>
                <a:cs typeface="Courier New" charset="0"/>
              </a:rPr>
              <a:t>-speech&gt;</a:t>
            </a:r>
            <a:endParaRPr lang="en-US" sz="30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554412" y="6865937"/>
            <a:ext cx="504657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 Input Attribute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777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&lt;meter&gt;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 smtClean="0">
                <a:latin typeface="DejaVu Sans" charset="0"/>
                <a:cs typeface="DejaVu Sans" charset="0"/>
              </a:rPr>
              <a:t>Description: The &lt;meter&gt; tag, also known as a gauge, displays a measurement within a range.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Your score: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&lt;meter min="0" max="100"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 low="40" high="80"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    value="75"&gt;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   75 Percent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b="1" dirty="0">
                <a:latin typeface="Courier New" charset="0"/>
                <a:ea typeface="ＭＳ Ｐゴシック" charset="0"/>
                <a:cs typeface="Courier New" charset="0"/>
              </a:rPr>
              <a:t>&lt;/meter&gt;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401248" y="6865937"/>
            <a:ext cx="335290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Meter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73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&lt;progress&gt;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  <a:cs typeface="DejaVu Sans" charset="0"/>
              </a:rPr>
              <a:t>Description: The &lt;progress&gt; tag </a:t>
            </a:r>
            <a:r>
              <a:rPr lang="en-US" sz="3200" smtClean="0">
                <a:latin typeface="DejaVu Sans" charset="0"/>
                <a:cs typeface="DejaVu Sans" charset="0"/>
              </a:rPr>
              <a:t>displays progress of a task.</a:t>
            </a:r>
            <a:endParaRPr lang="en-US" sz="3200" dirty="0" smtClean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Completed: 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&lt;progress value="75" max="100"&gt;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   3/4 complete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&lt;/progress&gt;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401248" y="6865937"/>
            <a:ext cx="335290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Meter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064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cap="none" dirty="0" smtClean="0">
                <a:latin typeface="DejaVu Sans" pitchFamily="32" charset="0"/>
                <a:ea typeface="DejaVu Sans" pitchFamily="34" charset="0"/>
              </a:rPr>
              <a:t>&lt;form&gt; Tag “method” Attribute</a:t>
            </a:r>
            <a:endParaRPr lang="en-US" sz="32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the method by which the data is passed to the script upon form submission.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&lt;form action="</a:t>
            </a:r>
            <a:r>
              <a:rPr lang="en-US" sz="3200" b="1" dirty="0" err="1">
                <a:latin typeface="Courier New" charset="0"/>
                <a:ea typeface="ＭＳ Ｐゴシック" charset="0"/>
                <a:cs typeface="Courier New" charset="0"/>
              </a:rPr>
              <a:t>script.php</a:t>
            </a: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  <a:endParaRPr lang="en-US" sz="3200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   method="get"&gt; ... &lt;/form&gt;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&lt;form action="</a:t>
            </a:r>
            <a:r>
              <a:rPr lang="en-US" sz="3200" b="1" dirty="0" err="1" smtClean="0">
                <a:latin typeface="Courier New" charset="0"/>
                <a:ea typeface="ＭＳ Ｐゴシック" charset="0"/>
                <a:cs typeface="Courier New" charset="0"/>
              </a:rPr>
              <a:t>script.php</a:t>
            </a: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"</a:t>
            </a: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   method</a:t>
            </a: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="post"&gt; </a:t>
            </a: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... &lt;/form&gt;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12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Which is better GET or POST?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Both “get” and “post” serve different roles.</a:t>
            </a:r>
            <a:endParaRPr lang="en-US" sz="2800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Use GET when:</a:t>
            </a: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ea typeface="ＭＳ Ｐゴシック" charset="0"/>
                <a:cs typeface="DejaVu Sans" charset="0"/>
              </a:rPr>
              <a:t>Small forms with few </a:t>
            </a: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fields</a:t>
            </a: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Save/retrieve bookmark of execution</a:t>
            </a: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Pass parameters via a link</a:t>
            </a: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Debugging code</a:t>
            </a:r>
            <a:endParaRPr lang="en-US" sz="2800" dirty="0">
              <a:latin typeface="DejaVu Sans" charset="0"/>
              <a:ea typeface="ＭＳ Ｐゴシック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  <a:cs typeface="DejaVu Sans" charset="0"/>
              </a:rPr>
              <a:t>Use POST when:</a:t>
            </a:r>
            <a:endParaRPr lang="en-US" sz="2800" b="1" dirty="0">
              <a:latin typeface="DejaVu Sans" charset="0"/>
              <a:cs typeface="DejaVu Sans" charset="0"/>
            </a:endParaRP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Many or long text fields</a:t>
            </a:r>
          </a:p>
          <a:p>
            <a:pPr marL="941387" lvl="1" indent="-571500">
              <a:lnSpc>
                <a:spcPct val="80000"/>
              </a:lnSpc>
              <a:spcAft>
                <a:spcPts val="1138"/>
              </a:spcAft>
              <a:buClrTx/>
              <a:buFont typeface="Wingdings" charset="2"/>
              <a:buChar char="v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  <a:ea typeface="ＭＳ Ｐゴシック" charset="0"/>
                <a:cs typeface="DejaVu Sans" charset="0"/>
              </a:rPr>
              <a:t>Capturing sensitive information (e.g. credit card, social security, passwords)</a:t>
            </a:r>
            <a:endParaRPr lang="en-US" sz="2800" dirty="0">
              <a:latin typeface="DejaVu Sans" charset="0"/>
              <a:ea typeface="ＭＳ Ｐゴシック" charset="0"/>
              <a:cs typeface="DejaVu Sans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39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8994774" cy="733425"/>
          </a:xfrm>
        </p:spPr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&lt;form&gt; Tag “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enctype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” Attribute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8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  <a:cs typeface="DejaVu Sans" charset="0"/>
              </a:rPr>
              <a:t>By default, form data is encoded.  This attribute allows you to turn off the encoding.</a:t>
            </a:r>
          </a:p>
          <a:p>
            <a:pPr indent="-334963">
              <a:lnSpc>
                <a:spcPct val="8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8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&lt;form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action="mailto:fred@example.com"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 method="post"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</a:t>
            </a:r>
            <a:r>
              <a:rPr lang="en-US" sz="2800" b="1" dirty="0" err="1" smtClean="0">
                <a:latin typeface="Courier New" charset="0"/>
                <a:ea typeface="ＭＳ Ｐゴシック" charset="0"/>
                <a:cs typeface="Courier New" charset="0"/>
              </a:rPr>
              <a:t>enctype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="text/plain"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800" b="1" dirty="0" err="1" smtClean="0">
                <a:latin typeface="Courier New" charset="0"/>
                <a:ea typeface="ＭＳ Ｐゴシック" charset="0"/>
                <a:cs typeface="Courier New" charset="0"/>
              </a:rPr>
              <a:t>onSubmit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2800" b="1" dirty="0" err="1" smtClean="0">
                <a:latin typeface="Courier New" charset="0"/>
                <a:ea typeface="ＭＳ Ｐゴシック" charset="0"/>
                <a:cs typeface="Courier New" charset="0"/>
              </a:rPr>
              <a:t>window.alert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('Form 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was sent via email ...')"&gt;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Email: &lt;input name="email"&gt;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  &lt;input 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type="</a:t>
            </a: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submit"&gt;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  <a:endParaRPr lang="en-US" sz="28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329408" y="6905477"/>
            <a:ext cx="436850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Enctype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Attribute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94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&lt;input&gt;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Several controls share the input tag but have a different type attribute values.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&lt;input 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type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inputType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259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&lt;input&gt; Tag “type” Attributes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1371599"/>
          </a:xfrm>
        </p:spPr>
        <p:txBody>
          <a:bodyPr tIns="12240"/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A number of tags support the following attributes.</a:t>
            </a: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45218"/>
              </p:ext>
            </p:extLst>
          </p:nvPr>
        </p:nvGraphicFramePr>
        <p:xfrm>
          <a:off x="503237" y="2751137"/>
          <a:ext cx="8232775" cy="400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86"/>
                <a:gridCol w="6412489"/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Type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2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button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300" kern="1200" baseline="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Push button control (client-side)</a:t>
                      </a:r>
                      <a:endParaRPr lang="en-US" sz="2300" b="1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checkbox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300" kern="1200" baseline="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Checkbox button (many of many selection)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hidden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Hidden control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password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Single line text field with masked display</a:t>
                      </a:r>
                      <a:endParaRPr lang="en-US" sz="2300" baseline="0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radio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Radio button (one</a:t>
                      </a:r>
                      <a:r>
                        <a:rPr lang="en-US" sz="23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of many selection)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reset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Push button for reset (client-side)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submit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Push button for submission (server-side)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Courier New"/>
                          <a:cs typeface="Courier New"/>
                        </a:rPr>
                        <a:t>text</a:t>
                      </a:r>
                      <a:endParaRPr lang="en-US" sz="23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Single line text field</a:t>
                      </a:r>
                      <a:endParaRPr lang="en-US" sz="23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2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Radio Input Type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62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radio button allows you to select one-of-many options (single selection).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&lt;form action="javascript:void(0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);</a:t>
            </a:r>
            <a:b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    method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="post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="radio"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name="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animals</a:t>
            </a:r>
            <a:b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        value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="lions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Lions &lt;br&gt;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="radio"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name="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animals</a:t>
            </a:r>
            <a:b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        value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="tigers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Tigers &lt;br&gt;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="radio"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name="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animals</a:t>
            </a:r>
            <a:b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        value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="bears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 </a:t>
            </a: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Bears 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&lt;br&gt; &lt;br&gt;</a:t>
            </a:r>
            <a:endParaRPr lang="it-IT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   &lt;input type="submit</a:t>
            </a:r>
            <a:r>
              <a:rPr lang="it-IT" sz="39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  <a:endParaRPr lang="it-IT" sz="39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sz="3900" b="1" dirty="0">
                <a:latin typeface="Courier New" charset="0"/>
                <a:ea typeface="ＭＳ Ｐゴシック" charset="0"/>
                <a:cs typeface="Courier New" charset="0"/>
              </a:rPr>
              <a:t>&lt;/form&gt;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968474" y="6751637"/>
            <a:ext cx="424815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09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Radio Input Type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614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39508</TotalTime>
  <Words>2584</Words>
  <Application>Microsoft Office PowerPoint</Application>
  <PresentationFormat>Custom</PresentationFormat>
  <Paragraphs>552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MS PGothic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OrielCustom</vt:lpstr>
      <vt:lpstr>HTML Boot Camp</vt:lpstr>
      <vt:lpstr>The &lt;form&gt; Tag</vt:lpstr>
      <vt:lpstr>&lt;form&gt; Tag “action” Attribute</vt:lpstr>
      <vt:lpstr>&lt;form&gt; Tag “method” Attribute</vt:lpstr>
      <vt:lpstr>Which is better GET or POST?</vt:lpstr>
      <vt:lpstr>&lt;form&gt; Tag “enctype” Attribute</vt:lpstr>
      <vt:lpstr>&lt;input&gt; Tag</vt:lpstr>
      <vt:lpstr>&lt;input&gt; Tag “type” Attributes</vt:lpstr>
      <vt:lpstr>Radio Input Type</vt:lpstr>
      <vt:lpstr>Check Box Input Type</vt:lpstr>
      <vt:lpstr>&lt;label&gt; Tag with “for” &amp; “id”</vt:lpstr>
      <vt:lpstr>Label Element</vt:lpstr>
      <vt:lpstr>&lt;input&gt; type buttons</vt:lpstr>
      <vt:lpstr>&lt;button&gt; Tag with text</vt:lpstr>
      <vt:lpstr>&lt;button&gt; Tag with &lt;img&gt;</vt:lpstr>
      <vt:lpstr>&lt;input&gt; Tag with Image Type</vt:lpstr>
      <vt:lpstr>Text Input Type</vt:lpstr>
      <vt:lpstr>&lt;input&gt; Tag Attributes</vt:lpstr>
      <vt:lpstr>More &lt;input&gt; Tag Attributes</vt:lpstr>
      <vt:lpstr>“readonly” &amp; “disabled” Attribute</vt:lpstr>
      <vt:lpstr>Password Input Type</vt:lpstr>
      <vt:lpstr>New &lt;input&gt; Tag “type” Attributes</vt:lpstr>
      <vt:lpstr>&lt;textarea&gt; Tag</vt:lpstr>
      <vt:lpstr>&lt;select&gt; Tag (dropdown list)</vt:lpstr>
      <vt:lpstr>&lt;select&gt; Tag “multiple” Attribute</vt:lpstr>
      <vt:lpstr>&lt;fieldset&gt; &amp; &lt;legend&gt; Tag</vt:lpstr>
      <vt:lpstr>HTML5 Semantic Tags</vt:lpstr>
      <vt:lpstr>More HTML5 Semantic Tags</vt:lpstr>
      <vt:lpstr>&lt;details&gt; &amp; &lt;summary&gt; Tag</vt:lpstr>
      <vt:lpstr>&lt;datalist&gt; Tag</vt:lpstr>
      <vt:lpstr>Speech Input Attribute</vt:lpstr>
      <vt:lpstr>&lt;meter&gt; Tag</vt:lpstr>
      <vt:lpstr>&lt;progress&gt; 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130</cp:revision>
  <cp:lastPrinted>1601-01-01T00:00:00Z</cp:lastPrinted>
  <dcterms:created xsi:type="dcterms:W3CDTF">2012-02-18T19:51:28Z</dcterms:created>
  <dcterms:modified xsi:type="dcterms:W3CDTF">2016-03-27T21:11:15Z</dcterms:modified>
</cp:coreProperties>
</file>