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9" r:id="rId8"/>
    <p:sldId id="280" r:id="rId9"/>
    <p:sldId id="278" r:id="rId10"/>
    <p:sldId id="286" r:id="rId11"/>
    <p:sldId id="281" r:id="rId12"/>
    <p:sldId id="282" r:id="rId13"/>
    <p:sldId id="285" r:id="rId14"/>
    <p:sldId id="283" r:id="rId15"/>
    <p:sldId id="284" r:id="rId16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00" y="48"/>
      </p:cViewPr>
      <p:guideLst>
        <p:guide orient="horz" pos="2160"/>
        <p:guide pos="288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482" y="-102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CA82FE-9981-435F-A8F2-1C749317504D}" type="datetime1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2E3B5E-20F5-5844-8418-DA162FB5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786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2541" name="Rectangle 1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61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fld id="{A5A2187B-052A-46AA-8926-3E94F35C9EF4}" type="datetime1">
              <a:rPr lang="en-US" smtClean="0"/>
              <a:t>3/24/2016</a:t>
            </a:fld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62313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FFFFFF"/>
                </a:solidFill>
                <a:latin typeface="Times New Roman" pitchFamily="16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5238"/>
            <a:ext cx="3262312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fld id="{B4B7293D-4859-1C4F-A9DB-C6064052E3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56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2B88931D-D38C-FB4F-AB81-329A2AB2E0B4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6ECD5B6-AA2C-4D97-9D87-EA92630A741F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10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34FAE56-0BCB-4E6E-AB04-B2F529297F0E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11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DDD35A-4FD2-4857-8228-3425C221163C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A6D939-818A-4D04-B013-DF9298D640AD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1646BC0-DFAB-4506-950D-1798220E4A7B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E2DFE40-FB40-4989-B6C7-397BB4E3A92C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1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15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ADA624-D2CC-45E7-9D12-AD06A36694FF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2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DEA073-35C5-4DA0-8F32-D54CE0694EA5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4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3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AA33246-F641-4F80-A182-CF416C13F709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4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9F84BDF-9224-4763-926C-2075613DCCA2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6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5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40C5C0-AD40-4791-AAA3-A9C72513215A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6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9BE6F40-92D1-4E3F-99B3-A607BB177E99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7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C67C121-2D40-406C-8A67-2963E18FDB74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8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E07E3B5-686C-40AB-B3F8-AC3B5F6901B1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8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00BD326-F6FB-E849-82EC-BF3CD121F3F1}" type="slidenum">
              <a:rPr lang="en-US">
                <a:solidFill>
                  <a:srgbClr val="FFFFFF"/>
                </a:solidFill>
                <a:latin typeface="Times New Roman" charset="0"/>
              </a:rPr>
              <a:pPr eaLnBrk="1"/>
              <a:t>9</a:t>
            </a:fld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12FBEC7-0868-484A-A2AA-5E16563790E9}" type="datetime1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Web Programming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Boot Camp: Tables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04728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443038" y="5364163"/>
            <a:ext cx="708025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835150" y="6380163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100263" y="4956175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97112" y="1036637"/>
            <a:ext cx="70330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640012" y="3429000"/>
            <a:ext cx="6804422" cy="1511935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593" y="1294607"/>
            <a:ext cx="2519363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1769" y="4609307"/>
            <a:ext cx="4032250" cy="4238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2088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B032F1B3-029D-4C4C-A492-5CD1A9128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9CF46-B094-E848-B4A2-3B8B813FBA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03391-F75A-434B-A7D4-79BEF2F13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01626"/>
            <a:ext cx="8921750" cy="1249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76263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82938" cy="50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35212" cy="508000"/>
          </a:xfrm>
        </p:spPr>
        <p:txBody>
          <a:bodyPr/>
          <a:lstStyle>
            <a:lvl1pPr>
              <a:defRPr/>
            </a:lvl1pPr>
          </a:lstStyle>
          <a:p>
            <a:fld id="{3B8EE692-E0FF-1049-99D6-3F88E90B00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0" y="1379537"/>
            <a:ext cx="8308181" cy="59435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CB283-0B6C-C24F-B738-8804C4F2BC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20688" y="0"/>
            <a:ext cx="67151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04800" y="0"/>
            <a:ext cx="115888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092200" y="0"/>
            <a:ext cx="200025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258888" y="0"/>
            <a:ext cx="254000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17475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41388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903413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76338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44613" y="0"/>
            <a:ext cx="84137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71513" y="3779838"/>
            <a:ext cx="1428750" cy="142716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460500" y="5364163"/>
            <a:ext cx="706438" cy="7080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203325" y="6062663"/>
            <a:ext cx="150813" cy="1524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835150" y="6383338"/>
            <a:ext cx="301625" cy="30321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071688" y="4938713"/>
            <a:ext cx="403225" cy="4032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002982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213" y="1290638"/>
            <a:ext cx="2520950" cy="4191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563" y="4606925"/>
            <a:ext cx="4032250" cy="4222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63" y="5432425"/>
            <a:ext cx="671512" cy="571500"/>
          </a:xfrm>
        </p:spPr>
        <p:txBody>
          <a:bodyPr/>
          <a:lstStyle>
            <a:lvl1pPr>
              <a:defRPr/>
            </a:lvl1pPr>
          </a:lstStyle>
          <a:p>
            <a:fld id="{349C32D8-55D3-4541-A0A3-51CD6BFCB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DF139-A2E8-6949-A137-C7AAA6411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4C629-ABDA-564C-A043-CDA0D54174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71369A-C93D-034B-AC1B-DB65DDC119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A7B02-8EF5-4441-BD49-D7F2A456D0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/>
          <a:lstStyle>
            <a:lvl1pPr algn="l">
              <a:buNone/>
              <a:defRPr sz="2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AB90F0-9CFD-D44B-B00C-27783D49DA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1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888163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26250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/>
          <a:lstStyle>
            <a:lvl1pPr algn="l">
              <a:buNone/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spcCol="302383" rtlCol="0" fromWordArt="0" forceAA="0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C28E91-D359-F844-B92F-936662EC40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59938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3238" y="303213"/>
            <a:ext cx="8232775" cy="733425"/>
          </a:xfrm>
          <a:prstGeom prst="rect">
            <a:avLst/>
          </a:prstGeom>
        </p:spPr>
        <p:txBody>
          <a:bodyPr vert="horz" lIns="100794" tIns="50397" rIns="100794" bIns="50397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3238" y="1379538"/>
            <a:ext cx="8232775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6919" y="1193006"/>
            <a:ext cx="2217738" cy="42227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r"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7313" y="4119563"/>
            <a:ext cx="3527425" cy="403225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hangingPunct="1">
              <a:defRPr sz="13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138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350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744075" y="0"/>
            <a:ext cx="336550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21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0794" tIns="50397" rIns="100794" bIns="50397"/>
          <a:lstStyle/>
          <a:p>
            <a:pPr defTabSz="457152">
              <a:buFont typeface="Times New Roman" pitchFamily="16" charset="0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91600" y="6299200"/>
            <a:ext cx="604838" cy="60483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defTabSz="457152">
              <a:buFont typeface="Times New Roman" pitchFamily="16" charset="0"/>
              <a:buNone/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438" y="6321425"/>
            <a:ext cx="671512" cy="573088"/>
          </a:xfrm>
          <a:prstGeom prst="rect">
            <a:avLst/>
          </a:prstGeom>
        </p:spPr>
        <p:txBody>
          <a:bodyPr vert="horz" wrap="square" lIns="100794" tIns="50397" rIns="100794" bIns="50397" numCol="1" anchor="ctr" anchorCtr="0" compatLnSpc="1">
            <a:prstTxWarp prst="textNoShape">
              <a:avLst/>
            </a:prstTxWarp>
          </a:bodyPr>
          <a:lstStyle>
            <a:lvl1pPr algn="ctr" hangingPunct="1">
              <a:defRPr sz="1500" b="1">
                <a:solidFill>
                  <a:srgbClr val="FFFFFF"/>
                </a:solidFill>
              </a:defRPr>
            </a:lvl1pPr>
          </a:lstStyle>
          <a:p>
            <a:fld id="{1682DECA-5934-BB42-98A4-F691248ABE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1" r:id="rId4"/>
    <p:sldLayoutId id="2147483682" r:id="rId5"/>
    <p:sldLayoutId id="2147483689" r:id="rId6"/>
    <p:sldLayoutId id="2147483683" r:id="rId7"/>
    <p:sldLayoutId id="2147483690" r:id="rId8"/>
    <p:sldLayoutId id="2147483691" r:id="rId9"/>
    <p:sldLayoutId id="2147483684" r:id="rId10"/>
    <p:sldLayoutId id="2147483685" r:id="rId11"/>
    <p:sldLayoutId id="2147483692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 cap="small">
          <a:solidFill>
            <a:schemeClr val="tx2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DejaVu Sans" charset="0"/>
          <a:ea typeface="ＭＳ Ｐゴシック" charset="0"/>
          <a:cs typeface="DejaVu Sans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entury Schoolbook" pitchFamily="18" charset="0"/>
        </a:defRPr>
      </a:lvl9pPr>
    </p:titleStyle>
    <p:bodyStyle>
      <a:lvl1pPr marL="301625" indent="-301625" algn="l" rtl="0" fontAlgn="base">
        <a:spcBef>
          <a:spcPts val="663"/>
        </a:spcBef>
        <a:spcAft>
          <a:spcPct val="0"/>
        </a:spcAft>
        <a:buClr>
          <a:schemeClr val="accent1"/>
        </a:buClr>
        <a:buSzPct val="70000"/>
        <a:buFont typeface="Wingdings" charset="0"/>
        <a:buChar char=""/>
        <a:defRPr sz="2600" kern="1200">
          <a:solidFill>
            <a:schemeClr val="tx1"/>
          </a:solidFill>
          <a:latin typeface="DejaVu Sans" pitchFamily="34" charset="0"/>
          <a:ea typeface="ＭＳ Ｐゴシック" charset="0"/>
          <a:cs typeface="DejaVu Sans" pitchFamily="34" charset="0"/>
        </a:defRPr>
      </a:lvl1pPr>
      <a:lvl2pPr marL="704850" indent="-3016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3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2pPr>
      <a:lvl3pPr marL="1006475" indent="-200025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3pPr>
      <a:lvl4pPr marL="1309688" indent="-200025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charset="0"/>
        <a:buChar char=""/>
        <a:defRPr sz="2000"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4pPr>
      <a:lvl5pPr marL="1611313" indent="-200025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charset="0"/>
        <a:buChar char=""/>
        <a:defRPr kern="1200">
          <a:solidFill>
            <a:schemeClr val="tx1"/>
          </a:solidFill>
          <a:latin typeface="DejaVu Sans" pitchFamily="34" charset="0"/>
          <a:ea typeface="DejaVu Sans" pitchFamily="34" charset="0"/>
          <a:cs typeface="DejaVu Sans" pitchFamily="34" charset="0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297113" y="1036638"/>
            <a:ext cx="7315200" cy="914400"/>
          </a:xfrm>
        </p:spPr>
        <p:txBody>
          <a:bodyPr tIns="63360">
            <a:normAutofit fontScale="90000"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6000" dirty="0">
                <a:latin typeface="DejaVu Sans" pitchFamily="32" charset="0"/>
                <a:ea typeface="DejaVu Sans" pitchFamily="34" charset="0"/>
              </a:rPr>
              <a:t>HTML Boot Camp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519363" y="3320523"/>
            <a:ext cx="6805612" cy="2852204"/>
          </a:xfrm>
          <a:noFill/>
        </p:spPr>
        <p:txBody>
          <a:bodyPr lIns="0" tIns="28080" rIns="0" bIns="0" anchor="ctr">
            <a:spAutoFit/>
          </a:bodyPr>
          <a:lstStyle/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600" dirty="0">
                <a:latin typeface="DejaVu Sans" charset="0"/>
                <a:cs typeface="DejaVu Sans" charset="0"/>
              </a:rPr>
              <a:t>Chapter </a:t>
            </a:r>
            <a:r>
              <a:rPr lang="en-US" sz="6600" dirty="0" smtClean="0">
                <a:latin typeface="DejaVu Sans" charset="0"/>
                <a:cs typeface="DejaVu Sans" charset="0"/>
              </a:rPr>
              <a:t>10</a:t>
            </a:r>
            <a:endParaRPr lang="en-US" sz="66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6000" dirty="0" smtClean="0">
                <a:latin typeface="DejaVu Sans" charset="0"/>
                <a:cs typeface="DejaVu Sans" charset="0"/>
              </a:rPr>
              <a:t>Tables</a:t>
            </a:r>
            <a:endParaRPr lang="en-US" sz="6000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dirty="0">
              <a:latin typeface="DejaVu Sans" charset="0"/>
              <a:cs typeface="DejaVu Sans" charset="0"/>
            </a:endParaRPr>
          </a:p>
          <a:p>
            <a:pPr indent="-325438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dirty="0">
                <a:latin typeface="DejaVu Sans" charset="0"/>
                <a:cs typeface="DejaVu Sans" charset="0"/>
              </a:rPr>
              <a:t>Kirkwood Continuing </a:t>
            </a:r>
            <a:r>
              <a:rPr lang="en-US" dirty="0" smtClean="0">
                <a:latin typeface="DejaVu Sans" charset="0"/>
                <a:cs typeface="DejaVu Sans" charset="0"/>
              </a:rPr>
              <a:t>Education</a:t>
            </a:r>
            <a:endParaRPr lang="en-US" dirty="0">
              <a:latin typeface="DejaVu Sans" charset="0"/>
              <a:cs typeface="DejaVu Sans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2068513" y="6865938"/>
            <a:ext cx="75057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DejaVu Sans" charset="0"/>
                <a:cs typeface="Arial Unicode MS" charset="0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DejaVu Sans" charset="0"/>
                <a:cs typeface="Arial Unicode MS" charset="0"/>
              </a:rPr>
              <a:t>Fred McClurg   All Rights Reserved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Simple &lt;table&gt; Tag with CSS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20000"/>
          </a:bodyPr>
          <a:lstStyle/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&lt;style&gt;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table {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 border-collapse: collapse;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}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table, td,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{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 border: 1px solid black;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}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&lt;/style&gt;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 Color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 Hex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Red &lt;/td&gt;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#FF0000 &lt;/td&gt;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4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647714" y="6751637"/>
            <a:ext cx="4932184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Simple Table with CSS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54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400" cap="none" dirty="0" smtClean="0">
                <a:latin typeface="DejaVu Sans" pitchFamily="32" charset="0"/>
                <a:ea typeface="DejaVu Sans" pitchFamily="34" charset="0"/>
              </a:rPr>
              <a:t>Complete &lt;table&gt; Tag Example</a:t>
            </a:r>
            <a:endParaRPr lang="en-US" sz="3400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thead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 Month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 Income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thead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tbody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&lt;td&gt; January &lt;/td&gt;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&lt;td&gt; $200 &lt;/td&gt;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tbody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tfoot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&lt;td&gt; Total &lt;/td&gt;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   &lt;td&gt; $500 &lt;/td&gt;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2000" b="1" dirty="0" err="1" smtClean="0">
                <a:latin typeface="Courier New" charset="0"/>
                <a:ea typeface="ＭＳ Ｐゴシック" charset="0"/>
                <a:cs typeface="Courier New" charset="0"/>
              </a:rPr>
              <a:t>tfoot</a:t>
            </a: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3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b="1" dirty="0" smtClean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  <a:endParaRPr lang="en-US" sz="20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83112" y="6751637"/>
            <a:ext cx="405822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Complete Table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321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&lt;table&gt; Tag Attributes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685799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  <a:cs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  <a:cs typeface="DejaVu Sans" charset="0"/>
              </a:rPr>
              <a:t>Defines table characteristics.</a:t>
            </a:r>
            <a:endParaRPr lang="en-US" sz="32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69854"/>
              </p:ext>
            </p:extLst>
          </p:nvPr>
        </p:nvGraphicFramePr>
        <p:xfrm>
          <a:off x="427628" y="2164399"/>
          <a:ext cx="8343899" cy="4389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26684"/>
                <a:gridCol w="4457700"/>
                <a:gridCol w="15595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HTML5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align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Cell align: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left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kumimoji="0" lang="en-US" sz="2400" b="1" i="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right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kumimoji="0" lang="en-US" sz="2400" b="1" i="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center</a:t>
                      </a:r>
                      <a:endParaRPr kumimoji="0" lang="en-US" sz="240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kumimoji="0" lang="en-US" sz="2400" b="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bgcolor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Background color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background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Background image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border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Border thickness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(default 0)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cellspacing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Spacing between cells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cellpadding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Spacing around cell content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279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valign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Vertical align: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top</a:t>
                      </a:r>
                      <a:r>
                        <a:rPr lang="en-US" sz="2400" dirty="0" smtClean="0"/>
                        <a:t>, </a:t>
                      </a:r>
                      <a:r>
                        <a:rPr kumimoji="0" lang="en-US" sz="2400" b="1" i="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bottom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kumimoji="0" lang="en-US" sz="2400" b="1" i="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middle</a:t>
                      </a:r>
                      <a:r>
                        <a:rPr lang="en-US" sz="2400" baseline="0" dirty="0" smtClean="0"/>
                        <a:t>, </a:t>
                      </a:r>
                      <a:r>
                        <a:rPr kumimoji="0" lang="en-US" sz="2400" b="1" i="0" kern="1200" dirty="0" smtClean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Courier New"/>
                        </a:rPr>
                        <a:t>baseline</a:t>
                      </a:r>
                      <a:endParaRPr kumimoji="0" lang="en-US" sz="2400" b="1" i="0" kern="1200" dirty="0">
                        <a:solidFill>
                          <a:schemeClr val="dk1"/>
                        </a:solidFill>
                        <a:latin typeface="Courier New"/>
                        <a:ea typeface="+mn-ea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kumimoji="0" lang="en-US" sz="2400" b="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028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More &lt;table&gt; Tag Attributes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685799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200" dirty="0">
                <a:latin typeface="DejaVu Sans" charset="0"/>
                <a:cs typeface="DejaVu Sans" charset="0"/>
              </a:rPr>
              <a:t>Description: </a:t>
            </a:r>
            <a:r>
              <a:rPr lang="en-US" sz="3200" dirty="0" smtClean="0">
                <a:latin typeface="DejaVu Sans" charset="0"/>
                <a:cs typeface="DejaVu Sans" charset="0"/>
              </a:rPr>
              <a:t>Defines table characteristics.</a:t>
            </a:r>
            <a:endParaRPr lang="en-US" sz="3200" b="1" dirty="0">
              <a:latin typeface="Courier New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95080"/>
              </p:ext>
            </p:extLst>
          </p:nvPr>
        </p:nvGraphicFramePr>
        <p:xfrm>
          <a:off x="427628" y="2164399"/>
          <a:ext cx="8343899" cy="355091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26684"/>
                <a:gridCol w="4457700"/>
                <a:gridCol w="15595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Attribute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Description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HTML5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colspan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Number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of columns cell should span</a:t>
                      </a:r>
                      <a:endParaRPr kumimoji="0" lang="en-US" sz="240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Yes</a:t>
                      </a:r>
                      <a:endParaRPr kumimoji="0" lang="en-US" sz="2400" b="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399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rowspan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Number of rows cell should span</a:t>
                      </a:r>
                      <a:endParaRPr kumimoji="0" lang="en-US" sz="240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dk1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Yes</a:t>
                      </a:r>
                      <a:endParaRPr kumimoji="0" lang="en-US" sz="2400" b="0" kern="1200" dirty="0">
                        <a:solidFill>
                          <a:schemeClr val="dk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height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Height of a cell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latin typeface="Courier New"/>
                          <a:cs typeface="Courier New"/>
                        </a:rPr>
                        <a:t>width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Width of a cell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 err="1" smtClean="0">
                          <a:latin typeface="Courier New"/>
                          <a:cs typeface="Courier New"/>
                        </a:rPr>
                        <a:t>nowap</a:t>
                      </a:r>
                      <a:endParaRPr lang="en-US" sz="2400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Specify</a:t>
                      </a:r>
                      <a:r>
                        <a:rPr lang="en-US" sz="2400" baseline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 cell content should not wrap</a:t>
                      </a:r>
                      <a:endParaRPr lang="en-US" sz="240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a:t>No</a:t>
                      </a:r>
                      <a:endParaRPr lang="en-US" sz="2400" b="0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85701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&lt;table&gt; Tag with “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rowspan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”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bgcolor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="Violet"&gt;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bgcolor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="#CCCCCC"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rowspan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="3"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valign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="middle"&gt;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   Shades 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of&lt;</a:t>
            </a:r>
            <a:r>
              <a:rPr lang="en-US" sz="1800" b="1" dirty="0" err="1" smtClean="0">
                <a:latin typeface="Courier New" charset="0"/>
                <a:ea typeface="ＭＳ Ｐゴシック" charset="0"/>
                <a:cs typeface="Courier New" charset="0"/>
              </a:rPr>
              <a:t>br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&gt; 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Violet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Violet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#EE82EE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bgcolor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BlueViolet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BlueViolet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#8A2BE2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  <a:endParaRPr lang="en-US" sz="18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bgcolor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="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DarkViolet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DarkViolet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   &lt;td&gt; #9400D3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18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83112" y="6751637"/>
            <a:ext cx="3994107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Table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Rowspan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5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&lt;table&gt; Tag with “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colspan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”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/>
          </a:bodyPr>
          <a:lstStyle/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&lt;table border="1"&gt;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 style="color: #</a:t>
            </a:r>
            <a:r>
              <a:rPr lang="en-US" sz="2400" b="1" dirty="0" err="1">
                <a:latin typeface="Courier New" charset="0"/>
                <a:cs typeface="Courier New" charset="0"/>
              </a:rPr>
              <a:t>ffffff</a:t>
            </a:r>
            <a:r>
              <a:rPr lang="en-US" sz="2400" b="1" dirty="0">
                <a:latin typeface="Courier New" charset="0"/>
                <a:cs typeface="Courier New" charset="0"/>
              </a:rPr>
              <a:t>"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 </a:t>
            </a:r>
            <a:r>
              <a:rPr lang="en-US" sz="2400" b="1" dirty="0" err="1">
                <a:latin typeface="Courier New" charset="0"/>
                <a:cs typeface="Courier New" charset="0"/>
              </a:rPr>
              <a:t>bgcolor</a:t>
            </a:r>
            <a:r>
              <a:rPr lang="en-US" sz="2400" b="1" dirty="0">
                <a:latin typeface="Courier New" charset="0"/>
                <a:cs typeface="Courier New" charset="0"/>
              </a:rPr>
              <a:t>="#666666"&gt;  &lt;!-- Dark Gray --&gt;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colspan</a:t>
            </a:r>
            <a:r>
              <a:rPr lang="en-US" sz="2400" b="1" dirty="0">
                <a:latin typeface="Courier New" charset="0"/>
                <a:cs typeface="Courier New" charset="0"/>
              </a:rPr>
              <a:t>="2"&gt; Shades of Purple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bgcolor</a:t>
            </a:r>
            <a:r>
              <a:rPr lang="en-US" sz="2400" b="1" dirty="0">
                <a:latin typeface="Courier New" charset="0"/>
                <a:cs typeface="Courier New" charset="0"/>
              </a:rPr>
              <a:t>="#999999"&gt;  &lt;!-- Light Gray --&gt;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&gt; Color Name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&gt; Hex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urier New" charset="0"/>
                <a:cs typeface="Courier New" charset="0"/>
              </a:rPr>
              <a:t>bgcolor</a:t>
            </a:r>
            <a:r>
              <a:rPr lang="en-US" sz="2400" b="1" dirty="0">
                <a:latin typeface="Courier New" charset="0"/>
                <a:cs typeface="Courier New" charset="0"/>
              </a:rPr>
              <a:t>="#A020F0"&gt;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&lt;td&gt; Purple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   &lt;td&gt; #A020F0 &lt;/td&gt;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cs typeface="Courier New" charset="0"/>
              </a:rPr>
              <a:t>   &lt;/</a:t>
            </a:r>
            <a:r>
              <a:rPr lang="en-US" sz="2400" b="1" dirty="0" err="1">
                <a:latin typeface="Courier New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cs typeface="Courier New" charset="0"/>
              </a:rPr>
              <a:t>&gt;</a:t>
            </a:r>
          </a:p>
          <a:p>
            <a:pPr indent="-334963">
              <a:lnSpc>
                <a:spcPct val="60000"/>
              </a:lnSpc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 smtClean="0">
                <a:latin typeface="Courier New" charset="0"/>
                <a:cs typeface="Courier New" charset="0"/>
              </a:rPr>
              <a:t>&lt;/</a:t>
            </a:r>
            <a:r>
              <a:rPr lang="en-US" sz="2400" b="1" dirty="0">
                <a:latin typeface="Courier New" charset="0"/>
                <a:cs typeface="Courier New" charset="0"/>
              </a:rPr>
              <a:t>table&gt;</a:t>
            </a: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697412" y="6751637"/>
            <a:ext cx="3851439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Table </a:t>
            </a:r>
            <a:r>
              <a:rPr lang="en-US" b="1" dirty="0" err="1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Colspan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994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&lt;table&gt;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table.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...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tr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table row.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...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427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th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Table Header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table header cell.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table border="1"&gt;</a:t>
            </a:r>
            <a:endParaRPr lang="en-US" sz="36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 Color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 Hex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354512" y="6751637"/>
            <a:ext cx="4291368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Table Header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971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&lt;td&gt; Table Data Tag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92500" lnSpcReduction="1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Defines a table data cell.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&lt;td&gt; Red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&lt;td&gt; #ff0000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4583112" y="6751637"/>
            <a:ext cx="3962751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Table Data Tag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55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thead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77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Groups table head elements.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thead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 Month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 Income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thead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825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tbody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77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Groups table body elements.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tbody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&lt;td&gt; January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&lt;td&gt; $200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 smtClean="0">
                <a:latin typeface="Courier New" charset="0"/>
                <a:ea typeface="ＭＳ Ｐゴシック" charset="0"/>
                <a:cs typeface="Courier New" charset="0"/>
              </a:rPr>
              <a:t>tbody</a:t>
            </a: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 smtClean="0">
                <a:latin typeface="Courier New" charset="0"/>
                <a:ea typeface="ＭＳ Ｐゴシック" charset="0"/>
                <a:cs typeface="Courier New" charset="0"/>
              </a:rPr>
              <a:t>&lt;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046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>
                <a:latin typeface="DejaVu Sans" pitchFamily="32" charset="0"/>
                <a:ea typeface="DejaVu Sans" pitchFamily="34" charset="0"/>
              </a:rPr>
              <a:t>The 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&lt;</a:t>
            </a:r>
            <a:r>
              <a:rPr lang="en-US" cap="none" dirty="0" err="1" smtClean="0">
                <a:latin typeface="DejaVu Sans" pitchFamily="32" charset="0"/>
                <a:ea typeface="DejaVu Sans" pitchFamily="34" charset="0"/>
              </a:rPr>
              <a:t>tfoot</a:t>
            </a: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&gt; </a:t>
            </a:r>
            <a:r>
              <a:rPr lang="en-US" cap="none" dirty="0">
                <a:latin typeface="DejaVu Sans" pitchFamily="32" charset="0"/>
                <a:ea typeface="DejaVu Sans" pitchFamily="34" charset="0"/>
              </a:rPr>
              <a:t>Tag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fontScale="77500" lnSpcReduction="20000"/>
          </a:bodyPr>
          <a:lstStyle/>
          <a:p>
            <a:pPr marL="4763" indent="-47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dirty="0">
                <a:latin typeface="DejaVu Sans" charset="0"/>
                <a:cs typeface="DejaVu Sans" charset="0"/>
              </a:rPr>
              <a:t>Description: </a:t>
            </a:r>
            <a:r>
              <a:rPr lang="en-US" sz="3600" dirty="0" smtClean="0">
                <a:latin typeface="DejaVu Sans" charset="0"/>
                <a:cs typeface="DejaVu Sans" charset="0"/>
              </a:rPr>
              <a:t>Groups table footer elements.</a:t>
            </a: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3600" b="1" dirty="0">
              <a:latin typeface="DejaVu Sans" charset="0"/>
              <a:cs typeface="DejaVu Sans" charset="0"/>
            </a:endParaRPr>
          </a:p>
          <a:p>
            <a:pPr indent="-334963">
              <a:lnSpc>
                <a:spcPct val="97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DejaVu Sans" charset="0"/>
                <a:cs typeface="DejaVu Sans" charset="0"/>
              </a:rPr>
              <a:t>Example: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tfoot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&lt;td&gt; Total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   &lt;td&gt; $500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3600" b="1" dirty="0" err="1">
                <a:latin typeface="Courier New" charset="0"/>
                <a:ea typeface="ＭＳ Ｐゴシック" charset="0"/>
                <a:cs typeface="Courier New" charset="0"/>
              </a:rPr>
              <a:t>tfoot</a:t>
            </a: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36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937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80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cap="none" dirty="0" smtClean="0">
                <a:latin typeface="DejaVu Sans" pitchFamily="32" charset="0"/>
                <a:ea typeface="DejaVu Sans" pitchFamily="34" charset="0"/>
              </a:rPr>
              <a:t>Simple &lt;table&gt; Tag Example</a:t>
            </a:r>
            <a:endParaRPr lang="en-US" cap="none" dirty="0">
              <a:latin typeface="DejaVu Sans" pitchFamily="32" charset="0"/>
              <a:ea typeface="DejaVu Sans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03238" y="1379538"/>
            <a:ext cx="8308975" cy="5943600"/>
          </a:xfrm>
        </p:spPr>
        <p:txBody>
          <a:bodyPr tIns="12240">
            <a:normAutofit lnSpcReduction="10000"/>
          </a:bodyPr>
          <a:lstStyle/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&lt;table border="1"&gt;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 Color &lt;/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   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 Hex &lt;/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th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400" b="1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&lt;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   &lt;td&gt; Red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   &lt;td&gt; #FF0000 &lt;/td&gt;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   &lt;/</a:t>
            </a:r>
            <a:r>
              <a:rPr lang="en-US" sz="2400" b="1" dirty="0" err="1">
                <a:latin typeface="Courier New" charset="0"/>
                <a:ea typeface="ＭＳ Ｐゴシック" charset="0"/>
                <a:cs typeface="Courier New" charset="0"/>
              </a:rPr>
              <a:t>tr</a:t>
            </a: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&gt;</a:t>
            </a:r>
          </a:p>
          <a:p>
            <a:pPr lvl="2" indent="-334963">
              <a:spcAft>
                <a:spcPts val="1138"/>
              </a:spcAft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>
                <a:latin typeface="Courier New" charset="0"/>
                <a:ea typeface="ＭＳ Ｐゴシック" charset="0"/>
                <a:cs typeface="Courier New" charset="0"/>
              </a:rPr>
              <a:t>&lt;/table&gt;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1pPr>
            <a:lvl2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6C650EA-0A87-F74E-9B00-6E6C8ABF0B46}" type="slidenum">
              <a:rPr lang="en-US">
                <a:solidFill>
                  <a:srgbClr val="FFFFFF"/>
                </a:solidFill>
              </a:rPr>
              <a:pPr eaLnBrk="1"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3668712" y="6751637"/>
            <a:ext cx="4890185" cy="417660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Chapter 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10 </a:t>
            </a:r>
            <a:r>
              <a:rPr lang="en-US" b="1" dirty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DejaVu Sans" pitchFamily="34" charset="0"/>
                <a:ea typeface="DejaVu Sans" pitchFamily="34" charset="0"/>
                <a:cs typeface="DejaVu Sans" pitchFamily="34" charset="0"/>
              </a:rPr>
              <a:t>Simple Table Example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366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Custom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OrielCustom</Template>
  <TotalTime>37149</TotalTime>
  <Words>1188</Words>
  <Application>Microsoft Office PowerPoint</Application>
  <PresentationFormat>Custom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 Unicode MS</vt:lpstr>
      <vt:lpstr>ＭＳ Ｐゴシック</vt:lpstr>
      <vt:lpstr>Arial</vt:lpstr>
      <vt:lpstr>Century Schoolbook</vt:lpstr>
      <vt:lpstr>Courier New</vt:lpstr>
      <vt:lpstr>DejaVu Sans</vt:lpstr>
      <vt:lpstr>Times New Roman</vt:lpstr>
      <vt:lpstr>Wingdings</vt:lpstr>
      <vt:lpstr>Wingdings 2</vt:lpstr>
      <vt:lpstr>OrielCustom</vt:lpstr>
      <vt:lpstr>HTML Boot Camp</vt:lpstr>
      <vt:lpstr>The &lt;table&gt; Tag</vt:lpstr>
      <vt:lpstr>The &lt;tr&gt; Tag</vt:lpstr>
      <vt:lpstr>The &lt;th&gt; Table Header Tag</vt:lpstr>
      <vt:lpstr>The &lt;td&gt; Table Data Tag</vt:lpstr>
      <vt:lpstr>The &lt;thead&gt; Tag</vt:lpstr>
      <vt:lpstr>The &lt;tbody&gt; Tag</vt:lpstr>
      <vt:lpstr>The &lt;tfoot&gt; Tag</vt:lpstr>
      <vt:lpstr>Simple &lt;table&gt; Tag Example</vt:lpstr>
      <vt:lpstr>Simple &lt;table&gt; Tag with CSS</vt:lpstr>
      <vt:lpstr>Complete &lt;table&gt; Tag Example</vt:lpstr>
      <vt:lpstr>&lt;table&gt; Tag Attributes</vt:lpstr>
      <vt:lpstr>More &lt;table&gt; Tag Attributes</vt:lpstr>
      <vt:lpstr>&lt;table&gt; Tag with “rowspan”</vt:lpstr>
      <vt:lpstr>&lt;table&gt; Tag with “colspan”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description>Presentation Layout Template</dc:description>
  <cp:lastModifiedBy>McClurg, Fred R</cp:lastModifiedBy>
  <cp:revision>100</cp:revision>
  <cp:lastPrinted>1601-01-01T00:00:00Z</cp:lastPrinted>
  <dcterms:created xsi:type="dcterms:W3CDTF">2012-02-18T19:51:28Z</dcterms:created>
  <dcterms:modified xsi:type="dcterms:W3CDTF">2016-03-25T02:40:16Z</dcterms:modified>
</cp:coreProperties>
</file>