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51"/>
  </p:notesMasterIdLst>
  <p:sldIdLst>
    <p:sldId id="256" r:id="rId3"/>
    <p:sldId id="257" r:id="rId4"/>
    <p:sldId id="296" r:id="rId5"/>
    <p:sldId id="297" r:id="rId6"/>
    <p:sldId id="258" r:id="rId7"/>
    <p:sldId id="259" r:id="rId8"/>
    <p:sldId id="298" r:id="rId9"/>
    <p:sldId id="295" r:id="rId10"/>
    <p:sldId id="260" r:id="rId11"/>
    <p:sldId id="261" r:id="rId12"/>
    <p:sldId id="262" r:id="rId13"/>
    <p:sldId id="264" r:id="rId14"/>
    <p:sldId id="265" r:id="rId15"/>
    <p:sldId id="311" r:id="rId16"/>
    <p:sldId id="266" r:id="rId17"/>
    <p:sldId id="303" r:id="rId18"/>
    <p:sldId id="273" r:id="rId19"/>
    <p:sldId id="299" r:id="rId20"/>
    <p:sldId id="274" r:id="rId21"/>
    <p:sldId id="275" r:id="rId22"/>
    <p:sldId id="276" r:id="rId23"/>
    <p:sldId id="267" r:id="rId24"/>
    <p:sldId id="269" r:id="rId25"/>
    <p:sldId id="271" r:id="rId26"/>
    <p:sldId id="272" r:id="rId27"/>
    <p:sldId id="282" r:id="rId28"/>
    <p:sldId id="277" r:id="rId29"/>
    <p:sldId id="278" r:id="rId30"/>
    <p:sldId id="279" r:id="rId31"/>
    <p:sldId id="304" r:id="rId32"/>
    <p:sldId id="281" r:id="rId33"/>
    <p:sldId id="280" r:id="rId34"/>
    <p:sldId id="294" r:id="rId35"/>
    <p:sldId id="308" r:id="rId36"/>
    <p:sldId id="284" r:id="rId37"/>
    <p:sldId id="283" r:id="rId38"/>
    <p:sldId id="306" r:id="rId39"/>
    <p:sldId id="309" r:id="rId40"/>
    <p:sldId id="287" r:id="rId41"/>
    <p:sldId id="286" r:id="rId42"/>
    <p:sldId id="307" r:id="rId43"/>
    <p:sldId id="288" r:id="rId44"/>
    <p:sldId id="290" r:id="rId45"/>
    <p:sldId id="289" r:id="rId46"/>
    <p:sldId id="291" r:id="rId47"/>
    <p:sldId id="292" r:id="rId48"/>
    <p:sldId id="293" r:id="rId49"/>
    <p:sldId id="310" r:id="rId50"/>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00FF"/>
    <a:srgbClr val="CC0000"/>
    <a:srgbClr val="0000C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12" autoAdjust="0"/>
    <p:restoredTop sz="74493" autoAdjust="0"/>
  </p:normalViewPr>
  <p:slideViewPr>
    <p:cSldViewPr snapToGrid="0" showGuides="1">
      <p:cViewPr varScale="1">
        <p:scale>
          <a:sx n="74" d="100"/>
          <a:sy n="74" d="100"/>
        </p:scale>
        <p:origin x="66" y="198"/>
      </p:cViewPr>
      <p:guideLst>
        <p:guide orient="horz" pos="2136"/>
        <p:guide pos="2880"/>
      </p:guideLst>
    </p:cSldViewPr>
  </p:slideViewPr>
  <p:outlineViewPr>
    <p:cViewPr>
      <p:scale>
        <a:sx n="33" d="100"/>
        <a:sy n="33" d="100"/>
      </p:scale>
      <p:origin x="0" y="-2892"/>
    </p:cViewPr>
  </p:outlineViewPr>
  <p:notesTextViewPr>
    <p:cViewPr>
      <p:scale>
        <a:sx n="1" d="1"/>
        <a:sy n="1" d="1"/>
      </p:scale>
      <p:origin x="0" y="0"/>
    </p:cViewPr>
  </p:notesTextViewPr>
  <p:sorterViewPr>
    <p:cViewPr>
      <p:scale>
        <a:sx n="100" d="100"/>
        <a:sy n="100" d="100"/>
      </p:scale>
      <p:origin x="0" y="-5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2AF608AC-4D40-4749-BF5B-B223CC9EDF64}" type="datetimeFigureOut">
              <a:rPr lang="en-US" smtClean="0"/>
              <a:t>5/6/2016</a:t>
            </a:fld>
            <a:endParaRPr lang="en-US"/>
          </a:p>
        </p:txBody>
      </p:sp>
      <p:sp>
        <p:nvSpPr>
          <p:cNvPr id="4" name="Slide Image Placeholder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B40E1B60-095C-4690-B22A-64AA4AAB081E}" type="slidenum">
              <a:rPr lang="en-US" smtClean="0"/>
              <a:t>‹#›</a:t>
            </a:fld>
            <a:endParaRPr lang="en-US"/>
          </a:p>
        </p:txBody>
      </p:sp>
    </p:spTree>
    <p:extLst>
      <p:ext uri="{BB962C8B-B14F-4D97-AF65-F5344CB8AC3E}">
        <p14:creationId xmlns:p14="http://schemas.microsoft.com/office/powerpoint/2010/main" val="3448065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jQuery is like a </a:t>
            </a:r>
            <a:r>
              <a:rPr lang="en-US" sz="1200" kern="1200" dirty="0" err="1" smtClean="0">
                <a:solidFill>
                  <a:schemeClr val="tx1"/>
                </a:solidFill>
                <a:effectLst/>
                <a:latin typeface="+mn-lt"/>
                <a:ea typeface="+mn-ea"/>
                <a:cs typeface="+mn-cs"/>
              </a:rPr>
              <a:t>SmartCar</a:t>
            </a:r>
            <a:r>
              <a:rPr lang="en-US" sz="1200" kern="1200" dirty="0" smtClean="0">
                <a:solidFill>
                  <a:schemeClr val="tx1"/>
                </a:solidFill>
                <a:effectLst/>
                <a:latin typeface="+mn-lt"/>
                <a:ea typeface="+mn-ea"/>
                <a:cs typeface="+mn-cs"/>
              </a:rPr>
              <a:t> that has been turbocharged!  What I mean by that is jQuery is one small file, however, it allows you to perform JavaScript development very rapidly.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slides for this presentation can be downloaded from the following URL.</a:t>
            </a:r>
            <a:endParaRPr lang="en-US" dirty="0"/>
          </a:p>
        </p:txBody>
      </p:sp>
      <p:sp>
        <p:nvSpPr>
          <p:cNvPr id="4" name="Slide Number Placeholder 3"/>
          <p:cNvSpPr>
            <a:spLocks noGrp="1"/>
          </p:cNvSpPr>
          <p:nvPr>
            <p:ph type="sldNum" sz="quarter" idx="10"/>
          </p:nvPr>
        </p:nvSpPr>
        <p:spPr/>
        <p:txBody>
          <a:bodyPr/>
          <a:lstStyle/>
          <a:p>
            <a:fld id="{B40E1B60-095C-4690-B22A-64AA4AAB081E}" type="slidenum">
              <a:rPr lang="en-US" smtClean="0"/>
              <a:t>1</a:t>
            </a:fld>
            <a:endParaRPr lang="en-US"/>
          </a:p>
        </p:txBody>
      </p:sp>
    </p:spTree>
    <p:extLst>
      <p:ext uri="{BB962C8B-B14F-4D97-AF65-F5344CB8AC3E}">
        <p14:creationId xmlns:p14="http://schemas.microsoft.com/office/powerpoint/2010/main" val="88649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 is how you would make reference to a CDN in your code.  There are several different CDNs to choose from.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40E1B60-095C-4690-B22A-64AA4AAB081E}" type="slidenum">
              <a:rPr lang="en-US" smtClean="0"/>
              <a:t>10</a:t>
            </a:fld>
            <a:endParaRPr lang="en-US"/>
          </a:p>
        </p:txBody>
      </p:sp>
    </p:spTree>
    <p:extLst>
      <p:ext uri="{BB962C8B-B14F-4D97-AF65-F5344CB8AC3E}">
        <p14:creationId xmlns:p14="http://schemas.microsoft.com/office/powerpoint/2010/main" val="660209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see how JavaScript code compares with jQuery.  In keeping with that age old tradition, we are going to dynamically write, “Hello World” to a page.  In JavaScript, here is one way to do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the jQuery version, instead of using the </a:t>
            </a:r>
            <a:r>
              <a:rPr lang="en-US" sz="1200" kern="1200" dirty="0" err="1" smtClean="0">
                <a:solidFill>
                  <a:schemeClr val="tx1"/>
                </a:solidFill>
                <a:effectLst/>
                <a:latin typeface="+mn-lt"/>
                <a:ea typeface="+mn-ea"/>
                <a:cs typeface="+mn-cs"/>
              </a:rPr>
              <a:t>getElementById</a:t>
            </a:r>
            <a:r>
              <a:rPr lang="en-US" sz="1200" kern="1200" dirty="0" smtClean="0">
                <a:solidFill>
                  <a:schemeClr val="tx1"/>
                </a:solidFill>
                <a:effectLst/>
                <a:latin typeface="+mn-lt"/>
                <a:ea typeface="+mn-ea"/>
                <a:cs typeface="+mn-cs"/>
              </a:rPr>
              <a:t>() method, we can simply specify a jQuery selector to select the element.  In addition, instead of using the </a:t>
            </a:r>
            <a:r>
              <a:rPr lang="en-US" sz="1200" kern="1200" dirty="0" err="1" smtClean="0">
                <a:solidFill>
                  <a:schemeClr val="tx1"/>
                </a:solidFill>
                <a:effectLst/>
                <a:latin typeface="+mn-lt"/>
                <a:ea typeface="+mn-ea"/>
                <a:cs typeface="+mn-cs"/>
              </a:rPr>
              <a:t>innerHTML</a:t>
            </a:r>
            <a:r>
              <a:rPr lang="en-US" sz="1200" kern="1200" dirty="0" smtClean="0">
                <a:solidFill>
                  <a:schemeClr val="tx1"/>
                </a:solidFill>
                <a:effectLst/>
                <a:latin typeface="+mn-lt"/>
                <a:ea typeface="+mn-ea"/>
                <a:cs typeface="+mn-cs"/>
              </a:rPr>
              <a:t> property, we can simply use the jQuery html() method to change the HTML content of the div element.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all of these examples, you can click the blue button, to show what the example code would look like running in a browser.  However, </a:t>
            </a:r>
            <a:r>
              <a:rPr lang="en-US" sz="1200" i="1" kern="1200" dirty="0" smtClean="0">
                <a:solidFill>
                  <a:schemeClr val="tx1"/>
                </a:solidFill>
                <a:effectLst/>
                <a:latin typeface="+mn-lt"/>
                <a:ea typeface="+mn-ea"/>
                <a:cs typeface="+mn-cs"/>
              </a:rPr>
              <a:t>before</a:t>
            </a:r>
            <a:r>
              <a:rPr lang="en-US" sz="1200" kern="1200" dirty="0" smtClean="0">
                <a:solidFill>
                  <a:schemeClr val="tx1"/>
                </a:solidFill>
                <a:effectLst/>
                <a:latin typeface="+mn-lt"/>
                <a:ea typeface="+mn-ea"/>
                <a:cs typeface="+mn-cs"/>
              </a:rPr>
              <a:t> clicking the button, I would encourage you to read the code and try to predict what the script is doing first.  Then click the button in order to find out if your prediction is correct.  At this point, I would normally ask the class, “So, what does this code do?”  Let’s click the button and find out!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40E1B60-095C-4690-B22A-64AA4AAB081E}" type="slidenum">
              <a:rPr lang="en-US" smtClean="0"/>
              <a:t>14</a:t>
            </a:fld>
            <a:endParaRPr lang="en-US"/>
          </a:p>
        </p:txBody>
      </p:sp>
    </p:spTree>
    <p:extLst>
      <p:ext uri="{BB962C8B-B14F-4D97-AF65-F5344CB8AC3E}">
        <p14:creationId xmlns:p14="http://schemas.microsoft.com/office/powerpoint/2010/main" val="3217902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are looking at jQuery code on the internet, you may never see the word “jQuery” any where in the source code!  This is because the dollar sign “$” is an alias for the jQuery function and is much more commonly used.  This is also the style I will be using in my examples.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40E1B60-095C-4690-B22A-64AA4AAB081E}" type="slidenum">
              <a:rPr lang="en-US" smtClean="0"/>
              <a:t>15</a:t>
            </a:fld>
            <a:endParaRPr lang="en-US"/>
          </a:p>
        </p:txBody>
      </p:sp>
    </p:spTree>
    <p:extLst>
      <p:ext uri="{BB962C8B-B14F-4D97-AF65-F5344CB8AC3E}">
        <p14:creationId xmlns:p14="http://schemas.microsoft.com/office/powerpoint/2010/main" val="983123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jQuery (and JavaScript as well), there is a common error that results from </a:t>
            </a:r>
            <a:r>
              <a:rPr lang="en-US" sz="1200" b="1" i="1" kern="1200" dirty="0" smtClean="0">
                <a:solidFill>
                  <a:schemeClr val="tx1"/>
                </a:solidFill>
                <a:effectLst/>
                <a:latin typeface="+mn-lt"/>
                <a:ea typeface="+mn-ea"/>
                <a:cs typeface="+mn-cs"/>
              </a:rPr>
              <a:t>using</a:t>
            </a:r>
            <a:r>
              <a:rPr lang="en-US" sz="1200" kern="1200" dirty="0" smtClean="0">
                <a:solidFill>
                  <a:schemeClr val="tx1"/>
                </a:solidFill>
                <a:effectLst/>
                <a:latin typeface="+mn-lt"/>
                <a:ea typeface="+mn-ea"/>
                <a:cs typeface="+mn-cs"/>
              </a:rPr>
              <a:t> an element before it is </a:t>
            </a:r>
            <a:r>
              <a:rPr lang="en-US" sz="1200" b="1" i="1" kern="1200" dirty="0" smtClean="0">
                <a:solidFill>
                  <a:schemeClr val="tx1"/>
                </a:solidFill>
                <a:effectLst/>
                <a:latin typeface="+mn-lt"/>
                <a:ea typeface="+mn-ea"/>
                <a:cs typeface="+mn-cs"/>
              </a:rPr>
              <a:t>defined</a:t>
            </a:r>
            <a:r>
              <a:rPr lang="en-US" sz="1200" kern="1200" dirty="0" smtClean="0">
                <a:solidFill>
                  <a:schemeClr val="tx1"/>
                </a:solidFill>
                <a:effectLst/>
                <a:latin typeface="+mn-lt"/>
                <a:ea typeface="+mn-ea"/>
                <a:cs typeface="+mn-cs"/>
              </a:rPr>
              <a:t>.  To prevent this condition from happening, I encourage you to consider using the jQuery ready() method.</a:t>
            </a:r>
          </a:p>
        </p:txBody>
      </p:sp>
      <p:sp>
        <p:nvSpPr>
          <p:cNvPr id="4" name="Slide Number Placeholder 3"/>
          <p:cNvSpPr>
            <a:spLocks noGrp="1"/>
          </p:cNvSpPr>
          <p:nvPr>
            <p:ph type="sldNum" sz="quarter" idx="10"/>
          </p:nvPr>
        </p:nvSpPr>
        <p:spPr/>
        <p:txBody>
          <a:bodyPr/>
          <a:lstStyle/>
          <a:p>
            <a:fld id="{B40E1B60-095C-4690-B22A-64AA4AAB081E}" type="slidenum">
              <a:rPr lang="en-US" smtClean="0"/>
              <a:t>16</a:t>
            </a:fld>
            <a:endParaRPr lang="en-US"/>
          </a:p>
        </p:txBody>
      </p:sp>
    </p:spTree>
    <p:extLst>
      <p:ext uri="{BB962C8B-B14F-4D97-AF65-F5344CB8AC3E}">
        <p14:creationId xmlns:p14="http://schemas.microsoft.com/office/powerpoint/2010/main" val="665241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error condition to which I am referring, can be illustrated by this code snippet.  Notice that the </a:t>
            </a:r>
            <a:r>
              <a:rPr lang="en-US" sz="1200" u="sng" kern="1200" dirty="0" smtClean="0">
                <a:solidFill>
                  <a:schemeClr val="tx1"/>
                </a:solidFill>
                <a:effectLst/>
                <a:latin typeface="+mn-lt"/>
                <a:ea typeface="+mn-ea"/>
                <a:cs typeface="+mn-cs"/>
              </a:rPr>
              <a:t>script</a:t>
            </a:r>
            <a:r>
              <a:rPr lang="en-US" sz="1200" kern="1200" dirty="0" smtClean="0">
                <a:solidFill>
                  <a:schemeClr val="tx1"/>
                </a:solidFill>
                <a:effectLst/>
                <a:latin typeface="+mn-lt"/>
                <a:ea typeface="+mn-ea"/>
                <a:cs typeface="+mn-cs"/>
              </a:rPr>
              <a:t> is placed in the </a:t>
            </a:r>
            <a:r>
              <a:rPr lang="en-US" sz="1200" u="sng" kern="1200" dirty="0" smtClean="0">
                <a:solidFill>
                  <a:schemeClr val="tx1"/>
                </a:solidFill>
                <a:effectLst/>
                <a:latin typeface="+mn-lt"/>
                <a:ea typeface="+mn-ea"/>
                <a:cs typeface="+mn-cs"/>
              </a:rPr>
              <a:t>head</a:t>
            </a:r>
            <a:r>
              <a:rPr lang="en-US" sz="1200" kern="1200" dirty="0" smtClean="0">
                <a:solidFill>
                  <a:schemeClr val="tx1"/>
                </a:solidFill>
                <a:effectLst/>
                <a:latin typeface="+mn-lt"/>
                <a:ea typeface="+mn-ea"/>
                <a:cs typeface="+mn-cs"/>
              </a:rPr>
              <a:t> section of the HTML document.  Whenever a script is placed in the head section, it will be executed first before the page has a chance to load.  This means that any elements that the script tries to reference on the page will be undefined.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Go ahead and run this example by pressing the blue button.  Notice that the body of the page has not been rendered yet.  Also, notice the alert dialog reveals that the element we are trying to reference is “undefined”.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40E1B60-095C-4690-B22A-64AA4AAB081E}" type="slidenum">
              <a:rPr lang="en-US" smtClean="0"/>
              <a:t>17</a:t>
            </a:fld>
            <a:endParaRPr lang="en-US"/>
          </a:p>
        </p:txBody>
      </p:sp>
    </p:spTree>
    <p:extLst>
      <p:ext uri="{BB962C8B-B14F-4D97-AF65-F5344CB8AC3E}">
        <p14:creationId xmlns:p14="http://schemas.microsoft.com/office/powerpoint/2010/main" val="3391629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this example, we have the exact same script that was used in the previous example, except this time that script has been placed inside of the ready() method.  The ready() method does not fire until the document has been completely loaded.  Now, any element that the script tries to reference on the page is available and has been defined.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you click on the blue button, you will see that now the body of the document has been rendered and the alert dialog displays the correct value of the string contained in the text box.</a:t>
            </a:r>
            <a:endParaRPr lang="en-US" dirty="0"/>
          </a:p>
        </p:txBody>
      </p:sp>
      <p:sp>
        <p:nvSpPr>
          <p:cNvPr id="4" name="Slide Number Placeholder 3"/>
          <p:cNvSpPr>
            <a:spLocks noGrp="1"/>
          </p:cNvSpPr>
          <p:nvPr>
            <p:ph type="sldNum" sz="quarter" idx="10"/>
          </p:nvPr>
        </p:nvSpPr>
        <p:spPr/>
        <p:txBody>
          <a:bodyPr/>
          <a:lstStyle/>
          <a:p>
            <a:fld id="{B40E1B60-095C-4690-B22A-64AA4AAB081E}" type="slidenum">
              <a:rPr lang="en-US" smtClean="0"/>
              <a:t>20</a:t>
            </a:fld>
            <a:endParaRPr lang="en-US"/>
          </a:p>
        </p:txBody>
      </p:sp>
    </p:spTree>
    <p:extLst>
      <p:ext uri="{BB962C8B-B14F-4D97-AF65-F5344CB8AC3E}">
        <p14:creationId xmlns:p14="http://schemas.microsoft.com/office/powerpoint/2010/main" val="594038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syntax of the jQuery language is pretty straightforward.  All jQuery statements begin with the “</a:t>
            </a:r>
            <a:r>
              <a:rPr lang="en-US" sz="1200" u="sng"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sign.  We mentioned previously that the dollar sign is an alias to the jQuery function.  Next, the first argument of a jQuery statement is the selector.  The selector operates in a very similar manner to a CSS selector for selecting elements.  The selector is followed by a jQuery method.  In this example, we are using the </a:t>
            </a:r>
            <a:r>
              <a:rPr lang="en-US" sz="1200" kern="1200" dirty="0" err="1" smtClean="0">
                <a:solidFill>
                  <a:schemeClr val="tx1"/>
                </a:solidFill>
                <a:effectLst/>
                <a:latin typeface="+mn-lt"/>
                <a:ea typeface="+mn-ea"/>
                <a:cs typeface="+mn-cs"/>
              </a:rPr>
              <a:t>css</a:t>
            </a:r>
            <a:r>
              <a:rPr lang="en-US" sz="1200" kern="1200" dirty="0" smtClean="0">
                <a:solidFill>
                  <a:schemeClr val="tx1"/>
                </a:solidFill>
                <a:effectLst/>
                <a:latin typeface="+mn-lt"/>
                <a:ea typeface="+mn-ea"/>
                <a:cs typeface="+mn-cs"/>
              </a:rPr>
              <a:t>() method to dynamically change the background color of the selected paragraphs.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Again, by clicking the blue button you will see the result of the code.  All of the paragraphs have been selected and the background color has been changed to a light tan.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40E1B60-095C-4690-B22A-64AA4AAB081E}" type="slidenum">
              <a:rPr lang="en-US" smtClean="0"/>
              <a:t>22</a:t>
            </a:fld>
            <a:endParaRPr lang="en-US"/>
          </a:p>
        </p:txBody>
      </p:sp>
    </p:spTree>
    <p:extLst>
      <p:ext uri="{BB962C8B-B14F-4D97-AF65-F5344CB8AC3E}">
        <p14:creationId xmlns:p14="http://schemas.microsoft.com/office/powerpoint/2010/main" val="4083671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Attaching an event handler to an element is really quite simple in jQuery.  In this example, we have a push button with an ID of “</a:t>
            </a:r>
            <a:r>
              <a:rPr lang="en-US" sz="1200" u="sng" kern="1200" dirty="0" err="1" smtClean="0">
                <a:solidFill>
                  <a:schemeClr val="tx1"/>
                </a:solidFill>
                <a:effectLst/>
                <a:latin typeface="+mn-lt"/>
                <a:ea typeface="+mn-ea"/>
                <a:cs typeface="+mn-cs"/>
              </a:rPr>
              <a:t>dontClick</a:t>
            </a:r>
            <a:r>
              <a:rPr lang="en-US" sz="1200" kern="1200" dirty="0" smtClean="0">
                <a:solidFill>
                  <a:schemeClr val="tx1"/>
                </a:solidFill>
                <a:effectLst/>
                <a:latin typeface="+mn-lt"/>
                <a:ea typeface="+mn-ea"/>
                <a:cs typeface="+mn-cs"/>
              </a:rPr>
              <a:t>”.  That push button is selected with a </a:t>
            </a:r>
            <a:r>
              <a:rPr lang="en-US" sz="1200" u="sng" kern="1200" dirty="0" smtClean="0">
                <a:solidFill>
                  <a:schemeClr val="tx1"/>
                </a:solidFill>
                <a:effectLst/>
                <a:latin typeface="+mn-lt"/>
                <a:ea typeface="+mn-ea"/>
                <a:cs typeface="+mn-cs"/>
              </a:rPr>
              <a:t>selector</a:t>
            </a:r>
            <a:r>
              <a:rPr lang="en-US" sz="1200" kern="1200" dirty="0" smtClean="0">
                <a:solidFill>
                  <a:schemeClr val="tx1"/>
                </a:solidFill>
                <a:effectLst/>
                <a:latin typeface="+mn-lt"/>
                <a:ea typeface="+mn-ea"/>
                <a:cs typeface="+mn-cs"/>
              </a:rPr>
              <a:t>.  Next, we attach a </a:t>
            </a:r>
            <a:r>
              <a:rPr lang="en-US" sz="1200" u="sng"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method for that button to respond to mouse click events.  The click method executes an anonymous function that sets the HTML content of the paragraph identified by the ID of “</a:t>
            </a:r>
            <a:r>
              <a:rPr lang="en-US" sz="1200" u="sng" kern="1200" dirty="0" smtClean="0">
                <a:solidFill>
                  <a:schemeClr val="tx1"/>
                </a:solidFill>
                <a:effectLst/>
                <a:latin typeface="+mn-lt"/>
                <a:ea typeface="+mn-ea"/>
                <a:cs typeface="+mn-cs"/>
              </a:rPr>
              <a:t>result</a:t>
            </a:r>
            <a:r>
              <a:rPr lang="en-US" sz="1200" kern="1200" dirty="0" smtClean="0">
                <a:solidFill>
                  <a:schemeClr val="tx1"/>
                </a:solidFill>
                <a:effectLst/>
                <a:latin typeface="+mn-lt"/>
                <a:ea typeface="+mn-ea"/>
                <a:cs typeface="+mn-cs"/>
              </a:rPr>
              <a:t>” with the string “</a:t>
            </a:r>
            <a:r>
              <a:rPr lang="en-US" sz="1200" u="sng" kern="1200" dirty="0" smtClean="0">
                <a:solidFill>
                  <a:schemeClr val="tx1"/>
                </a:solidFill>
                <a:effectLst/>
                <a:latin typeface="+mn-lt"/>
                <a:ea typeface="+mn-ea"/>
                <a:cs typeface="+mn-cs"/>
              </a:rPr>
              <a:t>Ouch! That hurts.</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Let’s click on the blue button and test it.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40E1B60-095C-4690-B22A-64AA4AAB081E}" type="slidenum">
              <a:rPr lang="en-US" smtClean="0"/>
              <a:t>25</a:t>
            </a:fld>
            <a:endParaRPr lang="en-US"/>
          </a:p>
        </p:txBody>
      </p:sp>
    </p:spTree>
    <p:extLst>
      <p:ext uri="{BB962C8B-B14F-4D97-AF65-F5344CB8AC3E}">
        <p14:creationId xmlns:p14="http://schemas.microsoft.com/office/powerpoint/2010/main" val="3098967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this code snippet, the same selector for “</a:t>
            </a:r>
            <a:r>
              <a:rPr lang="en-US" sz="1200" u="sng" kern="1200" dirty="0" err="1" smtClean="0">
                <a:solidFill>
                  <a:schemeClr val="tx1"/>
                </a:solidFill>
                <a:effectLst/>
                <a:latin typeface="+mn-lt"/>
                <a:ea typeface="+mn-ea"/>
                <a:cs typeface="+mn-cs"/>
              </a:rPr>
              <a:t>colorText</a:t>
            </a:r>
            <a:r>
              <a:rPr lang="en-US" sz="1200" kern="1200" dirty="0" smtClean="0">
                <a:solidFill>
                  <a:schemeClr val="tx1"/>
                </a:solidFill>
                <a:effectLst/>
                <a:latin typeface="+mn-lt"/>
                <a:ea typeface="+mn-ea"/>
                <a:cs typeface="+mn-cs"/>
              </a:rPr>
              <a:t>” is used twice.  The logic is correct, however, it is not good programming practice and the “</a:t>
            </a:r>
            <a:r>
              <a:rPr lang="en-US" sz="1200" kern="1200" dirty="0" err="1" smtClean="0">
                <a:solidFill>
                  <a:schemeClr val="tx1"/>
                </a:solidFill>
                <a:effectLst/>
                <a:latin typeface="+mn-lt"/>
                <a:ea typeface="+mn-ea"/>
                <a:cs typeface="+mn-cs"/>
              </a:rPr>
              <a:t>colorText</a:t>
            </a:r>
            <a:r>
              <a:rPr lang="en-US" sz="1200" kern="1200" dirty="0" smtClean="0">
                <a:solidFill>
                  <a:schemeClr val="tx1"/>
                </a:solidFill>
                <a:effectLst/>
                <a:latin typeface="+mn-lt"/>
                <a:ea typeface="+mn-ea"/>
                <a:cs typeface="+mn-cs"/>
              </a:rPr>
              <a:t>” is redundant.  In English it would be as if someone did not use any pronouns.  For example, it would be redundant and incorrect grammar to say, “Gollum wants it.  Gollum needs it.” Instead you would say, “Gollum wants it” and “</a:t>
            </a:r>
            <a:r>
              <a:rPr lang="en-US" sz="1200" i="1" kern="1200" dirty="0" smtClean="0">
                <a:solidFill>
                  <a:schemeClr val="tx1"/>
                </a:solidFill>
                <a:effectLst/>
                <a:latin typeface="+mn-lt"/>
                <a:ea typeface="+mn-ea"/>
                <a:cs typeface="+mn-cs"/>
              </a:rPr>
              <a:t>He</a:t>
            </a:r>
            <a:r>
              <a:rPr lang="en-US" sz="1200" kern="1200" dirty="0" smtClean="0">
                <a:solidFill>
                  <a:schemeClr val="tx1"/>
                </a:solidFill>
                <a:effectLst/>
                <a:latin typeface="+mn-lt"/>
                <a:ea typeface="+mn-ea"/>
                <a:cs typeface="+mn-cs"/>
              </a:rPr>
              <a:t> needs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Instead of being redundant in the code, wouldn’t it be nice if you could tell jQuery, “Whatever the current selector is, use that specific instance?”  As it turns out, you </a:t>
            </a:r>
            <a:r>
              <a:rPr lang="en-US" sz="1200" i="1" kern="1200" dirty="0" smtClean="0">
                <a:solidFill>
                  <a:schemeClr val="tx1"/>
                </a:solidFill>
                <a:effectLst/>
                <a:latin typeface="+mn-lt"/>
                <a:ea typeface="+mn-ea"/>
                <a:cs typeface="+mn-cs"/>
              </a:rPr>
              <a:t>can</a:t>
            </a:r>
            <a:r>
              <a:rPr lang="en-US" sz="1200" kern="1200" dirty="0" smtClean="0">
                <a:solidFill>
                  <a:schemeClr val="tx1"/>
                </a:solidFill>
                <a:effectLst/>
                <a:latin typeface="+mn-lt"/>
                <a:ea typeface="+mn-ea"/>
                <a:cs typeface="+mn-cs"/>
              </a:rPr>
              <a:t> do that and we will talk about how to do that in the following example.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40E1B60-095C-4690-B22A-64AA4AAB081E}" type="slidenum">
              <a:rPr lang="en-US" smtClean="0"/>
              <a:t>26</a:t>
            </a:fld>
            <a:endParaRPr lang="en-US"/>
          </a:p>
        </p:txBody>
      </p:sp>
    </p:spTree>
    <p:extLst>
      <p:ext uri="{BB962C8B-B14F-4D97-AF65-F5344CB8AC3E}">
        <p14:creationId xmlns:p14="http://schemas.microsoft.com/office/powerpoint/2010/main" val="4253867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 is the complete example of the previous code snippet.  Let’s click on the blue button to try it out.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40E1B60-095C-4690-B22A-64AA4AAB081E}" type="slidenum">
              <a:rPr lang="en-US" smtClean="0"/>
              <a:t>27</a:t>
            </a:fld>
            <a:endParaRPr lang="en-US"/>
          </a:p>
        </p:txBody>
      </p:sp>
    </p:spTree>
    <p:extLst>
      <p:ext uri="{BB962C8B-B14F-4D97-AF65-F5344CB8AC3E}">
        <p14:creationId xmlns:p14="http://schemas.microsoft.com/office/powerpoint/2010/main" val="2128731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this demonstration, I will </a:t>
            </a:r>
            <a:r>
              <a:rPr lang="en-US" sz="1200" b="1" i="1" kern="1200" dirty="0" smtClean="0">
                <a:solidFill>
                  <a:schemeClr val="tx1"/>
                </a:solidFill>
                <a:effectLst/>
                <a:latin typeface="+mn-lt"/>
                <a:ea typeface="+mn-ea"/>
                <a:cs typeface="+mn-cs"/>
              </a:rPr>
              <a:t>not</a:t>
            </a:r>
            <a:r>
              <a:rPr lang="en-US" sz="1200" kern="1200" dirty="0" smtClean="0">
                <a:solidFill>
                  <a:schemeClr val="tx1"/>
                </a:solidFill>
                <a:effectLst/>
                <a:latin typeface="+mn-lt"/>
                <a:ea typeface="+mn-ea"/>
                <a:cs typeface="+mn-cs"/>
              </a:rPr>
              <a:t> be able to cover all the material I normally cover in a semester long course.  Today’s discussion will include:</a:t>
            </a:r>
          </a:p>
          <a:p>
            <a:pPr marL="228600" lvl="0" indent="-228600">
              <a:buFont typeface="+mj-lt"/>
              <a:buAutoNum type="arabicPeriod"/>
            </a:pPr>
            <a:r>
              <a:rPr lang="en-US" sz="1200" kern="1200" dirty="0" smtClean="0">
                <a:solidFill>
                  <a:schemeClr val="tx1"/>
                </a:solidFill>
                <a:effectLst/>
                <a:latin typeface="+mn-lt"/>
                <a:ea typeface="+mn-ea"/>
                <a:cs typeface="+mn-cs"/>
              </a:rPr>
              <a:t>Brief introduction to jQuery</a:t>
            </a:r>
          </a:p>
          <a:p>
            <a:pPr marL="228600" lvl="0" indent="-228600">
              <a:buFont typeface="+mj-lt"/>
              <a:buAutoNum type="arabicPeriod"/>
            </a:pPr>
            <a:r>
              <a:rPr lang="en-US" sz="1200" kern="1200" dirty="0" smtClean="0">
                <a:solidFill>
                  <a:schemeClr val="tx1"/>
                </a:solidFill>
                <a:effectLst/>
                <a:latin typeface="+mn-lt"/>
                <a:ea typeface="+mn-ea"/>
                <a:cs typeface="+mn-cs"/>
              </a:rPr>
              <a:t>Focus on form validation.</a:t>
            </a:r>
          </a:p>
          <a:p>
            <a:r>
              <a:rPr lang="en-US" sz="1200" kern="1200" dirty="0" smtClean="0">
                <a:solidFill>
                  <a:schemeClr val="tx1"/>
                </a:solidFill>
                <a:effectLst/>
                <a:latin typeface="+mn-lt"/>
                <a:ea typeface="+mn-ea"/>
                <a:cs typeface="+mn-cs"/>
              </a:rPr>
              <a:t>Much of the information is in the handout.</a:t>
            </a:r>
            <a:endParaRPr lang="en-US" dirty="0"/>
          </a:p>
        </p:txBody>
      </p:sp>
      <p:sp>
        <p:nvSpPr>
          <p:cNvPr id="4" name="Slide Number Placeholder 3"/>
          <p:cNvSpPr>
            <a:spLocks noGrp="1"/>
          </p:cNvSpPr>
          <p:nvPr>
            <p:ph type="sldNum" sz="quarter" idx="10"/>
          </p:nvPr>
        </p:nvSpPr>
        <p:spPr/>
        <p:txBody>
          <a:bodyPr/>
          <a:lstStyle/>
          <a:p>
            <a:fld id="{B40E1B60-095C-4690-B22A-64AA4AAB081E}" type="slidenum">
              <a:rPr lang="en-US" smtClean="0"/>
              <a:t>2</a:t>
            </a:fld>
            <a:endParaRPr lang="en-US"/>
          </a:p>
        </p:txBody>
      </p:sp>
    </p:spTree>
    <p:extLst>
      <p:ext uri="{BB962C8B-B14F-4D97-AF65-F5344CB8AC3E}">
        <p14:creationId xmlns:p14="http://schemas.microsoft.com/office/powerpoint/2010/main" val="1945528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this example, each of the </a:t>
            </a:r>
            <a:r>
              <a:rPr lang="en-US" sz="1200" u="sng" kern="1200" dirty="0" smtClean="0">
                <a:solidFill>
                  <a:schemeClr val="tx1"/>
                </a:solidFill>
                <a:effectLst/>
                <a:latin typeface="+mn-lt"/>
                <a:ea typeface="+mn-ea"/>
                <a:cs typeface="+mn-cs"/>
              </a:rPr>
              <a:t>text boxes</a:t>
            </a:r>
            <a:r>
              <a:rPr lang="en-US" sz="1200" kern="1200" dirty="0" smtClean="0">
                <a:solidFill>
                  <a:schemeClr val="tx1"/>
                </a:solidFill>
                <a:effectLst/>
                <a:latin typeface="+mn-lt"/>
                <a:ea typeface="+mn-ea"/>
                <a:cs typeface="+mn-cs"/>
              </a:rPr>
              <a:t> have two event handlers attached to process </a:t>
            </a:r>
            <a:r>
              <a:rPr lang="en-US" sz="1200" u="sng" kern="1200" dirty="0" smtClean="0">
                <a:solidFill>
                  <a:schemeClr val="tx1"/>
                </a:solidFill>
                <a:effectLst/>
                <a:latin typeface="+mn-lt"/>
                <a:ea typeface="+mn-ea"/>
                <a:cs typeface="+mn-cs"/>
              </a:rPr>
              <a:t>focus</a:t>
            </a:r>
            <a:r>
              <a:rPr lang="en-US" sz="1200" kern="1200" dirty="0" smtClean="0">
                <a:solidFill>
                  <a:schemeClr val="tx1"/>
                </a:solidFill>
                <a:effectLst/>
                <a:latin typeface="+mn-lt"/>
                <a:ea typeface="+mn-ea"/>
                <a:cs typeface="+mn-cs"/>
              </a:rPr>
              <a:t> and </a:t>
            </a:r>
            <a:r>
              <a:rPr lang="en-US" sz="1200" u="sng" kern="1200" dirty="0" smtClean="0">
                <a:solidFill>
                  <a:schemeClr val="tx1"/>
                </a:solidFill>
                <a:effectLst/>
                <a:latin typeface="+mn-lt"/>
                <a:ea typeface="+mn-ea"/>
                <a:cs typeface="+mn-cs"/>
              </a:rPr>
              <a:t>blur</a:t>
            </a:r>
            <a:r>
              <a:rPr lang="en-US" sz="1200" kern="1200" dirty="0" smtClean="0">
                <a:solidFill>
                  <a:schemeClr val="tx1"/>
                </a:solidFill>
                <a:effectLst/>
                <a:latin typeface="+mn-lt"/>
                <a:ea typeface="+mn-ea"/>
                <a:cs typeface="+mn-cs"/>
              </a:rPr>
              <a:t> events.  When a text box gains focus, the background is set to </a:t>
            </a:r>
            <a:r>
              <a:rPr lang="en-US" sz="1200" u="sng" kern="1200" dirty="0" smtClean="0">
                <a:solidFill>
                  <a:schemeClr val="tx1"/>
                </a:solidFill>
                <a:effectLst/>
                <a:latin typeface="+mn-lt"/>
                <a:ea typeface="+mn-ea"/>
                <a:cs typeface="+mn-cs"/>
              </a:rPr>
              <a:t>azure</a:t>
            </a:r>
            <a:r>
              <a:rPr lang="en-US" sz="1200" kern="1200" dirty="0" smtClean="0">
                <a:solidFill>
                  <a:schemeClr val="tx1"/>
                </a:solidFill>
                <a:effectLst/>
                <a:latin typeface="+mn-lt"/>
                <a:ea typeface="+mn-ea"/>
                <a:cs typeface="+mn-cs"/>
              </a:rPr>
              <a:t> (light blue).  When a text box loses focus, the background is set to a </a:t>
            </a:r>
            <a:r>
              <a:rPr lang="en-US" sz="1200" u="sng" kern="1200" dirty="0" smtClean="0">
                <a:solidFill>
                  <a:schemeClr val="tx1"/>
                </a:solidFill>
                <a:effectLst/>
                <a:latin typeface="+mn-lt"/>
                <a:ea typeface="+mn-ea"/>
                <a:cs typeface="+mn-cs"/>
              </a:rPr>
              <a:t>white smoke</a:t>
            </a:r>
            <a:r>
              <a:rPr lang="en-US" sz="1200" kern="1200" dirty="0" smtClean="0">
                <a:solidFill>
                  <a:schemeClr val="tx1"/>
                </a:solidFill>
                <a:effectLst/>
                <a:latin typeface="+mn-lt"/>
                <a:ea typeface="+mn-ea"/>
                <a:cs typeface="+mn-cs"/>
              </a:rPr>
              <a:t> (light gray).  How does jQuery know which element is gaining focus and which element is losing focus?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Notice that inside of each anonymous function is a jQuery statement that we have not seen before.  Instead of a CSS selector, the statement uses the “</a:t>
            </a:r>
            <a:r>
              <a:rPr lang="en-US" sz="1200" u="sng" kern="1200" dirty="0" smtClean="0">
                <a:solidFill>
                  <a:schemeClr val="tx1"/>
                </a:solidFill>
                <a:effectLst/>
                <a:latin typeface="+mn-lt"/>
                <a:ea typeface="+mn-ea"/>
                <a:cs typeface="+mn-cs"/>
              </a:rPr>
              <a:t>this</a:t>
            </a:r>
            <a:r>
              <a:rPr lang="en-US" sz="1200" kern="1200" dirty="0" smtClean="0">
                <a:solidFill>
                  <a:schemeClr val="tx1"/>
                </a:solidFill>
                <a:effectLst/>
                <a:latin typeface="+mn-lt"/>
                <a:ea typeface="+mn-ea"/>
                <a:cs typeface="+mn-cs"/>
              </a:rPr>
              <a:t>” keyword.  In jQuery, “this” is a reference to the currently selected object.  In the example, “this” refers to the element that currently has focus or that currently has been blurred (lost focus).  The value of the variable changes depending upon the current object instance.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40E1B60-095C-4690-B22A-64AA4AAB081E}" type="slidenum">
              <a:rPr lang="en-US" smtClean="0"/>
              <a:t>28</a:t>
            </a:fld>
            <a:endParaRPr lang="en-US"/>
          </a:p>
        </p:txBody>
      </p:sp>
    </p:spTree>
    <p:extLst>
      <p:ext uri="{BB962C8B-B14F-4D97-AF65-F5344CB8AC3E}">
        <p14:creationId xmlns:p14="http://schemas.microsoft.com/office/powerpoint/2010/main" val="948842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At this point in the course, I am assuming that you have previously learned about regular expressions from the JavaScript course.  We will be using that knowledge in the next part of our lesson.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are now going to be diving into the part of course where we learn about using jQuery for form validation.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40E1B60-095C-4690-B22A-64AA4AAB081E}" type="slidenum">
              <a:rPr lang="en-US" smtClean="0"/>
              <a:t>30</a:t>
            </a:fld>
            <a:endParaRPr lang="en-US"/>
          </a:p>
        </p:txBody>
      </p:sp>
    </p:spTree>
    <p:extLst>
      <p:ext uri="{BB962C8B-B14F-4D97-AF65-F5344CB8AC3E}">
        <p14:creationId xmlns:p14="http://schemas.microsoft.com/office/powerpoint/2010/main" val="2506793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Notice that the script is wrapped inside the </a:t>
            </a:r>
            <a:r>
              <a:rPr lang="en-US" sz="1200" u="sng" kern="1200" dirty="0" smtClean="0">
                <a:solidFill>
                  <a:schemeClr val="tx1"/>
                </a:solidFill>
                <a:effectLst/>
                <a:latin typeface="+mn-lt"/>
                <a:ea typeface="+mn-ea"/>
                <a:cs typeface="+mn-cs"/>
              </a:rPr>
              <a:t>ready()</a:t>
            </a:r>
            <a:r>
              <a:rPr lang="en-US" sz="1200" kern="1200" dirty="0" smtClean="0">
                <a:solidFill>
                  <a:schemeClr val="tx1"/>
                </a:solidFill>
                <a:effectLst/>
                <a:latin typeface="+mn-lt"/>
                <a:ea typeface="+mn-ea"/>
                <a:cs typeface="+mn-cs"/>
              </a:rPr>
              <a:t> method.  The </a:t>
            </a:r>
            <a:r>
              <a:rPr lang="en-US" sz="1200" u="sng" kern="1200" dirty="0" smtClean="0">
                <a:solidFill>
                  <a:schemeClr val="tx1"/>
                </a:solidFill>
                <a:effectLst/>
                <a:latin typeface="+mn-lt"/>
                <a:ea typeface="+mn-ea"/>
                <a:cs typeface="+mn-cs"/>
              </a:rPr>
              <a:t>blur()</a:t>
            </a:r>
            <a:r>
              <a:rPr lang="en-US" sz="1200" kern="1200" dirty="0" smtClean="0">
                <a:solidFill>
                  <a:schemeClr val="tx1"/>
                </a:solidFill>
                <a:effectLst/>
                <a:latin typeface="+mn-lt"/>
                <a:ea typeface="+mn-ea"/>
                <a:cs typeface="+mn-cs"/>
              </a:rPr>
              <a:t> method is attached as an event handler to the </a:t>
            </a:r>
            <a:r>
              <a:rPr lang="en-US" sz="1200" u="sng" kern="1200" dirty="0" smtClean="0">
                <a:solidFill>
                  <a:schemeClr val="tx1"/>
                </a:solidFill>
                <a:effectLst/>
                <a:latin typeface="+mn-lt"/>
                <a:ea typeface="+mn-ea"/>
                <a:cs typeface="+mn-cs"/>
              </a:rPr>
              <a:t>input element</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the blur() method fires, it calls an </a:t>
            </a:r>
            <a:r>
              <a:rPr lang="en-US" sz="1200" u="sng" kern="1200" dirty="0" smtClean="0">
                <a:solidFill>
                  <a:schemeClr val="tx1"/>
                </a:solidFill>
                <a:effectLst/>
                <a:latin typeface="+mn-lt"/>
                <a:ea typeface="+mn-ea"/>
                <a:cs typeface="+mn-cs"/>
              </a:rPr>
              <a:t>anonymous function</a:t>
            </a:r>
            <a:r>
              <a:rPr lang="en-US" sz="1200" kern="1200" dirty="0" smtClean="0">
                <a:solidFill>
                  <a:schemeClr val="tx1"/>
                </a:solidFill>
                <a:effectLst/>
                <a:latin typeface="+mn-lt"/>
                <a:ea typeface="+mn-ea"/>
                <a:cs typeface="+mn-cs"/>
              </a:rPr>
              <a:t>.  Notice that inside of that anonymous function, we are using the “</a:t>
            </a:r>
            <a:r>
              <a:rPr lang="en-US" sz="1200" u="sng" kern="1200" dirty="0" smtClean="0">
                <a:solidFill>
                  <a:schemeClr val="tx1"/>
                </a:solidFill>
                <a:effectLst/>
                <a:latin typeface="+mn-lt"/>
                <a:ea typeface="+mn-ea"/>
                <a:cs typeface="+mn-cs"/>
              </a:rPr>
              <a:t>this</a:t>
            </a:r>
            <a:r>
              <a:rPr lang="en-US" sz="1200" kern="1200" dirty="0" smtClean="0">
                <a:solidFill>
                  <a:schemeClr val="tx1"/>
                </a:solidFill>
                <a:effectLst/>
                <a:latin typeface="+mn-lt"/>
                <a:ea typeface="+mn-ea"/>
                <a:cs typeface="+mn-cs"/>
              </a:rPr>
              <a:t>” variable.  We learned earlier the “this” variable is used to reference the current element.  Next, we obtain the string value of the element via the </a:t>
            </a:r>
            <a:r>
              <a:rPr lang="en-US" sz="1200" u="sng" kern="1200" dirty="0" err="1" smtClean="0">
                <a:solidFill>
                  <a:schemeClr val="tx1"/>
                </a:solidFill>
                <a:effectLst/>
                <a:latin typeface="+mn-lt"/>
                <a:ea typeface="+mn-ea"/>
                <a:cs typeface="+mn-cs"/>
              </a:rPr>
              <a:t>val</a:t>
            </a:r>
            <a:r>
              <a:rPr lang="en-US" sz="1200" u="sng"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method and return it to the variable “</a:t>
            </a:r>
            <a:r>
              <a:rPr lang="en-US" sz="1200" u="sng" kern="1200" dirty="0" err="1" smtClean="0">
                <a:solidFill>
                  <a:schemeClr val="tx1"/>
                </a:solidFill>
                <a:effectLst/>
                <a:latin typeface="+mn-lt"/>
                <a:ea typeface="+mn-ea"/>
                <a:cs typeface="+mn-cs"/>
              </a:rPr>
              <a:t>str</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variable “</a:t>
            </a:r>
            <a:r>
              <a:rPr lang="en-US" sz="1200" kern="1200" dirty="0" err="1" smtClean="0">
                <a:solidFill>
                  <a:schemeClr val="tx1"/>
                </a:solidFill>
                <a:effectLst/>
                <a:latin typeface="+mn-lt"/>
                <a:ea typeface="+mn-ea"/>
                <a:cs typeface="+mn-cs"/>
              </a:rPr>
              <a:t>str</a:t>
            </a:r>
            <a:r>
              <a:rPr lang="en-US" sz="1200" kern="1200" dirty="0" smtClean="0">
                <a:solidFill>
                  <a:schemeClr val="tx1"/>
                </a:solidFill>
                <a:effectLst/>
                <a:latin typeface="+mn-lt"/>
                <a:ea typeface="+mn-ea"/>
                <a:cs typeface="+mn-cs"/>
              </a:rPr>
              <a:t>” is passed to a custom function that performs the actual validation.  At this point in the course, the example problems are too large to be displayed on one slide, so the custom function is displayed on the next slide.</a:t>
            </a:r>
            <a:endParaRPr lang="en-US" dirty="0"/>
          </a:p>
        </p:txBody>
      </p:sp>
      <p:sp>
        <p:nvSpPr>
          <p:cNvPr id="4" name="Slide Number Placeholder 3"/>
          <p:cNvSpPr>
            <a:spLocks noGrp="1"/>
          </p:cNvSpPr>
          <p:nvPr>
            <p:ph type="sldNum" sz="quarter" idx="10"/>
          </p:nvPr>
        </p:nvSpPr>
        <p:spPr/>
        <p:txBody>
          <a:bodyPr/>
          <a:lstStyle/>
          <a:p>
            <a:fld id="{B40E1B60-095C-4690-B22A-64AA4AAB081E}" type="slidenum">
              <a:rPr lang="en-US" smtClean="0"/>
              <a:t>31</a:t>
            </a:fld>
            <a:endParaRPr lang="en-US"/>
          </a:p>
        </p:txBody>
      </p:sp>
    </p:spTree>
    <p:extLst>
      <p:ext uri="{BB962C8B-B14F-4D97-AF65-F5344CB8AC3E}">
        <p14:creationId xmlns:p14="http://schemas.microsoft.com/office/powerpoint/2010/main" val="2673768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 is the custom function.  At this point in the lesson, I would like to point out that even though you might have created the world's most elegant function, it is not very likely to be used by others if you don't document it!  The best practice recommendation encourages that a comment block is placed before every function definition.  At a minimum, that comment block should detail a brief description of the function, the passed parameters, and the return statement.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Notice that the meat of the function is simply a regular expression that returns true if the string contains only numbers.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can click on the blue button in order to test our application to see if it displays an error message when non-numbers are entered.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this point, I would normally discuss whether the regular expression that we defined would permit a user to enter other values that were not intended.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40E1B60-095C-4690-B22A-64AA4AAB081E}" type="slidenum">
              <a:rPr lang="en-US" smtClean="0"/>
              <a:t>32</a:t>
            </a:fld>
            <a:endParaRPr lang="en-US"/>
          </a:p>
        </p:txBody>
      </p:sp>
    </p:spTree>
    <p:extLst>
      <p:ext uri="{BB962C8B-B14F-4D97-AF65-F5344CB8AC3E}">
        <p14:creationId xmlns:p14="http://schemas.microsoft.com/office/powerpoint/2010/main" val="4808540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 is easier to learn a new concept if you can start with something that is already familiar and then expand on that information.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the lab exercise, I would like to ask you to start with the integer validation code example, that we have just used previously, and modify it in order to make an application that performs a floating point validation.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step in solving this problem is to consider, what are the rules that define what a floating point number really is.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40E1B60-095C-4690-B22A-64AA4AAB081E}" type="slidenum">
              <a:rPr lang="en-US" smtClean="0"/>
              <a:t>34</a:t>
            </a:fld>
            <a:endParaRPr lang="en-US"/>
          </a:p>
        </p:txBody>
      </p:sp>
    </p:spTree>
    <p:extLst>
      <p:ext uri="{BB962C8B-B14F-4D97-AF65-F5344CB8AC3E}">
        <p14:creationId xmlns:p14="http://schemas.microsoft.com/office/powerpoint/2010/main" val="16039850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After you have completed the exercise, I will show you my solution.  I would like to know if any of you solved this problem in a manner different than what I did.  If you have come up with a creative solution, and would allow me to share it with the class, others can learn from your genius or avoid a possible pitfall!</a:t>
            </a:r>
            <a:endParaRPr lang="en-US" dirty="0"/>
          </a:p>
        </p:txBody>
      </p:sp>
      <p:sp>
        <p:nvSpPr>
          <p:cNvPr id="4" name="Slide Number Placeholder 3"/>
          <p:cNvSpPr>
            <a:spLocks noGrp="1"/>
          </p:cNvSpPr>
          <p:nvPr>
            <p:ph type="sldNum" sz="quarter" idx="10"/>
          </p:nvPr>
        </p:nvSpPr>
        <p:spPr/>
        <p:txBody>
          <a:bodyPr/>
          <a:lstStyle/>
          <a:p>
            <a:fld id="{B40E1B60-095C-4690-B22A-64AA4AAB081E}" type="slidenum">
              <a:rPr lang="en-US" smtClean="0"/>
              <a:t>35</a:t>
            </a:fld>
            <a:endParaRPr lang="en-US"/>
          </a:p>
        </p:txBody>
      </p:sp>
    </p:spTree>
    <p:extLst>
      <p:ext uri="{BB962C8B-B14F-4D97-AF65-F5344CB8AC3E}">
        <p14:creationId xmlns:p14="http://schemas.microsoft.com/office/powerpoint/2010/main" val="7452223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major part of the solution is that you simply need to add the dot “</a:t>
            </a:r>
            <a:r>
              <a:rPr lang="en-US" sz="1200" u="sng"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character to set </a:t>
            </a:r>
            <a:r>
              <a:rPr lang="en-US" sz="1200" u="sng" kern="1200" dirty="0" smtClean="0">
                <a:solidFill>
                  <a:schemeClr val="tx1"/>
                </a:solidFill>
                <a:effectLst/>
                <a:latin typeface="+mn-lt"/>
                <a:ea typeface="+mn-ea"/>
                <a:cs typeface="+mn-cs"/>
              </a:rPr>
              <a:t>0-9</a:t>
            </a:r>
            <a:r>
              <a:rPr lang="en-US" sz="1200" kern="1200" dirty="0" smtClean="0">
                <a:solidFill>
                  <a:schemeClr val="tx1"/>
                </a:solidFill>
                <a:effectLst/>
                <a:latin typeface="+mn-lt"/>
                <a:ea typeface="+mn-ea"/>
                <a:cs typeface="+mn-cs"/>
              </a:rPr>
              <a:t> in the regular expression.  That’s all!   The minor parts of the solution, that you should also change, are the </a:t>
            </a:r>
            <a:r>
              <a:rPr lang="en-US" sz="1200" u="sng" kern="1200" dirty="0" smtClean="0">
                <a:solidFill>
                  <a:schemeClr val="tx1"/>
                </a:solidFill>
                <a:effectLst/>
                <a:latin typeface="+mn-lt"/>
                <a:ea typeface="+mn-ea"/>
                <a:cs typeface="+mn-cs"/>
              </a:rPr>
              <a:t>name</a:t>
            </a:r>
            <a:r>
              <a:rPr lang="en-US" sz="1200" kern="1200" dirty="0" smtClean="0">
                <a:solidFill>
                  <a:schemeClr val="tx1"/>
                </a:solidFill>
                <a:effectLst/>
                <a:latin typeface="+mn-lt"/>
                <a:ea typeface="+mn-ea"/>
                <a:cs typeface="+mn-cs"/>
              </a:rPr>
              <a:t> of the custom function, the comment block, and optionally the text boxes.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40E1B60-095C-4690-B22A-64AA4AAB081E}" type="slidenum">
              <a:rPr lang="en-US" smtClean="0"/>
              <a:t>36</a:t>
            </a:fld>
            <a:endParaRPr lang="en-US"/>
          </a:p>
        </p:txBody>
      </p:sp>
    </p:spTree>
    <p:extLst>
      <p:ext uri="{BB962C8B-B14F-4D97-AF65-F5344CB8AC3E}">
        <p14:creationId xmlns:p14="http://schemas.microsoft.com/office/powerpoint/2010/main" val="19647535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Questions?  I usually start out my classes by asking if you have questions from the previous day's lesson or perhaps you had problems performing the exercises.  I also like to close my classes by asking if you have questions regarding the current lesson.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Today's teaching demonstration was a little tight on time, however, I usually welcome questions during the lesson as well.  If one person has a question, it is very possible that others in the class would also benefit from the answer.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40E1B60-095C-4690-B22A-64AA4AAB081E}" type="slidenum">
              <a:rPr lang="en-US" smtClean="0"/>
              <a:t>48</a:t>
            </a:fld>
            <a:endParaRPr lang="en-US"/>
          </a:p>
        </p:txBody>
      </p:sp>
    </p:spTree>
    <p:extLst>
      <p:ext uri="{BB962C8B-B14F-4D97-AF65-F5344CB8AC3E}">
        <p14:creationId xmlns:p14="http://schemas.microsoft.com/office/powerpoint/2010/main" val="714513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I teach jQuery in the Continuing Education course, we have already covered all of the topics up to here.  And this is where we will start today.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40E1B60-095C-4690-B22A-64AA4AAB081E}" type="slidenum">
              <a:rPr lang="en-US" smtClean="0"/>
              <a:t>3</a:t>
            </a:fld>
            <a:endParaRPr lang="en-US"/>
          </a:p>
        </p:txBody>
      </p:sp>
    </p:spTree>
    <p:extLst>
      <p:ext uri="{BB962C8B-B14F-4D97-AF65-F5344CB8AC3E}">
        <p14:creationId xmlns:p14="http://schemas.microsoft.com/office/powerpoint/2010/main" val="2458417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 are the topics that I am planning to cover, so, let’s get started!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40E1B60-095C-4690-B22A-64AA4AAB081E}" type="slidenum">
              <a:rPr lang="en-US" smtClean="0"/>
              <a:t>4</a:t>
            </a:fld>
            <a:endParaRPr lang="en-US"/>
          </a:p>
        </p:txBody>
      </p:sp>
    </p:spTree>
    <p:extLst>
      <p:ext uri="{BB962C8B-B14F-4D97-AF65-F5344CB8AC3E}">
        <p14:creationId xmlns:p14="http://schemas.microsoft.com/office/powerpoint/2010/main" val="137502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jQuery is the most popular JavaScript library on the Internet.  Period!  Many of the common things that a developer wants to accomplish via JavaScript, has already been included and standardized in this library.  jQuery also does all those things in a cross-browser compatible manner.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jQuery website is here.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documentation for the API is excellent.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Firefox search engine plugin is available.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40E1B60-095C-4690-B22A-64AA4AAB081E}" type="slidenum">
              <a:rPr lang="en-US" smtClean="0"/>
              <a:t>5</a:t>
            </a:fld>
            <a:endParaRPr lang="en-US"/>
          </a:p>
        </p:txBody>
      </p:sp>
    </p:spTree>
    <p:extLst>
      <p:ext uri="{BB962C8B-B14F-4D97-AF65-F5344CB8AC3E}">
        <p14:creationId xmlns:p14="http://schemas.microsoft.com/office/powerpoint/2010/main" val="11379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don’t have to take my word regarding the popularity of jQuery.  According to two sites that track trends of new technologies, jQuery is used more than any other JavaScript library on the internet.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40E1B60-095C-4690-B22A-64AA4AAB081E}" type="slidenum">
              <a:rPr lang="en-US" smtClean="0"/>
              <a:t>6</a:t>
            </a:fld>
            <a:endParaRPr lang="en-US"/>
          </a:p>
        </p:txBody>
      </p:sp>
    </p:spTree>
    <p:extLst>
      <p:ext uri="{BB962C8B-B14F-4D97-AF65-F5344CB8AC3E}">
        <p14:creationId xmlns:p14="http://schemas.microsoft.com/office/powerpoint/2010/main" val="1493797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I had to sum up jQuery’s advantages I would say that almost everything you can do in JavaScript, you can also do in jQuery, only faster and easier.  It has many strengths including form validation, which we will address later in this lesson.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40E1B60-095C-4690-B22A-64AA4AAB081E}" type="slidenum">
              <a:rPr lang="en-US" smtClean="0"/>
              <a:t>7</a:t>
            </a:fld>
            <a:endParaRPr lang="en-US"/>
          </a:p>
        </p:txBody>
      </p:sp>
    </p:spTree>
    <p:extLst>
      <p:ext uri="{BB962C8B-B14F-4D97-AF65-F5344CB8AC3E}">
        <p14:creationId xmlns:p14="http://schemas.microsoft.com/office/powerpoint/2010/main" val="3191314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jQuery also has a number of disadvantages. On mobile browsers, jQuery may actually exceed the memory of the device!  jQuery developers have a library specifically designed for mobile.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may be less of a need for jQuery in the future because IE9 and later versions are becoming more standards compliant.  However, jQuery is so convenient that it will be around for quite some time.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don’t use jQuery properly, it may slow down your client.  “Use jQuery properly!”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40E1B60-095C-4690-B22A-64AA4AAB081E}" type="slidenum">
              <a:rPr lang="en-US" smtClean="0"/>
              <a:t>8</a:t>
            </a:fld>
            <a:endParaRPr lang="en-US"/>
          </a:p>
        </p:txBody>
      </p:sp>
    </p:spTree>
    <p:extLst>
      <p:ext uri="{BB962C8B-B14F-4D97-AF65-F5344CB8AC3E}">
        <p14:creationId xmlns:p14="http://schemas.microsoft.com/office/powerpoint/2010/main" val="699785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Installing jQuery options: Local or via CDN.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a local installation, go to jquery.com, download the library which is a single file, and then access it via the script tag just like you would any external JavaScript file.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second method is via a Content Delivery Network or CDN.  The CDN is a cluster of dedicated servers that host libraries like jQuery via the network.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Which method?  If no access to the internet, go with the local installation.  In most other cases, the CDN is recommended.  Upgrading to a new version of jQuery by changing the CDN reference is much, much easier.  In addition, due to caching, using a CDN might actually make your code run faster than local install!</a:t>
            </a:r>
          </a:p>
        </p:txBody>
      </p:sp>
      <p:sp>
        <p:nvSpPr>
          <p:cNvPr id="4" name="Slide Number Placeholder 3"/>
          <p:cNvSpPr>
            <a:spLocks noGrp="1"/>
          </p:cNvSpPr>
          <p:nvPr>
            <p:ph type="sldNum" sz="quarter" idx="10"/>
          </p:nvPr>
        </p:nvSpPr>
        <p:spPr/>
        <p:txBody>
          <a:bodyPr/>
          <a:lstStyle/>
          <a:p>
            <a:fld id="{B40E1B60-095C-4690-B22A-64AA4AAB081E}" type="slidenum">
              <a:rPr lang="en-US" smtClean="0"/>
              <a:t>9</a:t>
            </a:fld>
            <a:endParaRPr lang="en-US"/>
          </a:p>
        </p:txBody>
      </p:sp>
    </p:spTree>
    <p:extLst>
      <p:ext uri="{BB962C8B-B14F-4D97-AF65-F5344CB8AC3E}">
        <p14:creationId xmlns:p14="http://schemas.microsoft.com/office/powerpoint/2010/main" val="1448007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fld id="{0099AEE0-6CBC-4007-A748-3129437FAE8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a:p>
        </p:txBody>
      </p:sp>
      <p:sp>
        <p:nvSpPr>
          <p:cNvPr id="2" name="Footer Placeholder 1"/>
          <p:cNvSpPr>
            <a:spLocks noGrp="1"/>
          </p:cNvSpPr>
          <p:nvPr>
            <p:ph type="ftr" sz="quarter" idx="10"/>
          </p:nvPr>
        </p:nvSpPr>
        <p:spPr/>
        <p:txBody>
          <a:bodyPr/>
          <a:lstStyle/>
          <a:p>
            <a:fld id="{0099AEE0-6CBC-4007-A748-3129437FAE8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a:p>
        </p:txBody>
      </p:sp>
      <p:sp>
        <p:nvSpPr>
          <p:cNvPr id="2" name="Footer Placeholder 1"/>
          <p:cNvSpPr>
            <a:spLocks noGrp="1"/>
          </p:cNvSpPr>
          <p:nvPr>
            <p:ph type="ftr" sz="quarter" idx="10"/>
          </p:nvPr>
        </p:nvSpPr>
        <p:spPr/>
        <p:txBody>
          <a:bodyPr/>
          <a:lstStyle/>
          <a:p>
            <a:fld id="{0099AEE0-6CBC-4007-A748-3129437FAE80}"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4" name="Picture 33"/>
          <p:cNvPicPr/>
          <p:nvPr/>
        </p:nvPicPr>
        <p:blipFill>
          <a:blip r:embed="rId2"/>
          <a:stretch/>
        </p:blipFill>
        <p:spPr>
          <a:xfrm>
            <a:off x="2079000" y="1604520"/>
            <a:ext cx="4984920" cy="3977280"/>
          </a:xfrm>
          <a:prstGeom prst="rect">
            <a:avLst/>
          </a:prstGeom>
          <a:ln>
            <a:noFill/>
          </a:ln>
        </p:spPr>
      </p:pic>
      <p:pic>
        <p:nvPicPr>
          <p:cNvPr id="35" name="Picture 34"/>
          <p:cNvPicPr/>
          <p:nvPr/>
        </p:nvPicPr>
        <p:blipFill>
          <a:blip r:embed="rId2"/>
          <a:stretch/>
        </p:blipFill>
        <p:spPr>
          <a:xfrm>
            <a:off x="2079000" y="1604520"/>
            <a:ext cx="4984920" cy="3977280"/>
          </a:xfrm>
          <a:prstGeom prst="rect">
            <a:avLst/>
          </a:prstGeom>
          <a:ln>
            <a:noFill/>
          </a:ln>
        </p:spPr>
      </p:pic>
      <p:sp>
        <p:nvSpPr>
          <p:cNvPr id="2" name="Footer Placeholder 1"/>
          <p:cNvSpPr>
            <a:spLocks noGrp="1"/>
          </p:cNvSpPr>
          <p:nvPr>
            <p:ph type="ftr" sz="quarter" idx="10"/>
          </p:nvPr>
        </p:nvSpPr>
        <p:spPr/>
        <p:txBody>
          <a:bodyPr/>
          <a:lstStyle/>
          <a:p>
            <a:fld id="{0099AEE0-6CBC-4007-A748-3129437FAE80}"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fld id="{C1C51DC8-5933-4C4C-9FBE-AA4126C597AF}"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
        <p:nvSpPr>
          <p:cNvPr id="2" name="Footer Placeholder 1"/>
          <p:cNvSpPr>
            <a:spLocks noGrp="1"/>
          </p:cNvSpPr>
          <p:nvPr>
            <p:ph type="ftr" sz="quarter" idx="10"/>
          </p:nvPr>
        </p:nvSpPr>
        <p:spPr/>
        <p:txBody>
          <a:bodyPr/>
          <a:lstStyle/>
          <a:p>
            <a:fld id="{C1C51DC8-5933-4C4C-9FBE-AA4126C597AF}"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2" name="Footer Placeholder 1"/>
          <p:cNvSpPr>
            <a:spLocks noGrp="1"/>
          </p:cNvSpPr>
          <p:nvPr>
            <p:ph type="ftr" sz="quarter" idx="10"/>
          </p:nvPr>
        </p:nvSpPr>
        <p:spPr/>
        <p:txBody>
          <a:bodyPr/>
          <a:lstStyle/>
          <a:p>
            <a:fld id="{C1C51DC8-5933-4C4C-9FBE-AA4126C597AF}"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a:p>
        </p:txBody>
      </p:sp>
      <p:sp>
        <p:nvSpPr>
          <p:cNvPr id="2" name="Footer Placeholder 1"/>
          <p:cNvSpPr>
            <a:spLocks noGrp="1"/>
          </p:cNvSpPr>
          <p:nvPr>
            <p:ph type="ftr" sz="quarter" idx="10"/>
          </p:nvPr>
        </p:nvSpPr>
        <p:spPr/>
        <p:txBody>
          <a:bodyPr/>
          <a:lstStyle/>
          <a:p>
            <a:fld id="{C1C51DC8-5933-4C4C-9FBE-AA4126C597AF}"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 name="Footer Placeholder 1"/>
          <p:cNvSpPr>
            <a:spLocks noGrp="1"/>
          </p:cNvSpPr>
          <p:nvPr>
            <p:ph type="ftr" sz="quarter" idx="10"/>
          </p:nvPr>
        </p:nvSpPr>
        <p:spPr/>
        <p:txBody>
          <a:bodyPr/>
          <a:lstStyle/>
          <a:p>
            <a:fld id="{C1C51DC8-5933-4C4C-9FBE-AA4126C597AF}"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
        <p:nvSpPr>
          <p:cNvPr id="2" name="Footer Placeholder 1"/>
          <p:cNvSpPr>
            <a:spLocks noGrp="1"/>
          </p:cNvSpPr>
          <p:nvPr>
            <p:ph type="ftr" sz="quarter" idx="10"/>
          </p:nvPr>
        </p:nvSpPr>
        <p:spPr/>
        <p:txBody>
          <a:bodyPr/>
          <a:lstStyle/>
          <a:p>
            <a:fld id="{C1C51DC8-5933-4C4C-9FBE-AA4126C597AF}"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a:p>
        </p:txBody>
      </p:sp>
      <p:sp>
        <p:nvSpPr>
          <p:cNvPr id="2" name="Footer Placeholder 1"/>
          <p:cNvSpPr>
            <a:spLocks noGrp="1"/>
          </p:cNvSpPr>
          <p:nvPr>
            <p:ph type="ftr" sz="quarter" idx="10"/>
          </p:nvPr>
        </p:nvSpPr>
        <p:spPr/>
        <p:txBody>
          <a:bodyPr/>
          <a:lstStyle/>
          <a:p>
            <a:fld id="{C1C51DC8-5933-4C4C-9FBE-AA4126C597A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
        <p:nvSpPr>
          <p:cNvPr id="4" name="Footer Placeholder 3"/>
          <p:cNvSpPr>
            <a:spLocks noGrp="1"/>
          </p:cNvSpPr>
          <p:nvPr>
            <p:ph type="ftr" sz="quarter" idx="10"/>
          </p:nvPr>
        </p:nvSpPr>
        <p:spPr/>
        <p:txBody>
          <a:bodyPr/>
          <a:lstStyle/>
          <a:p>
            <a:fld id="{0099AEE0-6CBC-4007-A748-3129437FAE80}"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2" name="Footer Placeholder 1"/>
          <p:cNvSpPr>
            <a:spLocks noGrp="1"/>
          </p:cNvSpPr>
          <p:nvPr>
            <p:ph type="ftr" sz="quarter" idx="10"/>
          </p:nvPr>
        </p:nvSpPr>
        <p:spPr/>
        <p:txBody>
          <a:bodyPr/>
          <a:lstStyle/>
          <a:p>
            <a:fld id="{C1C51DC8-5933-4C4C-9FBE-AA4126C597AF}"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a:p>
        </p:txBody>
      </p:sp>
      <p:sp>
        <p:nvSpPr>
          <p:cNvPr id="2" name="Footer Placeholder 1"/>
          <p:cNvSpPr>
            <a:spLocks noGrp="1"/>
          </p:cNvSpPr>
          <p:nvPr>
            <p:ph type="ftr" sz="quarter" idx="10"/>
          </p:nvPr>
        </p:nvSpPr>
        <p:spPr/>
        <p:txBody>
          <a:bodyPr/>
          <a:lstStyle/>
          <a:p>
            <a:fld id="{C1C51DC8-5933-4C4C-9FBE-AA4126C597AF}"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a:p>
        </p:txBody>
      </p:sp>
      <p:sp>
        <p:nvSpPr>
          <p:cNvPr id="2" name="Footer Placeholder 1"/>
          <p:cNvSpPr>
            <a:spLocks noGrp="1"/>
          </p:cNvSpPr>
          <p:nvPr>
            <p:ph type="ftr" sz="quarter" idx="10"/>
          </p:nvPr>
        </p:nvSpPr>
        <p:spPr/>
        <p:txBody>
          <a:bodyPr/>
          <a:lstStyle/>
          <a:p>
            <a:fld id="{C1C51DC8-5933-4C4C-9FBE-AA4126C597AF}"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a:p>
        </p:txBody>
      </p:sp>
      <p:sp>
        <p:nvSpPr>
          <p:cNvPr id="2" name="Footer Placeholder 1"/>
          <p:cNvSpPr>
            <a:spLocks noGrp="1"/>
          </p:cNvSpPr>
          <p:nvPr>
            <p:ph type="ftr" sz="quarter" idx="10"/>
          </p:nvPr>
        </p:nvSpPr>
        <p:spPr/>
        <p:txBody>
          <a:bodyPr/>
          <a:lstStyle/>
          <a:p>
            <a:fld id="{C1C51DC8-5933-4C4C-9FBE-AA4126C597AF}" type="slidenum">
              <a:rPr lang="en-US" smtClean="0"/>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0" name="Picture 69"/>
          <p:cNvPicPr/>
          <p:nvPr/>
        </p:nvPicPr>
        <p:blipFill>
          <a:blip r:embed="rId2"/>
          <a:stretch/>
        </p:blipFill>
        <p:spPr>
          <a:xfrm>
            <a:off x="2079000" y="1604520"/>
            <a:ext cx="4984920" cy="3977280"/>
          </a:xfrm>
          <a:prstGeom prst="rect">
            <a:avLst/>
          </a:prstGeom>
          <a:ln>
            <a:noFill/>
          </a:ln>
        </p:spPr>
      </p:pic>
      <p:pic>
        <p:nvPicPr>
          <p:cNvPr id="71" name="Picture 70"/>
          <p:cNvPicPr/>
          <p:nvPr/>
        </p:nvPicPr>
        <p:blipFill>
          <a:blip r:embed="rId2"/>
          <a:stretch/>
        </p:blipFill>
        <p:spPr>
          <a:xfrm>
            <a:off x="2079000" y="1604520"/>
            <a:ext cx="4984920" cy="3977280"/>
          </a:xfrm>
          <a:prstGeom prst="rect">
            <a:avLst/>
          </a:prstGeom>
          <a:ln>
            <a:noFill/>
          </a:ln>
        </p:spPr>
      </p:pic>
      <p:sp>
        <p:nvSpPr>
          <p:cNvPr id="2" name="Footer Placeholder 1"/>
          <p:cNvSpPr>
            <a:spLocks noGrp="1"/>
          </p:cNvSpPr>
          <p:nvPr>
            <p:ph type="ftr" sz="quarter" idx="10"/>
          </p:nvPr>
        </p:nvSpPr>
        <p:spPr/>
        <p:txBody>
          <a:bodyPr/>
          <a:lstStyle/>
          <a:p>
            <a:fld id="{C1C51DC8-5933-4C4C-9FBE-AA4126C597A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2" name="Footer Placeholder 1"/>
          <p:cNvSpPr>
            <a:spLocks noGrp="1"/>
          </p:cNvSpPr>
          <p:nvPr>
            <p:ph type="ftr" sz="quarter" idx="10"/>
          </p:nvPr>
        </p:nvSpPr>
        <p:spPr/>
        <p:txBody>
          <a:bodyPr/>
          <a:lstStyle/>
          <a:p>
            <a:fld id="{0099AEE0-6CBC-4007-A748-3129437FAE80}"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a:p>
        </p:txBody>
      </p:sp>
      <p:sp>
        <p:nvSpPr>
          <p:cNvPr id="2" name="Footer Placeholder 1"/>
          <p:cNvSpPr>
            <a:spLocks noGrp="1"/>
          </p:cNvSpPr>
          <p:nvPr>
            <p:ph type="ftr" sz="quarter" idx="10"/>
          </p:nvPr>
        </p:nvSpPr>
        <p:spPr/>
        <p:txBody>
          <a:bodyPr/>
          <a:lstStyle/>
          <a:p>
            <a:fld id="{0099AEE0-6CBC-4007-A748-3129437FAE8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 name="Footer Placeholder 1"/>
          <p:cNvSpPr>
            <a:spLocks noGrp="1"/>
          </p:cNvSpPr>
          <p:nvPr>
            <p:ph type="ftr" sz="quarter" idx="10"/>
          </p:nvPr>
        </p:nvSpPr>
        <p:spPr/>
        <p:txBody>
          <a:bodyPr/>
          <a:lstStyle/>
          <a:p>
            <a:fld id="{0099AEE0-6CBC-4007-A748-3129437FAE8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
        <p:nvSpPr>
          <p:cNvPr id="2" name="Footer Placeholder 1"/>
          <p:cNvSpPr>
            <a:spLocks noGrp="1"/>
          </p:cNvSpPr>
          <p:nvPr>
            <p:ph type="ftr" sz="quarter" idx="10"/>
          </p:nvPr>
        </p:nvSpPr>
        <p:spPr/>
        <p:txBody>
          <a:bodyPr/>
          <a:lstStyle/>
          <a:p>
            <a:fld id="{0099AEE0-6CBC-4007-A748-3129437FAE8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a:p>
        </p:txBody>
      </p:sp>
      <p:sp>
        <p:nvSpPr>
          <p:cNvPr id="2" name="Footer Placeholder 1"/>
          <p:cNvSpPr>
            <a:spLocks noGrp="1"/>
          </p:cNvSpPr>
          <p:nvPr>
            <p:ph type="ftr" sz="quarter" idx="10"/>
          </p:nvPr>
        </p:nvSpPr>
        <p:spPr/>
        <p:txBody>
          <a:bodyPr/>
          <a:lstStyle/>
          <a:p>
            <a:fld id="{0099AEE0-6CBC-4007-A748-3129437FAE8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2" name="Footer Placeholder 1"/>
          <p:cNvSpPr>
            <a:spLocks noGrp="1"/>
          </p:cNvSpPr>
          <p:nvPr>
            <p:ph type="ftr" sz="quarter" idx="10"/>
          </p:nvPr>
        </p:nvSpPr>
        <p:spPr/>
        <p:txBody>
          <a:bodyPr/>
          <a:lstStyle/>
          <a:p>
            <a:fld id="{0099AEE0-6CBC-4007-A748-3129437FAE8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a:p>
        </p:txBody>
      </p:sp>
      <p:sp>
        <p:nvSpPr>
          <p:cNvPr id="2" name="Footer Placeholder 1"/>
          <p:cNvSpPr>
            <a:spLocks noGrp="1"/>
          </p:cNvSpPr>
          <p:nvPr>
            <p:ph type="ftr" sz="quarter" idx="10"/>
          </p:nvPr>
        </p:nvSpPr>
        <p:spPr/>
        <p:txBody>
          <a:bodyPr/>
          <a:lstStyle/>
          <a:p>
            <a:fld id="{0099AEE0-6CBC-4007-A748-3129437FAE8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8880" cy="1144440"/>
          </a:xfrm>
          <a:prstGeom prst="rect">
            <a:avLst/>
          </a:prstGeom>
        </p:spPr>
        <p:txBody>
          <a:bodyPr lIns="0" tIns="0" rIns="0" bIns="0" anchor="ctr"/>
          <a:lstStyle/>
          <a:p>
            <a:r>
              <a:rPr lang="en-US">
                <a:latin typeface="Arial"/>
              </a:rPr>
              <a:t>Click to edit the title text format</a:t>
            </a:r>
            <a:endParaRPr/>
          </a:p>
        </p:txBody>
      </p:sp>
      <p:sp>
        <p:nvSpPr>
          <p:cNvPr id="3" name="PlaceHolder 2"/>
          <p:cNvSpPr>
            <a:spLocks noGrp="1"/>
          </p:cNvSpPr>
          <p:nvPr>
            <p:ph type="body"/>
          </p:nvPr>
        </p:nvSpPr>
        <p:spPr>
          <a:xfrm>
            <a:off x="457200" y="1604520"/>
            <a:ext cx="8228880" cy="397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4" name="Footer Placeholder 3"/>
          <p:cNvSpPr>
            <a:spLocks noGrp="1"/>
          </p:cNvSpPr>
          <p:nvPr>
            <p:ph type="ftr" sz="quarter" idx="3"/>
          </p:nvPr>
        </p:nvSpPr>
        <p:spPr>
          <a:xfrm>
            <a:off x="149011" y="6356350"/>
            <a:ext cx="75684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0099AEE0-6CBC-4007-A748-3129437FAE8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2" name="Footer Placeholder 1"/>
          <p:cNvSpPr>
            <a:spLocks noGrp="1"/>
          </p:cNvSpPr>
          <p:nvPr>
            <p:ph type="ftr" sz="quarter" idx="3"/>
          </p:nvPr>
        </p:nvSpPr>
        <p:spPr>
          <a:xfrm>
            <a:off x="239283" y="6356350"/>
            <a:ext cx="67511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C1C51DC8-5933-4C4C-9FBE-AA4126C597A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ecert.kirkwood.edu/~fmcclurg/courses/jquery/"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hyperlink" Target="http://cecert.kirkwood.edu/~fmcclurg/courses/jquery/examples/helloWorldJavaScript.html"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hyperlink" Target="http://cecert.kirkwood.edu/~fmcclurg/courses/jquery/examples/helloWorldJQuery.html"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cecert.kirkwood.edu/~fmcclurg/courses/jquery/examples/helloWorldJavaScript.html"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hyperlink" Target="http://cecert.kirkwood.edu/~fmcclurg/courses/jquery/examples/helloWorldJQuery.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cecert.kirkwood.edu/~fmcclurg/courses/jquery/examples/usedBeforeDefined.html"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hyperlink" Target="http://cecert.kirkwood.edu/~fmcclurg/courses/jquery/examples/onloadAttribute.html"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cecert.kirkwood.edu/~fmcclurg/courses/jquery/examples/readyMethod.html"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hyperlink" Target="http://cecert.kirkwood.edu/~fmcclurg/courses/jquery/examples/readyMethodNoSelector.html"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cecert.kirkwood.edu/~fmcclurg/courses/jquery/examples/cssBackgroundColor.html"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hyperlink" Target="http://cecert.kirkwood.edu/~fmcclurg/courses/jquery/examples/eventJavaScript.html"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cecert.kirkwood.edu/~fmcclurg/courses/jquery/examples/eventJQuery.html"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cecert.kirkwood.edu/~fmcclurg/courses/jquery/examples/blurTextColorDiv.html"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cecert.kirkwood.edu/~fmcclurg/courses/jquery/examples/blurFocusEvent.html"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hyperlink" Target="http://cecert.kirkwood.edu/~fmcclurg/courses/jquery/examples/thisConsoleLog.html"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cecert.kirkwood.edu/~fmcclurg/courses/jquery/examples/blurIntegerValidation.html" TargetMode="External"/><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cecert.kirkwood.edu/~fmcclurg/courses/jquery/examples/blurIntegerValidation.html" TargetMode="External"/><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hyperlink" Target="http://cecert.kirkwood.edu/~fmcclurg/courses/jquery/examples/blurIntegerValidation.txt" TargetMode="External"/><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hyperlink" Target="http://cecert.kirkwood.edu/~fmcclurg/courses/jquery/examples/blurNumberValidation.html" TargetMode="External"/><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hyperlink" Target="http://cecert.kirkwood.edu/~fmcclurg/courses/jquery/diff/int2NumValid.html"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cecert.kirkwood.edu/~fmcclurg/courses/jquery/examples/blurNumberValidation.html" TargetMode="External"/><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hyperlink" Target="http://cecert.kirkwood.edu/~fmcclurg/courses/jquery/diff/int2NumValid.html"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hyperlink" Target="http://cecert.kirkwood.edu/~fmcclurg/courses/jquery/examples/blurIntegerValidation.txt" TargetMode="Externa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hyperlink" Target="http://cecert.kirkwood.edu/~fmcclurg/courses/jquery/diff/int2WordValid.html" TargetMode="External"/><Relationship Id="rId2" Type="http://schemas.openxmlformats.org/officeDocument/2006/relationships/hyperlink" Target="http://cecert.kirkwood.edu/~fmcclurg/courses/jquery/examples/blurWordValidation.html"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hyperlink" Target="http://cecert.kirkwood.edu/~fmcclurg/courses/jquery/diff/int2WordValid.html" TargetMode="External"/><Relationship Id="rId2" Type="http://schemas.openxmlformats.org/officeDocument/2006/relationships/hyperlink" Target="http://cecert.kirkwood.edu/~fmcclurg/courses/jquery/examples/blurWordValidation.html" TargetMode="Externa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hyperlink" Target="http://cecert.kirkwood.edu/~fmcclurg/courses/jquery/diff/numBlur2NumKeyupValid.html" TargetMode="External"/><Relationship Id="rId2" Type="http://schemas.openxmlformats.org/officeDocument/2006/relationships/hyperlink" Target="http://cecert.kirkwood.edu/~fmcclurg/courses/jquery/examples/keyupNumberValidation.html" TargetMode="Externa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hyperlink" Target="http://cecert.kirkwood.edu/~fmcclurg/courses/jquery/diff/numBlur2NumKeyupValid.html" TargetMode="External"/><Relationship Id="rId2" Type="http://schemas.openxmlformats.org/officeDocument/2006/relationships/hyperlink" Target="http://cecert.kirkwood.edu/~fmcclurg/courses/jquery/examples/keyupNumberValidation.html" TargetMode="Externa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hyperlink" Target="http://cecert.kirkwood.edu/~fmcclurg/courses/jquery/examples/keyupCharCountConsole.html" TargetMode="External"/><Relationship Id="rId2" Type="http://schemas.openxmlformats.org/officeDocument/2006/relationships/hyperlink" Target="http://getfirebug.com/" TargetMode="Externa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hyperlink" Target="http://cecert.kirkwood.edu/~fmcclurg/courses/jquery/examples/keyupCharCountSpan.html" TargetMode="Externa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jquery.com/"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hyperlink" Target="https://addons.mozilla.org/en-US/firefox/addon/jquery-api/?src=search" TargetMode="External"/><Relationship Id="rId4" Type="http://schemas.openxmlformats.org/officeDocument/2006/relationships/hyperlink" Target="http://api.jquery.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hyperlink" Target="http://trends.builtwith.com/javascript" TargetMode="External"/><Relationship Id="rId4" Type="http://schemas.openxmlformats.org/officeDocument/2006/relationships/hyperlink" Target="http://w3techs.co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jquerymobile.com/"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1476360" y="4797360"/>
            <a:ext cx="7342560" cy="54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5000" b="1" strike="noStrike">
                <a:solidFill>
                  <a:srgbClr val="333399"/>
                </a:solidFill>
                <a:latin typeface="Arial"/>
                <a:ea typeface="DejaVu Sans"/>
              </a:rPr>
              <a:t>Introduction to jQuery</a:t>
            </a:r>
            <a:endParaRPr/>
          </a:p>
        </p:txBody>
      </p:sp>
      <p:sp>
        <p:nvSpPr>
          <p:cNvPr id="73" name="CustomShape 2"/>
          <p:cNvSpPr/>
          <p:nvPr/>
        </p:nvSpPr>
        <p:spPr>
          <a:xfrm>
            <a:off x="4715690" y="5589720"/>
            <a:ext cx="4031949" cy="64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2500" strike="noStrike" dirty="0">
                <a:solidFill>
                  <a:srgbClr val="333399"/>
                </a:solidFill>
                <a:latin typeface="Arial"/>
                <a:ea typeface="DejaVu Sans"/>
              </a:rPr>
              <a:t>JavaScript Turbocharged</a:t>
            </a:r>
            <a:endParaRPr dirty="0"/>
          </a:p>
        </p:txBody>
      </p:sp>
      <p:pic>
        <p:nvPicPr>
          <p:cNvPr id="74" name="Picture 1"/>
          <p:cNvPicPr/>
          <p:nvPr/>
        </p:nvPicPr>
        <p:blipFill>
          <a:blip r:embed="rId3"/>
          <a:stretch/>
        </p:blipFill>
        <p:spPr>
          <a:xfrm>
            <a:off x="179640" y="116640"/>
            <a:ext cx="8784000" cy="4391280"/>
          </a:xfrm>
          <a:prstGeom prst="rect">
            <a:avLst/>
          </a:prstGeom>
          <a:ln>
            <a:noFill/>
          </a:ln>
        </p:spPr>
      </p:pic>
      <p:sp>
        <p:nvSpPr>
          <p:cNvPr id="75" name="CustomShape 3"/>
          <p:cNvSpPr/>
          <p:nvPr/>
        </p:nvSpPr>
        <p:spPr>
          <a:xfrm>
            <a:off x="274320" y="6229440"/>
            <a:ext cx="8595360" cy="49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1" strike="noStrike" dirty="0">
                <a:solidFill>
                  <a:srgbClr val="333399"/>
                </a:solidFill>
                <a:latin typeface="Courier New"/>
                <a:ea typeface="DejaVu Sans"/>
                <a:hlinkClick r:id="rId4"/>
              </a:rPr>
              <a:t>http://cecert.kirkwood.edu/~fmcclurg/courses/jquery</a:t>
            </a:r>
            <a:r>
              <a:rPr lang="en-US" sz="2000" b="1" strike="noStrike" dirty="0" smtClean="0">
                <a:solidFill>
                  <a:srgbClr val="333399"/>
                </a:solidFill>
                <a:latin typeface="Courier New"/>
                <a:ea typeface="DejaVu Sans"/>
                <a:hlinkClick r:id="rId4"/>
              </a:rPr>
              <a:t>/</a:t>
            </a:r>
            <a:r>
              <a:rPr lang="en-US" sz="2000" b="1" strike="noStrike" dirty="0" smtClean="0">
                <a:solidFill>
                  <a:srgbClr val="333399"/>
                </a:solidFill>
                <a:latin typeface="Courier New"/>
                <a:ea typeface="DejaVu Sans"/>
              </a:rPr>
              <a:t> </a:t>
            </a:r>
            <a:endParaRPr dirty="0"/>
          </a:p>
        </p:txBody>
      </p:sp>
      <p:sp>
        <p:nvSpPr>
          <p:cNvPr id="6" name="CustomShape 2"/>
          <p:cNvSpPr/>
          <p:nvPr/>
        </p:nvSpPr>
        <p:spPr>
          <a:xfrm>
            <a:off x="345587" y="5581080"/>
            <a:ext cx="4031949" cy="64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500" strike="noStrike" dirty="0" smtClean="0">
                <a:solidFill>
                  <a:srgbClr val="333399"/>
                </a:solidFill>
                <a:latin typeface="Arial"/>
                <a:ea typeface="DejaVu Sans"/>
              </a:rPr>
              <a:t>Fred McClurg</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dirty="0">
                <a:solidFill>
                  <a:srgbClr val="000000"/>
                </a:solidFill>
                <a:latin typeface="Arial"/>
                <a:ea typeface="DejaVu Sans"/>
              </a:rPr>
              <a:t>jQuery via CDN</a:t>
            </a:r>
            <a:endParaRPr dirty="0"/>
          </a:p>
        </p:txBody>
      </p:sp>
      <p:sp>
        <p:nvSpPr>
          <p:cNvPr id="85"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0000" lnSpcReduction="20000"/>
          </a:bodyPr>
          <a:lstStyle/>
          <a:p>
            <a:pPr>
              <a:lnSpc>
                <a:spcPct val="100000"/>
              </a:lnSpc>
            </a:pPr>
            <a:r>
              <a:rPr lang="en-US" sz="2800" b="1" strike="noStrike" dirty="0">
                <a:solidFill>
                  <a:srgbClr val="000000"/>
                </a:solidFill>
                <a:latin typeface="Arial"/>
                <a:ea typeface="DejaVu Sans"/>
              </a:rPr>
              <a:t>Latest versions:</a:t>
            </a:r>
            <a:endParaRPr dirty="0"/>
          </a:p>
          <a:p>
            <a:pPr lvl="1"/>
            <a:r>
              <a:rPr lang="en-US" sz="2400" strike="noStrike" dirty="0">
                <a:solidFill>
                  <a:srgbClr val="000000"/>
                </a:solidFill>
                <a:latin typeface="Arial"/>
                <a:ea typeface="DejaVu Sans"/>
              </a:rPr>
              <a:t>Most recent versions can be determined via website: </a:t>
            </a:r>
            <a:r>
              <a:rPr lang="en-US" sz="2400" u="sng" strike="noStrike" dirty="0">
                <a:solidFill>
                  <a:srgbClr val="009999"/>
                </a:solidFill>
                <a:latin typeface="Arial"/>
                <a:ea typeface="DejaVu Sans"/>
              </a:rPr>
              <a:t>https://code.jquery.com</a:t>
            </a:r>
            <a:r>
              <a:rPr lang="en-US" sz="2400" strike="noStrike" dirty="0">
                <a:solidFill>
                  <a:srgbClr val="000000"/>
                </a:solidFill>
                <a:latin typeface="Arial"/>
                <a:ea typeface="DejaVu Sans"/>
              </a:rPr>
              <a:t> </a:t>
            </a:r>
            <a:endParaRPr dirty="0"/>
          </a:p>
          <a:p>
            <a:pPr>
              <a:lnSpc>
                <a:spcPct val="100000"/>
              </a:lnSpc>
            </a:pPr>
            <a:endParaRPr dirty="0"/>
          </a:p>
          <a:p>
            <a:pPr>
              <a:lnSpc>
                <a:spcPct val="100000"/>
              </a:lnSpc>
            </a:pPr>
            <a:r>
              <a:rPr lang="en-US" sz="2800" b="1" strike="noStrike" dirty="0">
                <a:solidFill>
                  <a:srgbClr val="000000"/>
                </a:solidFill>
                <a:latin typeface="Arial"/>
                <a:ea typeface="DejaVu Sans"/>
              </a:rPr>
              <a:t>jQuery </a:t>
            </a:r>
            <a:r>
              <a:rPr lang="en-US" sz="2800" b="1" strike="noStrike" dirty="0" smtClean="0">
                <a:solidFill>
                  <a:srgbClr val="000000"/>
                </a:solidFill>
                <a:latin typeface="Arial"/>
                <a:ea typeface="DejaVu Sans"/>
              </a:rPr>
              <a:t>CDN (most current):</a:t>
            </a:r>
            <a:endParaRPr dirty="0"/>
          </a:p>
          <a:p>
            <a:pPr lvl="1"/>
            <a:r>
              <a:rPr lang="en-US" sz="2400" b="1" strike="noStrike" dirty="0">
                <a:solidFill>
                  <a:srgbClr val="000000"/>
                </a:solidFill>
                <a:latin typeface="Courier New"/>
                <a:ea typeface="DejaVu Sans"/>
              </a:rPr>
              <a:t>&lt;script type="text/</a:t>
            </a:r>
            <a:r>
              <a:rPr lang="en-US" sz="2400" b="1" strike="noStrike" dirty="0" err="1">
                <a:solidFill>
                  <a:srgbClr val="000000"/>
                </a:solidFill>
                <a:latin typeface="Courier New"/>
                <a:ea typeface="DejaVu Sans"/>
              </a:rPr>
              <a:t>javascript</a:t>
            </a:r>
            <a:r>
              <a:rPr lang="en-US" sz="2400" b="1" strike="noStrike" dirty="0">
                <a:solidFill>
                  <a:srgbClr val="000000"/>
                </a:solidFill>
                <a:latin typeface="Courier New"/>
                <a:ea typeface="DejaVu Sans"/>
              </a:rPr>
              <a:t>"       </a:t>
            </a:r>
            <a:r>
              <a:rPr lang="en-US" sz="2400" b="1" strike="noStrike" dirty="0" err="1">
                <a:solidFill>
                  <a:srgbClr val="000000"/>
                </a:solidFill>
                <a:latin typeface="Courier New"/>
                <a:ea typeface="DejaVu Sans"/>
              </a:rPr>
              <a:t>src</a:t>
            </a:r>
            <a:r>
              <a:rPr lang="en-US" sz="2400" b="1" strike="noStrike" dirty="0">
                <a:solidFill>
                  <a:srgbClr val="000000"/>
                </a:solidFill>
                <a:latin typeface="Courier New"/>
                <a:ea typeface="DejaVu Sans"/>
              </a:rPr>
              <a:t>="https://code.jquery.com/jquery-1.12.2.js"&gt;&lt;/script&gt;</a:t>
            </a:r>
            <a:endParaRPr dirty="0"/>
          </a:p>
          <a:p>
            <a:pPr>
              <a:lnSpc>
                <a:spcPct val="100000"/>
              </a:lnSpc>
            </a:pPr>
            <a:endParaRPr dirty="0"/>
          </a:p>
          <a:p>
            <a:pPr>
              <a:lnSpc>
                <a:spcPct val="100000"/>
              </a:lnSpc>
            </a:pPr>
            <a:r>
              <a:rPr lang="en-US" sz="2800" b="1" strike="noStrike" dirty="0">
                <a:solidFill>
                  <a:srgbClr val="000000"/>
                </a:solidFill>
                <a:latin typeface="Arial"/>
                <a:ea typeface="DejaVu Sans"/>
              </a:rPr>
              <a:t>Google CDN:</a:t>
            </a:r>
            <a:endParaRPr dirty="0"/>
          </a:p>
          <a:p>
            <a:pPr lvl="1"/>
            <a:r>
              <a:rPr lang="en-US" sz="2400" b="1" strike="noStrike" dirty="0">
                <a:solidFill>
                  <a:srgbClr val="000000"/>
                </a:solidFill>
                <a:latin typeface="Courier New"/>
                <a:ea typeface="DejaVu Sans"/>
              </a:rPr>
              <a:t>&lt;script type="text/</a:t>
            </a:r>
            <a:r>
              <a:rPr lang="en-US" sz="2400" b="1" strike="noStrike" dirty="0" err="1">
                <a:solidFill>
                  <a:srgbClr val="000000"/>
                </a:solidFill>
                <a:latin typeface="Courier New"/>
                <a:ea typeface="DejaVu Sans"/>
              </a:rPr>
              <a:t>javascript</a:t>
            </a:r>
            <a:r>
              <a:rPr lang="en-US" sz="2400" b="1" strike="noStrike" dirty="0">
                <a:solidFill>
                  <a:srgbClr val="000000"/>
                </a:solidFill>
                <a:latin typeface="Courier New"/>
                <a:ea typeface="DejaVu Sans"/>
              </a:rPr>
              <a:t>"       </a:t>
            </a:r>
            <a:r>
              <a:rPr lang="en-US" sz="2400" b="1" strike="noStrike" dirty="0" err="1">
                <a:solidFill>
                  <a:srgbClr val="000000"/>
                </a:solidFill>
                <a:latin typeface="Courier New"/>
                <a:ea typeface="DejaVu Sans"/>
              </a:rPr>
              <a:t>src</a:t>
            </a:r>
            <a:r>
              <a:rPr lang="en-US" sz="2400" b="1" strike="noStrike" dirty="0">
                <a:solidFill>
                  <a:srgbClr val="000000"/>
                </a:solidFill>
                <a:latin typeface="Courier New"/>
                <a:ea typeface="DejaVu Sans"/>
              </a:rPr>
              <a:t>="https://ajax.googleapis.com/ajax/libs/</a:t>
            </a:r>
            <a:r>
              <a:rPr lang="en-US" sz="2400" b="1" strike="noStrike" dirty="0" err="1">
                <a:solidFill>
                  <a:srgbClr val="000000"/>
                </a:solidFill>
                <a:latin typeface="Courier New"/>
                <a:ea typeface="DejaVu Sans"/>
              </a:rPr>
              <a:t>jquery</a:t>
            </a:r>
            <a:r>
              <a:rPr lang="en-US" sz="2400" b="1" strike="noStrike" dirty="0">
                <a:solidFill>
                  <a:srgbClr val="000000"/>
                </a:solidFill>
                <a:latin typeface="Courier New"/>
                <a:ea typeface="DejaVu Sans"/>
              </a:rPr>
              <a:t>/1.12.2/jquery.min.js"&gt;&lt;/script&gt;</a:t>
            </a:r>
            <a:endParaRPr dirty="0"/>
          </a:p>
          <a:p>
            <a:pPr>
              <a:lnSpc>
                <a:spcPct val="100000"/>
              </a:lnSpc>
            </a:pPr>
            <a:endParaRPr dirty="0"/>
          </a:p>
          <a:p>
            <a:pPr>
              <a:lnSpc>
                <a:spcPct val="100000"/>
              </a:lnSpc>
            </a:pPr>
            <a:r>
              <a:rPr lang="en-US" sz="2800" b="1" strike="noStrike" dirty="0">
                <a:solidFill>
                  <a:srgbClr val="000000"/>
                </a:solidFill>
                <a:latin typeface="Arial"/>
                <a:ea typeface="DejaVu Sans"/>
              </a:rPr>
              <a:t>Microsoft CDN:</a:t>
            </a:r>
            <a:endParaRPr dirty="0"/>
          </a:p>
          <a:p>
            <a:pPr lvl="1"/>
            <a:r>
              <a:rPr lang="en-US" sz="2400" b="1" strike="noStrike" dirty="0">
                <a:solidFill>
                  <a:srgbClr val="000000"/>
                </a:solidFill>
                <a:latin typeface="Courier New"/>
                <a:ea typeface="DejaVu Sans"/>
              </a:rPr>
              <a:t>&lt;script type="text/</a:t>
            </a:r>
            <a:r>
              <a:rPr lang="en-US" sz="2400" b="1" strike="noStrike" dirty="0" err="1">
                <a:solidFill>
                  <a:srgbClr val="000000"/>
                </a:solidFill>
                <a:latin typeface="Courier New"/>
                <a:ea typeface="DejaVu Sans"/>
              </a:rPr>
              <a:t>javascript</a:t>
            </a:r>
            <a:r>
              <a:rPr lang="en-US" sz="2400" b="1" strike="noStrike" dirty="0">
                <a:solidFill>
                  <a:srgbClr val="000000"/>
                </a:solidFill>
                <a:latin typeface="Courier New"/>
                <a:ea typeface="DejaVu Sans"/>
              </a:rPr>
              <a:t>"       </a:t>
            </a:r>
            <a:r>
              <a:rPr lang="en-US" sz="2400" b="1" strike="noStrike" dirty="0" err="1">
                <a:solidFill>
                  <a:srgbClr val="000000"/>
                </a:solidFill>
                <a:latin typeface="Courier New"/>
                <a:ea typeface="DejaVu Sans"/>
              </a:rPr>
              <a:t>src</a:t>
            </a:r>
            <a:r>
              <a:rPr lang="en-US" sz="2400" b="1" strike="noStrike" dirty="0">
                <a:solidFill>
                  <a:srgbClr val="000000"/>
                </a:solidFill>
                <a:latin typeface="Courier New"/>
                <a:ea typeface="DejaVu Sans"/>
              </a:rPr>
              <a:t>="https://ajax.aspnetcdn.com/ajax/jQuery/jquery-1.12.2.min.js"&gt;&lt;/script&gt;</a:t>
            </a:r>
            <a:endParaRPr dirty="0"/>
          </a:p>
          <a:p>
            <a:pPr>
              <a:lnSpc>
                <a:spcPct val="100000"/>
              </a:lnSpc>
            </a:pPr>
            <a:endParaRPr dirty="0"/>
          </a:p>
          <a:p>
            <a:pPr>
              <a:lnSpc>
                <a:spcPct val="100000"/>
              </a:lnSpc>
            </a:pPr>
            <a:r>
              <a:rPr lang="en-US" sz="2800" b="1" strike="noStrike" dirty="0">
                <a:solidFill>
                  <a:srgbClr val="000000"/>
                </a:solidFill>
                <a:latin typeface="Arial"/>
                <a:ea typeface="DejaVu Sans"/>
              </a:rPr>
              <a:t>Best Practices:</a:t>
            </a:r>
            <a:endParaRPr dirty="0"/>
          </a:p>
          <a:p>
            <a:pPr lvl="1"/>
            <a:r>
              <a:rPr lang="en-US" sz="2400" b="1" i="1" strike="noStrike" dirty="0" smtClean="0">
                <a:solidFill>
                  <a:srgbClr val="000000"/>
                </a:solidFill>
                <a:latin typeface="Arial"/>
                <a:ea typeface="DejaVu Sans"/>
              </a:rPr>
              <a:t>Do not</a:t>
            </a:r>
            <a:r>
              <a:rPr lang="en-US" sz="2400" strike="noStrike" dirty="0" smtClean="0">
                <a:solidFill>
                  <a:srgbClr val="000000"/>
                </a:solidFill>
                <a:latin typeface="Arial"/>
                <a:ea typeface="DejaVu Sans"/>
              </a:rPr>
              <a:t> </a:t>
            </a:r>
            <a:r>
              <a:rPr lang="en-US" sz="2400" strike="noStrike" dirty="0">
                <a:solidFill>
                  <a:srgbClr val="000000"/>
                </a:solidFill>
                <a:latin typeface="Arial"/>
                <a:ea typeface="DejaVu Sans"/>
              </a:rPr>
              <a:t>link to </a:t>
            </a:r>
            <a:r>
              <a:rPr lang="en-US" sz="2400" strike="noStrike" dirty="0" smtClean="0">
                <a:solidFill>
                  <a:srgbClr val="000000"/>
                </a:solidFill>
                <a:latin typeface="Arial"/>
                <a:ea typeface="DejaVu Sans"/>
              </a:rPr>
              <a:t>the “latest” version (no-cache</a:t>
            </a:r>
            <a:r>
              <a:rPr lang="en-US" sz="2400" strike="noStrike" dirty="0">
                <a:solidFill>
                  <a:srgbClr val="000000"/>
                </a:solidFill>
                <a:latin typeface="Arial"/>
                <a:ea typeface="DejaVu Sans"/>
              </a:rPr>
              <a:t>): </a:t>
            </a:r>
            <a:endParaRPr lang="en-US" sz="2400" strike="noStrike" dirty="0" smtClean="0">
              <a:solidFill>
                <a:srgbClr val="000000"/>
              </a:solidFill>
              <a:latin typeface="Arial"/>
              <a:ea typeface="DejaVu Sans"/>
            </a:endParaRPr>
          </a:p>
          <a:p>
            <a:pPr lvl="2"/>
            <a:r>
              <a:rPr lang="en-US" sz="2400" b="1" u="sng" strike="noStrike" dirty="0" smtClean="0">
                <a:solidFill>
                  <a:srgbClr val="009999"/>
                </a:solidFill>
                <a:latin typeface="Courier New"/>
                <a:ea typeface="DejaVu Sans"/>
              </a:rPr>
              <a:t>http</a:t>
            </a:r>
            <a:r>
              <a:rPr lang="en-US" sz="2400" b="1" u="sng" strike="noStrike" dirty="0">
                <a:solidFill>
                  <a:srgbClr val="009999"/>
                </a:solidFill>
                <a:latin typeface="Courier New"/>
                <a:ea typeface="DejaVu Sans"/>
              </a:rPr>
              <a:t>://ajax.googleapis.com/ajax/libs/jquery/1/jquery.min.js</a:t>
            </a:r>
            <a:endParaRPr dirty="0"/>
          </a:p>
          <a:p>
            <a:pPr lvl="2"/>
            <a:r>
              <a:rPr lang="en-US" sz="2400" b="1" u="sng" strike="noStrike" dirty="0" smtClean="0">
                <a:solidFill>
                  <a:srgbClr val="009999"/>
                </a:solidFill>
                <a:latin typeface="Courier New"/>
                <a:ea typeface="DejaVu Sans"/>
              </a:rPr>
              <a:t>http://code.jquery.com/jquery-latest.min.js</a:t>
            </a:r>
            <a:r>
              <a:rPr lang="en-US" sz="2400" b="1" strike="noStrike" dirty="0" smtClean="0">
                <a:solidFill>
                  <a:srgbClr val="000000"/>
                </a:solidFill>
                <a:latin typeface="Courier New"/>
                <a:ea typeface="DejaVu Sans"/>
              </a:rPr>
              <a:t> </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a:solidFill>
                  <a:srgbClr val="000000"/>
                </a:solidFill>
                <a:latin typeface="Arial"/>
                <a:ea typeface="DejaVu Sans"/>
              </a:rPr>
              <a:t>Which version to install?</a:t>
            </a:r>
            <a:endParaRPr/>
          </a:p>
        </p:txBody>
      </p:sp>
      <p:sp>
        <p:nvSpPr>
          <p:cNvPr id="87"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1" strike="noStrike" dirty="0">
                <a:solidFill>
                  <a:srgbClr val="000000"/>
                </a:solidFill>
                <a:latin typeface="Arial"/>
                <a:ea typeface="DejaVu Sans"/>
              </a:rPr>
              <a:t>Version 1.x vs. 2.x?</a:t>
            </a:r>
            <a:endParaRPr sz="3200" dirty="0"/>
          </a:p>
          <a:p>
            <a:pPr marL="852488" lvl="1" indent="-388938">
              <a:lnSpc>
                <a:spcPct val="100000"/>
              </a:lnSpc>
              <a:buFont typeface="Wingdings" charset="2"/>
              <a:buChar char=""/>
            </a:pPr>
            <a:r>
              <a:rPr lang="en-US" sz="2800" strike="noStrike" dirty="0">
                <a:solidFill>
                  <a:srgbClr val="000000"/>
                </a:solidFill>
                <a:latin typeface="Arial"/>
                <a:ea typeface="DejaVu Sans"/>
              </a:rPr>
              <a:t>Version 1.x supports IE 8 and below.</a:t>
            </a:r>
            <a:endParaRPr sz="2800" dirty="0"/>
          </a:p>
          <a:p>
            <a:pPr marL="852488" lvl="1" indent="-388938">
              <a:lnSpc>
                <a:spcPct val="100000"/>
              </a:lnSpc>
              <a:buFont typeface="Wingdings" charset="2"/>
              <a:buChar char=""/>
            </a:pPr>
            <a:r>
              <a:rPr lang="en-US" sz="2800" strike="noStrike" dirty="0">
                <a:solidFill>
                  <a:srgbClr val="000000"/>
                </a:solidFill>
                <a:latin typeface="Arial"/>
                <a:ea typeface="DejaVu Sans"/>
              </a:rPr>
              <a:t>Version 2.x supports IE 9 and above.</a:t>
            </a:r>
            <a:endParaRPr sz="2800" dirty="0"/>
          </a:p>
          <a:p>
            <a:pPr>
              <a:lnSpc>
                <a:spcPct val="100000"/>
              </a:lnSpc>
            </a:pPr>
            <a:endParaRPr dirty="0"/>
          </a:p>
          <a:p>
            <a:pPr>
              <a:lnSpc>
                <a:spcPct val="100000"/>
              </a:lnSpc>
            </a:pPr>
            <a:r>
              <a:rPr lang="en-US" sz="3200" b="1" strike="noStrike" dirty="0">
                <a:solidFill>
                  <a:srgbClr val="000000"/>
                </a:solidFill>
                <a:latin typeface="Arial"/>
                <a:ea typeface="DejaVu Sans"/>
              </a:rPr>
              <a:t>Production vs Development?</a:t>
            </a:r>
            <a:endParaRPr sz="3200" dirty="0"/>
          </a:p>
          <a:p>
            <a:pPr marL="801688" lvl="1" indent="-338138">
              <a:lnSpc>
                <a:spcPct val="100000"/>
              </a:lnSpc>
              <a:buFont typeface="Wingdings" charset="2"/>
              <a:buChar char=""/>
            </a:pPr>
            <a:r>
              <a:rPr lang="en-US" sz="2800" strike="noStrike" dirty="0">
                <a:solidFill>
                  <a:srgbClr val="000000"/>
                </a:solidFill>
                <a:latin typeface="Arial"/>
                <a:ea typeface="DejaVu Sans"/>
              </a:rPr>
              <a:t>Development contains comments and formatting.</a:t>
            </a:r>
            <a:endParaRPr sz="2800" dirty="0"/>
          </a:p>
          <a:p>
            <a:pPr marL="1490663" lvl="2" indent="-338138">
              <a:lnSpc>
                <a:spcPct val="100000"/>
              </a:lnSpc>
              <a:buFont typeface="Wingdings" charset="2"/>
              <a:buChar char=""/>
            </a:pPr>
            <a:r>
              <a:rPr lang="en-US" sz="2400" strike="noStrike" dirty="0">
                <a:solidFill>
                  <a:srgbClr val="000000"/>
                </a:solidFill>
                <a:latin typeface="Arial"/>
                <a:ea typeface="DejaVu Sans"/>
              </a:rPr>
              <a:t>Make changes to original source code.</a:t>
            </a:r>
            <a:endParaRPr sz="2400" dirty="0"/>
          </a:p>
          <a:p>
            <a:pPr marL="1490663" lvl="2" indent="-338138">
              <a:lnSpc>
                <a:spcPct val="100000"/>
              </a:lnSpc>
              <a:buFont typeface="Wingdings" charset="2"/>
              <a:buChar char=""/>
            </a:pPr>
            <a:r>
              <a:rPr lang="en-US" sz="2400" strike="noStrike" dirty="0" smtClean="0">
                <a:solidFill>
                  <a:srgbClr val="000000"/>
                </a:solidFill>
                <a:latin typeface="Arial"/>
                <a:ea typeface="DejaVu Sans"/>
              </a:rPr>
              <a:t>Code debugging. Submitting </a:t>
            </a:r>
            <a:r>
              <a:rPr lang="en-US" sz="2400" strike="noStrike" dirty="0">
                <a:solidFill>
                  <a:srgbClr val="000000"/>
                </a:solidFill>
                <a:latin typeface="Arial"/>
                <a:ea typeface="DejaVu Sans"/>
              </a:rPr>
              <a:t>bug fixes.</a:t>
            </a:r>
            <a:endParaRPr sz="2400" dirty="0"/>
          </a:p>
          <a:p>
            <a:pPr marL="801688" lvl="1" indent="-338138">
              <a:lnSpc>
                <a:spcPct val="100000"/>
              </a:lnSpc>
              <a:buFont typeface="Wingdings" charset="2"/>
              <a:buChar char=""/>
            </a:pPr>
            <a:r>
              <a:rPr lang="en-US" sz="2800" strike="noStrike" dirty="0">
                <a:solidFill>
                  <a:srgbClr val="000000"/>
                </a:solidFill>
                <a:latin typeface="Arial"/>
                <a:ea typeface="DejaVu Sans"/>
              </a:rPr>
              <a:t>Production is minified (“*.min.js” filename)</a:t>
            </a:r>
            <a:endParaRPr sz="2800" dirty="0"/>
          </a:p>
          <a:p>
            <a:pPr marL="1490663" lvl="2" indent="-338138">
              <a:buFont typeface="Wingdings" charset="2"/>
              <a:buChar char=""/>
            </a:pPr>
            <a:r>
              <a:rPr lang="en-US" sz="2400" dirty="0">
                <a:solidFill>
                  <a:srgbClr val="000000"/>
                </a:solidFill>
                <a:latin typeface="Arial"/>
                <a:ea typeface="DejaVu Sans"/>
              </a:rPr>
              <a:t>Spaces, newlines, comments removed.</a:t>
            </a:r>
            <a:endParaRPr sz="2400" dirty="0">
              <a:solidFill>
                <a:srgbClr val="000000"/>
              </a:solidFill>
              <a:latin typeface="Arial"/>
              <a:ea typeface="DejaVu Sans"/>
            </a:endParaRPr>
          </a:p>
          <a:p>
            <a:pPr marL="1490663" lvl="2" indent="-338138">
              <a:buFont typeface="Wingdings" charset="2"/>
              <a:buChar char=""/>
            </a:pPr>
            <a:r>
              <a:rPr lang="en-US" sz="2400" dirty="0">
                <a:solidFill>
                  <a:srgbClr val="000000"/>
                </a:solidFill>
                <a:latin typeface="Arial"/>
                <a:ea typeface="DejaVu Sans"/>
              </a:rPr>
              <a:t>Faster download.</a:t>
            </a:r>
            <a:endParaRPr sz="2400" dirty="0">
              <a:solidFill>
                <a:srgbClr val="000000"/>
              </a:solidFill>
              <a:latin typeface="Arial"/>
              <a:ea typeface="DejaVu San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a:solidFill>
                  <a:srgbClr val="000000"/>
                </a:solidFill>
                <a:latin typeface="Arial"/>
                <a:ea typeface="DejaVu Sans"/>
              </a:rPr>
              <a:t>“Hello World” via JavaScript</a:t>
            </a:r>
            <a:endParaRPr/>
          </a:p>
        </p:txBody>
      </p:sp>
      <p:sp>
        <p:nvSpPr>
          <p:cNvPr id="91"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800" b="1" strike="noStrike" dirty="0">
                <a:solidFill>
                  <a:srgbClr val="000000"/>
                </a:solidFill>
                <a:latin typeface="Arial"/>
                <a:ea typeface="DejaVu Sans"/>
              </a:rPr>
              <a:t>Discussion:</a:t>
            </a:r>
            <a:endParaRPr dirty="0"/>
          </a:p>
          <a:p>
            <a:pPr lvl="1">
              <a:lnSpc>
                <a:spcPct val="90000"/>
              </a:lnSpc>
            </a:pPr>
            <a:r>
              <a:rPr lang="en-US" sz="2400" strike="noStrike" dirty="0">
                <a:solidFill>
                  <a:srgbClr val="000000"/>
                </a:solidFill>
                <a:latin typeface="Arial"/>
                <a:ea typeface="DejaVu Sans"/>
              </a:rPr>
              <a:t>The element is retrieved via </a:t>
            </a:r>
            <a:r>
              <a:rPr lang="en-US" sz="2400" b="1" strike="noStrike" dirty="0" err="1">
                <a:solidFill>
                  <a:srgbClr val="000000"/>
                </a:solidFill>
                <a:latin typeface="Courier New" panose="02070309020205020404" pitchFamily="49" charset="0"/>
                <a:ea typeface="DejaVu Sans"/>
                <a:cs typeface="Courier New" panose="02070309020205020404" pitchFamily="49" charset="0"/>
              </a:rPr>
              <a:t>getElementById</a:t>
            </a:r>
            <a:r>
              <a:rPr lang="en-US" sz="2400" b="1" strike="noStrike" dirty="0">
                <a:solidFill>
                  <a:srgbClr val="000000"/>
                </a:solidFill>
                <a:latin typeface="Courier New" panose="02070309020205020404" pitchFamily="49" charset="0"/>
                <a:ea typeface="DejaVu Sans"/>
                <a:cs typeface="Courier New" panose="02070309020205020404" pitchFamily="49" charset="0"/>
              </a:rPr>
              <a:t>()</a:t>
            </a:r>
            <a:r>
              <a:rPr lang="en-US" sz="2400" strike="noStrike" dirty="0">
                <a:solidFill>
                  <a:srgbClr val="000000"/>
                </a:solidFill>
                <a:latin typeface="Arial"/>
                <a:ea typeface="DejaVu Sans"/>
              </a:rPr>
              <a:t> </a:t>
            </a:r>
            <a:r>
              <a:rPr lang="en-US" sz="2400" strike="noStrike" dirty="0" smtClean="0">
                <a:solidFill>
                  <a:srgbClr val="000000"/>
                </a:solidFill>
                <a:latin typeface="Arial"/>
                <a:ea typeface="DejaVu Sans"/>
              </a:rPr>
              <a:t>method. Then </a:t>
            </a:r>
            <a:r>
              <a:rPr lang="en-US" sz="2400" strike="noStrike" dirty="0">
                <a:solidFill>
                  <a:srgbClr val="000000"/>
                </a:solidFill>
                <a:latin typeface="Arial"/>
                <a:ea typeface="DejaVu Sans"/>
              </a:rPr>
              <a:t>the HTML is set via the “</a:t>
            </a:r>
            <a:r>
              <a:rPr lang="en-US" sz="2400" b="1" strike="noStrike" dirty="0" err="1">
                <a:solidFill>
                  <a:srgbClr val="000000"/>
                </a:solidFill>
                <a:latin typeface="Courier New" panose="02070309020205020404" pitchFamily="49" charset="0"/>
                <a:ea typeface="DejaVu Sans"/>
                <a:cs typeface="Courier New" panose="02070309020205020404" pitchFamily="49" charset="0"/>
              </a:rPr>
              <a:t>innerHTML</a:t>
            </a:r>
            <a:r>
              <a:rPr lang="en-US" sz="2400" strike="noStrike" dirty="0">
                <a:solidFill>
                  <a:srgbClr val="000000"/>
                </a:solidFill>
                <a:latin typeface="Arial"/>
                <a:ea typeface="DejaVu Sans"/>
              </a:rPr>
              <a:t>” property.</a:t>
            </a:r>
            <a:endParaRPr dirty="0"/>
          </a:p>
          <a:p>
            <a:pPr>
              <a:lnSpc>
                <a:spcPct val="90000"/>
              </a:lnSpc>
            </a:pPr>
            <a:endParaRPr dirty="0"/>
          </a:p>
          <a:p>
            <a:pPr>
              <a:lnSpc>
                <a:spcPct val="90000"/>
              </a:lnSpc>
            </a:pPr>
            <a:r>
              <a:rPr lang="en-US" sz="2800" b="1" strike="noStrike" dirty="0">
                <a:solidFill>
                  <a:srgbClr val="000000"/>
                </a:solidFill>
                <a:latin typeface="Arial"/>
                <a:ea typeface="DejaVu Sans"/>
              </a:rPr>
              <a:t>Example:</a:t>
            </a:r>
            <a:endParaRPr dirty="0"/>
          </a:p>
          <a:p>
            <a:pPr lvl="1">
              <a:lnSpc>
                <a:spcPct val="90000"/>
              </a:lnSpc>
            </a:pPr>
            <a:r>
              <a:rPr lang="en-US" sz="2400" b="1" strike="noStrike" dirty="0">
                <a:solidFill>
                  <a:srgbClr val="000000"/>
                </a:solidFill>
                <a:latin typeface="Courier New"/>
                <a:ea typeface="DejaVu Sans"/>
              </a:rPr>
              <a:t>&lt;!-- empty div --&gt;</a:t>
            </a:r>
            <a:endParaRPr dirty="0"/>
          </a:p>
          <a:p>
            <a:pPr lvl="1">
              <a:lnSpc>
                <a:spcPct val="90000"/>
              </a:lnSpc>
            </a:pPr>
            <a:r>
              <a:rPr lang="en-US" sz="2400" b="1" strike="noStrike" dirty="0">
                <a:solidFill>
                  <a:srgbClr val="000000"/>
                </a:solidFill>
                <a:latin typeface="Courier New"/>
                <a:ea typeface="DejaVu Sans"/>
              </a:rPr>
              <a:t>&lt;div id="</a:t>
            </a:r>
            <a:r>
              <a:rPr lang="en-US" sz="2400" b="1" strike="noStrike" dirty="0" err="1">
                <a:solidFill>
                  <a:srgbClr val="000000"/>
                </a:solidFill>
                <a:latin typeface="Courier New"/>
                <a:ea typeface="DejaVu Sans"/>
              </a:rPr>
              <a:t>divBlock</a:t>
            </a:r>
            <a:r>
              <a:rPr lang="en-US" sz="2400" b="1" strike="noStrike" dirty="0">
                <a:solidFill>
                  <a:srgbClr val="000000"/>
                </a:solidFill>
                <a:latin typeface="Courier New"/>
                <a:ea typeface="DejaVu Sans"/>
              </a:rPr>
              <a:t>"&gt;&lt;/div&gt;</a:t>
            </a:r>
            <a:endParaRPr dirty="0"/>
          </a:p>
          <a:p>
            <a:pPr lvl="1">
              <a:lnSpc>
                <a:spcPct val="90000"/>
              </a:lnSpc>
            </a:pPr>
            <a:endParaRPr dirty="0"/>
          </a:p>
          <a:p>
            <a:pPr lvl="1">
              <a:lnSpc>
                <a:spcPct val="90000"/>
              </a:lnSpc>
            </a:pPr>
            <a:r>
              <a:rPr lang="en-US" sz="2400" b="1" strike="noStrike" dirty="0">
                <a:solidFill>
                  <a:srgbClr val="000000"/>
                </a:solidFill>
                <a:latin typeface="Courier New"/>
                <a:ea typeface="DejaVu Sans"/>
              </a:rPr>
              <a:t>&lt;script&gt;</a:t>
            </a:r>
            <a:endParaRPr dirty="0"/>
          </a:p>
          <a:p>
            <a:pPr lvl="1">
              <a:lnSpc>
                <a:spcPct val="90000"/>
              </a:lnSpc>
            </a:pPr>
            <a:r>
              <a:rPr lang="en-US" sz="2400" b="1" strike="noStrike" dirty="0">
                <a:solidFill>
                  <a:srgbClr val="000000"/>
                </a:solidFill>
                <a:latin typeface="Courier New"/>
                <a:ea typeface="DejaVu Sans"/>
              </a:rPr>
              <a:t>   </a:t>
            </a:r>
            <a:r>
              <a:rPr lang="en-US" sz="2400" b="1" strike="noStrike" dirty="0" err="1">
                <a:solidFill>
                  <a:srgbClr val="000000"/>
                </a:solidFill>
                <a:latin typeface="Courier New"/>
                <a:ea typeface="DejaVu Sans"/>
              </a:rPr>
              <a:t>var</a:t>
            </a:r>
            <a:r>
              <a:rPr lang="en-US" sz="2400" b="1" strike="noStrike" dirty="0">
                <a:solidFill>
                  <a:srgbClr val="000000"/>
                </a:solidFill>
                <a:latin typeface="Courier New"/>
                <a:ea typeface="DejaVu Sans"/>
              </a:rPr>
              <a:t> </a:t>
            </a:r>
            <a:r>
              <a:rPr lang="en-US" sz="2400" b="1" strike="noStrike" dirty="0" err="1">
                <a:solidFill>
                  <a:srgbClr val="000000"/>
                </a:solidFill>
                <a:latin typeface="Courier New"/>
                <a:ea typeface="DejaVu Sans"/>
              </a:rPr>
              <a:t>theDiv</a:t>
            </a:r>
            <a:r>
              <a:rPr lang="en-US" sz="2400" b="1" strike="noStrike" dirty="0">
                <a:solidFill>
                  <a:srgbClr val="000000"/>
                </a:solidFill>
                <a:latin typeface="Courier New"/>
                <a:ea typeface="DejaVu Sans"/>
              </a:rPr>
              <a:t> = </a:t>
            </a:r>
            <a:r>
              <a:rPr lang="en-US" sz="2400" b="1" strike="noStrike" dirty="0" err="1">
                <a:solidFill>
                  <a:srgbClr val="000000"/>
                </a:solidFill>
                <a:latin typeface="Courier New"/>
                <a:ea typeface="DejaVu Sans"/>
              </a:rPr>
              <a:t>document.getElementById</a:t>
            </a:r>
            <a:r>
              <a:rPr lang="en-US" sz="2400" b="1" strike="noStrike" dirty="0">
                <a:solidFill>
                  <a:srgbClr val="000000"/>
                </a:solidFill>
                <a:latin typeface="Courier New"/>
                <a:ea typeface="DejaVu Sans"/>
              </a:rPr>
              <a:t>( "</a:t>
            </a:r>
            <a:r>
              <a:rPr lang="en-US" sz="2400" b="1" strike="noStrike" dirty="0" err="1">
                <a:solidFill>
                  <a:srgbClr val="000000"/>
                </a:solidFill>
                <a:latin typeface="Courier New"/>
                <a:ea typeface="DejaVu Sans"/>
              </a:rPr>
              <a:t>divBlock</a:t>
            </a:r>
            <a:r>
              <a:rPr lang="en-US" sz="2400" b="1" strike="noStrike" dirty="0">
                <a:solidFill>
                  <a:srgbClr val="000000"/>
                </a:solidFill>
                <a:latin typeface="Courier New"/>
                <a:ea typeface="DejaVu Sans"/>
              </a:rPr>
              <a:t>" );</a:t>
            </a:r>
            <a:endParaRPr dirty="0"/>
          </a:p>
          <a:p>
            <a:pPr lvl="1">
              <a:lnSpc>
                <a:spcPct val="90000"/>
              </a:lnSpc>
            </a:pPr>
            <a:r>
              <a:rPr lang="en-US" sz="2400" b="1" strike="noStrike" dirty="0">
                <a:solidFill>
                  <a:srgbClr val="000000"/>
                </a:solidFill>
                <a:latin typeface="Courier New"/>
                <a:ea typeface="DejaVu Sans"/>
              </a:rPr>
              <a:t>   </a:t>
            </a:r>
            <a:r>
              <a:rPr lang="en-US" sz="2400" b="1" strike="noStrike" dirty="0" err="1">
                <a:solidFill>
                  <a:srgbClr val="000000"/>
                </a:solidFill>
                <a:latin typeface="Courier New"/>
                <a:ea typeface="DejaVu Sans"/>
              </a:rPr>
              <a:t>theDiv.innerHTML</a:t>
            </a:r>
            <a:r>
              <a:rPr lang="en-US" sz="2400" b="1" strike="noStrike" dirty="0">
                <a:solidFill>
                  <a:srgbClr val="000000"/>
                </a:solidFill>
                <a:latin typeface="Courier New"/>
                <a:ea typeface="DejaVu Sans"/>
              </a:rPr>
              <a:t> = "Hello World";</a:t>
            </a:r>
            <a:endParaRPr dirty="0"/>
          </a:p>
          <a:p>
            <a:pPr lvl="1">
              <a:lnSpc>
                <a:spcPct val="90000"/>
              </a:lnSpc>
            </a:pPr>
            <a:r>
              <a:rPr lang="en-US" sz="2400" b="1" strike="noStrike" dirty="0">
                <a:solidFill>
                  <a:srgbClr val="000000"/>
                </a:solidFill>
                <a:latin typeface="Courier New"/>
                <a:ea typeface="DejaVu Sans"/>
              </a:rPr>
              <a:t>&lt;/script&gt;</a:t>
            </a:r>
            <a:endParaRPr dirty="0"/>
          </a:p>
        </p:txBody>
      </p:sp>
      <p:sp>
        <p:nvSpPr>
          <p:cNvPr id="92" name="CustomShape 3"/>
          <p:cNvSpPr/>
          <p:nvPr/>
        </p:nvSpPr>
        <p:spPr>
          <a:xfrm>
            <a:off x="5666040" y="6143040"/>
            <a:ext cx="2850840" cy="402840"/>
          </a:xfrm>
          <a:prstGeom prst="roundRect">
            <a:avLst>
              <a:gd name="adj" fmla="val 13910"/>
            </a:avLst>
          </a:prstGeom>
          <a:ln/>
        </p:spPr>
        <p:style>
          <a:lnRef idx="1">
            <a:schemeClr val="accent5"/>
          </a:lnRef>
          <a:fillRef idx="2">
            <a:schemeClr val="accent5"/>
          </a:fillRef>
          <a:effectRef idx="1">
            <a:schemeClr val="accent5"/>
          </a:effectRef>
          <a:fontRef idx="minor">
            <a:schemeClr val="dk1"/>
          </a:fontRef>
        </p:style>
        <p:txBody>
          <a:bodyPr wrap="none" lIns="90000" tIns="45000" rIns="90000" bIns="45000" anchor="ctr"/>
          <a:lstStyle/>
          <a:p>
            <a:pPr algn="ctr">
              <a:lnSpc>
                <a:spcPct val="100000"/>
              </a:lnSpc>
            </a:pPr>
            <a:r>
              <a:rPr lang="en-US" strike="noStrike" dirty="0">
                <a:solidFill>
                  <a:schemeClr val="bg1"/>
                </a:solidFill>
                <a:latin typeface="Arial"/>
                <a:ea typeface="DejaVu Sans"/>
                <a:hlinkClick r:id="rId2"/>
              </a:rPr>
              <a:t>helloWorldJavaScript.html</a:t>
            </a:r>
            <a:endParaRPr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a:solidFill>
                  <a:srgbClr val="000000"/>
                </a:solidFill>
                <a:latin typeface="Arial"/>
                <a:ea typeface="DejaVu Sans"/>
              </a:rPr>
              <a:t>“Hello World” via jQuery</a:t>
            </a:r>
            <a:endParaRPr/>
          </a:p>
        </p:txBody>
      </p:sp>
      <p:sp>
        <p:nvSpPr>
          <p:cNvPr id="94"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5000"/>
              </a:lnSpc>
            </a:pPr>
            <a:r>
              <a:rPr lang="en-US" sz="2800" b="1" strike="noStrike" dirty="0">
                <a:solidFill>
                  <a:srgbClr val="000000"/>
                </a:solidFill>
                <a:latin typeface="Arial"/>
                <a:ea typeface="DejaVu Sans"/>
              </a:rPr>
              <a:t>Discussion:</a:t>
            </a:r>
            <a:endParaRPr dirty="0"/>
          </a:p>
          <a:p>
            <a:pPr>
              <a:lnSpc>
                <a:spcPct val="105000"/>
              </a:lnSpc>
            </a:pPr>
            <a:r>
              <a:rPr lang="en-US" sz="2000" strike="noStrike" dirty="0">
                <a:solidFill>
                  <a:srgbClr val="000000"/>
                </a:solidFill>
                <a:latin typeface="Arial"/>
                <a:ea typeface="DejaVu Sans"/>
              </a:rPr>
              <a:t>The element is retrieved via “</a:t>
            </a:r>
            <a:r>
              <a:rPr lang="en-US" sz="2000" b="1" strike="noStrike" dirty="0" err="1">
                <a:solidFill>
                  <a:srgbClr val="000000"/>
                </a:solidFill>
                <a:latin typeface="Courier New" panose="02070309020205020404" pitchFamily="49" charset="0"/>
                <a:ea typeface="DejaVu Sans"/>
                <a:cs typeface="Courier New" panose="02070309020205020404" pitchFamily="49" charset="0"/>
              </a:rPr>
              <a:t>div#divBlock</a:t>
            </a:r>
            <a:r>
              <a:rPr lang="en-US" sz="2000" strike="noStrike" dirty="0">
                <a:solidFill>
                  <a:srgbClr val="000000"/>
                </a:solidFill>
                <a:latin typeface="Arial"/>
                <a:ea typeface="DejaVu Sans"/>
              </a:rPr>
              <a:t>” </a:t>
            </a:r>
            <a:r>
              <a:rPr lang="en-US" sz="2000" strike="noStrike" dirty="0" smtClean="0">
                <a:solidFill>
                  <a:srgbClr val="000000"/>
                </a:solidFill>
                <a:latin typeface="Arial"/>
                <a:ea typeface="DejaVu Sans"/>
              </a:rPr>
              <a:t>selector. Then </a:t>
            </a:r>
            <a:r>
              <a:rPr lang="en-US" sz="2000" strike="noStrike" dirty="0">
                <a:solidFill>
                  <a:srgbClr val="000000"/>
                </a:solidFill>
                <a:latin typeface="Arial"/>
                <a:ea typeface="DejaVu Sans"/>
              </a:rPr>
              <a:t>the HTML content is set via the </a:t>
            </a:r>
            <a:r>
              <a:rPr lang="en-US" sz="2000" b="1" strike="noStrike" dirty="0" smtClean="0">
                <a:solidFill>
                  <a:srgbClr val="000000"/>
                </a:solidFill>
                <a:latin typeface="Courier New" panose="02070309020205020404" pitchFamily="49" charset="0"/>
                <a:ea typeface="DejaVu Sans"/>
                <a:cs typeface="Courier New" panose="02070309020205020404" pitchFamily="49" charset="0"/>
              </a:rPr>
              <a:t>html()</a:t>
            </a:r>
            <a:r>
              <a:rPr lang="en-US" sz="2000" strike="noStrike" dirty="0" smtClean="0">
                <a:solidFill>
                  <a:srgbClr val="000000"/>
                </a:solidFill>
                <a:latin typeface="Arial"/>
                <a:ea typeface="DejaVu Sans"/>
              </a:rPr>
              <a:t> </a:t>
            </a:r>
            <a:r>
              <a:rPr lang="en-US" sz="2000" strike="noStrike" dirty="0">
                <a:solidFill>
                  <a:srgbClr val="000000"/>
                </a:solidFill>
                <a:latin typeface="Arial"/>
                <a:ea typeface="DejaVu Sans"/>
              </a:rPr>
              <a:t>method.</a:t>
            </a:r>
            <a:endParaRPr dirty="0"/>
          </a:p>
          <a:p>
            <a:pPr>
              <a:lnSpc>
                <a:spcPct val="105000"/>
              </a:lnSpc>
            </a:pPr>
            <a:endParaRPr dirty="0"/>
          </a:p>
          <a:p>
            <a:pPr>
              <a:lnSpc>
                <a:spcPct val="105000"/>
              </a:lnSpc>
            </a:pPr>
            <a:r>
              <a:rPr lang="en-US" sz="2800" b="1" strike="noStrike" dirty="0">
                <a:solidFill>
                  <a:srgbClr val="000000"/>
                </a:solidFill>
                <a:latin typeface="Arial"/>
                <a:ea typeface="DejaVu Sans"/>
              </a:rPr>
              <a:t>Example:</a:t>
            </a:r>
            <a:endParaRPr dirty="0"/>
          </a:p>
          <a:p>
            <a:pPr lvl="1">
              <a:lnSpc>
                <a:spcPct val="105000"/>
              </a:lnSpc>
            </a:pPr>
            <a:r>
              <a:rPr lang="en-US" sz="2000" b="1" strike="noStrike" dirty="0">
                <a:solidFill>
                  <a:srgbClr val="000000"/>
                </a:solidFill>
                <a:latin typeface="Courier New"/>
                <a:ea typeface="DejaVu Sans"/>
              </a:rPr>
              <a:t>&lt;div id="</a:t>
            </a:r>
            <a:r>
              <a:rPr lang="en-US" sz="2000" b="1" strike="noStrike" dirty="0" err="1">
                <a:solidFill>
                  <a:srgbClr val="000000"/>
                </a:solidFill>
                <a:latin typeface="Courier New"/>
                <a:ea typeface="DejaVu Sans"/>
              </a:rPr>
              <a:t>divBlock</a:t>
            </a:r>
            <a:r>
              <a:rPr lang="en-US" sz="2000" b="1" strike="noStrike" dirty="0">
                <a:solidFill>
                  <a:srgbClr val="000000"/>
                </a:solidFill>
                <a:latin typeface="Courier New"/>
                <a:ea typeface="DejaVu Sans"/>
              </a:rPr>
              <a:t>"&gt;&lt;/div&gt;</a:t>
            </a:r>
            <a:endParaRPr dirty="0"/>
          </a:p>
          <a:p>
            <a:pPr lvl="1">
              <a:lnSpc>
                <a:spcPct val="105000"/>
              </a:lnSpc>
            </a:pPr>
            <a:endParaRPr dirty="0"/>
          </a:p>
          <a:p>
            <a:pPr lvl="1">
              <a:lnSpc>
                <a:spcPct val="105000"/>
              </a:lnSpc>
            </a:pPr>
            <a:r>
              <a:rPr lang="en-US" sz="2000" b="1" strike="noStrike" dirty="0">
                <a:solidFill>
                  <a:srgbClr val="000000"/>
                </a:solidFill>
                <a:latin typeface="Courier New"/>
                <a:ea typeface="DejaVu Sans"/>
              </a:rPr>
              <a:t>&lt;script </a:t>
            </a:r>
            <a:r>
              <a:rPr lang="en-US" sz="2000" b="1" strike="noStrike" dirty="0" err="1">
                <a:solidFill>
                  <a:srgbClr val="000000"/>
                </a:solidFill>
                <a:latin typeface="Courier New"/>
                <a:ea typeface="DejaVu Sans"/>
              </a:rPr>
              <a:t>src</a:t>
            </a:r>
            <a:r>
              <a:rPr lang="en-US" sz="2000" b="1" strike="noStrike" dirty="0">
                <a:solidFill>
                  <a:srgbClr val="000000"/>
                </a:solidFill>
                <a:latin typeface="Courier New"/>
                <a:ea typeface="DejaVu Sans"/>
              </a:rPr>
              <a:t>="http://ajax.googleapis.com/ajax/libs/</a:t>
            </a:r>
            <a:r>
              <a:rPr lang="en-US" sz="2000" b="1" strike="noStrike" dirty="0" err="1">
                <a:solidFill>
                  <a:srgbClr val="000000"/>
                </a:solidFill>
                <a:latin typeface="Courier New"/>
                <a:ea typeface="DejaVu Sans"/>
              </a:rPr>
              <a:t>jquery</a:t>
            </a:r>
            <a:r>
              <a:rPr lang="en-US" sz="2000" b="1" strike="noStrike" dirty="0">
                <a:solidFill>
                  <a:srgbClr val="000000"/>
                </a:solidFill>
                <a:latin typeface="Courier New"/>
                <a:ea typeface="DejaVu Sans"/>
              </a:rPr>
              <a:t>/1.12.2/jquery.min.js"&gt;&lt;/script&gt;</a:t>
            </a:r>
            <a:endParaRPr dirty="0"/>
          </a:p>
          <a:p>
            <a:pPr lvl="1">
              <a:lnSpc>
                <a:spcPct val="105000"/>
              </a:lnSpc>
            </a:pPr>
            <a:r>
              <a:rPr lang="en-US" sz="2000" b="1" strike="noStrike" dirty="0">
                <a:solidFill>
                  <a:srgbClr val="000000"/>
                </a:solidFill>
                <a:latin typeface="Courier New"/>
                <a:ea typeface="DejaVu Sans"/>
              </a:rPr>
              <a:t>   </a:t>
            </a:r>
            <a:endParaRPr dirty="0"/>
          </a:p>
          <a:p>
            <a:pPr lvl="1">
              <a:lnSpc>
                <a:spcPct val="105000"/>
              </a:lnSpc>
            </a:pPr>
            <a:r>
              <a:rPr lang="en-US" sz="2000" b="1" strike="noStrike" dirty="0">
                <a:solidFill>
                  <a:srgbClr val="000000"/>
                </a:solidFill>
                <a:latin typeface="Courier New"/>
                <a:ea typeface="DejaVu Sans"/>
              </a:rPr>
              <a:t>&lt;script type="text/</a:t>
            </a:r>
            <a:r>
              <a:rPr lang="en-US" sz="2000" b="1" strike="noStrike" dirty="0" err="1">
                <a:solidFill>
                  <a:srgbClr val="000000"/>
                </a:solidFill>
                <a:latin typeface="Courier New"/>
                <a:ea typeface="DejaVu Sans"/>
              </a:rPr>
              <a:t>javascript</a:t>
            </a:r>
            <a:r>
              <a:rPr lang="en-US" sz="2000" b="1" strike="noStrike" dirty="0">
                <a:solidFill>
                  <a:srgbClr val="000000"/>
                </a:solidFill>
                <a:latin typeface="Courier New"/>
                <a:ea typeface="DejaVu Sans"/>
              </a:rPr>
              <a:t>"&gt;</a:t>
            </a:r>
            <a:endParaRPr dirty="0"/>
          </a:p>
          <a:p>
            <a:pPr lvl="1">
              <a:lnSpc>
                <a:spcPct val="105000"/>
              </a:lnSpc>
            </a:pPr>
            <a:r>
              <a:rPr lang="en-US" sz="2000" b="1" strike="noStrike" dirty="0">
                <a:solidFill>
                  <a:srgbClr val="000000"/>
                </a:solidFill>
                <a:latin typeface="Courier New"/>
                <a:ea typeface="DejaVu Sans"/>
              </a:rPr>
              <a:t>   jQuery</a:t>
            </a:r>
            <a:r>
              <a:rPr lang="en-US" sz="2000" b="1" strike="noStrike" dirty="0" smtClean="0">
                <a:solidFill>
                  <a:srgbClr val="000000"/>
                </a:solidFill>
                <a:latin typeface="Courier New"/>
                <a:ea typeface="DejaVu Sans"/>
              </a:rPr>
              <a:t>( "</a:t>
            </a:r>
            <a:r>
              <a:rPr lang="en-US" sz="2000" b="1" strike="noStrike" dirty="0" err="1">
                <a:solidFill>
                  <a:srgbClr val="000000"/>
                </a:solidFill>
                <a:latin typeface="Courier New"/>
                <a:ea typeface="DejaVu Sans"/>
              </a:rPr>
              <a:t>div#divBlock</a:t>
            </a:r>
            <a:r>
              <a:rPr lang="en-US" sz="2000" b="1" strike="noStrike" dirty="0" smtClean="0">
                <a:solidFill>
                  <a:srgbClr val="000000"/>
                </a:solidFill>
                <a:latin typeface="Courier New"/>
                <a:ea typeface="DejaVu Sans"/>
              </a:rPr>
              <a:t>" ).</a:t>
            </a:r>
            <a:r>
              <a:rPr lang="en-US" sz="2000" b="1" strike="noStrike" dirty="0">
                <a:solidFill>
                  <a:srgbClr val="000000"/>
                </a:solidFill>
                <a:latin typeface="Courier New"/>
                <a:ea typeface="DejaVu Sans"/>
              </a:rPr>
              <a:t>html( "Hello World" );</a:t>
            </a:r>
            <a:endParaRPr dirty="0"/>
          </a:p>
          <a:p>
            <a:pPr lvl="1">
              <a:lnSpc>
                <a:spcPct val="105000"/>
              </a:lnSpc>
            </a:pPr>
            <a:r>
              <a:rPr lang="en-US" sz="2000" b="1" strike="noStrike" dirty="0">
                <a:solidFill>
                  <a:srgbClr val="000000"/>
                </a:solidFill>
                <a:latin typeface="Courier New"/>
                <a:ea typeface="DejaVu Sans"/>
              </a:rPr>
              <a:t>&lt;/script&gt;</a:t>
            </a:r>
            <a:endParaRPr dirty="0"/>
          </a:p>
        </p:txBody>
      </p:sp>
      <p:sp>
        <p:nvSpPr>
          <p:cNvPr id="95" name="CustomShape 3"/>
          <p:cNvSpPr/>
          <p:nvPr/>
        </p:nvSpPr>
        <p:spPr>
          <a:xfrm>
            <a:off x="5840640" y="6143040"/>
            <a:ext cx="2502000" cy="402840"/>
          </a:xfrm>
          <a:prstGeom prst="roundRect">
            <a:avLst>
              <a:gd name="adj" fmla="val 13910"/>
            </a:avLst>
          </a:prstGeom>
          <a:ln/>
        </p:spPr>
        <p:style>
          <a:lnRef idx="1">
            <a:schemeClr val="accent5"/>
          </a:lnRef>
          <a:fillRef idx="2">
            <a:schemeClr val="accent5"/>
          </a:fillRef>
          <a:effectRef idx="1">
            <a:schemeClr val="accent5"/>
          </a:effectRef>
          <a:fontRef idx="minor">
            <a:schemeClr val="dk1"/>
          </a:fontRef>
        </p:style>
        <p:txBody>
          <a:bodyPr wrap="none" lIns="90000" tIns="45000" rIns="90000" bIns="45000" anchor="ctr"/>
          <a:lstStyle/>
          <a:p>
            <a:pPr algn="ctr">
              <a:lnSpc>
                <a:spcPct val="100000"/>
              </a:lnSpc>
            </a:pPr>
            <a:r>
              <a:rPr lang="en-US" strike="noStrike" dirty="0">
                <a:solidFill>
                  <a:schemeClr val="bg1"/>
                </a:solidFill>
                <a:latin typeface="Arial"/>
                <a:ea typeface="DejaVu Sans"/>
                <a:hlinkClick r:id="rId2"/>
              </a:rPr>
              <a:t>helloWorldJQuery.html</a:t>
            </a:r>
            <a:endParaRPr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dirty="0" smtClean="0">
                <a:solidFill>
                  <a:srgbClr val="000000"/>
                </a:solidFill>
                <a:latin typeface="Arial"/>
                <a:ea typeface="DejaVu Sans"/>
              </a:rPr>
              <a:t>JavaScript </a:t>
            </a:r>
            <a:r>
              <a:rPr lang="en-US" sz="4400" b="1" dirty="0" smtClean="0">
                <a:solidFill>
                  <a:srgbClr val="000000"/>
                </a:solidFill>
                <a:latin typeface="Arial"/>
                <a:ea typeface="DejaVu Sans"/>
              </a:rPr>
              <a:t>vs </a:t>
            </a:r>
            <a:r>
              <a:rPr lang="en-US" sz="4400" b="1" strike="noStrike" dirty="0" smtClean="0">
                <a:solidFill>
                  <a:srgbClr val="000000"/>
                </a:solidFill>
                <a:latin typeface="Arial"/>
                <a:ea typeface="DejaVu Sans"/>
              </a:rPr>
              <a:t>jQuery</a:t>
            </a:r>
            <a:endParaRPr dirty="0"/>
          </a:p>
        </p:txBody>
      </p:sp>
      <p:sp>
        <p:nvSpPr>
          <p:cNvPr id="94" name="jQuery Example"/>
          <p:cNvSpPr/>
          <p:nvPr/>
        </p:nvSpPr>
        <p:spPr>
          <a:xfrm>
            <a:off x="457200" y="3394462"/>
            <a:ext cx="8228520" cy="251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5000"/>
              </a:lnSpc>
            </a:pPr>
            <a:r>
              <a:rPr lang="en-US" sz="2400" b="1" dirty="0" smtClean="0">
                <a:solidFill>
                  <a:srgbClr val="000000"/>
                </a:solidFill>
                <a:latin typeface="Arial"/>
                <a:ea typeface="DejaVu Sans"/>
              </a:rPr>
              <a:t>jQuery</a:t>
            </a:r>
            <a:r>
              <a:rPr lang="en-US" sz="2400" b="1" strike="noStrike" dirty="0" smtClean="0">
                <a:solidFill>
                  <a:srgbClr val="000000"/>
                </a:solidFill>
                <a:latin typeface="Arial"/>
                <a:ea typeface="DejaVu Sans"/>
              </a:rPr>
              <a:t>:</a:t>
            </a:r>
            <a:endParaRPr sz="2400" dirty="0"/>
          </a:p>
          <a:p>
            <a:pPr lvl="1">
              <a:lnSpc>
                <a:spcPct val="105000"/>
              </a:lnSpc>
            </a:pPr>
            <a:r>
              <a:rPr lang="en-US" b="1" strike="noStrike" dirty="0">
                <a:solidFill>
                  <a:srgbClr val="000000"/>
                </a:solidFill>
                <a:latin typeface="Courier New"/>
                <a:ea typeface="DejaVu Sans"/>
              </a:rPr>
              <a:t>&lt;div id="</a:t>
            </a:r>
            <a:r>
              <a:rPr lang="en-US" b="1" strike="noStrike" dirty="0" err="1">
                <a:solidFill>
                  <a:srgbClr val="000000"/>
                </a:solidFill>
                <a:latin typeface="Courier New"/>
                <a:ea typeface="DejaVu Sans"/>
              </a:rPr>
              <a:t>divBlock</a:t>
            </a:r>
            <a:r>
              <a:rPr lang="en-US" b="1" strike="noStrike" dirty="0">
                <a:solidFill>
                  <a:srgbClr val="000000"/>
                </a:solidFill>
                <a:latin typeface="Courier New"/>
                <a:ea typeface="DejaVu Sans"/>
              </a:rPr>
              <a:t>"&gt;&lt;/div</a:t>
            </a:r>
            <a:r>
              <a:rPr lang="en-US" b="1" dirty="0">
                <a:solidFill>
                  <a:srgbClr val="000000"/>
                </a:solidFill>
                <a:latin typeface="Courier New"/>
              </a:rPr>
              <a:t>&gt;  &lt;!-- empty div </a:t>
            </a:r>
            <a:r>
              <a:rPr lang="en-US" b="1" dirty="0" smtClean="0">
                <a:solidFill>
                  <a:srgbClr val="000000"/>
                </a:solidFill>
                <a:latin typeface="Courier New"/>
              </a:rPr>
              <a:t>--&gt;</a:t>
            </a:r>
            <a:endParaRPr dirty="0"/>
          </a:p>
          <a:p>
            <a:pPr lvl="1">
              <a:lnSpc>
                <a:spcPct val="105000"/>
              </a:lnSpc>
            </a:pPr>
            <a:endParaRPr dirty="0"/>
          </a:p>
          <a:p>
            <a:pPr lvl="1">
              <a:lnSpc>
                <a:spcPct val="105000"/>
              </a:lnSpc>
            </a:pPr>
            <a:r>
              <a:rPr lang="en-US" b="1" strike="noStrike" dirty="0" smtClean="0">
                <a:solidFill>
                  <a:srgbClr val="000000"/>
                </a:solidFill>
                <a:latin typeface="Courier New"/>
                <a:ea typeface="DejaVu Sans"/>
              </a:rPr>
              <a:t>&lt;</a:t>
            </a:r>
            <a:r>
              <a:rPr lang="en-US" b="1" strike="noStrike" dirty="0">
                <a:solidFill>
                  <a:srgbClr val="000000"/>
                </a:solidFill>
                <a:latin typeface="Courier New"/>
                <a:ea typeface="DejaVu Sans"/>
              </a:rPr>
              <a:t>script type="text/</a:t>
            </a:r>
            <a:r>
              <a:rPr lang="en-US" b="1" strike="noStrike" dirty="0" err="1">
                <a:solidFill>
                  <a:srgbClr val="000000"/>
                </a:solidFill>
                <a:latin typeface="Courier New"/>
                <a:ea typeface="DejaVu Sans"/>
              </a:rPr>
              <a:t>javascript</a:t>
            </a:r>
            <a:r>
              <a:rPr lang="en-US" b="1" strike="noStrike" dirty="0">
                <a:solidFill>
                  <a:srgbClr val="000000"/>
                </a:solidFill>
                <a:latin typeface="Courier New"/>
                <a:ea typeface="DejaVu Sans"/>
              </a:rPr>
              <a:t>"&gt;</a:t>
            </a:r>
            <a:endParaRPr dirty="0"/>
          </a:p>
          <a:p>
            <a:pPr lvl="1">
              <a:lnSpc>
                <a:spcPct val="105000"/>
              </a:lnSpc>
            </a:pPr>
            <a:r>
              <a:rPr lang="en-US" b="1" strike="noStrike" dirty="0">
                <a:solidFill>
                  <a:srgbClr val="000000"/>
                </a:solidFill>
                <a:latin typeface="Courier New"/>
                <a:ea typeface="DejaVu Sans"/>
              </a:rPr>
              <a:t>   jQuery</a:t>
            </a:r>
            <a:r>
              <a:rPr lang="en-US" b="1" strike="noStrike" dirty="0" smtClean="0">
                <a:solidFill>
                  <a:srgbClr val="000000"/>
                </a:solidFill>
                <a:latin typeface="Courier New"/>
                <a:ea typeface="DejaVu Sans"/>
              </a:rPr>
              <a:t>( "</a:t>
            </a:r>
            <a:r>
              <a:rPr lang="en-US" b="1" strike="noStrike" dirty="0" err="1">
                <a:solidFill>
                  <a:srgbClr val="000000"/>
                </a:solidFill>
                <a:latin typeface="Courier New"/>
                <a:ea typeface="DejaVu Sans"/>
              </a:rPr>
              <a:t>div#divBlock</a:t>
            </a:r>
            <a:r>
              <a:rPr lang="en-US" b="1" strike="noStrike" dirty="0" smtClean="0">
                <a:solidFill>
                  <a:srgbClr val="000000"/>
                </a:solidFill>
                <a:latin typeface="Courier New"/>
                <a:ea typeface="DejaVu Sans"/>
              </a:rPr>
              <a:t>" ).</a:t>
            </a:r>
            <a:r>
              <a:rPr lang="en-US" b="1" strike="noStrike" dirty="0">
                <a:solidFill>
                  <a:srgbClr val="000000"/>
                </a:solidFill>
                <a:latin typeface="Courier New"/>
                <a:ea typeface="DejaVu Sans"/>
              </a:rPr>
              <a:t>html( "Hello World" );</a:t>
            </a:r>
            <a:endParaRPr dirty="0"/>
          </a:p>
          <a:p>
            <a:pPr lvl="1">
              <a:lnSpc>
                <a:spcPct val="105000"/>
              </a:lnSpc>
            </a:pPr>
            <a:r>
              <a:rPr lang="en-US" b="1" strike="noStrike" dirty="0">
                <a:solidFill>
                  <a:srgbClr val="000000"/>
                </a:solidFill>
                <a:latin typeface="Courier New"/>
                <a:ea typeface="DejaVu Sans"/>
              </a:rPr>
              <a:t>&lt;/script&gt;</a:t>
            </a:r>
            <a:endParaRPr dirty="0"/>
          </a:p>
        </p:txBody>
      </p:sp>
      <p:sp>
        <p:nvSpPr>
          <p:cNvPr id="5" name="jQuery Selector"/>
          <p:cNvSpPr/>
          <p:nvPr/>
        </p:nvSpPr>
        <p:spPr>
          <a:xfrm>
            <a:off x="2482613" y="4692780"/>
            <a:ext cx="2026928" cy="345057"/>
          </a:xfrm>
          <a:prstGeom prst="rect">
            <a:avLst/>
          </a:prstGeom>
          <a:noFill/>
          <a:ln w="508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jQuery html Method"/>
          <p:cNvSpPr/>
          <p:nvPr/>
        </p:nvSpPr>
        <p:spPr>
          <a:xfrm>
            <a:off x="4753154" y="4692780"/>
            <a:ext cx="655067" cy="345057"/>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JavaScript Example"/>
          <p:cNvSpPr/>
          <p:nvPr/>
        </p:nvSpPr>
        <p:spPr>
          <a:xfrm>
            <a:off x="609600" y="1259460"/>
            <a:ext cx="8228520" cy="251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2400" b="1" strike="noStrike" dirty="0" smtClean="0">
                <a:solidFill>
                  <a:srgbClr val="000000"/>
                </a:solidFill>
                <a:latin typeface="Arial"/>
                <a:ea typeface="DejaVu Sans"/>
              </a:rPr>
              <a:t>JavaScript:</a:t>
            </a:r>
            <a:endParaRPr sz="2400" dirty="0"/>
          </a:p>
          <a:p>
            <a:pPr lvl="1">
              <a:lnSpc>
                <a:spcPct val="90000"/>
              </a:lnSpc>
            </a:pPr>
            <a:r>
              <a:rPr lang="en-US" b="1" strike="noStrike" dirty="0" smtClean="0">
                <a:solidFill>
                  <a:srgbClr val="000000"/>
                </a:solidFill>
                <a:latin typeface="Courier New"/>
                <a:ea typeface="DejaVu Sans"/>
              </a:rPr>
              <a:t>&lt;</a:t>
            </a:r>
            <a:r>
              <a:rPr lang="en-US" b="1" strike="noStrike" dirty="0">
                <a:solidFill>
                  <a:srgbClr val="000000"/>
                </a:solidFill>
                <a:latin typeface="Courier New"/>
                <a:ea typeface="DejaVu Sans"/>
              </a:rPr>
              <a:t>div id="</a:t>
            </a:r>
            <a:r>
              <a:rPr lang="en-US" b="1" strike="noStrike" dirty="0" err="1">
                <a:solidFill>
                  <a:srgbClr val="000000"/>
                </a:solidFill>
                <a:latin typeface="Courier New"/>
                <a:ea typeface="DejaVu Sans"/>
              </a:rPr>
              <a:t>divBlock</a:t>
            </a:r>
            <a:r>
              <a:rPr lang="en-US" b="1" strike="noStrike" dirty="0">
                <a:solidFill>
                  <a:srgbClr val="000000"/>
                </a:solidFill>
                <a:latin typeface="Courier New"/>
                <a:ea typeface="DejaVu Sans"/>
              </a:rPr>
              <a:t>"&gt;&lt;/div</a:t>
            </a:r>
            <a:r>
              <a:rPr lang="en-US" b="1" dirty="0">
                <a:solidFill>
                  <a:srgbClr val="000000"/>
                </a:solidFill>
                <a:latin typeface="Courier New"/>
              </a:rPr>
              <a:t>&gt;  &lt;!-- empty div </a:t>
            </a:r>
            <a:r>
              <a:rPr lang="en-US" b="1" dirty="0" smtClean="0">
                <a:solidFill>
                  <a:srgbClr val="000000"/>
                </a:solidFill>
                <a:latin typeface="Courier New"/>
              </a:rPr>
              <a:t>--&gt;</a:t>
            </a:r>
            <a:endParaRPr dirty="0"/>
          </a:p>
          <a:p>
            <a:pPr lvl="1">
              <a:lnSpc>
                <a:spcPct val="90000"/>
              </a:lnSpc>
            </a:pPr>
            <a:endParaRPr dirty="0"/>
          </a:p>
          <a:p>
            <a:pPr lvl="1">
              <a:lnSpc>
                <a:spcPct val="90000"/>
              </a:lnSpc>
            </a:pPr>
            <a:r>
              <a:rPr lang="en-US" b="1" strike="noStrike" dirty="0">
                <a:solidFill>
                  <a:srgbClr val="000000"/>
                </a:solidFill>
                <a:latin typeface="Courier New"/>
                <a:ea typeface="DejaVu Sans"/>
              </a:rPr>
              <a:t>&lt;script&gt;</a:t>
            </a:r>
            <a:endParaRPr dirty="0"/>
          </a:p>
          <a:p>
            <a:pPr lvl="1">
              <a:lnSpc>
                <a:spcPct val="90000"/>
              </a:lnSpc>
            </a:pPr>
            <a:r>
              <a:rPr lang="en-US" b="1" strike="noStrike" dirty="0">
                <a:solidFill>
                  <a:srgbClr val="000000"/>
                </a:solidFill>
                <a:latin typeface="Courier New"/>
                <a:ea typeface="DejaVu Sans"/>
              </a:rPr>
              <a:t>   </a:t>
            </a:r>
            <a:r>
              <a:rPr lang="en-US" b="1" strike="noStrike" dirty="0" err="1">
                <a:solidFill>
                  <a:srgbClr val="000000"/>
                </a:solidFill>
                <a:latin typeface="Courier New"/>
                <a:ea typeface="DejaVu Sans"/>
              </a:rPr>
              <a:t>var</a:t>
            </a:r>
            <a:r>
              <a:rPr lang="en-US" b="1" strike="noStrike" dirty="0">
                <a:solidFill>
                  <a:srgbClr val="000000"/>
                </a:solidFill>
                <a:latin typeface="Courier New"/>
                <a:ea typeface="DejaVu Sans"/>
              </a:rPr>
              <a:t> </a:t>
            </a:r>
            <a:r>
              <a:rPr lang="en-US" b="1" strike="noStrike" dirty="0" err="1">
                <a:solidFill>
                  <a:srgbClr val="000000"/>
                </a:solidFill>
                <a:latin typeface="Courier New"/>
                <a:ea typeface="DejaVu Sans"/>
              </a:rPr>
              <a:t>theDiv</a:t>
            </a:r>
            <a:r>
              <a:rPr lang="en-US" b="1" strike="noStrike" dirty="0">
                <a:solidFill>
                  <a:srgbClr val="000000"/>
                </a:solidFill>
                <a:latin typeface="Courier New"/>
                <a:ea typeface="DejaVu Sans"/>
              </a:rPr>
              <a:t> = </a:t>
            </a:r>
            <a:r>
              <a:rPr lang="en-US" b="1" strike="noStrike" dirty="0" err="1">
                <a:solidFill>
                  <a:srgbClr val="000000"/>
                </a:solidFill>
                <a:latin typeface="Courier New"/>
                <a:ea typeface="DejaVu Sans"/>
              </a:rPr>
              <a:t>document.getElementById</a:t>
            </a:r>
            <a:r>
              <a:rPr lang="en-US" b="1" strike="noStrike" dirty="0">
                <a:solidFill>
                  <a:srgbClr val="000000"/>
                </a:solidFill>
                <a:latin typeface="Courier New"/>
                <a:ea typeface="DejaVu Sans"/>
              </a:rPr>
              <a:t>( "</a:t>
            </a:r>
            <a:r>
              <a:rPr lang="en-US" b="1" strike="noStrike" dirty="0" err="1">
                <a:solidFill>
                  <a:srgbClr val="000000"/>
                </a:solidFill>
                <a:latin typeface="Courier New"/>
                <a:ea typeface="DejaVu Sans"/>
              </a:rPr>
              <a:t>divBlock</a:t>
            </a:r>
            <a:r>
              <a:rPr lang="en-US" b="1" strike="noStrike" dirty="0">
                <a:solidFill>
                  <a:srgbClr val="000000"/>
                </a:solidFill>
                <a:latin typeface="Courier New"/>
                <a:ea typeface="DejaVu Sans"/>
              </a:rPr>
              <a:t>" );</a:t>
            </a:r>
            <a:endParaRPr dirty="0"/>
          </a:p>
          <a:p>
            <a:pPr lvl="1">
              <a:lnSpc>
                <a:spcPct val="90000"/>
              </a:lnSpc>
            </a:pPr>
            <a:r>
              <a:rPr lang="en-US" b="1" strike="noStrike" dirty="0">
                <a:solidFill>
                  <a:srgbClr val="000000"/>
                </a:solidFill>
                <a:latin typeface="Courier New"/>
                <a:ea typeface="DejaVu Sans"/>
              </a:rPr>
              <a:t>   </a:t>
            </a:r>
            <a:r>
              <a:rPr lang="en-US" b="1" strike="noStrike" dirty="0" err="1">
                <a:solidFill>
                  <a:srgbClr val="000000"/>
                </a:solidFill>
                <a:latin typeface="Courier New"/>
                <a:ea typeface="DejaVu Sans"/>
              </a:rPr>
              <a:t>theDiv.innerHTML</a:t>
            </a:r>
            <a:r>
              <a:rPr lang="en-US" b="1" strike="noStrike" dirty="0">
                <a:solidFill>
                  <a:srgbClr val="000000"/>
                </a:solidFill>
                <a:latin typeface="Courier New"/>
                <a:ea typeface="DejaVu Sans"/>
              </a:rPr>
              <a:t> = "Hello World";</a:t>
            </a:r>
            <a:endParaRPr dirty="0"/>
          </a:p>
          <a:p>
            <a:pPr lvl="1">
              <a:lnSpc>
                <a:spcPct val="90000"/>
              </a:lnSpc>
            </a:pPr>
            <a:r>
              <a:rPr lang="en-US" b="1" strike="noStrike" dirty="0">
                <a:solidFill>
                  <a:srgbClr val="000000"/>
                </a:solidFill>
                <a:latin typeface="Courier New"/>
                <a:ea typeface="DejaVu Sans"/>
              </a:rPr>
              <a:t>&lt;/script&gt;</a:t>
            </a:r>
            <a:endParaRPr dirty="0"/>
          </a:p>
        </p:txBody>
      </p:sp>
      <p:sp>
        <p:nvSpPr>
          <p:cNvPr id="8" name="getElementById"/>
          <p:cNvSpPr/>
          <p:nvPr/>
        </p:nvSpPr>
        <p:spPr>
          <a:xfrm>
            <a:off x="4509540" y="2329131"/>
            <a:ext cx="2029283" cy="336431"/>
          </a:xfrm>
          <a:prstGeom prst="rect">
            <a:avLst/>
          </a:prstGeom>
          <a:noFill/>
          <a:ln w="508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nnerHTML"/>
          <p:cNvSpPr/>
          <p:nvPr/>
        </p:nvSpPr>
        <p:spPr>
          <a:xfrm>
            <a:off x="2482613" y="2573967"/>
            <a:ext cx="1347516" cy="376267"/>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lloWorldJavaScript button"/>
          <p:cNvSpPr/>
          <p:nvPr/>
        </p:nvSpPr>
        <p:spPr>
          <a:xfrm>
            <a:off x="5834880" y="3152078"/>
            <a:ext cx="2850840" cy="402840"/>
          </a:xfrm>
          <a:prstGeom prst="roundRect">
            <a:avLst>
              <a:gd name="adj" fmla="val 13910"/>
            </a:avLst>
          </a:prstGeom>
          <a:ln/>
        </p:spPr>
        <p:style>
          <a:lnRef idx="1">
            <a:schemeClr val="accent5"/>
          </a:lnRef>
          <a:fillRef idx="2">
            <a:schemeClr val="accent5"/>
          </a:fillRef>
          <a:effectRef idx="1">
            <a:schemeClr val="accent5"/>
          </a:effectRef>
          <a:fontRef idx="minor">
            <a:schemeClr val="dk1"/>
          </a:fontRef>
        </p:style>
        <p:txBody>
          <a:bodyPr wrap="none" lIns="90000" tIns="45000" rIns="90000" bIns="45000" anchor="ctr"/>
          <a:lstStyle/>
          <a:p>
            <a:pPr algn="ctr">
              <a:lnSpc>
                <a:spcPct val="100000"/>
              </a:lnSpc>
            </a:pPr>
            <a:r>
              <a:rPr lang="en-US" strike="noStrike" dirty="0">
                <a:solidFill>
                  <a:schemeClr val="bg1"/>
                </a:solidFill>
                <a:latin typeface="Arial"/>
                <a:ea typeface="DejaVu Sans"/>
                <a:hlinkClick r:id="rId3"/>
              </a:rPr>
              <a:t>helloWorldJavaScript.html</a:t>
            </a:r>
            <a:endParaRPr dirty="0">
              <a:solidFill>
                <a:schemeClr val="bg1"/>
              </a:solidFill>
            </a:endParaRPr>
          </a:p>
        </p:txBody>
      </p:sp>
      <p:sp>
        <p:nvSpPr>
          <p:cNvPr id="11" name="helloWorldJQuery button"/>
          <p:cNvSpPr/>
          <p:nvPr/>
        </p:nvSpPr>
        <p:spPr>
          <a:xfrm>
            <a:off x="5849266" y="6151661"/>
            <a:ext cx="2502000" cy="402840"/>
          </a:xfrm>
          <a:prstGeom prst="roundRect">
            <a:avLst>
              <a:gd name="adj" fmla="val 13910"/>
            </a:avLst>
          </a:prstGeom>
          <a:ln/>
        </p:spPr>
        <p:style>
          <a:lnRef idx="1">
            <a:schemeClr val="accent5"/>
          </a:lnRef>
          <a:fillRef idx="2">
            <a:schemeClr val="accent5"/>
          </a:fillRef>
          <a:effectRef idx="1">
            <a:schemeClr val="accent5"/>
          </a:effectRef>
          <a:fontRef idx="minor">
            <a:schemeClr val="dk1"/>
          </a:fontRef>
        </p:style>
        <p:txBody>
          <a:bodyPr wrap="none" lIns="90000" tIns="45000" rIns="90000" bIns="45000" anchor="ctr"/>
          <a:lstStyle/>
          <a:p>
            <a:pPr algn="ctr">
              <a:lnSpc>
                <a:spcPct val="100000"/>
              </a:lnSpc>
            </a:pPr>
            <a:r>
              <a:rPr lang="en-US" strike="noStrike" dirty="0">
                <a:solidFill>
                  <a:schemeClr val="bg1"/>
                </a:solidFill>
                <a:latin typeface="Arial"/>
                <a:ea typeface="DejaVu Sans"/>
                <a:hlinkClick r:id="rId4"/>
              </a:rPr>
              <a:t>helloWorldJQuery.html</a:t>
            </a:r>
            <a:endParaRPr dirty="0">
              <a:solidFill>
                <a:schemeClr val="bg1"/>
              </a:solidFill>
            </a:endParaRPr>
          </a:p>
        </p:txBody>
      </p:sp>
      <p:sp>
        <p:nvSpPr>
          <p:cNvPr id="13" name="Pentagon 12"/>
          <p:cNvSpPr/>
          <p:nvPr/>
        </p:nvSpPr>
        <p:spPr>
          <a:xfrm>
            <a:off x="4442597" y="5980540"/>
            <a:ext cx="1265585" cy="738664"/>
          </a:xfrm>
          <a:prstGeom prst="homePlate">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1400" dirty="0" smtClean="0">
                <a:solidFill>
                  <a:schemeClr val="tx1"/>
                </a:solidFill>
              </a:rPr>
              <a:t>Display example in a browser</a:t>
            </a:r>
            <a:endParaRPr lang="en-US" sz="1400" dirty="0">
              <a:solidFill>
                <a:schemeClr val="tx1"/>
              </a:solidFill>
            </a:endParaRPr>
          </a:p>
        </p:txBody>
      </p:sp>
      <p:cxnSp>
        <p:nvCxnSpPr>
          <p:cNvPr id="4" name="innerHTML to html()"/>
          <p:cNvCxnSpPr>
            <a:stCxn id="9" idx="2"/>
            <a:endCxn id="6" idx="0"/>
          </p:cNvCxnSpPr>
          <p:nvPr/>
        </p:nvCxnSpPr>
        <p:spPr>
          <a:xfrm>
            <a:off x="3156371" y="2950234"/>
            <a:ext cx="1924317" cy="1742546"/>
          </a:xfrm>
          <a:prstGeom prst="straightConnector1">
            <a:avLst/>
          </a:prstGeom>
          <a:ln w="57150">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14" name="getElementById to selector"/>
          <p:cNvCxnSpPr>
            <a:stCxn id="8" idx="2"/>
            <a:endCxn id="5" idx="0"/>
          </p:cNvCxnSpPr>
          <p:nvPr/>
        </p:nvCxnSpPr>
        <p:spPr>
          <a:xfrm flipH="1">
            <a:off x="3496077" y="2665562"/>
            <a:ext cx="2028105" cy="2027218"/>
          </a:xfrm>
          <a:prstGeom prst="straightConnector1">
            <a:avLst/>
          </a:prstGeom>
          <a:ln w="57150">
            <a:solidFill>
              <a:srgbClr val="0000FF"/>
            </a:solidFill>
            <a:tailEnd type="triangle"/>
          </a:ln>
        </p:spPr>
        <p:style>
          <a:lnRef idx="3">
            <a:schemeClr val="accent1"/>
          </a:lnRef>
          <a:fillRef idx="0">
            <a:schemeClr val="accent1"/>
          </a:fillRef>
          <a:effectRef idx="2">
            <a:schemeClr val="accent1"/>
          </a:effectRef>
          <a:fontRef idx="minor">
            <a:schemeClr val="tx1"/>
          </a:fontRef>
        </p:style>
      </p:cxnSp>
      <p:sp>
        <p:nvSpPr>
          <p:cNvPr id="2" name="Pentagon 1"/>
          <p:cNvSpPr/>
          <p:nvPr/>
        </p:nvSpPr>
        <p:spPr>
          <a:xfrm>
            <a:off x="4442597" y="2989067"/>
            <a:ext cx="1265585" cy="738664"/>
          </a:xfrm>
          <a:prstGeom prst="homePlate">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1400" dirty="0" smtClean="0">
                <a:solidFill>
                  <a:schemeClr val="tx1"/>
                </a:solidFill>
              </a:rPr>
              <a:t>Display example in a browser</a:t>
            </a:r>
            <a:endParaRPr lang="en-US" sz="1400" dirty="0">
              <a:solidFill>
                <a:schemeClr val="tx1"/>
              </a:solidFill>
            </a:endParaRPr>
          </a:p>
        </p:txBody>
      </p:sp>
    </p:spTree>
    <p:extLst>
      <p:ext uri="{BB962C8B-B14F-4D97-AF65-F5344CB8AC3E}">
        <p14:creationId xmlns:p14="http://schemas.microsoft.com/office/powerpoint/2010/main" val="1472071350"/>
      </p:ext>
    </p:extLst>
  </p:cSld>
  <p:clrMapOvr>
    <a:masterClrMapping/>
  </p:clrMapOvr>
  <p:timing>
    <p:tnLst>
      <p:par>
        <p:cTn id="1" dur="indefinite" restart="never" nodeType="tmRoot">
          <p:childTnLst>
            <p:seq>
              <p:cTn id="2"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4*#ppt_w"/>
                                          </p:val>
                                        </p:tav>
                                        <p:tav tm="100000">
                                          <p:val>
                                            <p:strVal val="#ppt_w"/>
                                          </p:val>
                                        </p:tav>
                                      </p:tavLst>
                                    </p:anim>
                                    <p:anim calcmode="lin" valueType="num">
                                      <p:cBhvr>
                                        <p:cTn id="8" dur="500" fill="hold"/>
                                        <p:tgtEl>
                                          <p:spTgt spid="7"/>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32" fill="hold" grpId="0" nodeType="clickEffect">
                                  <p:stCondLst>
                                    <p:cond delay="0"/>
                                  </p:stCondLst>
                                  <p:childTnLst>
                                    <p:set>
                                      <p:cBhvr>
                                        <p:cTn id="16" dur="1" fill="hold">
                                          <p:stCondLst>
                                            <p:cond delay="0"/>
                                          </p:stCondLst>
                                        </p:cTn>
                                        <p:tgtEl>
                                          <p:spTgt spid="94"/>
                                        </p:tgtEl>
                                        <p:attrNameLst>
                                          <p:attrName>style.visibility</p:attrName>
                                        </p:attrNameLst>
                                      </p:cBhvr>
                                      <p:to>
                                        <p:strVal val="visible"/>
                                      </p:to>
                                    </p:set>
                                    <p:anim calcmode="lin" valueType="num">
                                      <p:cBhvr>
                                        <p:cTn id="17" dur="500" fill="hold"/>
                                        <p:tgtEl>
                                          <p:spTgt spid="94"/>
                                        </p:tgtEl>
                                        <p:attrNameLst>
                                          <p:attrName>ppt_w</p:attrName>
                                        </p:attrNameLst>
                                      </p:cBhvr>
                                      <p:tavLst>
                                        <p:tav tm="0">
                                          <p:val>
                                            <p:strVal val="4*#ppt_w"/>
                                          </p:val>
                                        </p:tav>
                                        <p:tav tm="100000">
                                          <p:val>
                                            <p:strVal val="#ppt_w"/>
                                          </p:val>
                                        </p:tav>
                                      </p:tavLst>
                                    </p:anim>
                                    <p:anim calcmode="lin" valueType="num">
                                      <p:cBhvr>
                                        <p:cTn id="18" dur="500" fill="hold"/>
                                        <p:tgtEl>
                                          <p:spTgt spid="94"/>
                                        </p:tgtEl>
                                        <p:attrNameLst>
                                          <p:attrName>ppt_h</p:attrName>
                                        </p:attrNameLst>
                                      </p:cBhvr>
                                      <p:tavLst>
                                        <p:tav tm="0">
                                          <p:val>
                                            <p:strVal val="4*#ppt_h"/>
                                          </p:val>
                                        </p:tav>
                                        <p:tav tm="100000">
                                          <p:val>
                                            <p:strVal val="#ppt_h"/>
                                          </p:val>
                                        </p:tav>
                                      </p:tavLst>
                                    </p:anim>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52"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Scale>
                                      <p:cBhvr>
                                        <p:cTn id="27"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8"/>
                                        </p:tgtEl>
                                        <p:attrNameLst>
                                          <p:attrName>ppt_x</p:attrName>
                                          <p:attrName>ppt_y</p:attrName>
                                        </p:attrNameLst>
                                      </p:cBhvr>
                                    </p:animMotion>
                                    <p:animEffect transition="in" filter="fade">
                                      <p:cBhvr>
                                        <p:cTn id="29" dur="10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52"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Scale>
                                      <p:cBhvr>
                                        <p:cTn id="34"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5" dur="1000" decel="50000" fill="hold">
                                          <p:stCondLst>
                                            <p:cond delay="0"/>
                                          </p:stCondLst>
                                        </p:cTn>
                                        <p:tgtEl>
                                          <p:spTgt spid="5"/>
                                        </p:tgtEl>
                                        <p:attrNameLst>
                                          <p:attrName>ppt_x</p:attrName>
                                          <p:attrName>ppt_y</p:attrName>
                                        </p:attrNameLst>
                                      </p:cBhvr>
                                    </p:animMotion>
                                    <p:animEffect transition="in" filter="fade">
                                      <p:cBhvr>
                                        <p:cTn id="36" dur="10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52"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Scale>
                                      <p:cBhvr>
                                        <p:cTn id="41"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2" dur="1000" decel="50000" fill="hold">
                                          <p:stCondLst>
                                            <p:cond delay="0"/>
                                          </p:stCondLst>
                                        </p:cTn>
                                        <p:tgtEl>
                                          <p:spTgt spid="14"/>
                                        </p:tgtEl>
                                        <p:attrNameLst>
                                          <p:attrName>ppt_x</p:attrName>
                                          <p:attrName>ppt_y</p:attrName>
                                        </p:attrNameLst>
                                      </p:cBhvr>
                                    </p:animMotion>
                                    <p:animEffect transition="in" filter="fade">
                                      <p:cBhvr>
                                        <p:cTn id="43" dur="10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5" presetClass="entr" presetSubtype="0"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p:cTn id="48" dur="1000" fill="hold"/>
                                        <p:tgtEl>
                                          <p:spTgt spid="9"/>
                                        </p:tgtEl>
                                        <p:attrNameLst>
                                          <p:attrName>ppt_w</p:attrName>
                                        </p:attrNameLst>
                                      </p:cBhvr>
                                      <p:tavLst>
                                        <p:tav tm="0">
                                          <p:val>
                                            <p:fltVal val="0"/>
                                          </p:val>
                                        </p:tav>
                                        <p:tav tm="100000">
                                          <p:val>
                                            <p:strVal val="#ppt_w"/>
                                          </p:val>
                                        </p:tav>
                                      </p:tavLst>
                                    </p:anim>
                                    <p:anim calcmode="lin" valueType="num">
                                      <p:cBhvr>
                                        <p:cTn id="49" dur="1000" fill="hold"/>
                                        <p:tgtEl>
                                          <p:spTgt spid="9"/>
                                        </p:tgtEl>
                                        <p:attrNameLst>
                                          <p:attrName>ppt_h</p:attrName>
                                        </p:attrNameLst>
                                      </p:cBhvr>
                                      <p:tavLst>
                                        <p:tav tm="0">
                                          <p:val>
                                            <p:fltVal val="0"/>
                                          </p:val>
                                        </p:tav>
                                        <p:tav tm="100000">
                                          <p:val>
                                            <p:strVal val="#ppt_h"/>
                                          </p:val>
                                        </p:tav>
                                      </p:tavLst>
                                    </p:anim>
                                    <p:anim calcmode="lin" valueType="num">
                                      <p:cBhvr>
                                        <p:cTn id="50"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51"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2" fill="hold">
                      <p:stCondLst>
                        <p:cond delay="indefinite"/>
                      </p:stCondLst>
                      <p:childTnLst>
                        <p:par>
                          <p:cTn id="53" fill="hold">
                            <p:stCondLst>
                              <p:cond delay="0"/>
                            </p:stCondLst>
                            <p:childTnLst>
                              <p:par>
                                <p:cTn id="54" presetID="15" presetClass="entr" presetSubtype="0" fill="hold" grpId="0" nodeType="click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1000" fill="hold"/>
                                        <p:tgtEl>
                                          <p:spTgt spid="6"/>
                                        </p:tgtEl>
                                        <p:attrNameLst>
                                          <p:attrName>ppt_w</p:attrName>
                                        </p:attrNameLst>
                                      </p:cBhvr>
                                      <p:tavLst>
                                        <p:tav tm="0">
                                          <p:val>
                                            <p:fltVal val="0"/>
                                          </p:val>
                                        </p:tav>
                                        <p:tav tm="100000">
                                          <p:val>
                                            <p:strVal val="#ppt_w"/>
                                          </p:val>
                                        </p:tav>
                                      </p:tavLst>
                                    </p:anim>
                                    <p:anim calcmode="lin" valueType="num">
                                      <p:cBhvr>
                                        <p:cTn id="57" dur="1000" fill="hold"/>
                                        <p:tgtEl>
                                          <p:spTgt spid="6"/>
                                        </p:tgtEl>
                                        <p:attrNameLst>
                                          <p:attrName>ppt_h</p:attrName>
                                        </p:attrNameLst>
                                      </p:cBhvr>
                                      <p:tavLst>
                                        <p:tav tm="0">
                                          <p:val>
                                            <p:fltVal val="0"/>
                                          </p:val>
                                        </p:tav>
                                        <p:tav tm="100000">
                                          <p:val>
                                            <p:strVal val="#ppt_h"/>
                                          </p:val>
                                        </p:tav>
                                      </p:tavLst>
                                    </p:anim>
                                    <p:anim calcmode="lin" valueType="num">
                                      <p:cBhvr>
                                        <p:cTn id="58"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59"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0" fill="hold">
                      <p:stCondLst>
                        <p:cond delay="indefinite"/>
                      </p:stCondLst>
                      <p:childTnLst>
                        <p:par>
                          <p:cTn id="61" fill="hold">
                            <p:stCondLst>
                              <p:cond delay="0"/>
                            </p:stCondLst>
                            <p:childTnLst>
                              <p:par>
                                <p:cTn id="62" presetID="52" presetClass="entr" presetSubtype="0" fill="hold" nodeType="clickEffect">
                                  <p:stCondLst>
                                    <p:cond delay="0"/>
                                  </p:stCondLst>
                                  <p:childTnLst>
                                    <p:set>
                                      <p:cBhvr>
                                        <p:cTn id="63" dur="1" fill="hold">
                                          <p:stCondLst>
                                            <p:cond delay="0"/>
                                          </p:stCondLst>
                                        </p:cTn>
                                        <p:tgtEl>
                                          <p:spTgt spid="4"/>
                                        </p:tgtEl>
                                        <p:attrNameLst>
                                          <p:attrName>style.visibility</p:attrName>
                                        </p:attrNameLst>
                                      </p:cBhvr>
                                      <p:to>
                                        <p:strVal val="visible"/>
                                      </p:to>
                                    </p:set>
                                    <p:animScale>
                                      <p:cBhvr>
                                        <p:cTn id="64"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5" dur="1000" decel="50000" fill="hold">
                                          <p:stCondLst>
                                            <p:cond delay="0"/>
                                          </p:stCondLst>
                                        </p:cTn>
                                        <p:tgtEl>
                                          <p:spTgt spid="4"/>
                                        </p:tgtEl>
                                        <p:attrNameLst>
                                          <p:attrName>ppt_x</p:attrName>
                                          <p:attrName>ppt_y</p:attrName>
                                        </p:attrNameLst>
                                      </p:cBhvr>
                                    </p:animMotion>
                                    <p:animEffect transition="in" filter="fade">
                                      <p:cBhvr>
                                        <p:cTn id="66" dur="1000"/>
                                        <p:tgtEl>
                                          <p:spTgt spid="4"/>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500" fill="hold"/>
                                        <p:tgtEl>
                                          <p:spTgt spid="2"/>
                                        </p:tgtEl>
                                        <p:attrNameLst>
                                          <p:attrName>ppt_x</p:attrName>
                                        </p:attrNameLst>
                                      </p:cBhvr>
                                      <p:tavLst>
                                        <p:tav tm="0">
                                          <p:val>
                                            <p:strVal val="0-#ppt_w/2"/>
                                          </p:val>
                                        </p:tav>
                                        <p:tav tm="100000">
                                          <p:val>
                                            <p:strVal val="#ppt_x"/>
                                          </p:val>
                                        </p:tav>
                                      </p:tavLst>
                                    </p:anim>
                                    <p:anim calcmode="lin" valueType="num">
                                      <p:cBhvr additive="base">
                                        <p:cTn id="7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anim calcmode="lin" valueType="num">
                                      <p:cBhvr additive="base">
                                        <p:cTn id="77" dur="500" fill="hold"/>
                                        <p:tgtEl>
                                          <p:spTgt spid="13"/>
                                        </p:tgtEl>
                                        <p:attrNameLst>
                                          <p:attrName>ppt_x</p:attrName>
                                        </p:attrNameLst>
                                      </p:cBhvr>
                                      <p:tavLst>
                                        <p:tav tm="0">
                                          <p:val>
                                            <p:strVal val="0-#ppt_w/2"/>
                                          </p:val>
                                        </p:tav>
                                        <p:tav tm="100000">
                                          <p:val>
                                            <p:strVal val="#ppt_x"/>
                                          </p:val>
                                        </p:tav>
                                      </p:tavLst>
                                    </p:anim>
                                    <p:anim calcmode="lin" valueType="num">
                                      <p:cBhvr additive="base">
                                        <p:cTn id="7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1" nodeType="clickEffect">
                                  <p:stCondLst>
                                    <p:cond delay="0"/>
                                  </p:stCondLst>
                                  <p:childTnLst>
                                    <p:set>
                                      <p:cBhvr>
                                        <p:cTn id="82" dur="1" fill="hold">
                                          <p:stCondLst>
                                            <p:cond delay="0"/>
                                          </p:stCondLst>
                                        </p:cTn>
                                        <p:tgtEl>
                                          <p:spTgt spid="8"/>
                                        </p:tgtEl>
                                        <p:attrNameLst>
                                          <p:attrName>style.visibility</p:attrName>
                                        </p:attrNameLst>
                                      </p:cBhvr>
                                      <p:to>
                                        <p:strVal val="visible"/>
                                      </p:to>
                                    </p:set>
                                  </p:childTnLst>
                                </p:cTn>
                              </p:par>
                              <p:par>
                                <p:cTn id="83" presetID="1" presetClass="entr" presetSubtype="0" fill="hold" grpId="1" nodeType="withEffect">
                                  <p:stCondLst>
                                    <p:cond delay="0"/>
                                  </p:stCondLst>
                                  <p:childTnLst>
                                    <p:set>
                                      <p:cBhvr>
                                        <p:cTn id="84" dur="1" fill="hold">
                                          <p:stCondLst>
                                            <p:cond delay="0"/>
                                          </p:stCondLst>
                                        </p:cTn>
                                        <p:tgtEl>
                                          <p:spTgt spid="5"/>
                                        </p:tgtEl>
                                        <p:attrNameLst>
                                          <p:attrName>style.visibility</p:attrName>
                                        </p:attrNameLst>
                                      </p:cBhvr>
                                      <p:to>
                                        <p:strVal val="visible"/>
                                      </p:to>
                                    </p:set>
                                  </p:childTnLst>
                                </p:cTn>
                              </p:par>
                              <p:par>
                                <p:cTn id="85" presetID="1" presetClass="entr" presetSubtype="0" fill="hold" grpId="1" nodeType="withEffect">
                                  <p:stCondLst>
                                    <p:cond delay="0"/>
                                  </p:stCondLst>
                                  <p:childTnLst>
                                    <p:set>
                                      <p:cBhvr>
                                        <p:cTn id="86" dur="1" fill="hold">
                                          <p:stCondLst>
                                            <p:cond delay="0"/>
                                          </p:stCondLst>
                                        </p:cTn>
                                        <p:tgtEl>
                                          <p:spTgt spid="9"/>
                                        </p:tgtEl>
                                        <p:attrNameLst>
                                          <p:attrName>style.visibility</p:attrName>
                                        </p:attrNameLst>
                                      </p:cBhvr>
                                      <p:to>
                                        <p:strVal val="visible"/>
                                      </p:to>
                                    </p:set>
                                  </p:childTnLst>
                                </p:cTn>
                              </p:par>
                              <p:par>
                                <p:cTn id="87" presetID="1" presetClass="entr" presetSubtype="0" fill="hold" grpId="1" nodeType="withEffect">
                                  <p:stCondLst>
                                    <p:cond delay="0"/>
                                  </p:stCondLst>
                                  <p:childTnLst>
                                    <p:set>
                                      <p:cBhvr>
                                        <p:cTn id="8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5" grpId="0" animBg="1"/>
      <p:bldP spid="5" grpId="1" animBg="1"/>
      <p:bldP spid="6" grpId="0" animBg="1"/>
      <p:bldP spid="6" grpId="1" animBg="1"/>
      <p:bldP spid="7" grpId="0"/>
      <p:bldP spid="8" grpId="0" animBg="1"/>
      <p:bldP spid="8" grpId="1" animBg="1"/>
      <p:bldP spid="9" grpId="0" animBg="1"/>
      <p:bldP spid="9" grpId="1" animBg="1"/>
      <p:bldP spid="10" grpId="0" animBg="1"/>
      <p:bldP spid="11" grpId="0" animBg="1"/>
      <p:bldP spid="13" grpId="0" animBg="1"/>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dirty="0">
                <a:solidFill>
                  <a:srgbClr val="000000"/>
                </a:solidFill>
                <a:latin typeface="Arial"/>
                <a:ea typeface="DejaVu Sans"/>
              </a:rPr>
              <a:t>jQuery() and $()</a:t>
            </a:r>
            <a:endParaRPr dirty="0"/>
          </a:p>
        </p:txBody>
      </p:sp>
      <p:sp>
        <p:nvSpPr>
          <p:cNvPr id="97"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a:lnSpc>
                <a:spcPct val="90000"/>
              </a:lnSpc>
            </a:pPr>
            <a:r>
              <a:rPr lang="en-US" sz="3000" b="1" strike="noStrike" dirty="0">
                <a:solidFill>
                  <a:srgbClr val="000000"/>
                </a:solidFill>
                <a:latin typeface="Arial"/>
                <a:ea typeface="DejaVu Sans"/>
              </a:rPr>
              <a:t>Discussion</a:t>
            </a:r>
            <a:r>
              <a:rPr lang="en-US" sz="2800" b="1" strike="noStrike" dirty="0">
                <a:solidFill>
                  <a:srgbClr val="000000"/>
                </a:solidFill>
                <a:latin typeface="Arial"/>
                <a:ea typeface="DejaVu Sans"/>
              </a:rPr>
              <a:t>:</a:t>
            </a:r>
            <a:endParaRPr dirty="0"/>
          </a:p>
          <a:p>
            <a:pPr lvl="1">
              <a:lnSpc>
                <a:spcPct val="90000"/>
              </a:lnSpc>
            </a:pPr>
            <a:r>
              <a:rPr lang="en-US" sz="2600" strike="noStrike" dirty="0">
                <a:solidFill>
                  <a:srgbClr val="000000"/>
                </a:solidFill>
                <a:latin typeface="Arial"/>
                <a:ea typeface="DejaVu Sans"/>
              </a:rPr>
              <a:t>Often when searching jQuery code, you </a:t>
            </a:r>
            <a:r>
              <a:rPr lang="en-US" sz="2600" strike="noStrike" dirty="0" smtClean="0">
                <a:solidFill>
                  <a:srgbClr val="000000"/>
                </a:solidFill>
                <a:latin typeface="Arial"/>
                <a:ea typeface="DejaVu Sans"/>
              </a:rPr>
              <a:t>may </a:t>
            </a:r>
            <a:r>
              <a:rPr lang="en-US" sz="2600" strike="noStrike" dirty="0">
                <a:solidFill>
                  <a:srgbClr val="000000"/>
                </a:solidFill>
                <a:latin typeface="Arial"/>
                <a:ea typeface="DejaVu Sans"/>
              </a:rPr>
              <a:t>not find the string “jQuery”.</a:t>
            </a:r>
            <a:endParaRPr sz="2600" dirty="0"/>
          </a:p>
          <a:p>
            <a:pPr>
              <a:lnSpc>
                <a:spcPct val="90000"/>
              </a:lnSpc>
            </a:pPr>
            <a:endParaRPr sz="2600" dirty="0"/>
          </a:p>
          <a:p>
            <a:pPr>
              <a:lnSpc>
                <a:spcPct val="90000"/>
              </a:lnSpc>
            </a:pPr>
            <a:r>
              <a:rPr lang="en-US" sz="3000" b="1" strike="noStrike" dirty="0">
                <a:solidFill>
                  <a:srgbClr val="000000"/>
                </a:solidFill>
                <a:latin typeface="Arial"/>
                <a:ea typeface="DejaVu Sans"/>
              </a:rPr>
              <a:t>jQuery():</a:t>
            </a:r>
            <a:endParaRPr sz="3000" dirty="0"/>
          </a:p>
          <a:p>
            <a:pPr lvl="1">
              <a:lnSpc>
                <a:spcPct val="90000"/>
              </a:lnSpc>
            </a:pPr>
            <a:r>
              <a:rPr lang="en-US" sz="2600" strike="noStrike" dirty="0">
                <a:solidFill>
                  <a:srgbClr val="000000"/>
                </a:solidFill>
                <a:latin typeface="Arial"/>
                <a:ea typeface="DejaVu Sans"/>
              </a:rPr>
              <a:t>All jQuery calls use the “jQuery” </a:t>
            </a:r>
            <a:r>
              <a:rPr lang="en-US" sz="2600" strike="noStrike" dirty="0" smtClean="0">
                <a:solidFill>
                  <a:srgbClr val="000000"/>
                </a:solidFill>
                <a:latin typeface="Arial"/>
                <a:ea typeface="DejaVu Sans"/>
              </a:rPr>
              <a:t>function. For </a:t>
            </a:r>
            <a:r>
              <a:rPr lang="en-US" sz="2600" strike="noStrike" dirty="0">
                <a:solidFill>
                  <a:srgbClr val="000000"/>
                </a:solidFill>
                <a:latin typeface="Arial"/>
                <a:ea typeface="DejaVu Sans"/>
              </a:rPr>
              <a:t>example:</a:t>
            </a:r>
            <a:endParaRPr sz="2600" dirty="0"/>
          </a:p>
          <a:p>
            <a:pPr lvl="2">
              <a:lnSpc>
                <a:spcPct val="90000"/>
              </a:lnSpc>
            </a:pPr>
            <a:r>
              <a:rPr lang="en-US" sz="2600" b="1" strike="noStrike" dirty="0">
                <a:solidFill>
                  <a:srgbClr val="000000"/>
                </a:solidFill>
                <a:latin typeface="Courier New"/>
                <a:ea typeface="DejaVu Sans"/>
              </a:rPr>
              <a:t>jQuery( "</a:t>
            </a:r>
            <a:r>
              <a:rPr lang="en-US" sz="2600" b="1" strike="noStrike" dirty="0" err="1">
                <a:solidFill>
                  <a:srgbClr val="000000"/>
                </a:solidFill>
                <a:latin typeface="Courier New"/>
                <a:ea typeface="DejaVu Sans"/>
              </a:rPr>
              <a:t>div#divBlock</a:t>
            </a:r>
            <a:r>
              <a:rPr lang="en-US" sz="2600" b="1" strike="noStrike" dirty="0">
                <a:solidFill>
                  <a:srgbClr val="000000"/>
                </a:solidFill>
                <a:latin typeface="Courier New"/>
                <a:ea typeface="DejaVu Sans"/>
              </a:rPr>
              <a:t>" ).html( "Hello World" );</a:t>
            </a:r>
            <a:endParaRPr sz="2600" dirty="0"/>
          </a:p>
          <a:p>
            <a:pPr>
              <a:lnSpc>
                <a:spcPct val="90000"/>
              </a:lnSpc>
            </a:pPr>
            <a:endParaRPr dirty="0"/>
          </a:p>
          <a:p>
            <a:pPr>
              <a:lnSpc>
                <a:spcPct val="90000"/>
              </a:lnSpc>
            </a:pPr>
            <a:r>
              <a:rPr lang="en-US" sz="3000" b="1" strike="noStrike" dirty="0">
                <a:solidFill>
                  <a:srgbClr val="000000"/>
                </a:solidFill>
                <a:latin typeface="Arial"/>
                <a:ea typeface="DejaVu Sans"/>
              </a:rPr>
              <a:t>$():</a:t>
            </a:r>
            <a:endParaRPr sz="3000" dirty="0"/>
          </a:p>
          <a:p>
            <a:pPr lvl="1">
              <a:lnSpc>
                <a:spcPct val="90000"/>
              </a:lnSpc>
            </a:pPr>
            <a:r>
              <a:rPr lang="en-US" sz="2600" strike="noStrike" dirty="0">
                <a:solidFill>
                  <a:srgbClr val="000000"/>
                </a:solidFill>
                <a:latin typeface="Arial"/>
                <a:ea typeface="DejaVu Sans"/>
              </a:rPr>
              <a:t>The “$” is an alias for the “jQuery” </a:t>
            </a:r>
            <a:r>
              <a:rPr lang="en-US" sz="2600" strike="noStrike" dirty="0" smtClean="0">
                <a:solidFill>
                  <a:srgbClr val="000000"/>
                </a:solidFill>
                <a:latin typeface="Arial"/>
                <a:ea typeface="DejaVu Sans"/>
              </a:rPr>
              <a:t>function. For </a:t>
            </a:r>
            <a:r>
              <a:rPr lang="en-US" sz="2600" strike="noStrike" dirty="0">
                <a:solidFill>
                  <a:srgbClr val="000000"/>
                </a:solidFill>
                <a:latin typeface="Arial"/>
                <a:ea typeface="DejaVu Sans"/>
              </a:rPr>
              <a:t>example:</a:t>
            </a:r>
            <a:endParaRPr sz="2600" dirty="0"/>
          </a:p>
          <a:p>
            <a:pPr lvl="2">
              <a:lnSpc>
                <a:spcPct val="90000"/>
              </a:lnSpc>
            </a:pPr>
            <a:r>
              <a:rPr lang="en-US" sz="2600" b="1" strike="noStrike" dirty="0">
                <a:solidFill>
                  <a:srgbClr val="000000"/>
                </a:solidFill>
                <a:latin typeface="Courier New"/>
                <a:ea typeface="DejaVu Sans"/>
              </a:rPr>
              <a:t>$( "</a:t>
            </a:r>
            <a:r>
              <a:rPr lang="en-US" sz="2600" b="1" strike="noStrike" dirty="0" err="1">
                <a:solidFill>
                  <a:srgbClr val="000000"/>
                </a:solidFill>
                <a:latin typeface="Courier New"/>
                <a:ea typeface="DejaVu Sans"/>
              </a:rPr>
              <a:t>div#divBlock</a:t>
            </a:r>
            <a:r>
              <a:rPr lang="en-US" sz="2600" b="1" strike="noStrike" dirty="0">
                <a:solidFill>
                  <a:srgbClr val="000000"/>
                </a:solidFill>
                <a:latin typeface="Courier New"/>
                <a:ea typeface="DejaVu Sans"/>
              </a:rPr>
              <a:t>" ).html( "Hello World" );</a:t>
            </a:r>
            <a:endParaRPr sz="26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1" strike="noStrike" dirty="0" smtClean="0">
                <a:solidFill>
                  <a:srgbClr val="000000"/>
                </a:solidFill>
                <a:latin typeface="Arial"/>
                <a:ea typeface="DejaVu Sans"/>
              </a:rPr>
              <a:t>Reason for </a:t>
            </a:r>
            <a:r>
              <a:rPr lang="en-US" sz="4400" b="1" strike="noStrike" dirty="0" smtClean="0">
                <a:solidFill>
                  <a:srgbClr val="000000"/>
                </a:solidFill>
                <a:latin typeface="Courier New" panose="02070309020205020404" pitchFamily="49" charset="0"/>
                <a:ea typeface="DejaVu Sans"/>
                <a:cs typeface="Courier New" panose="02070309020205020404" pitchFamily="49" charset="0"/>
              </a:rPr>
              <a:t>ready()</a:t>
            </a:r>
            <a:r>
              <a:rPr lang="en-US" sz="4400" b="1" strike="noStrike" dirty="0" smtClean="0">
                <a:solidFill>
                  <a:srgbClr val="000000"/>
                </a:solidFill>
                <a:latin typeface="Arial"/>
                <a:ea typeface="DejaVu Sans"/>
              </a:rPr>
              <a:t> method</a:t>
            </a:r>
            <a:endParaRPr dirty="0"/>
          </a:p>
        </p:txBody>
      </p:sp>
      <p:sp>
        <p:nvSpPr>
          <p:cNvPr id="126"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r>
              <a:rPr lang="en-US" sz="3200" b="1" dirty="0">
                <a:solidFill>
                  <a:srgbClr val="000000"/>
                </a:solidFill>
              </a:rPr>
              <a:t>Discussion:</a:t>
            </a:r>
            <a:endParaRPr lang="en-US" sz="3200" dirty="0"/>
          </a:p>
          <a:p>
            <a:pPr lvl="1"/>
            <a:r>
              <a:rPr lang="en-US" sz="2800" dirty="0" smtClean="0">
                <a:solidFill>
                  <a:srgbClr val="000000"/>
                </a:solidFill>
              </a:rPr>
              <a:t>When coding, a common error that could occur is to try to use an element before it is defined.</a:t>
            </a:r>
          </a:p>
          <a:p>
            <a:pPr lvl="1"/>
            <a:endParaRPr lang="en-US" sz="2800" dirty="0">
              <a:solidFill>
                <a:srgbClr val="000000"/>
              </a:solidFill>
            </a:endParaRPr>
          </a:p>
          <a:p>
            <a:pPr lvl="1"/>
            <a:r>
              <a:rPr lang="en-US" sz="2800" dirty="0" smtClean="0">
                <a:solidFill>
                  <a:srgbClr val="000000"/>
                </a:solidFill>
              </a:rPr>
              <a:t>To prevent this from happening, I encourage the students to use the </a:t>
            </a:r>
            <a:r>
              <a:rPr lang="en-US" sz="2800" b="1" dirty="0" smtClean="0">
                <a:solidFill>
                  <a:srgbClr val="000000"/>
                </a:solidFill>
                <a:latin typeface="Courier New" panose="02070309020205020404" pitchFamily="49" charset="0"/>
                <a:cs typeface="Courier New" panose="02070309020205020404" pitchFamily="49" charset="0"/>
              </a:rPr>
              <a:t>ready()</a:t>
            </a:r>
            <a:r>
              <a:rPr lang="en-US" sz="2800" dirty="0" smtClean="0">
                <a:solidFill>
                  <a:srgbClr val="000000"/>
                </a:solidFill>
              </a:rPr>
              <a:t> method.</a:t>
            </a:r>
            <a:endParaRPr lang="en-US" sz="2800" b="1"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0350275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1" strike="noStrike" dirty="0" smtClean="0">
                <a:solidFill>
                  <a:srgbClr val="000000"/>
                </a:solidFill>
                <a:latin typeface="Arial"/>
                <a:ea typeface="DejaVu Sans"/>
              </a:rPr>
              <a:t>“Used before defined” error</a:t>
            </a:r>
            <a:endParaRPr dirty="0"/>
          </a:p>
        </p:txBody>
      </p:sp>
      <p:sp>
        <p:nvSpPr>
          <p:cNvPr id="126"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62500" lnSpcReduction="20000"/>
          </a:bodyPr>
          <a:lstStyle/>
          <a:p>
            <a:r>
              <a:rPr lang="en-US" sz="2800" b="1" dirty="0">
                <a:solidFill>
                  <a:srgbClr val="000000"/>
                </a:solidFill>
              </a:rPr>
              <a:t>Discussion:</a:t>
            </a:r>
            <a:endParaRPr lang="en-US" dirty="0"/>
          </a:p>
          <a:p>
            <a:pPr lvl="1"/>
            <a:r>
              <a:rPr lang="en-US" sz="2400" dirty="0">
                <a:solidFill>
                  <a:srgbClr val="000000"/>
                </a:solidFill>
              </a:rPr>
              <a:t>Since jQuery is often used to modify the DOM, you must wait until all the elements are loaded. A common </a:t>
            </a:r>
            <a:r>
              <a:rPr lang="en-US" sz="2400" dirty="0" smtClean="0">
                <a:solidFill>
                  <a:srgbClr val="000000"/>
                </a:solidFill>
              </a:rPr>
              <a:t>error, </a:t>
            </a:r>
            <a:r>
              <a:rPr lang="en-US" sz="2400" dirty="0">
                <a:solidFill>
                  <a:srgbClr val="000000"/>
                </a:solidFill>
              </a:rPr>
              <a:t>that is difficult to </a:t>
            </a:r>
            <a:r>
              <a:rPr lang="en-US" sz="2400" dirty="0" smtClean="0">
                <a:solidFill>
                  <a:srgbClr val="000000"/>
                </a:solidFill>
              </a:rPr>
              <a:t>catch, </a:t>
            </a:r>
            <a:r>
              <a:rPr lang="en-US" sz="2400" dirty="0">
                <a:solidFill>
                  <a:srgbClr val="000000"/>
                </a:solidFill>
              </a:rPr>
              <a:t>is </a:t>
            </a:r>
            <a:r>
              <a:rPr lang="en-US" sz="2400" dirty="0" smtClean="0">
                <a:solidFill>
                  <a:srgbClr val="000000"/>
                </a:solidFill>
              </a:rPr>
              <a:t>when an </a:t>
            </a:r>
            <a:r>
              <a:rPr lang="en-US" sz="2400" dirty="0">
                <a:solidFill>
                  <a:srgbClr val="000000"/>
                </a:solidFill>
              </a:rPr>
              <a:t>element </a:t>
            </a:r>
            <a:r>
              <a:rPr lang="en-US" sz="2400" dirty="0" smtClean="0">
                <a:solidFill>
                  <a:srgbClr val="000000"/>
                </a:solidFill>
              </a:rPr>
              <a:t>is used in </a:t>
            </a:r>
            <a:r>
              <a:rPr lang="en-US" sz="2400" dirty="0">
                <a:solidFill>
                  <a:srgbClr val="000000"/>
                </a:solidFill>
              </a:rPr>
              <a:t>a script before it is defined</a:t>
            </a:r>
            <a:r>
              <a:rPr lang="en-US" sz="2400" dirty="0" smtClean="0">
                <a:solidFill>
                  <a:srgbClr val="000000"/>
                </a:solidFill>
              </a:rPr>
              <a:t>. If </a:t>
            </a:r>
            <a:r>
              <a:rPr lang="en-US" sz="2400" dirty="0">
                <a:solidFill>
                  <a:srgbClr val="000000"/>
                </a:solidFill>
              </a:rPr>
              <a:t>a script is placed in the head of the document, </a:t>
            </a:r>
            <a:r>
              <a:rPr lang="en-US" sz="2400" dirty="0" smtClean="0">
                <a:solidFill>
                  <a:srgbClr val="000000"/>
                </a:solidFill>
              </a:rPr>
              <a:t>the script will be </a:t>
            </a:r>
            <a:r>
              <a:rPr lang="en-US" sz="2400" dirty="0">
                <a:solidFill>
                  <a:srgbClr val="000000"/>
                </a:solidFill>
              </a:rPr>
              <a:t>executed </a:t>
            </a:r>
            <a:r>
              <a:rPr lang="en-US" sz="2400" dirty="0" smtClean="0">
                <a:solidFill>
                  <a:srgbClr val="000000"/>
                </a:solidFill>
              </a:rPr>
              <a:t>first, before any of the </a:t>
            </a:r>
            <a:r>
              <a:rPr lang="en-US" sz="2400" dirty="0">
                <a:solidFill>
                  <a:srgbClr val="000000"/>
                </a:solidFill>
              </a:rPr>
              <a:t>elements are </a:t>
            </a:r>
            <a:r>
              <a:rPr lang="en-US" sz="2400" dirty="0" smtClean="0">
                <a:solidFill>
                  <a:srgbClr val="000000"/>
                </a:solidFill>
              </a:rPr>
              <a:t>defined. The following script will result in the variable “</a:t>
            </a:r>
            <a:r>
              <a:rPr lang="en-US" sz="2400" dirty="0" err="1" smtClean="0">
                <a:solidFill>
                  <a:srgbClr val="000000"/>
                </a:solidFill>
              </a:rPr>
              <a:t>lang</a:t>
            </a:r>
            <a:r>
              <a:rPr lang="en-US" sz="2400" dirty="0" smtClean="0">
                <a:solidFill>
                  <a:srgbClr val="000000"/>
                </a:solidFill>
              </a:rPr>
              <a:t>” being undefined.</a:t>
            </a:r>
            <a:endParaRPr lang="en-US" dirty="0"/>
          </a:p>
          <a:p>
            <a:pPr lvl="1"/>
            <a:endParaRPr lang="en-US" dirty="0"/>
          </a:p>
          <a:p>
            <a:r>
              <a:rPr lang="en-US" sz="2800" b="1" strike="noStrike" dirty="0" smtClean="0">
                <a:solidFill>
                  <a:srgbClr val="000000"/>
                </a:solidFill>
                <a:latin typeface="Arial"/>
                <a:ea typeface="DejaVu Sans"/>
              </a:rPr>
              <a:t>Example:</a:t>
            </a:r>
            <a:endParaRPr dirty="0"/>
          </a:p>
          <a:p>
            <a:pPr lvl="1"/>
            <a:r>
              <a:rPr lang="en-US" sz="2400" b="1" dirty="0">
                <a:solidFill>
                  <a:srgbClr val="000000"/>
                </a:solidFill>
                <a:latin typeface="Courier New" panose="02070309020205020404" pitchFamily="49" charset="0"/>
                <a:cs typeface="Courier New" panose="02070309020205020404" pitchFamily="49" charset="0"/>
              </a:rPr>
              <a:t>&lt;head&gt;</a:t>
            </a:r>
          </a:p>
          <a:p>
            <a:pPr lvl="1"/>
            <a:r>
              <a:rPr lang="en-US" sz="2400" b="1" dirty="0" smtClean="0">
                <a:solidFill>
                  <a:srgbClr val="000000"/>
                </a:solidFill>
                <a:latin typeface="Courier New" panose="02070309020205020404" pitchFamily="49" charset="0"/>
                <a:cs typeface="Courier New" panose="02070309020205020404" pitchFamily="49" charset="0"/>
              </a:rPr>
              <a:t>   &lt;</a:t>
            </a:r>
            <a:r>
              <a:rPr lang="en-US" sz="2400" b="1" dirty="0">
                <a:solidFill>
                  <a:srgbClr val="000000"/>
                </a:solidFill>
                <a:latin typeface="Courier New" panose="02070309020205020404" pitchFamily="49" charset="0"/>
                <a:cs typeface="Courier New" panose="02070309020205020404" pitchFamily="49" charset="0"/>
              </a:rPr>
              <a:t>script </a:t>
            </a:r>
            <a:r>
              <a:rPr lang="en-US" sz="2400" b="1" dirty="0" err="1">
                <a:solidFill>
                  <a:srgbClr val="000000"/>
                </a:solidFill>
                <a:latin typeface="Courier New" panose="02070309020205020404" pitchFamily="49" charset="0"/>
                <a:cs typeface="Courier New" panose="02070309020205020404" pitchFamily="49" charset="0"/>
              </a:rPr>
              <a:t>src</a:t>
            </a:r>
            <a:r>
              <a:rPr lang="en-US" sz="2400" b="1" dirty="0">
                <a:solidFill>
                  <a:srgbClr val="000000"/>
                </a:solidFill>
                <a:latin typeface="Courier New" panose="02070309020205020404" pitchFamily="49" charset="0"/>
                <a:cs typeface="Courier New" panose="02070309020205020404" pitchFamily="49" charset="0"/>
              </a:rPr>
              <a:t>="http://ajax.googleapis.com/ajax/libs/</a:t>
            </a:r>
            <a:r>
              <a:rPr lang="en-US" sz="2400" b="1" dirty="0" err="1">
                <a:solidFill>
                  <a:srgbClr val="000000"/>
                </a:solidFill>
                <a:latin typeface="Courier New" panose="02070309020205020404" pitchFamily="49" charset="0"/>
                <a:cs typeface="Courier New" panose="02070309020205020404" pitchFamily="49" charset="0"/>
              </a:rPr>
              <a:t>jquery</a:t>
            </a:r>
            <a:r>
              <a:rPr lang="en-US" sz="2400" b="1" dirty="0">
                <a:solidFill>
                  <a:srgbClr val="000000"/>
                </a:solidFill>
                <a:latin typeface="Courier New" panose="02070309020205020404" pitchFamily="49" charset="0"/>
                <a:cs typeface="Courier New" panose="02070309020205020404" pitchFamily="49" charset="0"/>
              </a:rPr>
              <a:t>/1.12.2/jquery.min.js"&gt;&lt;/script&gt;</a:t>
            </a:r>
          </a:p>
          <a:p>
            <a:pPr lvl="1"/>
            <a:endParaRPr lang="en-US" sz="2400" b="1" dirty="0">
              <a:solidFill>
                <a:srgbClr val="000000"/>
              </a:solidFill>
              <a:latin typeface="Courier New" panose="02070309020205020404" pitchFamily="49" charset="0"/>
              <a:cs typeface="Courier New" panose="02070309020205020404" pitchFamily="49" charset="0"/>
            </a:endParaRPr>
          </a:p>
          <a:p>
            <a:pPr lvl="1"/>
            <a:r>
              <a:rPr lang="en-US" sz="2400" b="1" dirty="0">
                <a:solidFill>
                  <a:srgbClr val="000000"/>
                </a:solidFill>
                <a:latin typeface="Courier New" panose="02070309020205020404" pitchFamily="49" charset="0"/>
                <a:cs typeface="Courier New" panose="02070309020205020404" pitchFamily="49" charset="0"/>
              </a:rPr>
              <a:t>   &lt;script&gt;</a:t>
            </a:r>
          </a:p>
          <a:p>
            <a:pPr lvl="1"/>
            <a:r>
              <a:rPr lang="en-US" sz="2400" b="1" dirty="0">
                <a:solidFill>
                  <a:srgbClr val="000000"/>
                </a:solidFill>
                <a:latin typeface="Courier New" panose="02070309020205020404" pitchFamily="49" charset="0"/>
                <a:cs typeface="Courier New" panose="02070309020205020404" pitchFamily="49" charset="0"/>
              </a:rPr>
              <a:t>      </a:t>
            </a:r>
            <a:r>
              <a:rPr lang="en-US" sz="2400" b="1" dirty="0" err="1">
                <a:solidFill>
                  <a:srgbClr val="000000"/>
                </a:solidFill>
                <a:latin typeface="Courier New" panose="02070309020205020404" pitchFamily="49" charset="0"/>
                <a:cs typeface="Courier New" panose="02070309020205020404" pitchFamily="49" charset="0"/>
              </a:rPr>
              <a:t>var</a:t>
            </a:r>
            <a:r>
              <a:rPr lang="en-US" sz="2400" b="1" dirty="0">
                <a:solidFill>
                  <a:srgbClr val="000000"/>
                </a:solidFill>
                <a:latin typeface="Courier New" panose="02070309020205020404" pitchFamily="49" charset="0"/>
                <a:cs typeface="Courier New" panose="02070309020205020404" pitchFamily="49" charset="0"/>
              </a:rPr>
              <a:t> </a:t>
            </a:r>
            <a:r>
              <a:rPr lang="en-US" sz="2400" b="1" dirty="0" err="1">
                <a:solidFill>
                  <a:srgbClr val="000000"/>
                </a:solidFill>
                <a:latin typeface="Courier New" panose="02070309020205020404" pitchFamily="49" charset="0"/>
                <a:cs typeface="Courier New" panose="02070309020205020404" pitchFamily="49" charset="0"/>
              </a:rPr>
              <a:t>lang</a:t>
            </a:r>
            <a:r>
              <a:rPr lang="en-US" sz="2400" b="1" dirty="0">
                <a:solidFill>
                  <a:srgbClr val="000000"/>
                </a:solidFill>
                <a:latin typeface="Courier New" panose="02070309020205020404" pitchFamily="49" charset="0"/>
                <a:cs typeface="Courier New" panose="02070309020205020404" pitchFamily="49" charset="0"/>
              </a:rPr>
              <a:t> = $( "#language" ).</a:t>
            </a:r>
            <a:r>
              <a:rPr lang="en-US" sz="2400" b="1" dirty="0" err="1">
                <a:solidFill>
                  <a:srgbClr val="000000"/>
                </a:solidFill>
                <a:latin typeface="Courier New" panose="02070309020205020404" pitchFamily="49" charset="0"/>
                <a:cs typeface="Courier New" panose="02070309020205020404" pitchFamily="49" charset="0"/>
              </a:rPr>
              <a:t>val</a:t>
            </a:r>
            <a:r>
              <a:rPr lang="en-US" sz="2400" b="1" dirty="0">
                <a:solidFill>
                  <a:srgbClr val="000000"/>
                </a:solidFill>
                <a:latin typeface="Courier New" panose="02070309020205020404" pitchFamily="49" charset="0"/>
                <a:cs typeface="Courier New" panose="02070309020205020404" pitchFamily="49" charset="0"/>
              </a:rPr>
              <a:t>();</a:t>
            </a:r>
          </a:p>
          <a:p>
            <a:pPr lvl="1"/>
            <a:r>
              <a:rPr lang="en-US" sz="2400" b="1" dirty="0">
                <a:solidFill>
                  <a:srgbClr val="000000"/>
                </a:solidFill>
                <a:latin typeface="Courier New" panose="02070309020205020404" pitchFamily="49" charset="0"/>
                <a:cs typeface="Courier New" panose="02070309020205020404" pitchFamily="49" charset="0"/>
              </a:rPr>
              <a:t>      alert( "</a:t>
            </a:r>
            <a:r>
              <a:rPr lang="en-US" sz="2400" b="1" dirty="0" smtClean="0">
                <a:solidFill>
                  <a:srgbClr val="000000"/>
                </a:solidFill>
                <a:latin typeface="Courier New" panose="02070309020205020404" pitchFamily="49" charset="0"/>
                <a:cs typeface="Courier New" panose="02070309020205020404" pitchFamily="49" charset="0"/>
              </a:rPr>
              <a:t>Language: </a:t>
            </a:r>
            <a:r>
              <a:rPr lang="en-US" sz="2400" b="1" dirty="0">
                <a:solidFill>
                  <a:srgbClr val="000000"/>
                </a:solidFill>
                <a:latin typeface="Courier New" panose="02070309020205020404" pitchFamily="49" charset="0"/>
                <a:cs typeface="Courier New" panose="02070309020205020404" pitchFamily="49" charset="0"/>
              </a:rPr>
              <a:t>'" + </a:t>
            </a:r>
            <a:r>
              <a:rPr lang="en-US" sz="2400" b="1" dirty="0" err="1">
                <a:solidFill>
                  <a:srgbClr val="000000"/>
                </a:solidFill>
                <a:latin typeface="Courier New" panose="02070309020205020404" pitchFamily="49" charset="0"/>
                <a:cs typeface="Courier New" panose="02070309020205020404" pitchFamily="49" charset="0"/>
              </a:rPr>
              <a:t>lang</a:t>
            </a:r>
            <a:r>
              <a:rPr lang="en-US" sz="2400" b="1" dirty="0">
                <a:solidFill>
                  <a:srgbClr val="000000"/>
                </a:solidFill>
                <a:latin typeface="Courier New" panose="02070309020205020404" pitchFamily="49" charset="0"/>
                <a:cs typeface="Courier New" panose="02070309020205020404" pitchFamily="49" charset="0"/>
              </a:rPr>
              <a:t> + "''" );</a:t>
            </a:r>
          </a:p>
          <a:p>
            <a:pPr lvl="1"/>
            <a:r>
              <a:rPr lang="en-US" sz="2400" b="1" dirty="0">
                <a:solidFill>
                  <a:srgbClr val="000000"/>
                </a:solidFill>
                <a:latin typeface="Courier New" panose="02070309020205020404" pitchFamily="49" charset="0"/>
                <a:cs typeface="Courier New" panose="02070309020205020404" pitchFamily="49" charset="0"/>
              </a:rPr>
              <a:t>   &lt;/script&gt;</a:t>
            </a:r>
          </a:p>
          <a:p>
            <a:pPr lvl="1"/>
            <a:r>
              <a:rPr lang="en-US" sz="2400" b="1" dirty="0">
                <a:solidFill>
                  <a:srgbClr val="000000"/>
                </a:solidFill>
                <a:latin typeface="Courier New" panose="02070309020205020404" pitchFamily="49" charset="0"/>
                <a:cs typeface="Courier New" panose="02070309020205020404" pitchFamily="49" charset="0"/>
              </a:rPr>
              <a:t>&lt;/head&gt;</a:t>
            </a:r>
          </a:p>
          <a:p>
            <a:pPr lvl="1"/>
            <a:endParaRPr lang="en-US" sz="2400" b="1" dirty="0">
              <a:solidFill>
                <a:srgbClr val="000000"/>
              </a:solidFill>
              <a:latin typeface="Courier New" panose="02070309020205020404" pitchFamily="49" charset="0"/>
              <a:cs typeface="Courier New" panose="02070309020205020404" pitchFamily="49" charset="0"/>
            </a:endParaRPr>
          </a:p>
          <a:p>
            <a:pPr lvl="1"/>
            <a:r>
              <a:rPr lang="en-US" sz="2400" b="1" dirty="0">
                <a:solidFill>
                  <a:srgbClr val="000000"/>
                </a:solidFill>
                <a:latin typeface="Courier New" panose="02070309020205020404" pitchFamily="49" charset="0"/>
                <a:cs typeface="Courier New" panose="02070309020205020404" pitchFamily="49" charset="0"/>
              </a:rPr>
              <a:t>&lt;body&gt;</a:t>
            </a:r>
          </a:p>
          <a:p>
            <a:pPr lvl="1"/>
            <a:r>
              <a:rPr lang="en-US" sz="2400" b="1" dirty="0" smtClean="0">
                <a:solidFill>
                  <a:srgbClr val="000000"/>
                </a:solidFill>
                <a:latin typeface="Courier New" panose="02070309020205020404" pitchFamily="49" charset="0"/>
                <a:cs typeface="Courier New" panose="02070309020205020404" pitchFamily="49" charset="0"/>
              </a:rPr>
              <a:t>   &lt;</a:t>
            </a:r>
            <a:r>
              <a:rPr lang="en-US" sz="2400" b="1" dirty="0">
                <a:solidFill>
                  <a:srgbClr val="000000"/>
                </a:solidFill>
                <a:latin typeface="Courier New" panose="02070309020205020404" pitchFamily="49" charset="0"/>
                <a:cs typeface="Courier New" panose="02070309020205020404" pitchFamily="49" charset="0"/>
              </a:rPr>
              <a:t>input type="text" id="language"</a:t>
            </a:r>
          </a:p>
          <a:p>
            <a:pPr lvl="1"/>
            <a:r>
              <a:rPr lang="en-US" sz="2400" b="1" dirty="0">
                <a:solidFill>
                  <a:srgbClr val="000000"/>
                </a:solidFill>
                <a:latin typeface="Courier New" panose="02070309020205020404" pitchFamily="49" charset="0"/>
                <a:cs typeface="Courier New" panose="02070309020205020404" pitchFamily="49" charset="0"/>
              </a:rPr>
              <a:t>          value="jQuery"&gt;</a:t>
            </a:r>
          </a:p>
          <a:p>
            <a:pPr lvl="1"/>
            <a:r>
              <a:rPr lang="en-US" sz="2400" b="1" dirty="0">
                <a:solidFill>
                  <a:srgbClr val="000000"/>
                </a:solidFill>
                <a:latin typeface="Courier New" panose="02070309020205020404" pitchFamily="49" charset="0"/>
                <a:cs typeface="Courier New" panose="02070309020205020404" pitchFamily="49" charset="0"/>
              </a:rPr>
              <a:t>&lt;/body&gt;</a:t>
            </a:r>
          </a:p>
        </p:txBody>
      </p:sp>
      <p:sp>
        <p:nvSpPr>
          <p:cNvPr id="7" name="CustomShape 3"/>
          <p:cNvSpPr/>
          <p:nvPr/>
        </p:nvSpPr>
        <p:spPr>
          <a:xfrm>
            <a:off x="5750575" y="6144511"/>
            <a:ext cx="2682490" cy="399898"/>
          </a:xfrm>
          <a:prstGeom prst="roundRect">
            <a:avLst>
              <a:gd name="adj" fmla="val 13910"/>
            </a:avLst>
          </a:prstGeom>
          <a:ln/>
        </p:spPr>
        <p:style>
          <a:lnRef idx="1">
            <a:schemeClr val="accent5"/>
          </a:lnRef>
          <a:fillRef idx="2">
            <a:schemeClr val="accent5"/>
          </a:fillRef>
          <a:effectRef idx="1">
            <a:schemeClr val="accent5"/>
          </a:effectRef>
          <a:fontRef idx="minor">
            <a:schemeClr val="dk1"/>
          </a:fontRef>
        </p:style>
        <p:txBody>
          <a:bodyPr wrap="none" lIns="90000" tIns="45000" rIns="90000" bIns="45000" anchor="ctr">
            <a:spAutoFit/>
          </a:bodyPr>
          <a:lstStyle/>
          <a:p>
            <a:pPr algn="ctr">
              <a:lnSpc>
                <a:spcPct val="100000"/>
              </a:lnSpc>
            </a:pPr>
            <a:r>
              <a:rPr lang="en-US" strike="noStrike" dirty="0" smtClean="0">
                <a:solidFill>
                  <a:schemeClr val="bg1"/>
                </a:solidFill>
                <a:latin typeface="Arial"/>
                <a:ea typeface="DejaVu Sans"/>
                <a:hlinkClick r:id="rId3"/>
              </a:rPr>
              <a:t>usedBeforeDefined.html</a:t>
            </a:r>
            <a:endParaRPr dirty="0">
              <a:solidFill>
                <a:schemeClr val="bg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a:solidFill>
                  <a:srgbClr val="000000"/>
                </a:solidFill>
                <a:latin typeface="Arial"/>
                <a:ea typeface="DejaVu Sans"/>
              </a:rPr>
              <a:t>When is the document ready?</a:t>
            </a:r>
            <a:endParaRPr/>
          </a:p>
        </p:txBody>
      </p:sp>
      <p:sp>
        <p:nvSpPr>
          <p:cNvPr id="126"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3200" b="1" strike="noStrike" dirty="0">
                <a:solidFill>
                  <a:srgbClr val="000000"/>
                </a:solidFill>
                <a:latin typeface="Arial"/>
                <a:ea typeface="DejaVu Sans"/>
              </a:rPr>
              <a:t>Discussion:</a:t>
            </a:r>
            <a:endParaRPr sz="3200" dirty="0"/>
          </a:p>
          <a:p>
            <a:pPr lvl="1">
              <a:lnSpc>
                <a:spcPct val="90000"/>
              </a:lnSpc>
            </a:pPr>
            <a:r>
              <a:rPr lang="en-US" sz="2800" strike="noStrike" dirty="0" smtClean="0">
                <a:solidFill>
                  <a:srgbClr val="000000"/>
                </a:solidFill>
                <a:latin typeface="Arial"/>
                <a:ea typeface="DejaVu Sans"/>
              </a:rPr>
              <a:t>There </a:t>
            </a:r>
            <a:r>
              <a:rPr lang="en-US" sz="2800" strike="noStrike" dirty="0">
                <a:solidFill>
                  <a:srgbClr val="000000"/>
                </a:solidFill>
                <a:latin typeface="Arial"/>
                <a:ea typeface="DejaVu Sans"/>
              </a:rPr>
              <a:t>are several ways to resolve </a:t>
            </a:r>
            <a:r>
              <a:rPr lang="en-US" sz="2800" strike="noStrike" dirty="0" smtClean="0">
                <a:solidFill>
                  <a:srgbClr val="000000"/>
                </a:solidFill>
                <a:latin typeface="Arial"/>
                <a:ea typeface="DejaVu Sans"/>
              </a:rPr>
              <a:t>the of “used before defined” error.</a:t>
            </a:r>
            <a:endParaRPr sz="2800" dirty="0"/>
          </a:p>
          <a:p>
            <a:pPr lvl="1">
              <a:lnSpc>
                <a:spcPct val="90000"/>
              </a:lnSpc>
            </a:pPr>
            <a:endParaRPr sz="2400" dirty="0"/>
          </a:p>
          <a:p>
            <a:pPr marL="1377950" lvl="2" indent="-350838">
              <a:lnSpc>
                <a:spcPct val="90000"/>
              </a:lnSpc>
              <a:buFont typeface="Arial"/>
              <a:buAutoNum type="arabicPeriod"/>
            </a:pPr>
            <a:r>
              <a:rPr lang="en-US" sz="2400" strike="noStrike" dirty="0">
                <a:solidFill>
                  <a:srgbClr val="000000"/>
                </a:solidFill>
                <a:latin typeface="Arial"/>
                <a:ea typeface="DejaVu Sans"/>
              </a:rPr>
              <a:t>Place the script at the end of the body element after all the HTML tags.</a:t>
            </a:r>
            <a:endParaRPr sz="2400" dirty="0"/>
          </a:p>
          <a:p>
            <a:pPr marL="1377950" lvl="2" indent="-350838">
              <a:lnSpc>
                <a:spcPct val="90000"/>
              </a:lnSpc>
              <a:buFont typeface="Arial"/>
              <a:buAutoNum type="arabicPeriod"/>
            </a:pPr>
            <a:r>
              <a:rPr lang="en-US" sz="2400" strike="noStrike" dirty="0">
                <a:solidFill>
                  <a:srgbClr val="000000"/>
                </a:solidFill>
                <a:latin typeface="Arial"/>
                <a:ea typeface="DejaVu Sans"/>
              </a:rPr>
              <a:t>Use inline HTML </a:t>
            </a:r>
            <a:r>
              <a:rPr lang="en-US" sz="2400" b="1" strike="noStrike" dirty="0" err="1">
                <a:solidFill>
                  <a:srgbClr val="000000"/>
                </a:solidFill>
                <a:latin typeface="Courier New"/>
                <a:ea typeface="DejaVu Sans"/>
              </a:rPr>
              <a:t>onload</a:t>
            </a:r>
            <a:r>
              <a:rPr lang="en-US" sz="2400" strike="noStrike" dirty="0">
                <a:solidFill>
                  <a:srgbClr val="000000"/>
                </a:solidFill>
                <a:latin typeface="Arial"/>
                <a:ea typeface="DejaVu Sans"/>
              </a:rPr>
              <a:t> attribute on the body element.</a:t>
            </a:r>
            <a:endParaRPr sz="2400" dirty="0"/>
          </a:p>
          <a:p>
            <a:pPr marL="1377950" lvl="2" indent="-350838">
              <a:lnSpc>
                <a:spcPct val="90000"/>
              </a:lnSpc>
              <a:buFont typeface="Arial"/>
              <a:buAutoNum type="arabicPeriod"/>
            </a:pPr>
            <a:r>
              <a:rPr lang="en-US" sz="2400" strike="noStrike" dirty="0">
                <a:solidFill>
                  <a:srgbClr val="000000"/>
                </a:solidFill>
                <a:latin typeface="Arial"/>
                <a:ea typeface="DejaVu Sans"/>
              </a:rPr>
              <a:t>In JavaScript, define an </a:t>
            </a:r>
            <a:r>
              <a:rPr lang="en-US" sz="2400" b="1" strike="noStrike" dirty="0" err="1">
                <a:solidFill>
                  <a:srgbClr val="000000"/>
                </a:solidFill>
                <a:latin typeface="Courier New"/>
                <a:ea typeface="DejaVu Sans"/>
              </a:rPr>
              <a:t>onload</a:t>
            </a:r>
            <a:r>
              <a:rPr lang="en-US" sz="2400" strike="noStrike" dirty="0">
                <a:solidFill>
                  <a:srgbClr val="000000"/>
                </a:solidFill>
                <a:latin typeface="Arial"/>
                <a:ea typeface="DejaVu Sans"/>
              </a:rPr>
              <a:t> anonymous function. </a:t>
            </a:r>
            <a:endParaRPr sz="2400" dirty="0"/>
          </a:p>
          <a:p>
            <a:pPr marL="1377950" lvl="2" indent="-350838">
              <a:lnSpc>
                <a:spcPct val="90000"/>
              </a:lnSpc>
              <a:buFont typeface="Arial"/>
              <a:buAutoNum type="arabicPeriod"/>
            </a:pPr>
            <a:r>
              <a:rPr lang="en-US" sz="2400" strike="noStrike" dirty="0">
                <a:solidFill>
                  <a:srgbClr val="000000"/>
                </a:solidFill>
                <a:latin typeface="Arial"/>
                <a:ea typeface="DejaVu Sans"/>
              </a:rPr>
              <a:t>In JavaScript, use </a:t>
            </a:r>
            <a:r>
              <a:rPr lang="en-US" sz="2400" b="1" strike="noStrike" dirty="0" err="1">
                <a:solidFill>
                  <a:srgbClr val="000000"/>
                </a:solidFill>
                <a:latin typeface="Courier New"/>
                <a:ea typeface="DejaVu Sans"/>
              </a:rPr>
              <a:t>addEventListener</a:t>
            </a:r>
            <a:r>
              <a:rPr lang="en-US" sz="2400" b="1" strike="noStrike" dirty="0">
                <a:solidFill>
                  <a:srgbClr val="000000"/>
                </a:solidFill>
                <a:latin typeface="Courier New"/>
                <a:ea typeface="DejaVu Sans"/>
              </a:rPr>
              <a:t>()</a:t>
            </a:r>
            <a:r>
              <a:rPr lang="en-US" sz="2400" strike="noStrike" dirty="0">
                <a:solidFill>
                  <a:srgbClr val="000000"/>
                </a:solidFill>
                <a:latin typeface="Arial"/>
                <a:ea typeface="DejaVu Sans"/>
              </a:rPr>
              <a:t> method (not supported via IE 8 or </a:t>
            </a:r>
            <a:r>
              <a:rPr lang="en-US" sz="2400" strike="noStrike" dirty="0" smtClean="0">
                <a:solidFill>
                  <a:srgbClr val="000000"/>
                </a:solidFill>
                <a:latin typeface="Arial"/>
                <a:ea typeface="DejaVu Sans"/>
              </a:rPr>
              <a:t>earlier).</a:t>
            </a:r>
            <a:endParaRPr sz="2400" dirty="0"/>
          </a:p>
          <a:p>
            <a:pPr marL="1377950" lvl="2" indent="-350838">
              <a:lnSpc>
                <a:spcPct val="90000"/>
              </a:lnSpc>
              <a:buFont typeface="Arial"/>
              <a:buAutoNum type="arabicPeriod"/>
            </a:pPr>
            <a:r>
              <a:rPr lang="en-US" sz="2400" strike="noStrike" dirty="0">
                <a:solidFill>
                  <a:srgbClr val="000000"/>
                </a:solidFill>
                <a:latin typeface="Arial"/>
                <a:ea typeface="DejaVu Sans"/>
              </a:rPr>
              <a:t>Use the jQuery </a:t>
            </a:r>
            <a:r>
              <a:rPr lang="en-US" sz="2400" b="1" strike="noStrike" dirty="0">
                <a:solidFill>
                  <a:srgbClr val="000000"/>
                </a:solidFill>
                <a:latin typeface="Courier New"/>
                <a:ea typeface="DejaVu Sans"/>
              </a:rPr>
              <a:t>ready()</a:t>
            </a:r>
            <a:r>
              <a:rPr lang="en-US" sz="2400" strike="noStrike" dirty="0">
                <a:solidFill>
                  <a:srgbClr val="000000"/>
                </a:solidFill>
                <a:latin typeface="Arial"/>
                <a:ea typeface="DejaVu Sans"/>
              </a:rPr>
              <a:t> method.</a:t>
            </a:r>
            <a:endParaRPr sz="24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732" y="3660596"/>
            <a:ext cx="624316" cy="631798"/>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732" y="5652839"/>
            <a:ext cx="624316" cy="631798"/>
          </a:xfrm>
          <a:prstGeom prst="rect">
            <a:avLst/>
          </a:prstGeom>
        </p:spPr>
      </p:pic>
    </p:spTree>
    <p:extLst>
      <p:ext uri="{BB962C8B-B14F-4D97-AF65-F5344CB8AC3E}">
        <p14:creationId xmlns:p14="http://schemas.microsoft.com/office/powerpoint/2010/main" val="2757588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7"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a:solidFill>
                  <a:srgbClr val="000000"/>
                </a:solidFill>
                <a:latin typeface="Arial"/>
                <a:ea typeface="DejaVu Sans"/>
              </a:rPr>
              <a:t>HTML onload Attribute</a:t>
            </a:r>
            <a:endParaRPr/>
          </a:p>
        </p:txBody>
      </p:sp>
      <p:sp>
        <p:nvSpPr>
          <p:cNvPr id="128"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a:lnSpc>
                <a:spcPct val="90000"/>
              </a:lnSpc>
            </a:pPr>
            <a:r>
              <a:rPr lang="en-US" sz="2800" b="1" strike="noStrike" dirty="0">
                <a:solidFill>
                  <a:srgbClr val="000000"/>
                </a:solidFill>
                <a:latin typeface="Arial"/>
                <a:ea typeface="DejaVu Sans"/>
              </a:rPr>
              <a:t>Discussion:</a:t>
            </a:r>
            <a:endParaRPr dirty="0"/>
          </a:p>
          <a:p>
            <a:pPr lvl="1">
              <a:lnSpc>
                <a:spcPct val="90000"/>
              </a:lnSpc>
            </a:pPr>
            <a:r>
              <a:rPr lang="en-US" sz="2400" strike="noStrike" dirty="0" smtClean="0">
                <a:solidFill>
                  <a:srgbClr val="000000"/>
                </a:solidFill>
                <a:latin typeface="Arial"/>
                <a:ea typeface="DejaVu Sans"/>
              </a:rPr>
              <a:t>The HTML </a:t>
            </a:r>
            <a:r>
              <a:rPr lang="en-US" sz="2400" b="1" strike="noStrike" dirty="0" err="1">
                <a:solidFill>
                  <a:srgbClr val="000000"/>
                </a:solidFill>
                <a:latin typeface="Courier New"/>
                <a:ea typeface="DejaVu Sans"/>
              </a:rPr>
              <a:t>onload</a:t>
            </a:r>
            <a:r>
              <a:rPr lang="en-US" sz="2400" strike="noStrike" dirty="0">
                <a:solidFill>
                  <a:srgbClr val="000000"/>
                </a:solidFill>
                <a:latin typeface="Arial"/>
                <a:ea typeface="DejaVu Sans"/>
              </a:rPr>
              <a:t> attribute does not fire until the page (or the element) is completely loaded.</a:t>
            </a:r>
            <a:endParaRPr dirty="0"/>
          </a:p>
          <a:p>
            <a:pPr>
              <a:lnSpc>
                <a:spcPct val="90000"/>
              </a:lnSpc>
            </a:pPr>
            <a:endParaRPr dirty="0"/>
          </a:p>
          <a:p>
            <a:pPr>
              <a:lnSpc>
                <a:spcPct val="90000"/>
              </a:lnSpc>
            </a:pPr>
            <a:r>
              <a:rPr lang="en-US" sz="2800" b="1" strike="noStrike" dirty="0">
                <a:solidFill>
                  <a:srgbClr val="000000"/>
                </a:solidFill>
                <a:latin typeface="Arial"/>
                <a:ea typeface="DejaVu Sans"/>
              </a:rPr>
              <a:t>HTML Example:</a:t>
            </a:r>
            <a:endParaRPr dirty="0"/>
          </a:p>
          <a:p>
            <a:pPr lvl="1">
              <a:lnSpc>
                <a:spcPct val="90000"/>
              </a:lnSpc>
            </a:pPr>
            <a:r>
              <a:rPr lang="en-US" sz="2100" b="1" strike="noStrike" dirty="0">
                <a:solidFill>
                  <a:srgbClr val="000000"/>
                </a:solidFill>
                <a:latin typeface="Courier New"/>
                <a:ea typeface="DejaVu Sans"/>
              </a:rPr>
              <a:t>&lt;head&gt;</a:t>
            </a:r>
            <a:endParaRPr dirty="0"/>
          </a:p>
          <a:p>
            <a:pPr lvl="1">
              <a:lnSpc>
                <a:spcPct val="90000"/>
              </a:lnSpc>
            </a:pPr>
            <a:r>
              <a:rPr lang="en-US" sz="2100" b="1" strike="noStrike" dirty="0">
                <a:solidFill>
                  <a:srgbClr val="000000"/>
                </a:solidFill>
                <a:latin typeface="Courier New"/>
                <a:ea typeface="DejaVu Sans"/>
              </a:rPr>
              <a:t>   &lt;script&gt;</a:t>
            </a:r>
            <a:endParaRPr dirty="0"/>
          </a:p>
          <a:p>
            <a:pPr lvl="1">
              <a:lnSpc>
                <a:spcPct val="90000"/>
              </a:lnSpc>
            </a:pPr>
            <a:r>
              <a:rPr lang="en-US" sz="2100" b="1" strike="noStrike" dirty="0">
                <a:solidFill>
                  <a:srgbClr val="000000"/>
                </a:solidFill>
                <a:latin typeface="Courier New"/>
                <a:ea typeface="DejaVu Sans"/>
              </a:rPr>
              <a:t>      function initialize() {</a:t>
            </a:r>
            <a:endParaRPr dirty="0"/>
          </a:p>
          <a:p>
            <a:pPr lvl="1">
              <a:lnSpc>
                <a:spcPct val="90000"/>
              </a:lnSpc>
            </a:pPr>
            <a:r>
              <a:rPr lang="en-US" sz="2100" b="1" dirty="0" smtClean="0">
                <a:solidFill>
                  <a:srgbClr val="000000"/>
                </a:solidFill>
                <a:latin typeface="Courier New"/>
              </a:rPr>
              <a:t>         </a:t>
            </a:r>
            <a:r>
              <a:rPr lang="en-US" sz="2100" b="1" dirty="0" err="1">
                <a:solidFill>
                  <a:srgbClr val="000000"/>
                </a:solidFill>
                <a:latin typeface="Courier New"/>
              </a:rPr>
              <a:t>var</a:t>
            </a:r>
            <a:r>
              <a:rPr lang="en-US" sz="2100" b="1" dirty="0">
                <a:solidFill>
                  <a:srgbClr val="000000"/>
                </a:solidFill>
                <a:latin typeface="Courier New"/>
              </a:rPr>
              <a:t> </a:t>
            </a:r>
            <a:r>
              <a:rPr lang="en-US" sz="2100" b="1" dirty="0" err="1">
                <a:solidFill>
                  <a:srgbClr val="000000"/>
                </a:solidFill>
                <a:latin typeface="Courier New"/>
              </a:rPr>
              <a:t>lang</a:t>
            </a:r>
            <a:r>
              <a:rPr lang="en-US" sz="2100" b="1" dirty="0">
                <a:solidFill>
                  <a:srgbClr val="000000"/>
                </a:solidFill>
                <a:latin typeface="Courier New"/>
              </a:rPr>
              <a:t> = </a:t>
            </a:r>
            <a:r>
              <a:rPr lang="en-US" sz="2100" b="1" dirty="0" err="1">
                <a:solidFill>
                  <a:srgbClr val="000000"/>
                </a:solidFill>
                <a:latin typeface="Courier New"/>
              </a:rPr>
              <a:t>document.getElementById</a:t>
            </a:r>
            <a:r>
              <a:rPr lang="en-US" sz="2100" b="1" dirty="0">
                <a:solidFill>
                  <a:srgbClr val="000000"/>
                </a:solidFill>
                <a:latin typeface="Courier New"/>
              </a:rPr>
              <a:t>( "language" );</a:t>
            </a:r>
          </a:p>
          <a:p>
            <a:pPr lvl="1">
              <a:lnSpc>
                <a:spcPct val="90000"/>
              </a:lnSpc>
            </a:pPr>
            <a:r>
              <a:rPr lang="en-US" sz="2100" b="1" dirty="0">
                <a:solidFill>
                  <a:srgbClr val="000000"/>
                </a:solidFill>
                <a:latin typeface="Courier New"/>
              </a:rPr>
              <a:t>         alert( "</a:t>
            </a:r>
            <a:r>
              <a:rPr lang="en-US" sz="2100" b="1" dirty="0" smtClean="0">
                <a:solidFill>
                  <a:srgbClr val="000000"/>
                </a:solidFill>
                <a:latin typeface="Courier New"/>
              </a:rPr>
              <a:t>Language: </a:t>
            </a:r>
            <a:r>
              <a:rPr lang="en-US" sz="2100" b="1" dirty="0">
                <a:solidFill>
                  <a:srgbClr val="000000"/>
                </a:solidFill>
                <a:latin typeface="Courier New"/>
              </a:rPr>
              <a:t>'" + </a:t>
            </a:r>
            <a:r>
              <a:rPr lang="en-US" sz="2100" b="1" dirty="0" err="1">
                <a:solidFill>
                  <a:srgbClr val="000000"/>
                </a:solidFill>
                <a:latin typeface="Courier New"/>
              </a:rPr>
              <a:t>lang.value</a:t>
            </a:r>
            <a:r>
              <a:rPr lang="en-US" sz="2100" b="1" dirty="0">
                <a:solidFill>
                  <a:srgbClr val="000000"/>
                </a:solidFill>
                <a:latin typeface="Courier New"/>
              </a:rPr>
              <a:t> + "''" </a:t>
            </a:r>
            <a:r>
              <a:rPr lang="en-US" sz="2100" b="1" dirty="0" smtClean="0">
                <a:solidFill>
                  <a:srgbClr val="000000"/>
                </a:solidFill>
                <a:latin typeface="Courier New"/>
              </a:rPr>
              <a:t>);</a:t>
            </a:r>
          </a:p>
          <a:p>
            <a:pPr lvl="1">
              <a:lnSpc>
                <a:spcPct val="90000"/>
              </a:lnSpc>
            </a:pPr>
            <a:r>
              <a:rPr lang="en-US" sz="2100" b="1" dirty="0" smtClean="0">
                <a:solidFill>
                  <a:srgbClr val="000000"/>
                </a:solidFill>
                <a:latin typeface="Courier New"/>
              </a:rPr>
              <a:t>      </a:t>
            </a:r>
            <a:r>
              <a:rPr lang="en-US" sz="2100" b="1" dirty="0">
                <a:solidFill>
                  <a:srgbClr val="000000"/>
                </a:solidFill>
                <a:latin typeface="Courier New"/>
              </a:rPr>
              <a:t>}</a:t>
            </a:r>
            <a:endParaRPr dirty="0" smtClean="0"/>
          </a:p>
          <a:p>
            <a:pPr lvl="1">
              <a:lnSpc>
                <a:spcPct val="90000"/>
              </a:lnSpc>
            </a:pPr>
            <a:r>
              <a:rPr lang="en-US" sz="2100" b="1" strike="noStrike" dirty="0" smtClean="0">
                <a:solidFill>
                  <a:srgbClr val="000000"/>
                </a:solidFill>
                <a:latin typeface="Courier New"/>
                <a:ea typeface="DejaVu Sans"/>
              </a:rPr>
              <a:t>   </a:t>
            </a:r>
            <a:r>
              <a:rPr lang="en-US" sz="2100" b="1" strike="noStrike" dirty="0">
                <a:solidFill>
                  <a:srgbClr val="000000"/>
                </a:solidFill>
                <a:latin typeface="Courier New"/>
                <a:ea typeface="DejaVu Sans"/>
              </a:rPr>
              <a:t>&lt;/script&gt;</a:t>
            </a:r>
            <a:endParaRPr dirty="0"/>
          </a:p>
          <a:p>
            <a:pPr lvl="1">
              <a:lnSpc>
                <a:spcPct val="90000"/>
              </a:lnSpc>
            </a:pPr>
            <a:r>
              <a:rPr lang="en-US" sz="2100" b="1" strike="noStrike" dirty="0">
                <a:solidFill>
                  <a:srgbClr val="000000"/>
                </a:solidFill>
                <a:latin typeface="Courier New"/>
                <a:ea typeface="DejaVu Sans"/>
              </a:rPr>
              <a:t>&lt;/head&gt;</a:t>
            </a:r>
            <a:endParaRPr dirty="0"/>
          </a:p>
          <a:p>
            <a:pPr lvl="1">
              <a:lnSpc>
                <a:spcPct val="90000"/>
              </a:lnSpc>
            </a:pPr>
            <a:endParaRPr dirty="0"/>
          </a:p>
          <a:p>
            <a:pPr lvl="1">
              <a:lnSpc>
                <a:spcPct val="90000"/>
              </a:lnSpc>
            </a:pPr>
            <a:r>
              <a:rPr lang="en-US" sz="2100" b="1" strike="noStrike" dirty="0">
                <a:solidFill>
                  <a:srgbClr val="000000"/>
                </a:solidFill>
                <a:latin typeface="Courier New"/>
                <a:ea typeface="DejaVu Sans"/>
              </a:rPr>
              <a:t>&lt;body </a:t>
            </a:r>
            <a:r>
              <a:rPr lang="en-US" sz="2100" b="1" strike="noStrike" dirty="0" err="1">
                <a:solidFill>
                  <a:srgbClr val="000000"/>
                </a:solidFill>
                <a:latin typeface="Courier New"/>
                <a:ea typeface="DejaVu Sans"/>
              </a:rPr>
              <a:t>onload</a:t>
            </a:r>
            <a:r>
              <a:rPr lang="en-US" sz="2100" b="1" strike="noStrike" dirty="0">
                <a:solidFill>
                  <a:srgbClr val="000000"/>
                </a:solidFill>
                <a:latin typeface="Courier New"/>
                <a:ea typeface="DejaVu Sans"/>
              </a:rPr>
              <a:t>="initialize()"&gt;</a:t>
            </a:r>
            <a:endParaRPr dirty="0"/>
          </a:p>
          <a:p>
            <a:pPr lvl="1">
              <a:lnSpc>
                <a:spcPct val="90000"/>
              </a:lnSpc>
            </a:pPr>
            <a:r>
              <a:rPr lang="en-US" sz="2100" b="1" dirty="0">
                <a:solidFill>
                  <a:srgbClr val="000000"/>
                </a:solidFill>
                <a:latin typeface="Courier New"/>
              </a:rPr>
              <a:t> </a:t>
            </a:r>
            <a:r>
              <a:rPr lang="en-US" sz="2100" b="1" dirty="0" smtClean="0">
                <a:solidFill>
                  <a:srgbClr val="000000"/>
                </a:solidFill>
                <a:latin typeface="Courier New"/>
              </a:rPr>
              <a:t>  &lt;</a:t>
            </a:r>
            <a:r>
              <a:rPr lang="en-US" sz="2100" b="1" dirty="0">
                <a:solidFill>
                  <a:srgbClr val="000000"/>
                </a:solidFill>
                <a:latin typeface="Courier New"/>
              </a:rPr>
              <a:t>input type="text" id="language"</a:t>
            </a:r>
          </a:p>
          <a:p>
            <a:pPr lvl="1">
              <a:lnSpc>
                <a:spcPct val="90000"/>
              </a:lnSpc>
            </a:pPr>
            <a:r>
              <a:rPr lang="en-US" sz="2100" b="1" dirty="0">
                <a:solidFill>
                  <a:srgbClr val="000000"/>
                </a:solidFill>
                <a:latin typeface="Courier New"/>
              </a:rPr>
              <a:t>          value="jQuery</a:t>
            </a:r>
            <a:r>
              <a:rPr lang="en-US" sz="2100" b="1" dirty="0" smtClean="0">
                <a:solidFill>
                  <a:srgbClr val="000000"/>
                </a:solidFill>
                <a:latin typeface="Courier New"/>
              </a:rPr>
              <a:t>"&gt;</a:t>
            </a:r>
          </a:p>
          <a:p>
            <a:pPr lvl="1">
              <a:lnSpc>
                <a:spcPct val="90000"/>
              </a:lnSpc>
            </a:pPr>
            <a:r>
              <a:rPr lang="en-US" sz="2100" b="1" dirty="0" smtClean="0">
                <a:solidFill>
                  <a:srgbClr val="000000"/>
                </a:solidFill>
                <a:latin typeface="Courier New"/>
              </a:rPr>
              <a:t>&lt;/</a:t>
            </a:r>
            <a:r>
              <a:rPr lang="en-US" sz="2100" b="1" strike="noStrike" dirty="0" smtClean="0">
                <a:solidFill>
                  <a:srgbClr val="000000"/>
                </a:solidFill>
                <a:latin typeface="Courier New"/>
                <a:ea typeface="DejaVu Sans"/>
              </a:rPr>
              <a:t>body&gt;</a:t>
            </a:r>
            <a:endParaRPr dirty="0"/>
          </a:p>
        </p:txBody>
      </p:sp>
      <p:sp>
        <p:nvSpPr>
          <p:cNvPr id="129" name="CustomShape 3"/>
          <p:cNvSpPr/>
          <p:nvPr/>
        </p:nvSpPr>
        <p:spPr>
          <a:xfrm>
            <a:off x="5967720" y="6143040"/>
            <a:ext cx="2247480" cy="402840"/>
          </a:xfrm>
          <a:prstGeom prst="roundRect">
            <a:avLst>
              <a:gd name="adj" fmla="val 13910"/>
            </a:avLst>
          </a:prstGeom>
          <a:ln/>
        </p:spPr>
        <p:style>
          <a:lnRef idx="1">
            <a:schemeClr val="accent5"/>
          </a:lnRef>
          <a:fillRef idx="2">
            <a:schemeClr val="accent5"/>
          </a:fillRef>
          <a:effectRef idx="1">
            <a:schemeClr val="accent5"/>
          </a:effectRef>
          <a:fontRef idx="minor">
            <a:schemeClr val="dk1"/>
          </a:fontRef>
        </p:style>
        <p:txBody>
          <a:bodyPr wrap="none" lIns="90000" tIns="45000" rIns="90000" bIns="45000" anchor="ctr"/>
          <a:lstStyle/>
          <a:p>
            <a:pPr algn="ctr">
              <a:lnSpc>
                <a:spcPct val="100000"/>
              </a:lnSpc>
            </a:pPr>
            <a:r>
              <a:rPr lang="en-US" strike="noStrike" dirty="0">
                <a:solidFill>
                  <a:schemeClr val="bg1"/>
                </a:solidFill>
                <a:latin typeface="Arial"/>
                <a:ea typeface="DejaVu Sans"/>
                <a:hlinkClick r:id="rId2"/>
              </a:rPr>
              <a:t>onloadAttribute.html</a:t>
            </a:r>
            <a:endParaRPr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dirty="0" smtClean="0">
                <a:solidFill>
                  <a:srgbClr val="000000"/>
                </a:solidFill>
                <a:latin typeface="Arial"/>
                <a:ea typeface="DejaVu Sans"/>
              </a:rPr>
              <a:t>Where are we going?</a:t>
            </a:r>
            <a:endParaRPr dirty="0"/>
          </a:p>
        </p:txBody>
      </p:sp>
      <p:sp>
        <p:nvSpPr>
          <p:cNvPr id="4" name="CustomShape 2"/>
          <p:cNvSpPr/>
          <p:nvPr/>
        </p:nvSpPr>
        <p:spPr>
          <a:xfrm>
            <a:off x="395281" y="1168920"/>
            <a:ext cx="8443920" cy="263858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3200" dirty="0">
                <a:solidFill>
                  <a:srgbClr val="0000CC"/>
                </a:solidFill>
              </a:rPr>
              <a:t>“Would you tell me, please, which way I ought to go from here?”</a:t>
            </a:r>
          </a:p>
          <a:p>
            <a:pPr lvl="1"/>
            <a:r>
              <a:rPr lang="en-US" sz="3200" dirty="0">
                <a:solidFill>
                  <a:srgbClr val="CC0000"/>
                </a:solidFill>
              </a:rPr>
              <a:t>“That depends a good deal on where you want to get to,” said the Cat.</a:t>
            </a:r>
          </a:p>
          <a:p>
            <a:pPr>
              <a:lnSpc>
                <a:spcPct val="100000"/>
              </a:lnSpc>
              <a:tabLst>
                <a:tab pos="8120063" algn="r"/>
              </a:tabLst>
            </a:pPr>
            <a:r>
              <a:rPr lang="en-US" sz="3200" dirty="0">
                <a:solidFill>
                  <a:srgbClr val="000000"/>
                </a:solidFill>
              </a:rPr>
              <a:t>	</a:t>
            </a:r>
            <a:r>
              <a:rPr lang="en-US" sz="3200" dirty="0" smtClean="0">
                <a:solidFill>
                  <a:srgbClr val="000000"/>
                </a:solidFill>
              </a:rPr>
              <a:t>— Lewis Carroll, </a:t>
            </a:r>
            <a:r>
              <a:rPr lang="en-US" sz="3200" i="1" dirty="0" smtClean="0">
                <a:solidFill>
                  <a:srgbClr val="000000"/>
                </a:solidFill>
              </a:rPr>
              <a:t>Alice in Wonderland </a:t>
            </a:r>
            <a:endParaRPr sz="3200" i="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7260" y="87923"/>
            <a:ext cx="1011115" cy="1011115"/>
          </a:xfrm>
          <a:prstGeom prst="rect">
            <a:avLst/>
          </a:prstGeom>
        </p:spPr>
      </p:pic>
      <p:sp>
        <p:nvSpPr>
          <p:cNvPr id="5" name="CustomShape 2"/>
          <p:cNvSpPr/>
          <p:nvPr/>
        </p:nvSpPr>
        <p:spPr>
          <a:xfrm>
            <a:off x="397781" y="3807502"/>
            <a:ext cx="8443920" cy="259579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7500" lnSpcReduction="20000"/>
          </a:bodyPr>
          <a:lstStyle/>
          <a:p>
            <a:pPr>
              <a:lnSpc>
                <a:spcPct val="100000"/>
              </a:lnSpc>
            </a:pPr>
            <a:r>
              <a:rPr lang="en-US" sz="3200" b="1" dirty="0" smtClean="0"/>
              <a:t>Disclaimer:</a:t>
            </a:r>
          </a:p>
          <a:p>
            <a:pPr lvl="1"/>
            <a:r>
              <a:rPr lang="en-US" sz="3200" dirty="0" smtClean="0"/>
              <a:t>For the purpose of this demonstration, I will not be able to cover all of the material normally addressed during a semester course. Today’s discussion is a brief introduction to jQuery and I will also focus on form validation. Much of the information that I would have normally covered in the course have been included in your handout.</a:t>
            </a:r>
            <a:endParaRPr sz="3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dirty="0">
                <a:solidFill>
                  <a:srgbClr val="000000"/>
                </a:solidFill>
                <a:latin typeface="Arial"/>
                <a:ea typeface="DejaVu Sans"/>
              </a:rPr>
              <a:t>jQuery ready() method</a:t>
            </a:r>
            <a:endParaRPr dirty="0"/>
          </a:p>
        </p:txBody>
      </p:sp>
      <p:sp>
        <p:nvSpPr>
          <p:cNvPr id="131"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20000"/>
          </a:bodyPr>
          <a:lstStyle/>
          <a:p>
            <a:pPr>
              <a:lnSpc>
                <a:spcPct val="90000"/>
              </a:lnSpc>
            </a:pPr>
            <a:r>
              <a:rPr lang="en-US" sz="2800" b="1" strike="noStrike" dirty="0">
                <a:solidFill>
                  <a:srgbClr val="000000"/>
                </a:solidFill>
                <a:latin typeface="Arial"/>
                <a:ea typeface="DejaVu Sans"/>
              </a:rPr>
              <a:t>Discussion:</a:t>
            </a:r>
            <a:endParaRPr dirty="0"/>
          </a:p>
          <a:p>
            <a:pPr lvl="1">
              <a:lnSpc>
                <a:spcPct val="90000"/>
              </a:lnSpc>
            </a:pPr>
            <a:r>
              <a:rPr lang="en-US" sz="2400" strike="noStrike" dirty="0">
                <a:solidFill>
                  <a:srgbClr val="000000"/>
                </a:solidFill>
                <a:latin typeface="Arial"/>
                <a:ea typeface="DejaVu Sans"/>
              </a:rPr>
              <a:t>The </a:t>
            </a:r>
            <a:r>
              <a:rPr lang="en-US" sz="2400" b="1" strike="noStrike" dirty="0">
                <a:solidFill>
                  <a:srgbClr val="000000"/>
                </a:solidFill>
                <a:latin typeface="Courier New"/>
                <a:ea typeface="DejaVu Sans"/>
              </a:rPr>
              <a:t>ready()</a:t>
            </a:r>
            <a:r>
              <a:rPr lang="en-US" sz="2400" strike="noStrike" dirty="0">
                <a:solidFill>
                  <a:srgbClr val="000000"/>
                </a:solidFill>
                <a:latin typeface="Arial"/>
                <a:ea typeface="DejaVu Sans"/>
              </a:rPr>
              <a:t> method does not fire until the document is completely </a:t>
            </a:r>
            <a:r>
              <a:rPr lang="en-US" sz="2400" strike="noStrike" dirty="0" smtClean="0">
                <a:solidFill>
                  <a:srgbClr val="000000"/>
                </a:solidFill>
                <a:latin typeface="Arial"/>
                <a:ea typeface="DejaVu Sans"/>
              </a:rPr>
              <a:t>loaded. Note</a:t>
            </a:r>
            <a:r>
              <a:rPr lang="en-US" sz="2400" strike="noStrike" dirty="0">
                <a:solidFill>
                  <a:srgbClr val="000000"/>
                </a:solidFill>
                <a:latin typeface="Arial"/>
                <a:ea typeface="DejaVu Sans"/>
              </a:rPr>
              <a:t>: It should </a:t>
            </a:r>
            <a:r>
              <a:rPr lang="en-US" sz="2400" b="1" i="1" strike="noStrike" dirty="0">
                <a:solidFill>
                  <a:srgbClr val="000000"/>
                </a:solidFill>
                <a:latin typeface="Arial"/>
                <a:ea typeface="DejaVu Sans"/>
              </a:rPr>
              <a:t>not</a:t>
            </a:r>
            <a:r>
              <a:rPr lang="en-US" sz="2400" strike="noStrike" dirty="0">
                <a:solidFill>
                  <a:srgbClr val="000000"/>
                </a:solidFill>
                <a:latin typeface="Arial"/>
                <a:ea typeface="DejaVu Sans"/>
              </a:rPr>
              <a:t> be used together with </a:t>
            </a:r>
            <a:r>
              <a:rPr lang="en-US" sz="2400" b="1" strike="noStrike" dirty="0">
                <a:solidFill>
                  <a:srgbClr val="000000"/>
                </a:solidFill>
                <a:latin typeface="Courier New"/>
                <a:ea typeface="DejaVu Sans"/>
              </a:rPr>
              <a:t>&lt;body </a:t>
            </a:r>
            <a:r>
              <a:rPr lang="en-US" sz="2400" b="1" strike="noStrike" dirty="0" err="1">
                <a:solidFill>
                  <a:srgbClr val="000000"/>
                </a:solidFill>
                <a:latin typeface="Courier New"/>
                <a:ea typeface="DejaVu Sans"/>
              </a:rPr>
              <a:t>onload</a:t>
            </a:r>
            <a:r>
              <a:rPr lang="en-US" sz="2400" b="1" strike="noStrike" dirty="0">
                <a:solidFill>
                  <a:srgbClr val="000000"/>
                </a:solidFill>
                <a:latin typeface="Courier New"/>
                <a:ea typeface="DejaVu Sans"/>
              </a:rPr>
              <a:t>=""&gt;</a:t>
            </a:r>
            <a:r>
              <a:rPr lang="en-US" sz="2400" strike="noStrike" dirty="0">
                <a:solidFill>
                  <a:srgbClr val="000000"/>
                </a:solidFill>
                <a:latin typeface="Arial"/>
                <a:ea typeface="DejaVu Sans"/>
              </a:rPr>
              <a:t>.</a:t>
            </a:r>
            <a:endParaRPr dirty="0"/>
          </a:p>
          <a:p>
            <a:pPr>
              <a:lnSpc>
                <a:spcPct val="90000"/>
              </a:lnSpc>
            </a:pPr>
            <a:endParaRPr dirty="0"/>
          </a:p>
          <a:p>
            <a:pPr>
              <a:lnSpc>
                <a:spcPct val="90000"/>
              </a:lnSpc>
            </a:pPr>
            <a:r>
              <a:rPr lang="en-US" sz="2800" b="1" strike="noStrike" dirty="0">
                <a:solidFill>
                  <a:srgbClr val="000000"/>
                </a:solidFill>
                <a:latin typeface="Arial"/>
                <a:ea typeface="DejaVu Sans"/>
              </a:rPr>
              <a:t>HTML Example:</a:t>
            </a:r>
            <a:endParaRPr dirty="0"/>
          </a:p>
          <a:p>
            <a:pPr lvl="1">
              <a:lnSpc>
                <a:spcPct val="90000"/>
              </a:lnSpc>
            </a:pPr>
            <a:r>
              <a:rPr lang="en-US" sz="2100" b="1" dirty="0">
                <a:solidFill>
                  <a:srgbClr val="000000"/>
                </a:solidFill>
                <a:latin typeface="Courier New"/>
              </a:rPr>
              <a:t>&lt;head&gt;</a:t>
            </a:r>
          </a:p>
          <a:p>
            <a:pPr lvl="1">
              <a:lnSpc>
                <a:spcPct val="90000"/>
              </a:lnSpc>
            </a:pPr>
            <a:r>
              <a:rPr lang="en-US" sz="2100" b="1" dirty="0" smtClean="0">
                <a:solidFill>
                  <a:srgbClr val="000000"/>
                </a:solidFill>
                <a:latin typeface="Courier New"/>
              </a:rPr>
              <a:t>   &lt;</a:t>
            </a:r>
            <a:r>
              <a:rPr lang="en-US" sz="2100" b="1" dirty="0">
                <a:solidFill>
                  <a:srgbClr val="000000"/>
                </a:solidFill>
                <a:latin typeface="Courier New"/>
              </a:rPr>
              <a:t>script </a:t>
            </a:r>
            <a:r>
              <a:rPr lang="en-US" sz="2100" b="1" dirty="0" err="1">
                <a:solidFill>
                  <a:srgbClr val="000000"/>
                </a:solidFill>
                <a:latin typeface="Courier New"/>
              </a:rPr>
              <a:t>src</a:t>
            </a:r>
            <a:r>
              <a:rPr lang="en-US" sz="2100" b="1" dirty="0">
                <a:solidFill>
                  <a:srgbClr val="000000"/>
                </a:solidFill>
                <a:latin typeface="Courier New"/>
              </a:rPr>
              <a:t>="http://ajax.googleapis.com/ajax/libs/</a:t>
            </a:r>
            <a:r>
              <a:rPr lang="en-US" sz="2100" b="1" dirty="0" err="1">
                <a:solidFill>
                  <a:srgbClr val="000000"/>
                </a:solidFill>
                <a:latin typeface="Courier New"/>
              </a:rPr>
              <a:t>jquery</a:t>
            </a:r>
            <a:r>
              <a:rPr lang="en-US" sz="2100" b="1" dirty="0">
                <a:solidFill>
                  <a:srgbClr val="000000"/>
                </a:solidFill>
                <a:latin typeface="Courier New"/>
              </a:rPr>
              <a:t>/1.12.2/jquery.min.js"&gt;&lt;/script&gt;</a:t>
            </a:r>
          </a:p>
          <a:p>
            <a:pPr lvl="1">
              <a:lnSpc>
                <a:spcPct val="90000"/>
              </a:lnSpc>
            </a:pPr>
            <a:endParaRPr lang="en-US" sz="2100" b="1" dirty="0">
              <a:solidFill>
                <a:srgbClr val="000000"/>
              </a:solidFill>
              <a:latin typeface="Courier New"/>
            </a:endParaRPr>
          </a:p>
          <a:p>
            <a:pPr lvl="1">
              <a:lnSpc>
                <a:spcPct val="90000"/>
              </a:lnSpc>
            </a:pPr>
            <a:r>
              <a:rPr lang="en-US" sz="2100" b="1" dirty="0">
                <a:solidFill>
                  <a:srgbClr val="000000"/>
                </a:solidFill>
                <a:latin typeface="Courier New"/>
              </a:rPr>
              <a:t>   &lt;script&gt;</a:t>
            </a:r>
          </a:p>
          <a:p>
            <a:pPr lvl="1">
              <a:lnSpc>
                <a:spcPct val="90000"/>
              </a:lnSpc>
            </a:pPr>
            <a:r>
              <a:rPr lang="en-US" sz="2100" b="1" dirty="0">
                <a:solidFill>
                  <a:srgbClr val="000000"/>
                </a:solidFill>
                <a:latin typeface="Courier New"/>
              </a:rPr>
              <a:t>      $( 'document' ).ready( function() {</a:t>
            </a:r>
          </a:p>
          <a:p>
            <a:pPr lvl="1">
              <a:lnSpc>
                <a:spcPct val="90000"/>
              </a:lnSpc>
            </a:pPr>
            <a:r>
              <a:rPr lang="en-US" sz="2100" b="1" dirty="0">
                <a:solidFill>
                  <a:srgbClr val="000000"/>
                </a:solidFill>
                <a:latin typeface="Courier New"/>
              </a:rPr>
              <a:t>         </a:t>
            </a:r>
            <a:r>
              <a:rPr lang="en-US" sz="2100" b="1" dirty="0" err="1">
                <a:solidFill>
                  <a:srgbClr val="000000"/>
                </a:solidFill>
                <a:latin typeface="Courier New"/>
              </a:rPr>
              <a:t>var</a:t>
            </a:r>
            <a:r>
              <a:rPr lang="en-US" sz="2100" b="1" dirty="0">
                <a:solidFill>
                  <a:srgbClr val="000000"/>
                </a:solidFill>
                <a:latin typeface="Courier New"/>
              </a:rPr>
              <a:t> </a:t>
            </a:r>
            <a:r>
              <a:rPr lang="en-US" sz="2100" b="1" dirty="0" err="1">
                <a:solidFill>
                  <a:srgbClr val="000000"/>
                </a:solidFill>
                <a:latin typeface="Courier New"/>
              </a:rPr>
              <a:t>lang</a:t>
            </a:r>
            <a:r>
              <a:rPr lang="en-US" sz="2100" b="1" dirty="0">
                <a:solidFill>
                  <a:srgbClr val="000000"/>
                </a:solidFill>
                <a:latin typeface="Courier New"/>
              </a:rPr>
              <a:t> = $( "#language" ).</a:t>
            </a:r>
            <a:r>
              <a:rPr lang="en-US" sz="2100" b="1" dirty="0" err="1">
                <a:solidFill>
                  <a:srgbClr val="000000"/>
                </a:solidFill>
                <a:latin typeface="Courier New"/>
              </a:rPr>
              <a:t>val</a:t>
            </a:r>
            <a:r>
              <a:rPr lang="en-US" sz="2100" b="1" dirty="0">
                <a:solidFill>
                  <a:srgbClr val="000000"/>
                </a:solidFill>
                <a:latin typeface="Courier New"/>
              </a:rPr>
              <a:t>();</a:t>
            </a:r>
          </a:p>
          <a:p>
            <a:pPr lvl="1">
              <a:lnSpc>
                <a:spcPct val="90000"/>
              </a:lnSpc>
            </a:pPr>
            <a:r>
              <a:rPr lang="en-US" sz="2100" b="1" dirty="0">
                <a:solidFill>
                  <a:srgbClr val="000000"/>
                </a:solidFill>
                <a:latin typeface="Courier New"/>
              </a:rPr>
              <a:t>         alert( "Language: '" + </a:t>
            </a:r>
            <a:r>
              <a:rPr lang="en-US" sz="2100" b="1" dirty="0" err="1">
                <a:solidFill>
                  <a:srgbClr val="000000"/>
                </a:solidFill>
                <a:latin typeface="Courier New"/>
              </a:rPr>
              <a:t>lang</a:t>
            </a:r>
            <a:r>
              <a:rPr lang="en-US" sz="2100" b="1" dirty="0">
                <a:solidFill>
                  <a:srgbClr val="000000"/>
                </a:solidFill>
                <a:latin typeface="Courier New"/>
              </a:rPr>
              <a:t> + "''" );</a:t>
            </a:r>
          </a:p>
          <a:p>
            <a:pPr lvl="1">
              <a:lnSpc>
                <a:spcPct val="90000"/>
              </a:lnSpc>
            </a:pPr>
            <a:r>
              <a:rPr lang="en-US" sz="2100" b="1" dirty="0">
                <a:solidFill>
                  <a:srgbClr val="000000"/>
                </a:solidFill>
                <a:latin typeface="Courier New"/>
              </a:rPr>
              <a:t>      });</a:t>
            </a:r>
          </a:p>
          <a:p>
            <a:pPr lvl="1">
              <a:lnSpc>
                <a:spcPct val="90000"/>
              </a:lnSpc>
            </a:pPr>
            <a:r>
              <a:rPr lang="en-US" sz="2100" b="1" dirty="0">
                <a:solidFill>
                  <a:srgbClr val="000000"/>
                </a:solidFill>
                <a:latin typeface="Courier New"/>
              </a:rPr>
              <a:t>   &lt;/script&gt;</a:t>
            </a:r>
          </a:p>
          <a:p>
            <a:pPr lvl="1">
              <a:lnSpc>
                <a:spcPct val="90000"/>
              </a:lnSpc>
            </a:pPr>
            <a:r>
              <a:rPr lang="en-US" sz="2100" b="1" dirty="0">
                <a:solidFill>
                  <a:srgbClr val="000000"/>
                </a:solidFill>
                <a:latin typeface="Courier New"/>
              </a:rPr>
              <a:t>&lt;/head&gt;</a:t>
            </a:r>
          </a:p>
          <a:p>
            <a:pPr lvl="1">
              <a:lnSpc>
                <a:spcPct val="90000"/>
              </a:lnSpc>
            </a:pPr>
            <a:endParaRPr lang="en-US" sz="2100" b="1" dirty="0">
              <a:solidFill>
                <a:srgbClr val="000000"/>
              </a:solidFill>
              <a:latin typeface="Courier New"/>
            </a:endParaRPr>
          </a:p>
          <a:p>
            <a:pPr lvl="1">
              <a:lnSpc>
                <a:spcPct val="90000"/>
              </a:lnSpc>
            </a:pPr>
            <a:r>
              <a:rPr lang="en-US" sz="2100" b="1" dirty="0">
                <a:solidFill>
                  <a:srgbClr val="000000"/>
                </a:solidFill>
                <a:latin typeface="Courier New"/>
              </a:rPr>
              <a:t>&lt;body&gt;</a:t>
            </a:r>
          </a:p>
          <a:p>
            <a:pPr lvl="1">
              <a:lnSpc>
                <a:spcPct val="90000"/>
              </a:lnSpc>
            </a:pPr>
            <a:r>
              <a:rPr lang="en-US" sz="2100" b="1" dirty="0" smtClean="0">
                <a:solidFill>
                  <a:srgbClr val="000000"/>
                </a:solidFill>
                <a:latin typeface="Courier New"/>
              </a:rPr>
              <a:t>   Language</a:t>
            </a:r>
            <a:r>
              <a:rPr lang="en-US" sz="2100" b="1" dirty="0">
                <a:solidFill>
                  <a:srgbClr val="000000"/>
                </a:solidFill>
                <a:latin typeface="Courier New"/>
              </a:rPr>
              <a:t>:</a:t>
            </a:r>
          </a:p>
          <a:p>
            <a:pPr lvl="1">
              <a:lnSpc>
                <a:spcPct val="90000"/>
              </a:lnSpc>
            </a:pPr>
            <a:r>
              <a:rPr lang="en-US" sz="2100" b="1" dirty="0">
                <a:solidFill>
                  <a:srgbClr val="000000"/>
                </a:solidFill>
                <a:latin typeface="Courier New"/>
              </a:rPr>
              <a:t>   &lt;input type="text" id="language"</a:t>
            </a:r>
          </a:p>
          <a:p>
            <a:pPr lvl="1">
              <a:lnSpc>
                <a:spcPct val="90000"/>
              </a:lnSpc>
            </a:pPr>
            <a:r>
              <a:rPr lang="en-US" sz="2100" b="1" dirty="0">
                <a:solidFill>
                  <a:srgbClr val="000000"/>
                </a:solidFill>
                <a:latin typeface="Courier New"/>
              </a:rPr>
              <a:t>          value="jQuery"&gt;</a:t>
            </a:r>
          </a:p>
          <a:p>
            <a:pPr lvl="1">
              <a:lnSpc>
                <a:spcPct val="90000"/>
              </a:lnSpc>
            </a:pPr>
            <a:r>
              <a:rPr lang="en-US" sz="2100" b="1" dirty="0">
                <a:solidFill>
                  <a:srgbClr val="000000"/>
                </a:solidFill>
                <a:latin typeface="Courier New"/>
              </a:rPr>
              <a:t>&lt;/body&gt;</a:t>
            </a:r>
          </a:p>
        </p:txBody>
      </p:sp>
      <p:sp>
        <p:nvSpPr>
          <p:cNvPr id="132" name="CustomShape 3"/>
          <p:cNvSpPr/>
          <p:nvPr/>
        </p:nvSpPr>
        <p:spPr>
          <a:xfrm>
            <a:off x="6070680" y="6143040"/>
            <a:ext cx="2041560" cy="402840"/>
          </a:xfrm>
          <a:prstGeom prst="roundRect">
            <a:avLst>
              <a:gd name="adj" fmla="val 13910"/>
            </a:avLst>
          </a:prstGeom>
          <a:ln/>
        </p:spPr>
        <p:style>
          <a:lnRef idx="1">
            <a:schemeClr val="accent5"/>
          </a:lnRef>
          <a:fillRef idx="2">
            <a:schemeClr val="accent5"/>
          </a:fillRef>
          <a:effectRef idx="1">
            <a:schemeClr val="accent5"/>
          </a:effectRef>
          <a:fontRef idx="minor">
            <a:schemeClr val="dk1"/>
          </a:fontRef>
        </p:style>
        <p:txBody>
          <a:bodyPr wrap="none" lIns="90000" tIns="45000" rIns="90000" bIns="45000" anchor="ctr"/>
          <a:lstStyle/>
          <a:p>
            <a:pPr algn="ctr">
              <a:lnSpc>
                <a:spcPct val="100000"/>
              </a:lnSpc>
            </a:pPr>
            <a:r>
              <a:rPr lang="en-US" strike="noStrike" dirty="0">
                <a:solidFill>
                  <a:schemeClr val="bg1"/>
                </a:solidFill>
                <a:latin typeface="Arial"/>
                <a:ea typeface="DejaVu Sans"/>
                <a:hlinkClick r:id="rId3"/>
              </a:rPr>
              <a:t>readyMethod.html</a:t>
            </a:r>
            <a:endParaRPr dirty="0">
              <a:solidFill>
                <a:schemeClr val="bg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b="1" strike="noStrike" dirty="0">
                <a:solidFill>
                  <a:srgbClr val="000000"/>
                </a:solidFill>
                <a:latin typeface="Arial"/>
                <a:ea typeface="DejaVu Sans"/>
              </a:rPr>
              <a:t>No </a:t>
            </a:r>
            <a:r>
              <a:rPr lang="en-US" sz="3600" b="1" strike="noStrike" dirty="0" smtClean="0">
                <a:solidFill>
                  <a:srgbClr val="000000"/>
                </a:solidFill>
                <a:latin typeface="Arial"/>
                <a:ea typeface="DejaVu Sans"/>
              </a:rPr>
              <a:t>selector and no </a:t>
            </a:r>
            <a:r>
              <a:rPr lang="en-US" sz="3600" b="1" strike="noStrike" dirty="0">
                <a:solidFill>
                  <a:srgbClr val="000000"/>
                </a:solidFill>
                <a:latin typeface="Courier New" panose="02070309020205020404" pitchFamily="49" charset="0"/>
                <a:ea typeface="DejaVu Sans"/>
                <a:cs typeface="Courier New" panose="02070309020205020404" pitchFamily="49" charset="0"/>
              </a:rPr>
              <a:t>ready()</a:t>
            </a:r>
            <a:r>
              <a:rPr lang="en-US" sz="3600" b="1" strike="noStrike" dirty="0">
                <a:solidFill>
                  <a:srgbClr val="000000"/>
                </a:solidFill>
                <a:latin typeface="Arial"/>
                <a:ea typeface="DejaVu Sans"/>
              </a:rPr>
              <a:t> method</a:t>
            </a:r>
            <a:endParaRPr sz="3600" dirty="0"/>
          </a:p>
        </p:txBody>
      </p:sp>
      <p:sp>
        <p:nvSpPr>
          <p:cNvPr id="134"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20000"/>
          </a:bodyPr>
          <a:lstStyle/>
          <a:p>
            <a:pPr>
              <a:lnSpc>
                <a:spcPct val="90000"/>
              </a:lnSpc>
            </a:pPr>
            <a:r>
              <a:rPr lang="en-US" sz="2800" b="1" strike="noStrike" dirty="0">
                <a:solidFill>
                  <a:srgbClr val="000000"/>
                </a:solidFill>
                <a:latin typeface="Arial"/>
                <a:ea typeface="DejaVu Sans"/>
              </a:rPr>
              <a:t>Discussion:</a:t>
            </a:r>
            <a:endParaRPr dirty="0"/>
          </a:p>
          <a:p>
            <a:pPr lvl="1">
              <a:lnSpc>
                <a:spcPct val="90000"/>
              </a:lnSpc>
            </a:pPr>
            <a:r>
              <a:rPr lang="en-US" sz="2400" strike="noStrike" dirty="0">
                <a:solidFill>
                  <a:srgbClr val="000000"/>
                </a:solidFill>
                <a:latin typeface="Arial"/>
                <a:ea typeface="DejaVu Sans"/>
              </a:rPr>
              <a:t>If the </a:t>
            </a:r>
            <a:r>
              <a:rPr lang="en-US" sz="2400" b="1" strike="noStrike" dirty="0">
                <a:solidFill>
                  <a:srgbClr val="000000"/>
                </a:solidFill>
                <a:latin typeface="Courier New"/>
                <a:ea typeface="DejaVu Sans"/>
              </a:rPr>
              <a:t>ready()</a:t>
            </a:r>
            <a:r>
              <a:rPr lang="en-US" sz="2400" strike="noStrike" dirty="0">
                <a:solidFill>
                  <a:srgbClr val="000000"/>
                </a:solidFill>
                <a:latin typeface="Arial"/>
                <a:ea typeface="DejaVu Sans"/>
              </a:rPr>
              <a:t> method is used on the current document, no selector is required</a:t>
            </a:r>
            <a:r>
              <a:rPr lang="en-US" sz="2400" strike="noStrike" dirty="0" smtClean="0">
                <a:solidFill>
                  <a:srgbClr val="000000"/>
                </a:solidFill>
                <a:latin typeface="Arial"/>
                <a:ea typeface="DejaVu Sans"/>
              </a:rPr>
              <a:t>. In addition, even the </a:t>
            </a:r>
            <a:r>
              <a:rPr lang="en-US" sz="2400" b="1" strike="noStrike" dirty="0" smtClean="0">
                <a:solidFill>
                  <a:srgbClr val="000000"/>
                </a:solidFill>
                <a:latin typeface="Courier New" panose="02070309020205020404" pitchFamily="49" charset="0"/>
                <a:ea typeface="DejaVu Sans"/>
                <a:cs typeface="Courier New" panose="02070309020205020404" pitchFamily="49" charset="0"/>
              </a:rPr>
              <a:t>ready()</a:t>
            </a:r>
            <a:r>
              <a:rPr lang="en-US" sz="2400" strike="noStrike" dirty="0" smtClean="0">
                <a:solidFill>
                  <a:srgbClr val="000000"/>
                </a:solidFill>
                <a:latin typeface="Arial"/>
                <a:ea typeface="DejaVu Sans"/>
              </a:rPr>
              <a:t> method can be skipped because it is the default constructor for the jQuery function. The following is a common shortcut </a:t>
            </a:r>
            <a:r>
              <a:rPr lang="en-US" sz="2400" dirty="0">
                <a:solidFill>
                  <a:srgbClr val="000000"/>
                </a:solidFill>
              </a:rPr>
              <a:t>for </a:t>
            </a:r>
            <a:r>
              <a:rPr lang="en-US" sz="2400" b="1" dirty="0">
                <a:solidFill>
                  <a:srgbClr val="000000"/>
                </a:solidFill>
                <a:latin typeface="Courier New" panose="02070309020205020404" pitchFamily="49" charset="0"/>
                <a:cs typeface="Courier New" panose="02070309020205020404" pitchFamily="49" charset="0"/>
              </a:rPr>
              <a:t>$(document).ready</a:t>
            </a:r>
            <a:r>
              <a:rPr lang="en-US" sz="2400" b="1" dirty="0" smtClean="0">
                <a:solidFill>
                  <a:srgbClr val="000000"/>
                </a:solidFill>
                <a:latin typeface="Courier New" panose="02070309020205020404" pitchFamily="49" charset="0"/>
                <a:cs typeface="Courier New" panose="02070309020205020404" pitchFamily="49" charset="0"/>
              </a:rPr>
              <a:t>()</a:t>
            </a:r>
            <a:r>
              <a:rPr lang="en-US" sz="2400" dirty="0" smtClean="0">
                <a:solidFill>
                  <a:srgbClr val="000000"/>
                </a:solidFill>
              </a:rPr>
              <a:t>:</a:t>
            </a:r>
            <a:endParaRPr dirty="0"/>
          </a:p>
          <a:p>
            <a:pPr>
              <a:lnSpc>
                <a:spcPct val="90000"/>
              </a:lnSpc>
            </a:pPr>
            <a:r>
              <a:rPr lang="en-US" sz="2800" b="1" strike="noStrike" dirty="0" smtClean="0">
                <a:solidFill>
                  <a:srgbClr val="000000"/>
                </a:solidFill>
                <a:latin typeface="Arial"/>
                <a:ea typeface="DejaVu Sans"/>
              </a:rPr>
              <a:t>HTML </a:t>
            </a:r>
            <a:r>
              <a:rPr lang="en-US" sz="2800" b="1" strike="noStrike" dirty="0">
                <a:solidFill>
                  <a:srgbClr val="000000"/>
                </a:solidFill>
                <a:latin typeface="Arial"/>
                <a:ea typeface="DejaVu Sans"/>
              </a:rPr>
              <a:t>Example:</a:t>
            </a:r>
            <a:endParaRPr dirty="0"/>
          </a:p>
          <a:p>
            <a:pPr lvl="1">
              <a:lnSpc>
                <a:spcPct val="90000"/>
              </a:lnSpc>
            </a:pPr>
            <a:r>
              <a:rPr lang="en-US" sz="2100" b="1" dirty="0">
                <a:solidFill>
                  <a:srgbClr val="000000"/>
                </a:solidFill>
                <a:latin typeface="Courier New"/>
              </a:rPr>
              <a:t>&lt;head&gt;</a:t>
            </a:r>
          </a:p>
          <a:p>
            <a:pPr lvl="1">
              <a:lnSpc>
                <a:spcPct val="90000"/>
              </a:lnSpc>
            </a:pPr>
            <a:r>
              <a:rPr lang="en-US" sz="2100" b="1" dirty="0" smtClean="0">
                <a:solidFill>
                  <a:srgbClr val="000000"/>
                </a:solidFill>
                <a:latin typeface="Courier New"/>
              </a:rPr>
              <a:t>   &lt;</a:t>
            </a:r>
            <a:r>
              <a:rPr lang="en-US" sz="2100" b="1" dirty="0">
                <a:solidFill>
                  <a:srgbClr val="000000"/>
                </a:solidFill>
                <a:latin typeface="Courier New"/>
              </a:rPr>
              <a:t>script </a:t>
            </a:r>
            <a:r>
              <a:rPr lang="en-US" sz="2100" b="1" dirty="0" err="1">
                <a:solidFill>
                  <a:srgbClr val="000000"/>
                </a:solidFill>
                <a:latin typeface="Courier New"/>
              </a:rPr>
              <a:t>src</a:t>
            </a:r>
            <a:r>
              <a:rPr lang="en-US" sz="2100" b="1" dirty="0">
                <a:solidFill>
                  <a:srgbClr val="000000"/>
                </a:solidFill>
                <a:latin typeface="Courier New"/>
              </a:rPr>
              <a:t>="http://ajax.googleapis.com/ajax/libs/</a:t>
            </a:r>
            <a:r>
              <a:rPr lang="en-US" sz="2100" b="1" dirty="0" err="1">
                <a:solidFill>
                  <a:srgbClr val="000000"/>
                </a:solidFill>
                <a:latin typeface="Courier New"/>
              </a:rPr>
              <a:t>jquery</a:t>
            </a:r>
            <a:r>
              <a:rPr lang="en-US" sz="2100" b="1" dirty="0">
                <a:solidFill>
                  <a:srgbClr val="000000"/>
                </a:solidFill>
                <a:latin typeface="Courier New"/>
              </a:rPr>
              <a:t>/1.12.2/jquery.min.js"&gt;&lt;/script&gt;</a:t>
            </a:r>
          </a:p>
          <a:p>
            <a:pPr lvl="1">
              <a:lnSpc>
                <a:spcPct val="90000"/>
              </a:lnSpc>
            </a:pPr>
            <a:endParaRPr lang="en-US" sz="2100" b="1" dirty="0">
              <a:solidFill>
                <a:srgbClr val="000000"/>
              </a:solidFill>
              <a:latin typeface="Courier New"/>
            </a:endParaRPr>
          </a:p>
          <a:p>
            <a:pPr lvl="1">
              <a:lnSpc>
                <a:spcPct val="90000"/>
              </a:lnSpc>
            </a:pPr>
            <a:r>
              <a:rPr lang="en-US" sz="2100" b="1" dirty="0">
                <a:solidFill>
                  <a:srgbClr val="000000"/>
                </a:solidFill>
                <a:latin typeface="Courier New"/>
              </a:rPr>
              <a:t>   &lt;script&gt;</a:t>
            </a:r>
          </a:p>
          <a:p>
            <a:pPr lvl="1">
              <a:lnSpc>
                <a:spcPct val="90000"/>
              </a:lnSpc>
            </a:pPr>
            <a:r>
              <a:rPr lang="en-US" sz="2100" b="1" dirty="0">
                <a:solidFill>
                  <a:srgbClr val="000000"/>
                </a:solidFill>
                <a:latin typeface="Courier New"/>
              </a:rPr>
              <a:t>      $( function() {</a:t>
            </a:r>
          </a:p>
          <a:p>
            <a:pPr lvl="1">
              <a:lnSpc>
                <a:spcPct val="90000"/>
              </a:lnSpc>
            </a:pPr>
            <a:r>
              <a:rPr lang="en-US" sz="2100" b="1" dirty="0">
                <a:solidFill>
                  <a:srgbClr val="000000"/>
                </a:solidFill>
                <a:latin typeface="Courier New"/>
              </a:rPr>
              <a:t>         </a:t>
            </a:r>
            <a:r>
              <a:rPr lang="en-US" sz="2100" b="1" dirty="0" err="1">
                <a:solidFill>
                  <a:srgbClr val="000000"/>
                </a:solidFill>
                <a:latin typeface="Courier New"/>
              </a:rPr>
              <a:t>var</a:t>
            </a:r>
            <a:r>
              <a:rPr lang="en-US" sz="2100" b="1" dirty="0">
                <a:solidFill>
                  <a:srgbClr val="000000"/>
                </a:solidFill>
                <a:latin typeface="Courier New"/>
              </a:rPr>
              <a:t> </a:t>
            </a:r>
            <a:r>
              <a:rPr lang="en-US" sz="2100" b="1" dirty="0" err="1">
                <a:solidFill>
                  <a:srgbClr val="000000"/>
                </a:solidFill>
                <a:latin typeface="Courier New"/>
              </a:rPr>
              <a:t>lang</a:t>
            </a:r>
            <a:r>
              <a:rPr lang="en-US" sz="2100" b="1" dirty="0">
                <a:solidFill>
                  <a:srgbClr val="000000"/>
                </a:solidFill>
                <a:latin typeface="Courier New"/>
              </a:rPr>
              <a:t> = $( "#language" ).</a:t>
            </a:r>
            <a:r>
              <a:rPr lang="en-US" sz="2100" b="1" dirty="0" err="1">
                <a:solidFill>
                  <a:srgbClr val="000000"/>
                </a:solidFill>
                <a:latin typeface="Courier New"/>
              </a:rPr>
              <a:t>val</a:t>
            </a:r>
            <a:r>
              <a:rPr lang="en-US" sz="2100" b="1" dirty="0">
                <a:solidFill>
                  <a:srgbClr val="000000"/>
                </a:solidFill>
                <a:latin typeface="Courier New"/>
              </a:rPr>
              <a:t>();</a:t>
            </a:r>
          </a:p>
          <a:p>
            <a:pPr lvl="1">
              <a:lnSpc>
                <a:spcPct val="90000"/>
              </a:lnSpc>
            </a:pPr>
            <a:r>
              <a:rPr lang="en-US" sz="2100" b="1" dirty="0">
                <a:solidFill>
                  <a:srgbClr val="000000"/>
                </a:solidFill>
                <a:latin typeface="Courier New"/>
              </a:rPr>
              <a:t>         alert( "Language: '" + </a:t>
            </a:r>
            <a:r>
              <a:rPr lang="en-US" sz="2100" b="1" dirty="0" err="1">
                <a:solidFill>
                  <a:srgbClr val="000000"/>
                </a:solidFill>
                <a:latin typeface="Courier New"/>
              </a:rPr>
              <a:t>lang</a:t>
            </a:r>
            <a:r>
              <a:rPr lang="en-US" sz="2100" b="1" dirty="0">
                <a:solidFill>
                  <a:srgbClr val="000000"/>
                </a:solidFill>
                <a:latin typeface="Courier New"/>
              </a:rPr>
              <a:t> + "''" );</a:t>
            </a:r>
          </a:p>
          <a:p>
            <a:pPr lvl="1">
              <a:lnSpc>
                <a:spcPct val="90000"/>
              </a:lnSpc>
            </a:pPr>
            <a:r>
              <a:rPr lang="en-US" sz="2100" b="1" dirty="0">
                <a:solidFill>
                  <a:srgbClr val="000000"/>
                </a:solidFill>
                <a:latin typeface="Courier New"/>
              </a:rPr>
              <a:t>      });</a:t>
            </a:r>
          </a:p>
          <a:p>
            <a:pPr lvl="1">
              <a:lnSpc>
                <a:spcPct val="90000"/>
              </a:lnSpc>
            </a:pPr>
            <a:r>
              <a:rPr lang="en-US" sz="2100" b="1" dirty="0">
                <a:solidFill>
                  <a:srgbClr val="000000"/>
                </a:solidFill>
                <a:latin typeface="Courier New"/>
              </a:rPr>
              <a:t>   &lt;/script&gt;</a:t>
            </a:r>
          </a:p>
          <a:p>
            <a:pPr lvl="1">
              <a:lnSpc>
                <a:spcPct val="90000"/>
              </a:lnSpc>
            </a:pPr>
            <a:r>
              <a:rPr lang="en-US" sz="2100" b="1" dirty="0">
                <a:solidFill>
                  <a:srgbClr val="000000"/>
                </a:solidFill>
                <a:latin typeface="Courier New"/>
              </a:rPr>
              <a:t>&lt;/head&gt;</a:t>
            </a:r>
          </a:p>
          <a:p>
            <a:pPr lvl="1">
              <a:lnSpc>
                <a:spcPct val="90000"/>
              </a:lnSpc>
            </a:pPr>
            <a:endParaRPr lang="en-US" sz="2100" b="1" dirty="0">
              <a:solidFill>
                <a:srgbClr val="000000"/>
              </a:solidFill>
              <a:latin typeface="Courier New"/>
            </a:endParaRPr>
          </a:p>
          <a:p>
            <a:pPr lvl="1">
              <a:lnSpc>
                <a:spcPct val="90000"/>
              </a:lnSpc>
            </a:pPr>
            <a:r>
              <a:rPr lang="en-US" sz="2100" b="1" dirty="0">
                <a:solidFill>
                  <a:srgbClr val="000000"/>
                </a:solidFill>
                <a:latin typeface="Courier New"/>
              </a:rPr>
              <a:t>&lt;body&gt;</a:t>
            </a:r>
          </a:p>
          <a:p>
            <a:pPr lvl="1">
              <a:lnSpc>
                <a:spcPct val="90000"/>
              </a:lnSpc>
            </a:pPr>
            <a:r>
              <a:rPr lang="en-US" sz="2100" b="1" dirty="0" smtClean="0">
                <a:solidFill>
                  <a:srgbClr val="000000"/>
                </a:solidFill>
                <a:latin typeface="Courier New"/>
              </a:rPr>
              <a:t>   Language</a:t>
            </a:r>
            <a:r>
              <a:rPr lang="en-US" sz="2100" b="1" dirty="0">
                <a:solidFill>
                  <a:srgbClr val="000000"/>
                </a:solidFill>
                <a:latin typeface="Courier New"/>
              </a:rPr>
              <a:t>:</a:t>
            </a:r>
          </a:p>
          <a:p>
            <a:pPr lvl="1">
              <a:lnSpc>
                <a:spcPct val="90000"/>
              </a:lnSpc>
            </a:pPr>
            <a:r>
              <a:rPr lang="en-US" sz="2100" b="1" dirty="0">
                <a:solidFill>
                  <a:srgbClr val="000000"/>
                </a:solidFill>
                <a:latin typeface="Courier New"/>
              </a:rPr>
              <a:t>   &lt;input type="text" id="language"</a:t>
            </a:r>
          </a:p>
          <a:p>
            <a:pPr lvl="1">
              <a:lnSpc>
                <a:spcPct val="90000"/>
              </a:lnSpc>
            </a:pPr>
            <a:r>
              <a:rPr lang="en-US" sz="2100" b="1" dirty="0">
                <a:solidFill>
                  <a:srgbClr val="000000"/>
                </a:solidFill>
                <a:latin typeface="Courier New"/>
              </a:rPr>
              <a:t>          value="jQuery"&gt;</a:t>
            </a:r>
          </a:p>
          <a:p>
            <a:pPr lvl="1">
              <a:lnSpc>
                <a:spcPct val="90000"/>
              </a:lnSpc>
            </a:pPr>
            <a:r>
              <a:rPr lang="en-US" sz="2100" b="1" dirty="0">
                <a:solidFill>
                  <a:srgbClr val="000000"/>
                </a:solidFill>
                <a:latin typeface="Courier New"/>
              </a:rPr>
              <a:t>&lt;/body&gt;</a:t>
            </a:r>
          </a:p>
        </p:txBody>
      </p:sp>
      <p:sp>
        <p:nvSpPr>
          <p:cNvPr id="135" name="CustomShape 3"/>
          <p:cNvSpPr/>
          <p:nvPr/>
        </p:nvSpPr>
        <p:spPr>
          <a:xfrm>
            <a:off x="5513040" y="6143040"/>
            <a:ext cx="3157200" cy="402840"/>
          </a:xfrm>
          <a:prstGeom prst="roundRect">
            <a:avLst>
              <a:gd name="adj" fmla="val 13910"/>
            </a:avLst>
          </a:prstGeom>
          <a:ln/>
        </p:spPr>
        <p:style>
          <a:lnRef idx="1">
            <a:schemeClr val="accent5"/>
          </a:lnRef>
          <a:fillRef idx="2">
            <a:schemeClr val="accent5"/>
          </a:fillRef>
          <a:effectRef idx="1">
            <a:schemeClr val="accent5"/>
          </a:effectRef>
          <a:fontRef idx="minor">
            <a:schemeClr val="dk1"/>
          </a:fontRef>
        </p:style>
        <p:txBody>
          <a:bodyPr wrap="none" lIns="90000" tIns="45000" rIns="90000" bIns="45000" anchor="ctr"/>
          <a:lstStyle/>
          <a:p>
            <a:pPr algn="ctr">
              <a:lnSpc>
                <a:spcPct val="100000"/>
              </a:lnSpc>
            </a:pPr>
            <a:r>
              <a:rPr lang="en-US" strike="noStrike" dirty="0">
                <a:solidFill>
                  <a:schemeClr val="bg1"/>
                </a:solidFill>
                <a:latin typeface="Arial"/>
                <a:ea typeface="DejaVu Sans"/>
                <a:hlinkClick r:id="rId2"/>
              </a:rPr>
              <a:t>readyMethodNoSelector.html</a:t>
            </a:r>
            <a:endParaRPr dirty="0">
              <a:solidFill>
                <a:schemeClr val="bg1"/>
              </a:solidFill>
            </a:endParaRPr>
          </a:p>
        </p:txBody>
      </p:sp>
      <p:sp>
        <p:nvSpPr>
          <p:cNvPr id="2"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Unicode MS" panose="020B0604020202020204" pitchFamily="34" charset="-128"/>
              </a:rPr>
              <a:t>$(document).ready()</a:t>
            </a:r>
            <a:r>
              <a:rPr kumimoji="0" lang="en-US" altLang="en-US" sz="6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dirty="0">
                <a:solidFill>
                  <a:srgbClr val="000000"/>
                </a:solidFill>
                <a:latin typeface="Arial"/>
                <a:ea typeface="DejaVu Sans"/>
              </a:rPr>
              <a:t>jQuery Syntax</a:t>
            </a:r>
            <a:endParaRPr dirty="0"/>
          </a:p>
        </p:txBody>
      </p:sp>
      <p:sp>
        <p:nvSpPr>
          <p:cNvPr id="99"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800" b="1" strike="noStrike" dirty="0">
                <a:solidFill>
                  <a:srgbClr val="000000"/>
                </a:solidFill>
                <a:latin typeface="Arial"/>
                <a:ea typeface="DejaVu Sans"/>
              </a:rPr>
              <a:t>Discussion:</a:t>
            </a:r>
            <a:endParaRPr dirty="0"/>
          </a:p>
          <a:p>
            <a:pPr lvl="1">
              <a:lnSpc>
                <a:spcPct val="90000"/>
              </a:lnSpc>
            </a:pPr>
            <a:r>
              <a:rPr lang="en-US" sz="2400" strike="noStrike" dirty="0">
                <a:solidFill>
                  <a:srgbClr val="000000"/>
                </a:solidFill>
                <a:latin typeface="Arial"/>
                <a:ea typeface="DejaVu Sans"/>
              </a:rPr>
              <a:t>jQuery statements are comprised of the following parts.</a:t>
            </a:r>
            <a:endParaRPr dirty="0"/>
          </a:p>
          <a:p>
            <a:pPr>
              <a:lnSpc>
                <a:spcPct val="90000"/>
              </a:lnSpc>
            </a:pPr>
            <a:endParaRPr dirty="0"/>
          </a:p>
          <a:p>
            <a:pPr>
              <a:lnSpc>
                <a:spcPct val="90000"/>
              </a:lnSpc>
            </a:pPr>
            <a:r>
              <a:rPr lang="en-US" sz="3200" b="1" strike="noStrike" dirty="0">
                <a:solidFill>
                  <a:srgbClr val="000000"/>
                </a:solidFill>
                <a:latin typeface="Courier New" panose="02070309020205020404" pitchFamily="49" charset="0"/>
                <a:ea typeface="DejaVu Sans"/>
                <a:cs typeface="Courier New" panose="02070309020205020404" pitchFamily="49" charset="0"/>
              </a:rPr>
              <a:t>$("p").</a:t>
            </a:r>
            <a:r>
              <a:rPr lang="en-US" sz="3200" b="1" strike="noStrike" dirty="0" err="1">
                <a:solidFill>
                  <a:srgbClr val="000000"/>
                </a:solidFill>
                <a:latin typeface="Courier New" panose="02070309020205020404" pitchFamily="49" charset="0"/>
                <a:ea typeface="DejaVu Sans"/>
                <a:cs typeface="Courier New" panose="02070309020205020404" pitchFamily="49" charset="0"/>
              </a:rPr>
              <a:t>css</a:t>
            </a:r>
            <a:r>
              <a:rPr lang="en-US" sz="3200" b="1" strike="noStrike" dirty="0">
                <a:solidFill>
                  <a:srgbClr val="000000"/>
                </a:solidFill>
                <a:latin typeface="Courier New" panose="02070309020205020404" pitchFamily="49" charset="0"/>
                <a:ea typeface="DejaVu Sans"/>
                <a:cs typeface="Courier New" panose="02070309020205020404" pitchFamily="49" charset="0"/>
              </a:rPr>
              <a:t>("</a:t>
            </a:r>
            <a:r>
              <a:rPr lang="en-US" sz="3200" b="1" strike="noStrike" dirty="0" smtClean="0">
                <a:solidFill>
                  <a:srgbClr val="000000"/>
                </a:solidFill>
                <a:latin typeface="Courier New" panose="02070309020205020404" pitchFamily="49" charset="0"/>
                <a:ea typeface="DejaVu Sans"/>
                <a:cs typeface="Courier New" panose="02070309020205020404" pitchFamily="49" charset="0"/>
              </a:rPr>
              <a:t>background-color",</a:t>
            </a:r>
            <a:endParaRPr sz="3200" b="1" dirty="0">
              <a:latin typeface="Courier New" panose="02070309020205020404" pitchFamily="49" charset="0"/>
              <a:cs typeface="Courier New" panose="02070309020205020404" pitchFamily="49" charset="0"/>
            </a:endParaRPr>
          </a:p>
          <a:p>
            <a:pPr>
              <a:lnSpc>
                <a:spcPct val="90000"/>
              </a:lnSpc>
            </a:pPr>
            <a:r>
              <a:rPr lang="en-US" sz="3200" b="1" strike="noStrike" dirty="0">
                <a:solidFill>
                  <a:srgbClr val="000000"/>
                </a:solidFill>
                <a:latin typeface="Courier New" panose="02070309020205020404" pitchFamily="49" charset="0"/>
                <a:ea typeface="DejaVu Sans"/>
                <a:cs typeface="Courier New" panose="02070309020205020404" pitchFamily="49" charset="0"/>
              </a:rPr>
              <a:t>"#FFFACD");</a:t>
            </a:r>
            <a:endParaRPr sz="3200" b="1" dirty="0">
              <a:latin typeface="Courier New" panose="02070309020205020404" pitchFamily="49" charset="0"/>
              <a:cs typeface="Courier New" panose="02070309020205020404" pitchFamily="49" charset="0"/>
            </a:endParaRPr>
          </a:p>
        </p:txBody>
      </p:sp>
      <p:grpSp>
        <p:nvGrpSpPr>
          <p:cNvPr id="2" name="Group 1"/>
          <p:cNvGrpSpPr/>
          <p:nvPr/>
        </p:nvGrpSpPr>
        <p:grpSpPr>
          <a:xfrm>
            <a:off x="193528" y="2497716"/>
            <a:ext cx="2524034" cy="2087354"/>
            <a:chOff x="606886" y="3174120"/>
            <a:chExt cx="2524034" cy="2087354"/>
          </a:xfrm>
        </p:grpSpPr>
        <p:sp>
          <p:nvSpPr>
            <p:cNvPr id="100" name="CustomShape 3"/>
            <p:cNvSpPr/>
            <p:nvPr/>
          </p:nvSpPr>
          <p:spPr>
            <a:xfrm>
              <a:off x="1254166" y="3174120"/>
              <a:ext cx="1175882" cy="567324"/>
            </a:xfrm>
            <a:prstGeom prst="rect">
              <a:avLst/>
            </a:prstGeom>
            <a:noFill/>
            <a:ln w="38160">
              <a:solidFill>
                <a:srgbClr val="FF0000"/>
              </a:solidFill>
              <a:round/>
            </a:ln>
          </p:spPr>
          <p:style>
            <a:lnRef idx="2">
              <a:schemeClr val="accent1">
                <a:shade val="50000"/>
              </a:schemeClr>
            </a:lnRef>
            <a:fillRef idx="1">
              <a:schemeClr val="accent1"/>
            </a:fillRef>
            <a:effectRef idx="0">
              <a:schemeClr val="accent1"/>
            </a:effectRef>
            <a:fontRef idx="minor"/>
          </p:style>
        </p:sp>
        <p:sp>
          <p:nvSpPr>
            <p:cNvPr id="101" name="CustomShape 4"/>
            <p:cNvSpPr/>
            <p:nvPr/>
          </p:nvSpPr>
          <p:spPr>
            <a:xfrm>
              <a:off x="1115640" y="4684394"/>
              <a:ext cx="2015280" cy="57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strike="noStrike">
                  <a:solidFill>
                    <a:srgbClr val="000000"/>
                  </a:solidFill>
                  <a:latin typeface="Arial"/>
                  <a:ea typeface="DejaVu Sans"/>
                </a:rPr>
                <a:t>Selector</a:t>
              </a:r>
              <a:endParaRPr/>
            </a:p>
          </p:txBody>
        </p:sp>
        <p:sp>
          <p:nvSpPr>
            <p:cNvPr id="102" name="CustomShape 5"/>
            <p:cNvSpPr/>
            <p:nvPr/>
          </p:nvSpPr>
          <p:spPr>
            <a:xfrm>
              <a:off x="606886" y="3592874"/>
              <a:ext cx="647280" cy="1550520"/>
            </a:xfrm>
            <a:prstGeom prst="curvedRightArrow">
              <a:avLst>
                <a:gd name="adj1" fmla="val 25000"/>
                <a:gd name="adj2" fmla="val 50000"/>
                <a:gd name="adj3" fmla="val 25000"/>
              </a:avLst>
            </a:prstGeom>
            <a:solidFill>
              <a:srgbClr val="FF0000"/>
            </a:solidFill>
            <a:ln>
              <a:solidFill>
                <a:schemeClr val="tx1"/>
              </a:solidFill>
              <a:round/>
            </a:ln>
          </p:spPr>
          <p:style>
            <a:lnRef idx="2">
              <a:schemeClr val="accent1">
                <a:shade val="50000"/>
              </a:schemeClr>
            </a:lnRef>
            <a:fillRef idx="1">
              <a:schemeClr val="accent1"/>
            </a:fillRef>
            <a:effectRef idx="0">
              <a:schemeClr val="accent1"/>
            </a:effectRef>
            <a:fontRef idx="minor"/>
          </p:style>
        </p:sp>
      </p:grpSp>
      <p:grpSp>
        <p:nvGrpSpPr>
          <p:cNvPr id="4" name="Group 3"/>
          <p:cNvGrpSpPr/>
          <p:nvPr/>
        </p:nvGrpSpPr>
        <p:grpSpPr>
          <a:xfrm>
            <a:off x="1137340" y="2488844"/>
            <a:ext cx="2649960" cy="3458766"/>
            <a:chOff x="1763640" y="2801994"/>
            <a:chExt cx="2649960" cy="3458766"/>
          </a:xfrm>
        </p:grpSpPr>
        <p:sp>
          <p:nvSpPr>
            <p:cNvPr id="104" name="CustomShape 7"/>
            <p:cNvSpPr/>
            <p:nvPr/>
          </p:nvSpPr>
          <p:spPr>
            <a:xfrm>
              <a:off x="1763640" y="5294520"/>
              <a:ext cx="2447280" cy="96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80000"/>
                </a:lnSpc>
              </a:pPr>
              <a:r>
                <a:rPr lang="en-US" sz="3200" strike="noStrike">
                  <a:solidFill>
                    <a:srgbClr val="000000"/>
                  </a:solidFill>
                  <a:latin typeface="Arial"/>
                  <a:ea typeface="DejaVu Sans"/>
                </a:rPr>
                <a:t>jQuery Method</a:t>
              </a:r>
              <a:endParaRPr/>
            </a:p>
          </p:txBody>
        </p:sp>
        <p:grpSp>
          <p:nvGrpSpPr>
            <p:cNvPr id="3" name="Group 2"/>
            <p:cNvGrpSpPr/>
            <p:nvPr/>
          </p:nvGrpSpPr>
          <p:grpSpPr>
            <a:xfrm>
              <a:off x="2839320" y="2801994"/>
              <a:ext cx="1574280" cy="2909392"/>
              <a:chOff x="2839320" y="3065040"/>
              <a:chExt cx="1574280" cy="2909392"/>
            </a:xfrm>
          </p:grpSpPr>
          <p:sp>
            <p:nvSpPr>
              <p:cNvPr id="103" name="CustomShape 6"/>
              <p:cNvSpPr/>
              <p:nvPr/>
            </p:nvSpPr>
            <p:spPr>
              <a:xfrm>
                <a:off x="2839320" y="3065040"/>
                <a:ext cx="867600" cy="576196"/>
              </a:xfrm>
              <a:prstGeom prst="rect">
                <a:avLst/>
              </a:prstGeom>
              <a:noFill/>
              <a:ln w="38160">
                <a:solidFill>
                  <a:srgbClr val="0000FF"/>
                </a:solidFill>
                <a:round/>
              </a:ln>
            </p:spPr>
            <p:style>
              <a:lnRef idx="2">
                <a:schemeClr val="accent1">
                  <a:shade val="50000"/>
                </a:schemeClr>
              </a:lnRef>
              <a:fillRef idx="1">
                <a:schemeClr val="accent1"/>
              </a:fillRef>
              <a:effectRef idx="0">
                <a:schemeClr val="accent1"/>
              </a:effectRef>
              <a:fontRef idx="minor"/>
            </p:style>
          </p:sp>
          <p:sp>
            <p:nvSpPr>
              <p:cNvPr id="105" name="CustomShape 8"/>
              <p:cNvSpPr/>
              <p:nvPr/>
            </p:nvSpPr>
            <p:spPr>
              <a:xfrm>
                <a:off x="3715200" y="3485752"/>
                <a:ext cx="698400" cy="2488680"/>
              </a:xfrm>
              <a:prstGeom prst="curvedLeftArrow">
                <a:avLst>
                  <a:gd name="adj1" fmla="val 25000"/>
                  <a:gd name="adj2" fmla="val 50000"/>
                  <a:gd name="adj3" fmla="val 25000"/>
                </a:avLst>
              </a:prstGeom>
              <a:solidFill>
                <a:srgbClr val="0000FF"/>
              </a:solidFill>
              <a:ln>
                <a:solidFill>
                  <a:srgbClr val="422C16"/>
                </a:solidFill>
                <a:round/>
              </a:ln>
            </p:spPr>
            <p:style>
              <a:lnRef idx="2">
                <a:schemeClr val="accent1">
                  <a:shade val="50000"/>
                </a:schemeClr>
              </a:lnRef>
              <a:fillRef idx="1">
                <a:schemeClr val="accent1"/>
              </a:fillRef>
              <a:effectRef idx="0">
                <a:schemeClr val="accent1"/>
              </a:effectRef>
              <a:fontRef idx="minor"/>
            </p:style>
          </p:sp>
        </p:grpSp>
      </p:grpSp>
      <p:grpSp>
        <p:nvGrpSpPr>
          <p:cNvPr id="5" name="Group 4"/>
          <p:cNvGrpSpPr/>
          <p:nvPr/>
        </p:nvGrpSpPr>
        <p:grpSpPr>
          <a:xfrm>
            <a:off x="3241337" y="2488844"/>
            <a:ext cx="5382463" cy="3340026"/>
            <a:chOff x="3955319" y="3127670"/>
            <a:chExt cx="5382463" cy="3340026"/>
          </a:xfrm>
        </p:grpSpPr>
        <p:sp>
          <p:nvSpPr>
            <p:cNvPr id="106" name="CustomShape 9"/>
            <p:cNvSpPr/>
            <p:nvPr/>
          </p:nvSpPr>
          <p:spPr>
            <a:xfrm>
              <a:off x="3955319" y="3127670"/>
              <a:ext cx="4418919" cy="593656"/>
            </a:xfrm>
            <a:prstGeom prst="rect">
              <a:avLst/>
            </a:prstGeom>
            <a:noFill/>
            <a:ln w="38160">
              <a:solidFill>
                <a:srgbClr val="FF00FF"/>
              </a:solidFill>
              <a:round/>
            </a:ln>
          </p:spPr>
          <p:style>
            <a:lnRef idx="2">
              <a:schemeClr val="accent1">
                <a:shade val="50000"/>
              </a:schemeClr>
            </a:lnRef>
            <a:fillRef idx="1">
              <a:schemeClr val="accent1"/>
            </a:fillRef>
            <a:effectRef idx="0">
              <a:schemeClr val="accent1"/>
            </a:effectRef>
            <a:fontRef idx="minor"/>
          </p:style>
        </p:sp>
        <p:sp>
          <p:nvSpPr>
            <p:cNvPr id="107" name="CustomShape 10"/>
            <p:cNvSpPr/>
            <p:nvPr/>
          </p:nvSpPr>
          <p:spPr>
            <a:xfrm>
              <a:off x="8385036" y="3676060"/>
              <a:ext cx="952746" cy="2748240"/>
            </a:xfrm>
            <a:prstGeom prst="curvedLeftArrow">
              <a:avLst>
                <a:gd name="adj1" fmla="val 25000"/>
                <a:gd name="adj2" fmla="val 50000"/>
                <a:gd name="adj3" fmla="val 25000"/>
              </a:avLst>
            </a:prstGeom>
            <a:solidFill>
              <a:srgbClr val="FF00FF"/>
            </a:solidFill>
            <a:ln>
              <a:solidFill>
                <a:srgbClr val="422C16"/>
              </a:solidFill>
              <a:round/>
            </a:ln>
          </p:spPr>
          <p:style>
            <a:lnRef idx="2">
              <a:schemeClr val="accent1">
                <a:shade val="50000"/>
              </a:schemeClr>
            </a:lnRef>
            <a:fillRef idx="1">
              <a:schemeClr val="accent1"/>
            </a:fillRef>
            <a:effectRef idx="0">
              <a:schemeClr val="accent1"/>
            </a:effectRef>
            <a:fontRef idx="minor"/>
          </p:style>
        </p:sp>
        <p:sp>
          <p:nvSpPr>
            <p:cNvPr id="108" name="CustomShape 11"/>
            <p:cNvSpPr/>
            <p:nvPr/>
          </p:nvSpPr>
          <p:spPr>
            <a:xfrm>
              <a:off x="5792676" y="5890616"/>
              <a:ext cx="2591280" cy="57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strike="noStrike" dirty="0">
                  <a:solidFill>
                    <a:srgbClr val="000000"/>
                  </a:solidFill>
                  <a:latin typeface="Arial"/>
                  <a:ea typeface="DejaVu Sans"/>
                </a:rPr>
                <a:t>Argument #1</a:t>
              </a:r>
              <a:endParaRPr dirty="0"/>
            </a:p>
          </p:txBody>
        </p:sp>
      </p:grpSp>
      <p:grpSp>
        <p:nvGrpSpPr>
          <p:cNvPr id="6" name="Group 5"/>
          <p:cNvGrpSpPr/>
          <p:nvPr/>
        </p:nvGrpSpPr>
        <p:grpSpPr>
          <a:xfrm>
            <a:off x="517584" y="2973168"/>
            <a:ext cx="5919109" cy="1855147"/>
            <a:chOff x="1782710" y="3875040"/>
            <a:chExt cx="5919109" cy="1855147"/>
          </a:xfrm>
        </p:grpSpPr>
        <p:sp>
          <p:nvSpPr>
            <p:cNvPr id="109" name="CustomShape 12"/>
            <p:cNvSpPr/>
            <p:nvPr/>
          </p:nvSpPr>
          <p:spPr>
            <a:xfrm>
              <a:off x="1782710" y="3875040"/>
              <a:ext cx="2223369" cy="555120"/>
            </a:xfrm>
            <a:prstGeom prst="rect">
              <a:avLst/>
            </a:prstGeom>
            <a:noFill/>
            <a:ln w="38160">
              <a:solidFill>
                <a:srgbClr val="FF00FF"/>
              </a:solidFill>
              <a:round/>
            </a:ln>
          </p:spPr>
          <p:style>
            <a:lnRef idx="2">
              <a:schemeClr val="accent1">
                <a:shade val="50000"/>
              </a:schemeClr>
            </a:lnRef>
            <a:fillRef idx="1">
              <a:schemeClr val="accent1"/>
            </a:fillRef>
            <a:effectRef idx="0">
              <a:schemeClr val="accent1"/>
            </a:effectRef>
            <a:fontRef idx="minor"/>
          </p:style>
        </p:sp>
        <p:sp>
          <p:nvSpPr>
            <p:cNvPr id="110" name="CustomShape 13"/>
            <p:cNvSpPr/>
            <p:nvPr/>
          </p:nvSpPr>
          <p:spPr>
            <a:xfrm>
              <a:off x="5105859" y="4430160"/>
              <a:ext cx="2595960" cy="57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strike="noStrike" dirty="0">
                  <a:solidFill>
                    <a:srgbClr val="000000"/>
                  </a:solidFill>
                  <a:latin typeface="Arial"/>
                  <a:ea typeface="DejaVu Sans"/>
                </a:rPr>
                <a:t>Argument #2</a:t>
              </a:r>
              <a:endParaRPr dirty="0"/>
            </a:p>
          </p:txBody>
        </p:sp>
        <p:sp>
          <p:nvSpPr>
            <p:cNvPr id="111" name="CustomShape 14"/>
            <p:cNvSpPr/>
            <p:nvPr/>
          </p:nvSpPr>
          <p:spPr>
            <a:xfrm rot="900000">
              <a:off x="3591107" y="4678267"/>
              <a:ext cx="2692619" cy="1051920"/>
            </a:xfrm>
            <a:prstGeom prst="curvedUpArrow">
              <a:avLst>
                <a:gd name="adj1" fmla="val 25000"/>
                <a:gd name="adj2" fmla="val 50000"/>
                <a:gd name="adj3" fmla="val 25000"/>
              </a:avLst>
            </a:prstGeom>
            <a:solidFill>
              <a:srgbClr val="FF00FF"/>
            </a:solidFill>
            <a:ln>
              <a:solidFill>
                <a:schemeClr val="tx1"/>
              </a:solidFill>
              <a:round/>
            </a:ln>
          </p:spPr>
          <p:style>
            <a:lnRef idx="2">
              <a:schemeClr val="accent1">
                <a:shade val="50000"/>
              </a:schemeClr>
            </a:lnRef>
            <a:fillRef idx="1">
              <a:schemeClr val="accent1"/>
            </a:fillRef>
            <a:effectRef idx="0">
              <a:schemeClr val="accent1"/>
            </a:effectRef>
            <a:fontRef idx="minor"/>
          </p:style>
        </p:sp>
      </p:grpSp>
      <p:sp>
        <p:nvSpPr>
          <p:cNvPr id="112" name="CustomShape 15"/>
          <p:cNvSpPr/>
          <p:nvPr/>
        </p:nvSpPr>
        <p:spPr>
          <a:xfrm>
            <a:off x="5364822" y="6194826"/>
            <a:ext cx="2805120" cy="402840"/>
          </a:xfrm>
          <a:prstGeom prst="roundRect">
            <a:avLst>
              <a:gd name="adj" fmla="val 13910"/>
            </a:avLst>
          </a:prstGeom>
          <a:ln/>
        </p:spPr>
        <p:style>
          <a:lnRef idx="1">
            <a:schemeClr val="accent5"/>
          </a:lnRef>
          <a:fillRef idx="2">
            <a:schemeClr val="accent5"/>
          </a:fillRef>
          <a:effectRef idx="1">
            <a:schemeClr val="accent5"/>
          </a:effectRef>
          <a:fontRef idx="minor">
            <a:schemeClr val="dk1"/>
          </a:fontRef>
        </p:style>
        <p:txBody>
          <a:bodyPr wrap="none" lIns="90000" tIns="45000" rIns="90000" bIns="45000" anchor="ctr"/>
          <a:lstStyle/>
          <a:p>
            <a:pPr algn="ctr">
              <a:lnSpc>
                <a:spcPct val="100000"/>
              </a:lnSpc>
            </a:pPr>
            <a:r>
              <a:rPr lang="en-US" strike="noStrike" dirty="0">
                <a:solidFill>
                  <a:schemeClr val="bg1"/>
                </a:solidFill>
                <a:latin typeface="Arial"/>
                <a:ea typeface="DejaVu Sans"/>
                <a:hlinkClick r:id="rId3"/>
              </a:rPr>
              <a:t>cssBackgroundColor.html</a:t>
            </a:r>
            <a:endParaRPr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fltVal val="0"/>
                                          </p:val>
                                        </p:tav>
                                        <p:tav tm="100000">
                                          <p:val>
                                            <p:strVal val="#ppt_w"/>
                                          </p:val>
                                        </p:tav>
                                      </p:tavLst>
                                    </p:anim>
                                    <p:anim calcmode="lin" valueType="num">
                                      <p:cBhvr>
                                        <p:cTn id="24" dur="1000" fill="hold"/>
                                        <p:tgtEl>
                                          <p:spTgt spid="5"/>
                                        </p:tgtEl>
                                        <p:attrNameLst>
                                          <p:attrName>ppt_h</p:attrName>
                                        </p:attrNameLst>
                                      </p:cBhvr>
                                      <p:tavLst>
                                        <p:tav tm="0">
                                          <p:val>
                                            <p:fltVal val="0"/>
                                          </p:val>
                                        </p:tav>
                                        <p:tav tm="100000">
                                          <p:val>
                                            <p:strVal val="#ppt_h"/>
                                          </p:val>
                                        </p:tav>
                                      </p:tavLst>
                                    </p:anim>
                                    <p:anim calcmode="lin" valueType="num">
                                      <p:cBhvr>
                                        <p:cTn id="25"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1000" fill="hold"/>
                                        <p:tgtEl>
                                          <p:spTgt spid="6"/>
                                        </p:tgtEl>
                                        <p:attrNameLst>
                                          <p:attrName>ppt_w</p:attrName>
                                        </p:attrNameLst>
                                      </p:cBhvr>
                                      <p:tavLst>
                                        <p:tav tm="0">
                                          <p:val>
                                            <p:fltVal val="0"/>
                                          </p:val>
                                        </p:tav>
                                        <p:tav tm="100000">
                                          <p:val>
                                            <p:strVal val="#ppt_w"/>
                                          </p:val>
                                        </p:tav>
                                      </p:tavLst>
                                    </p:anim>
                                    <p:anim calcmode="lin" valueType="num">
                                      <p:cBhvr>
                                        <p:cTn id="32" dur="1000" fill="hold"/>
                                        <p:tgtEl>
                                          <p:spTgt spid="6"/>
                                        </p:tgtEl>
                                        <p:attrNameLst>
                                          <p:attrName>ppt_h</p:attrName>
                                        </p:attrNameLst>
                                      </p:cBhvr>
                                      <p:tavLst>
                                        <p:tav tm="0">
                                          <p:val>
                                            <p:fltVal val="0"/>
                                          </p:val>
                                        </p:tav>
                                        <p:tav tm="100000">
                                          <p:val>
                                            <p:strVal val="#ppt_h"/>
                                          </p:val>
                                        </p:tav>
                                      </p:tavLst>
                                    </p:anim>
                                    <p:anim calcmode="lin" valueType="num">
                                      <p:cBhvr>
                                        <p:cTn id="33"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5"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dirty="0">
                <a:solidFill>
                  <a:srgbClr val="000000"/>
                </a:solidFill>
                <a:latin typeface="Arial"/>
                <a:ea typeface="DejaVu Sans"/>
              </a:rPr>
              <a:t>jQuery Selectors</a:t>
            </a:r>
            <a:endParaRPr dirty="0"/>
          </a:p>
        </p:txBody>
      </p:sp>
      <p:sp>
        <p:nvSpPr>
          <p:cNvPr id="116"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a:lnSpc>
                <a:spcPct val="90000"/>
              </a:lnSpc>
            </a:pPr>
            <a:r>
              <a:rPr lang="en-US" sz="2800" b="1" strike="noStrike" dirty="0">
                <a:solidFill>
                  <a:srgbClr val="000000"/>
                </a:solidFill>
                <a:latin typeface="Arial"/>
                <a:ea typeface="DejaVu Sans"/>
              </a:rPr>
              <a:t>Discussion:</a:t>
            </a:r>
            <a:endParaRPr dirty="0"/>
          </a:p>
          <a:p>
            <a:pPr lvl="1">
              <a:lnSpc>
                <a:spcPct val="90000"/>
              </a:lnSpc>
            </a:pPr>
            <a:r>
              <a:rPr lang="en-US" sz="2400" strike="noStrike" dirty="0">
                <a:solidFill>
                  <a:srgbClr val="000000"/>
                </a:solidFill>
                <a:latin typeface="Arial"/>
                <a:ea typeface="DejaVu Sans"/>
              </a:rPr>
              <a:t>One of the strengths of jQuery is that it has </a:t>
            </a:r>
            <a:r>
              <a:rPr lang="en-US" sz="2400" strike="noStrike" dirty="0" smtClean="0">
                <a:solidFill>
                  <a:srgbClr val="000000"/>
                </a:solidFill>
                <a:latin typeface="Arial"/>
                <a:ea typeface="DejaVu Sans"/>
              </a:rPr>
              <a:t>a very </a:t>
            </a:r>
            <a:r>
              <a:rPr lang="en-US" sz="2400" strike="noStrike" dirty="0">
                <a:solidFill>
                  <a:srgbClr val="000000"/>
                </a:solidFill>
                <a:latin typeface="Arial"/>
                <a:ea typeface="DejaVu Sans"/>
              </a:rPr>
              <a:t>robust element selector </a:t>
            </a:r>
            <a:r>
              <a:rPr lang="en-US" sz="2400" strike="noStrike" dirty="0" smtClean="0">
                <a:solidFill>
                  <a:srgbClr val="000000"/>
                </a:solidFill>
                <a:latin typeface="Arial"/>
                <a:ea typeface="DejaVu Sans"/>
              </a:rPr>
              <a:t>specification. jQuery </a:t>
            </a:r>
            <a:r>
              <a:rPr lang="en-US" sz="2400" strike="noStrike" dirty="0">
                <a:solidFill>
                  <a:srgbClr val="000000"/>
                </a:solidFill>
                <a:latin typeface="Arial"/>
                <a:ea typeface="DejaVu Sans"/>
              </a:rPr>
              <a:t>selectors work very similarly to CSS selectors.</a:t>
            </a:r>
            <a:endParaRPr dirty="0"/>
          </a:p>
          <a:p>
            <a:pPr>
              <a:lnSpc>
                <a:spcPct val="90000"/>
              </a:lnSpc>
            </a:pPr>
            <a:endParaRPr dirty="0"/>
          </a:p>
          <a:p>
            <a:pPr>
              <a:lnSpc>
                <a:spcPct val="90000"/>
              </a:lnSpc>
            </a:pPr>
            <a:r>
              <a:rPr lang="en-US" sz="2800" b="1" strike="noStrike" dirty="0">
                <a:solidFill>
                  <a:srgbClr val="000000"/>
                </a:solidFill>
                <a:latin typeface="Arial"/>
                <a:ea typeface="DejaVu Sans"/>
              </a:rPr>
              <a:t>Documentation:</a:t>
            </a:r>
            <a:endParaRPr dirty="0"/>
          </a:p>
          <a:p>
            <a:pPr lvl="1">
              <a:lnSpc>
                <a:spcPct val="90000"/>
              </a:lnSpc>
            </a:pPr>
            <a:r>
              <a:rPr lang="en-US" sz="2800" u="sng" strike="noStrike" dirty="0">
                <a:solidFill>
                  <a:srgbClr val="009999"/>
                </a:solidFill>
                <a:latin typeface="Arial"/>
                <a:ea typeface="DejaVu Sans"/>
              </a:rPr>
              <a:t>http://api.jquery.com/category/selectors</a:t>
            </a:r>
            <a:r>
              <a:rPr lang="en-US" sz="2800" strike="noStrike" dirty="0">
                <a:solidFill>
                  <a:srgbClr val="000000"/>
                </a:solidFill>
                <a:latin typeface="Arial"/>
                <a:ea typeface="DejaVu Sans"/>
              </a:rPr>
              <a:t> </a:t>
            </a:r>
            <a:endParaRPr dirty="0"/>
          </a:p>
          <a:p>
            <a:pPr>
              <a:lnSpc>
                <a:spcPct val="90000"/>
              </a:lnSpc>
            </a:pPr>
            <a:endParaRPr dirty="0"/>
          </a:p>
          <a:p>
            <a:pPr>
              <a:lnSpc>
                <a:spcPct val="90000"/>
              </a:lnSpc>
            </a:pPr>
            <a:r>
              <a:rPr lang="en-US" sz="2800" b="1" strike="noStrike" dirty="0">
                <a:solidFill>
                  <a:srgbClr val="000000"/>
                </a:solidFill>
                <a:latin typeface="Arial"/>
                <a:ea typeface="DejaVu Sans"/>
              </a:rPr>
              <a:t>Examples:</a:t>
            </a:r>
            <a:endParaRPr dirty="0"/>
          </a:p>
          <a:p>
            <a:pPr lvl="1">
              <a:lnSpc>
                <a:spcPct val="90000"/>
              </a:lnSpc>
            </a:pPr>
            <a:r>
              <a:rPr lang="en-US" sz="2200" b="1" strike="noStrike" dirty="0">
                <a:solidFill>
                  <a:srgbClr val="000000"/>
                </a:solidFill>
                <a:latin typeface="Courier New"/>
                <a:ea typeface="DejaVu Sans"/>
              </a:rPr>
              <a:t>$( "#</a:t>
            </a:r>
            <a:r>
              <a:rPr lang="en-US" sz="2200" b="1" strike="noStrike" dirty="0" err="1">
                <a:solidFill>
                  <a:srgbClr val="000000"/>
                </a:solidFill>
                <a:latin typeface="Courier New"/>
                <a:ea typeface="DejaVu Sans"/>
              </a:rPr>
              <a:t>idName</a:t>
            </a:r>
            <a:r>
              <a:rPr lang="en-US" sz="2200" b="1" strike="noStrike" dirty="0">
                <a:solidFill>
                  <a:srgbClr val="000000"/>
                </a:solidFill>
                <a:latin typeface="Courier New"/>
                <a:ea typeface="DejaVu Sans"/>
              </a:rPr>
              <a:t>" ).append( "&lt;</a:t>
            </a:r>
            <a:r>
              <a:rPr lang="en-US" sz="2200" b="1" strike="noStrike" dirty="0" err="1">
                <a:solidFill>
                  <a:srgbClr val="000000"/>
                </a:solidFill>
                <a:latin typeface="Courier New"/>
                <a:ea typeface="DejaVu Sans"/>
              </a:rPr>
              <a:t>br</a:t>
            </a:r>
            <a:r>
              <a:rPr lang="en-US" sz="2200" b="1" strike="noStrike" dirty="0">
                <a:solidFill>
                  <a:srgbClr val="000000"/>
                </a:solidFill>
                <a:latin typeface="Courier New"/>
                <a:ea typeface="DejaVu Sans"/>
              </a:rPr>
              <a:t>&gt;" );</a:t>
            </a:r>
            <a:endParaRPr dirty="0"/>
          </a:p>
          <a:p>
            <a:pPr lvl="1">
              <a:lnSpc>
                <a:spcPct val="90000"/>
              </a:lnSpc>
            </a:pPr>
            <a:r>
              <a:rPr lang="en-US" sz="2200" b="1" strike="noStrike" dirty="0">
                <a:solidFill>
                  <a:srgbClr val="000000"/>
                </a:solidFill>
                <a:latin typeface="Courier New"/>
                <a:ea typeface="DejaVu Sans"/>
              </a:rPr>
              <a:t>$( "</a:t>
            </a:r>
            <a:r>
              <a:rPr lang="en-US" sz="2200" b="1" strike="noStrike" dirty="0" err="1">
                <a:solidFill>
                  <a:srgbClr val="000000"/>
                </a:solidFill>
                <a:latin typeface="Courier New"/>
                <a:ea typeface="DejaVu Sans"/>
              </a:rPr>
              <a:t>p.bio</a:t>
            </a:r>
            <a:r>
              <a:rPr lang="en-US" sz="2200" b="1" strike="noStrike" dirty="0">
                <a:solidFill>
                  <a:srgbClr val="000000"/>
                </a:solidFill>
                <a:latin typeface="Courier New"/>
                <a:ea typeface="DejaVu Sans"/>
              </a:rPr>
              <a:t>" ).</a:t>
            </a:r>
            <a:r>
              <a:rPr lang="en-US" sz="2200" b="1" strike="noStrike" dirty="0" err="1">
                <a:solidFill>
                  <a:srgbClr val="000000"/>
                </a:solidFill>
                <a:latin typeface="Courier New"/>
                <a:ea typeface="DejaVu Sans"/>
              </a:rPr>
              <a:t>attr</a:t>
            </a:r>
            <a:r>
              <a:rPr lang="en-US" sz="2200" b="1" strike="noStrike" dirty="0">
                <a:solidFill>
                  <a:srgbClr val="000000"/>
                </a:solidFill>
                <a:latin typeface="Courier New"/>
                <a:ea typeface="DejaVu Sans"/>
              </a:rPr>
              <a:t>( "title", </a:t>
            </a:r>
            <a:r>
              <a:rPr lang="en-US" sz="2200" b="1" strike="noStrike" dirty="0" smtClean="0">
                <a:solidFill>
                  <a:srgbClr val="000000"/>
                </a:solidFill>
                <a:latin typeface="Courier New"/>
                <a:ea typeface="DejaVu Sans"/>
              </a:rPr>
              <a:t>"Biography</a:t>
            </a:r>
            <a:r>
              <a:rPr lang="en-US" sz="2200" b="1" strike="noStrike" dirty="0">
                <a:solidFill>
                  <a:srgbClr val="000000"/>
                </a:solidFill>
                <a:latin typeface="Courier New"/>
                <a:ea typeface="DejaVu Sans"/>
              </a:rPr>
              <a:t>" );</a:t>
            </a:r>
            <a:endParaRPr dirty="0"/>
          </a:p>
          <a:p>
            <a:pPr lvl="1">
              <a:lnSpc>
                <a:spcPct val="90000"/>
              </a:lnSpc>
            </a:pPr>
            <a:r>
              <a:rPr lang="en-US" sz="2200" b="1" strike="noStrike" dirty="0" smtClean="0">
                <a:solidFill>
                  <a:srgbClr val="000000"/>
                </a:solidFill>
                <a:latin typeface="Courier New"/>
                <a:ea typeface="DejaVu Sans"/>
              </a:rPr>
              <a:t>$("#abstract, .note, footer").</a:t>
            </a:r>
            <a:r>
              <a:rPr lang="en-US" sz="2200" b="1" strike="noStrike" dirty="0" err="1" smtClean="0">
                <a:solidFill>
                  <a:srgbClr val="000000"/>
                </a:solidFill>
                <a:latin typeface="Courier New"/>
                <a:ea typeface="DejaVu Sans"/>
              </a:rPr>
              <a:t>css</a:t>
            </a:r>
            <a:r>
              <a:rPr lang="en-US" sz="2200" b="1" strike="noStrike" dirty="0" smtClean="0">
                <a:solidFill>
                  <a:srgbClr val="000000"/>
                </a:solidFill>
                <a:latin typeface="Courier New"/>
                <a:ea typeface="DejaVu Sans"/>
              </a:rPr>
              <a:t>("font-weight", "bold");</a:t>
            </a:r>
            <a:endParaRPr dirty="0" smtClean="0"/>
          </a:p>
          <a:p>
            <a:pPr lvl="1">
              <a:lnSpc>
                <a:spcPct val="90000"/>
              </a:lnSpc>
            </a:pPr>
            <a:endParaRPr lang="en-US" sz="2200" b="1" dirty="0" smtClean="0">
              <a:solidFill>
                <a:srgbClr val="000000"/>
              </a:solidFill>
              <a:latin typeface="Courier New"/>
            </a:endParaRPr>
          </a:p>
          <a:p>
            <a:pPr lvl="1">
              <a:lnSpc>
                <a:spcPct val="90000"/>
              </a:lnSpc>
            </a:pPr>
            <a:r>
              <a:rPr lang="en-US" sz="2200" b="1" dirty="0" smtClean="0">
                <a:solidFill>
                  <a:srgbClr val="000000"/>
                </a:solidFill>
                <a:latin typeface="Courier New"/>
              </a:rPr>
              <a:t>// all DIVs containing a (nested) paragraph</a:t>
            </a:r>
            <a:endParaRPr lang="en-US" sz="2400" dirty="0" smtClean="0"/>
          </a:p>
          <a:p>
            <a:pPr lvl="1">
              <a:lnSpc>
                <a:spcPct val="90000"/>
              </a:lnSpc>
            </a:pPr>
            <a:r>
              <a:rPr lang="en-US" sz="2200" b="1" dirty="0" smtClean="0">
                <a:solidFill>
                  <a:srgbClr val="000000"/>
                </a:solidFill>
                <a:latin typeface="Courier New"/>
              </a:rPr>
              <a:t>$( "</a:t>
            </a:r>
            <a:r>
              <a:rPr lang="en-US" sz="2200" b="1" dirty="0" err="1" smtClean="0">
                <a:solidFill>
                  <a:srgbClr val="000000"/>
                </a:solidFill>
                <a:latin typeface="Courier New"/>
              </a:rPr>
              <a:t>div:has</a:t>
            </a:r>
            <a:r>
              <a:rPr lang="en-US" sz="2200" b="1" dirty="0" smtClean="0">
                <a:solidFill>
                  <a:srgbClr val="000000"/>
                </a:solidFill>
                <a:latin typeface="Courier New"/>
              </a:rPr>
              <a:t>(p)" ).</a:t>
            </a:r>
            <a:r>
              <a:rPr lang="en-US" sz="2200" b="1" dirty="0" err="1" smtClean="0">
                <a:solidFill>
                  <a:srgbClr val="000000"/>
                </a:solidFill>
                <a:latin typeface="Courier New"/>
              </a:rPr>
              <a:t>addClass</a:t>
            </a:r>
            <a:r>
              <a:rPr lang="en-US" sz="2200" b="1" dirty="0" smtClean="0">
                <a:solidFill>
                  <a:srgbClr val="000000"/>
                </a:solidFill>
                <a:latin typeface="Courier New"/>
              </a:rPr>
              <a:t>( "classy" );</a:t>
            </a:r>
            <a:endParaRPr lang="en-US" sz="2400" dirty="0" smtClean="0"/>
          </a:p>
          <a:p>
            <a:pPr lvl="1">
              <a:lnSpc>
                <a:spcPct val="90000"/>
              </a:lnSpc>
            </a:pPr>
            <a:endParaRPr lang="en-US" sz="2200" b="1" strike="noStrike" dirty="0" smtClean="0">
              <a:solidFill>
                <a:srgbClr val="000000"/>
              </a:solidFill>
              <a:latin typeface="Courier New"/>
              <a:ea typeface="DejaVu Sans"/>
            </a:endParaRPr>
          </a:p>
          <a:p>
            <a:pPr lvl="1">
              <a:lnSpc>
                <a:spcPct val="90000"/>
              </a:lnSpc>
            </a:pPr>
            <a:r>
              <a:rPr lang="en-US" sz="2200" b="1" strike="noStrike" dirty="0" smtClean="0">
                <a:solidFill>
                  <a:srgbClr val="000000"/>
                </a:solidFill>
                <a:latin typeface="Courier New"/>
                <a:ea typeface="DejaVu Sans"/>
              </a:rPr>
              <a:t>$("</a:t>
            </a:r>
            <a:r>
              <a:rPr lang="en-US" sz="2200" b="1" strike="noStrike" dirty="0">
                <a:solidFill>
                  <a:srgbClr val="000000"/>
                </a:solidFill>
                <a:latin typeface="Courier New"/>
                <a:ea typeface="DejaVu Sans"/>
              </a:rPr>
              <a:t>h1:contains('John')").</a:t>
            </a:r>
            <a:r>
              <a:rPr lang="en-US" sz="2200" b="1" strike="noStrike" dirty="0" err="1">
                <a:solidFill>
                  <a:srgbClr val="000000"/>
                </a:solidFill>
                <a:latin typeface="Courier New"/>
                <a:ea typeface="DejaVu Sans"/>
              </a:rPr>
              <a:t>css</a:t>
            </a:r>
            <a:r>
              <a:rPr lang="en-US" sz="2200" b="1" strike="noStrike" dirty="0">
                <a:solidFill>
                  <a:srgbClr val="000000"/>
                </a:solidFill>
                <a:latin typeface="Courier New"/>
                <a:ea typeface="DejaVu Sans"/>
              </a:rPr>
              <a:t>("color", "red</a:t>
            </a:r>
            <a:r>
              <a:rPr lang="en-US" sz="2200" b="1" strike="noStrike" dirty="0" smtClean="0">
                <a:solidFill>
                  <a:srgbClr val="000000"/>
                </a:solidFill>
                <a:latin typeface="Courier New"/>
                <a:ea typeface="DejaVu Sans"/>
              </a:rPr>
              <a:t>");</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a:solidFill>
                  <a:srgbClr val="000000"/>
                </a:solidFill>
                <a:latin typeface="Arial"/>
                <a:ea typeface="DejaVu Sans"/>
              </a:rPr>
              <a:t>JavaScript Events</a:t>
            </a:r>
            <a:endParaRPr/>
          </a:p>
        </p:txBody>
      </p:sp>
      <p:sp>
        <p:nvSpPr>
          <p:cNvPr id="120"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a:lnSpc>
                <a:spcPct val="90000"/>
              </a:lnSpc>
            </a:pPr>
            <a:r>
              <a:rPr lang="en-US" sz="2800" b="1" strike="noStrike" dirty="0">
                <a:solidFill>
                  <a:srgbClr val="000000"/>
                </a:solidFill>
                <a:latin typeface="Arial"/>
                <a:ea typeface="DejaVu Sans"/>
              </a:rPr>
              <a:t>Discussion:</a:t>
            </a:r>
            <a:endParaRPr dirty="0"/>
          </a:p>
          <a:p>
            <a:pPr lvl="1">
              <a:lnSpc>
                <a:spcPct val="90000"/>
              </a:lnSpc>
            </a:pPr>
            <a:r>
              <a:rPr lang="en-US" sz="2400" strike="noStrike" dirty="0">
                <a:solidFill>
                  <a:srgbClr val="000000"/>
                </a:solidFill>
                <a:latin typeface="Arial"/>
                <a:ea typeface="DejaVu Sans"/>
              </a:rPr>
              <a:t>Events are triggered when the user performs an action (e.g. moves mouse, clicks button, presses a key).</a:t>
            </a:r>
            <a:endParaRPr dirty="0"/>
          </a:p>
          <a:p>
            <a:pPr>
              <a:lnSpc>
                <a:spcPct val="90000"/>
              </a:lnSpc>
            </a:pPr>
            <a:endParaRPr dirty="0"/>
          </a:p>
          <a:p>
            <a:pPr>
              <a:lnSpc>
                <a:spcPct val="90000"/>
              </a:lnSpc>
            </a:pPr>
            <a:r>
              <a:rPr lang="en-US" sz="2800" b="1" strike="noStrike" dirty="0">
                <a:solidFill>
                  <a:srgbClr val="000000"/>
                </a:solidFill>
                <a:latin typeface="Arial"/>
                <a:ea typeface="DejaVu Sans"/>
              </a:rPr>
              <a:t>Review:</a:t>
            </a:r>
            <a:endParaRPr dirty="0"/>
          </a:p>
          <a:p>
            <a:pPr lvl="1">
              <a:lnSpc>
                <a:spcPct val="90000"/>
              </a:lnSpc>
            </a:pPr>
            <a:r>
              <a:rPr lang="en-US" sz="2400" strike="noStrike" dirty="0">
                <a:solidFill>
                  <a:srgbClr val="000000"/>
                </a:solidFill>
                <a:latin typeface="Arial"/>
                <a:ea typeface="DejaVu Sans"/>
              </a:rPr>
              <a:t>A browser event can be handled by attaching an event handler to an element.</a:t>
            </a:r>
            <a:endParaRPr dirty="0"/>
          </a:p>
          <a:p>
            <a:pPr>
              <a:lnSpc>
                <a:spcPct val="90000"/>
              </a:lnSpc>
            </a:pPr>
            <a:endParaRPr dirty="0"/>
          </a:p>
          <a:p>
            <a:pPr>
              <a:lnSpc>
                <a:spcPct val="90000"/>
              </a:lnSpc>
            </a:pPr>
            <a:r>
              <a:rPr lang="en-US" sz="2800" b="1" strike="noStrike" dirty="0">
                <a:solidFill>
                  <a:srgbClr val="000000"/>
                </a:solidFill>
                <a:latin typeface="Arial"/>
                <a:ea typeface="DejaVu Sans"/>
              </a:rPr>
              <a:t>JavaScript Example:</a:t>
            </a:r>
            <a:endParaRPr dirty="0"/>
          </a:p>
          <a:p>
            <a:pPr lvl="1">
              <a:lnSpc>
                <a:spcPct val="90000"/>
              </a:lnSpc>
            </a:pPr>
            <a:r>
              <a:rPr lang="en-US" sz="2200" b="1" strike="noStrike" dirty="0" err="1">
                <a:solidFill>
                  <a:srgbClr val="000000"/>
                </a:solidFill>
                <a:latin typeface="Courier New"/>
                <a:ea typeface="DejaVu Sans"/>
              </a:rPr>
              <a:t>var</a:t>
            </a:r>
            <a:r>
              <a:rPr lang="en-US" sz="2200" b="1" strike="noStrike" dirty="0">
                <a:solidFill>
                  <a:srgbClr val="000000"/>
                </a:solidFill>
                <a:latin typeface="Courier New"/>
                <a:ea typeface="DejaVu Sans"/>
              </a:rPr>
              <a:t> push = </a:t>
            </a:r>
            <a:r>
              <a:rPr lang="en-US" sz="2200" b="1" strike="noStrike" dirty="0" err="1">
                <a:solidFill>
                  <a:srgbClr val="000000"/>
                </a:solidFill>
                <a:latin typeface="Courier New"/>
                <a:ea typeface="DejaVu Sans"/>
              </a:rPr>
              <a:t>document.getElementById</a:t>
            </a:r>
            <a:r>
              <a:rPr lang="en-US" sz="2200" b="1" strike="noStrike" dirty="0">
                <a:solidFill>
                  <a:srgbClr val="000000"/>
                </a:solidFill>
                <a:latin typeface="Courier New"/>
                <a:ea typeface="DejaVu Sans"/>
              </a:rPr>
              <a:t>('</a:t>
            </a:r>
            <a:r>
              <a:rPr lang="en-US" sz="2200" b="1" strike="noStrike" dirty="0" err="1">
                <a:solidFill>
                  <a:srgbClr val="000000"/>
                </a:solidFill>
                <a:latin typeface="Courier New"/>
                <a:ea typeface="DejaVu Sans"/>
              </a:rPr>
              <a:t>dontClick</a:t>
            </a:r>
            <a:r>
              <a:rPr lang="en-US" sz="2200" b="1" strike="noStrike" dirty="0">
                <a:solidFill>
                  <a:srgbClr val="000000"/>
                </a:solidFill>
                <a:latin typeface="Courier New"/>
                <a:ea typeface="DejaVu Sans"/>
              </a:rPr>
              <a:t>');</a:t>
            </a:r>
            <a:endParaRPr dirty="0"/>
          </a:p>
          <a:p>
            <a:pPr lvl="1">
              <a:lnSpc>
                <a:spcPct val="90000"/>
              </a:lnSpc>
            </a:pPr>
            <a:endParaRPr dirty="0"/>
          </a:p>
          <a:p>
            <a:pPr lvl="1">
              <a:lnSpc>
                <a:spcPct val="90000"/>
              </a:lnSpc>
            </a:pPr>
            <a:r>
              <a:rPr lang="en-US" sz="2200" b="1" strike="noStrike" dirty="0" err="1">
                <a:solidFill>
                  <a:srgbClr val="000000"/>
                </a:solidFill>
                <a:latin typeface="Courier New"/>
                <a:ea typeface="DejaVu Sans"/>
              </a:rPr>
              <a:t>push.onclick</a:t>
            </a:r>
            <a:r>
              <a:rPr lang="en-US" sz="2200" b="1" strike="noStrike" dirty="0">
                <a:solidFill>
                  <a:srgbClr val="000000"/>
                </a:solidFill>
                <a:latin typeface="Courier New"/>
                <a:ea typeface="DejaVu Sans"/>
              </a:rPr>
              <a:t> = function() {</a:t>
            </a:r>
            <a:endParaRPr dirty="0"/>
          </a:p>
          <a:p>
            <a:pPr lvl="1">
              <a:lnSpc>
                <a:spcPct val="90000"/>
              </a:lnSpc>
            </a:pPr>
            <a:r>
              <a:rPr lang="en-US" sz="2200" b="1" strike="noStrike" dirty="0">
                <a:solidFill>
                  <a:srgbClr val="000000"/>
                </a:solidFill>
                <a:latin typeface="Courier New"/>
                <a:ea typeface="DejaVu Sans"/>
              </a:rPr>
              <a:t>		</a:t>
            </a:r>
            <a:r>
              <a:rPr lang="en-US" sz="2200" b="1" strike="noStrike" dirty="0" err="1">
                <a:solidFill>
                  <a:srgbClr val="000000"/>
                </a:solidFill>
                <a:latin typeface="Courier New"/>
                <a:ea typeface="DejaVu Sans"/>
              </a:rPr>
              <a:t>var</a:t>
            </a:r>
            <a:r>
              <a:rPr lang="en-US" sz="2200" b="1" strike="noStrike" dirty="0">
                <a:solidFill>
                  <a:srgbClr val="000000"/>
                </a:solidFill>
                <a:latin typeface="Courier New"/>
                <a:ea typeface="DejaVu Sans"/>
              </a:rPr>
              <a:t> </a:t>
            </a:r>
            <a:r>
              <a:rPr lang="en-US" sz="2200" b="1" strike="noStrike" dirty="0" err="1">
                <a:solidFill>
                  <a:srgbClr val="000000"/>
                </a:solidFill>
                <a:latin typeface="Courier New"/>
                <a:ea typeface="DejaVu Sans"/>
              </a:rPr>
              <a:t>obj</a:t>
            </a:r>
            <a:r>
              <a:rPr lang="en-US" sz="2200" b="1" strike="noStrike" dirty="0">
                <a:solidFill>
                  <a:srgbClr val="000000"/>
                </a:solidFill>
                <a:latin typeface="Courier New"/>
                <a:ea typeface="DejaVu Sans"/>
              </a:rPr>
              <a:t> = </a:t>
            </a:r>
            <a:r>
              <a:rPr lang="en-US" sz="2200" b="1" strike="noStrike" dirty="0" err="1">
                <a:solidFill>
                  <a:srgbClr val="000000"/>
                </a:solidFill>
                <a:latin typeface="Courier New"/>
                <a:ea typeface="DejaVu Sans"/>
              </a:rPr>
              <a:t>document.getElementById</a:t>
            </a:r>
            <a:r>
              <a:rPr lang="en-US" sz="2200" b="1" strike="noStrike" dirty="0">
                <a:solidFill>
                  <a:srgbClr val="000000"/>
                </a:solidFill>
                <a:latin typeface="Courier New"/>
                <a:ea typeface="DejaVu Sans"/>
              </a:rPr>
              <a:t>('result');</a:t>
            </a:r>
            <a:endParaRPr dirty="0"/>
          </a:p>
          <a:p>
            <a:pPr lvl="1">
              <a:lnSpc>
                <a:spcPct val="90000"/>
              </a:lnSpc>
            </a:pPr>
            <a:r>
              <a:rPr lang="en-US" sz="2200" b="1" strike="noStrike" dirty="0">
                <a:solidFill>
                  <a:srgbClr val="000000"/>
                </a:solidFill>
                <a:latin typeface="Courier New"/>
                <a:ea typeface="DejaVu Sans"/>
              </a:rPr>
              <a:t>   </a:t>
            </a:r>
            <a:r>
              <a:rPr lang="en-US" sz="2200" b="1" strike="noStrike" dirty="0" err="1">
                <a:solidFill>
                  <a:srgbClr val="000000"/>
                </a:solidFill>
                <a:latin typeface="Courier New"/>
                <a:ea typeface="DejaVu Sans"/>
              </a:rPr>
              <a:t>obj.innerHTML</a:t>
            </a:r>
            <a:r>
              <a:rPr lang="en-US" sz="2200" b="1" strike="noStrike" dirty="0">
                <a:solidFill>
                  <a:srgbClr val="000000"/>
                </a:solidFill>
                <a:latin typeface="Courier New"/>
                <a:ea typeface="DejaVu Sans"/>
              </a:rPr>
              <a:t> = "Ouch! That hurts.";</a:t>
            </a:r>
            <a:endParaRPr dirty="0"/>
          </a:p>
          <a:p>
            <a:pPr lvl="1">
              <a:lnSpc>
                <a:spcPct val="90000"/>
              </a:lnSpc>
            </a:pPr>
            <a:r>
              <a:rPr lang="en-US" sz="2200" b="1" strike="noStrike" dirty="0">
                <a:solidFill>
                  <a:srgbClr val="000000"/>
                </a:solidFill>
                <a:latin typeface="Courier New"/>
                <a:ea typeface="DejaVu Sans"/>
              </a:rPr>
              <a:t>};</a:t>
            </a:r>
            <a:endParaRPr dirty="0"/>
          </a:p>
        </p:txBody>
      </p:sp>
      <p:sp>
        <p:nvSpPr>
          <p:cNvPr id="121" name="CustomShape 3"/>
          <p:cNvSpPr/>
          <p:nvPr/>
        </p:nvSpPr>
        <p:spPr>
          <a:xfrm>
            <a:off x="5923080" y="6218196"/>
            <a:ext cx="2337120" cy="402840"/>
          </a:xfrm>
          <a:prstGeom prst="roundRect">
            <a:avLst>
              <a:gd name="adj" fmla="val 13910"/>
            </a:avLst>
          </a:prstGeom>
          <a:ln/>
        </p:spPr>
        <p:style>
          <a:lnRef idx="1">
            <a:schemeClr val="accent5"/>
          </a:lnRef>
          <a:fillRef idx="2">
            <a:schemeClr val="accent5"/>
          </a:fillRef>
          <a:effectRef idx="1">
            <a:schemeClr val="accent5"/>
          </a:effectRef>
          <a:fontRef idx="minor">
            <a:schemeClr val="dk1"/>
          </a:fontRef>
        </p:style>
        <p:txBody>
          <a:bodyPr wrap="none" lIns="90000" tIns="45000" rIns="90000" bIns="45000" anchor="ctr"/>
          <a:lstStyle/>
          <a:p>
            <a:pPr algn="ctr">
              <a:lnSpc>
                <a:spcPct val="100000"/>
              </a:lnSpc>
            </a:pPr>
            <a:r>
              <a:rPr lang="en-US" strike="noStrike" dirty="0">
                <a:solidFill>
                  <a:schemeClr val="bg1"/>
                </a:solidFill>
                <a:latin typeface="Arial"/>
                <a:ea typeface="DejaVu Sans"/>
                <a:hlinkClick r:id="rId2"/>
              </a:rPr>
              <a:t>eventJavaScript.html</a:t>
            </a:r>
            <a:endParaRPr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dirty="0">
                <a:solidFill>
                  <a:srgbClr val="000000"/>
                </a:solidFill>
                <a:latin typeface="Arial"/>
                <a:ea typeface="DejaVu Sans"/>
              </a:rPr>
              <a:t>jQuery Events</a:t>
            </a:r>
            <a:endParaRPr dirty="0"/>
          </a:p>
        </p:txBody>
      </p:sp>
      <p:sp>
        <p:nvSpPr>
          <p:cNvPr id="123"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800" b="1" strike="noStrike" dirty="0">
                <a:solidFill>
                  <a:srgbClr val="000000"/>
                </a:solidFill>
                <a:latin typeface="Arial"/>
                <a:ea typeface="DejaVu Sans"/>
              </a:rPr>
              <a:t>Discussion:</a:t>
            </a:r>
            <a:endParaRPr dirty="0"/>
          </a:p>
          <a:p>
            <a:pPr lvl="1">
              <a:lnSpc>
                <a:spcPct val="90000"/>
              </a:lnSpc>
            </a:pPr>
            <a:r>
              <a:rPr lang="en-US" sz="2400" strike="noStrike" dirty="0">
                <a:solidFill>
                  <a:srgbClr val="000000"/>
                </a:solidFill>
                <a:latin typeface="Arial"/>
                <a:ea typeface="DejaVu Sans"/>
              </a:rPr>
              <a:t>The jQuery selector removes the need for the JavaScript </a:t>
            </a:r>
            <a:r>
              <a:rPr lang="en-US" sz="2400" b="1" strike="noStrike" dirty="0" err="1">
                <a:solidFill>
                  <a:srgbClr val="000000"/>
                </a:solidFill>
                <a:latin typeface="Courier New"/>
                <a:ea typeface="DejaVu Sans"/>
              </a:rPr>
              <a:t>getElementById</a:t>
            </a:r>
            <a:r>
              <a:rPr lang="en-US" sz="2400" b="1" strike="noStrike" dirty="0">
                <a:solidFill>
                  <a:srgbClr val="000000"/>
                </a:solidFill>
                <a:latin typeface="Courier New"/>
                <a:ea typeface="DejaVu Sans"/>
              </a:rPr>
              <a:t>()</a:t>
            </a:r>
            <a:r>
              <a:rPr lang="en-US" sz="2400" strike="noStrike" dirty="0">
                <a:solidFill>
                  <a:srgbClr val="000000"/>
                </a:solidFill>
                <a:latin typeface="Arial"/>
                <a:ea typeface="DejaVu Sans"/>
              </a:rPr>
              <a:t> </a:t>
            </a:r>
            <a:r>
              <a:rPr lang="en-US" sz="2400" strike="noStrike" dirty="0" smtClean="0">
                <a:solidFill>
                  <a:srgbClr val="000000"/>
                </a:solidFill>
                <a:latin typeface="Arial"/>
                <a:ea typeface="DejaVu Sans"/>
              </a:rPr>
              <a:t>method. In </a:t>
            </a:r>
            <a:r>
              <a:rPr lang="en-US" sz="2400" strike="noStrike" dirty="0">
                <a:solidFill>
                  <a:srgbClr val="000000"/>
                </a:solidFill>
                <a:latin typeface="Arial"/>
                <a:ea typeface="DejaVu Sans"/>
              </a:rPr>
              <a:t>addition, the jQuery </a:t>
            </a:r>
            <a:r>
              <a:rPr lang="en-US" sz="2400" b="1" strike="noStrike" dirty="0">
                <a:solidFill>
                  <a:srgbClr val="000000"/>
                </a:solidFill>
                <a:latin typeface="Courier New"/>
                <a:ea typeface="DejaVu Sans"/>
              </a:rPr>
              <a:t>html()</a:t>
            </a:r>
            <a:r>
              <a:rPr lang="en-US" sz="2400" strike="noStrike" dirty="0">
                <a:solidFill>
                  <a:srgbClr val="000000"/>
                </a:solidFill>
                <a:latin typeface="Arial"/>
                <a:ea typeface="DejaVu Sans"/>
              </a:rPr>
              <a:t> method takes the place of the JavaScript </a:t>
            </a:r>
            <a:r>
              <a:rPr lang="en-US" sz="2400" b="1" strike="noStrike" dirty="0" err="1">
                <a:solidFill>
                  <a:srgbClr val="000000"/>
                </a:solidFill>
                <a:latin typeface="Courier New"/>
                <a:ea typeface="DejaVu Sans"/>
              </a:rPr>
              <a:t>innerHTML</a:t>
            </a:r>
            <a:r>
              <a:rPr lang="en-US" sz="2400" b="1" strike="noStrike" dirty="0">
                <a:solidFill>
                  <a:srgbClr val="000000"/>
                </a:solidFill>
                <a:latin typeface="Courier New"/>
                <a:ea typeface="DejaVu Sans"/>
              </a:rPr>
              <a:t>()</a:t>
            </a:r>
            <a:r>
              <a:rPr lang="en-US" sz="2400" strike="noStrike" dirty="0">
                <a:solidFill>
                  <a:srgbClr val="000000"/>
                </a:solidFill>
                <a:latin typeface="Arial"/>
                <a:ea typeface="DejaVu Sans"/>
              </a:rPr>
              <a:t> method.</a:t>
            </a:r>
            <a:endParaRPr dirty="0"/>
          </a:p>
          <a:p>
            <a:pPr>
              <a:lnSpc>
                <a:spcPct val="90000"/>
              </a:lnSpc>
            </a:pPr>
            <a:endParaRPr dirty="0"/>
          </a:p>
          <a:p>
            <a:pPr>
              <a:lnSpc>
                <a:spcPct val="90000"/>
              </a:lnSpc>
            </a:pPr>
            <a:r>
              <a:rPr lang="en-US" sz="2800" b="1" strike="noStrike" dirty="0" smtClean="0">
                <a:solidFill>
                  <a:srgbClr val="000000"/>
                </a:solidFill>
                <a:latin typeface="Arial"/>
                <a:ea typeface="DejaVu Sans"/>
              </a:rPr>
              <a:t>jQuery Example:</a:t>
            </a:r>
            <a:endParaRPr dirty="0" smtClean="0"/>
          </a:p>
          <a:p>
            <a:pPr lvl="1">
              <a:lnSpc>
                <a:spcPct val="90000"/>
              </a:lnSpc>
            </a:pPr>
            <a:r>
              <a:rPr lang="en-US" sz="2100" b="1" strike="noStrike" dirty="0" smtClean="0">
                <a:solidFill>
                  <a:srgbClr val="000000"/>
                </a:solidFill>
                <a:latin typeface="Courier New"/>
                <a:ea typeface="DejaVu Sans"/>
              </a:rPr>
              <a:t>$( </a:t>
            </a:r>
            <a:r>
              <a:rPr lang="en-US" sz="2100" b="1" strike="noStrike" dirty="0">
                <a:solidFill>
                  <a:srgbClr val="000000"/>
                </a:solidFill>
                <a:latin typeface="Courier New"/>
                <a:ea typeface="DejaVu Sans"/>
              </a:rPr>
              <a:t>"#</a:t>
            </a:r>
            <a:r>
              <a:rPr lang="en-US" sz="2100" b="1" strike="noStrike" dirty="0" err="1">
                <a:solidFill>
                  <a:srgbClr val="000000"/>
                </a:solidFill>
                <a:latin typeface="Courier New"/>
                <a:ea typeface="DejaVu Sans"/>
              </a:rPr>
              <a:t>dontClick</a:t>
            </a:r>
            <a:r>
              <a:rPr lang="en-US" sz="2100" b="1" strike="noStrike" dirty="0">
                <a:solidFill>
                  <a:srgbClr val="000000"/>
                </a:solidFill>
                <a:latin typeface="Courier New"/>
                <a:ea typeface="DejaVu Sans"/>
              </a:rPr>
              <a:t>" ).click( function() {</a:t>
            </a:r>
            <a:endParaRPr dirty="0"/>
          </a:p>
          <a:p>
            <a:pPr lvl="1">
              <a:lnSpc>
                <a:spcPct val="90000"/>
              </a:lnSpc>
            </a:pPr>
            <a:r>
              <a:rPr lang="en-US" sz="2100" b="1" strike="noStrike" dirty="0">
                <a:solidFill>
                  <a:srgbClr val="000000"/>
                </a:solidFill>
                <a:latin typeface="Courier New"/>
                <a:ea typeface="DejaVu Sans"/>
              </a:rPr>
              <a:t>   $( "#result" ).html( "Ouch! That hurts." );</a:t>
            </a:r>
            <a:endParaRPr dirty="0"/>
          </a:p>
          <a:p>
            <a:pPr lvl="1">
              <a:lnSpc>
                <a:spcPct val="90000"/>
              </a:lnSpc>
            </a:pPr>
            <a:r>
              <a:rPr lang="en-US" sz="2100" b="1" strike="noStrike" dirty="0">
                <a:solidFill>
                  <a:srgbClr val="000000"/>
                </a:solidFill>
                <a:latin typeface="Courier New"/>
                <a:ea typeface="DejaVu Sans"/>
              </a:rPr>
              <a:t>});</a:t>
            </a:r>
            <a:endParaRPr dirty="0"/>
          </a:p>
        </p:txBody>
      </p:sp>
      <p:sp>
        <p:nvSpPr>
          <p:cNvPr id="124" name="CustomShape 3"/>
          <p:cNvSpPr/>
          <p:nvPr/>
        </p:nvSpPr>
        <p:spPr>
          <a:xfrm>
            <a:off x="6097680" y="6143040"/>
            <a:ext cx="1988280" cy="402840"/>
          </a:xfrm>
          <a:prstGeom prst="roundRect">
            <a:avLst>
              <a:gd name="adj" fmla="val 13910"/>
            </a:avLst>
          </a:prstGeom>
          <a:ln/>
        </p:spPr>
        <p:style>
          <a:lnRef idx="1">
            <a:schemeClr val="accent5"/>
          </a:lnRef>
          <a:fillRef idx="2">
            <a:schemeClr val="accent5"/>
          </a:fillRef>
          <a:effectRef idx="1">
            <a:schemeClr val="accent5"/>
          </a:effectRef>
          <a:fontRef idx="minor">
            <a:schemeClr val="dk1"/>
          </a:fontRef>
        </p:style>
        <p:txBody>
          <a:bodyPr wrap="none" lIns="90000" tIns="45000" rIns="90000" bIns="45000" anchor="ctr"/>
          <a:lstStyle/>
          <a:p>
            <a:pPr algn="ctr">
              <a:lnSpc>
                <a:spcPct val="100000"/>
              </a:lnSpc>
            </a:pPr>
            <a:r>
              <a:rPr lang="en-US" strike="noStrike" dirty="0">
                <a:solidFill>
                  <a:schemeClr val="bg1"/>
                </a:solidFill>
                <a:latin typeface="Arial"/>
                <a:ea typeface="DejaVu Sans"/>
                <a:hlinkClick r:id="rId3"/>
              </a:rPr>
              <a:t>eventJQuery.html</a:t>
            </a:r>
            <a:endParaRPr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dirty="0" smtClean="0">
                <a:solidFill>
                  <a:srgbClr val="000000"/>
                </a:solidFill>
                <a:latin typeface="Arial"/>
                <a:ea typeface="DejaVu Sans"/>
              </a:rPr>
              <a:t>Can jQuery reference itself?</a:t>
            </a:r>
            <a:endParaRPr sz="4400" dirty="0"/>
          </a:p>
        </p:txBody>
      </p:sp>
      <p:sp>
        <p:nvSpPr>
          <p:cNvPr id="152"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a:lnSpc>
                <a:spcPct val="90000"/>
              </a:lnSpc>
            </a:pPr>
            <a:r>
              <a:rPr lang="en-US" sz="2800" b="1" dirty="0">
                <a:solidFill>
                  <a:srgbClr val="000000"/>
                </a:solidFill>
              </a:rPr>
              <a:t>Discussion:</a:t>
            </a:r>
            <a:endParaRPr lang="en-US" dirty="0" smtClean="0"/>
          </a:p>
          <a:p>
            <a:pPr lvl="1">
              <a:lnSpc>
                <a:spcPct val="90000"/>
              </a:lnSpc>
            </a:pPr>
            <a:r>
              <a:rPr lang="en-US" sz="2400" dirty="0">
                <a:solidFill>
                  <a:srgbClr val="000000"/>
                </a:solidFill>
              </a:rPr>
              <a:t>Notice that in </a:t>
            </a:r>
            <a:r>
              <a:rPr lang="en-US" sz="2400" dirty="0" smtClean="0">
                <a:solidFill>
                  <a:srgbClr val="000000"/>
                </a:solidFill>
              </a:rPr>
              <a:t>this </a:t>
            </a:r>
            <a:r>
              <a:rPr lang="en-US" sz="2400" dirty="0">
                <a:solidFill>
                  <a:srgbClr val="000000"/>
                </a:solidFill>
              </a:rPr>
              <a:t>example, the selector </a:t>
            </a:r>
            <a:r>
              <a:rPr lang="en-US" sz="2400" b="1" dirty="0" smtClean="0">
                <a:solidFill>
                  <a:srgbClr val="000000"/>
                </a:solidFill>
                <a:latin typeface="Courier New"/>
              </a:rPr>
              <a:t>$('#</a:t>
            </a:r>
            <a:r>
              <a:rPr lang="en-US" sz="2400" b="1" dirty="0" err="1" smtClean="0">
                <a:solidFill>
                  <a:srgbClr val="000000"/>
                </a:solidFill>
                <a:latin typeface="Courier New"/>
              </a:rPr>
              <a:t>colorText</a:t>
            </a:r>
            <a:r>
              <a:rPr lang="en-US" sz="2400" b="1" dirty="0" smtClean="0">
                <a:solidFill>
                  <a:srgbClr val="000000"/>
                </a:solidFill>
                <a:latin typeface="Courier New"/>
              </a:rPr>
              <a:t>')</a:t>
            </a:r>
            <a:r>
              <a:rPr lang="en-US" sz="2400" dirty="0">
                <a:solidFill>
                  <a:srgbClr val="000000"/>
                </a:solidFill>
              </a:rPr>
              <a:t> is </a:t>
            </a:r>
            <a:r>
              <a:rPr lang="en-US" sz="2400" dirty="0" smtClean="0">
                <a:solidFill>
                  <a:srgbClr val="000000"/>
                </a:solidFill>
              </a:rPr>
              <a:t>used </a:t>
            </a:r>
            <a:r>
              <a:rPr lang="en-US" sz="2400" dirty="0">
                <a:solidFill>
                  <a:srgbClr val="000000"/>
                </a:solidFill>
              </a:rPr>
              <a:t>to specify the event handler and an identical selector is also being used to obtain the value of that same element inside the anonymous function</a:t>
            </a:r>
            <a:r>
              <a:rPr lang="en-US" sz="2400" dirty="0" smtClean="0">
                <a:solidFill>
                  <a:srgbClr val="000000"/>
                </a:solidFill>
              </a:rPr>
              <a:t>.</a:t>
            </a:r>
            <a:endParaRPr lang="en-US" sz="2400" dirty="0">
              <a:solidFill>
                <a:srgbClr val="000000"/>
              </a:solidFill>
            </a:endParaRPr>
          </a:p>
          <a:p>
            <a:pPr>
              <a:lnSpc>
                <a:spcPct val="90000"/>
              </a:lnSpc>
            </a:pPr>
            <a:endParaRPr lang="en-US" sz="2400" dirty="0">
              <a:solidFill>
                <a:srgbClr val="000000"/>
              </a:solidFill>
            </a:endParaRPr>
          </a:p>
          <a:p>
            <a:pPr>
              <a:lnSpc>
                <a:spcPct val="90000"/>
              </a:lnSpc>
            </a:pPr>
            <a:r>
              <a:rPr lang="en-US" sz="2800" b="1" strike="noStrike" dirty="0" smtClean="0">
                <a:solidFill>
                  <a:srgbClr val="000000"/>
                </a:solidFill>
                <a:latin typeface="Arial"/>
                <a:ea typeface="DejaVu Sans"/>
              </a:rPr>
              <a:t>Question:</a:t>
            </a:r>
            <a:endParaRPr dirty="0"/>
          </a:p>
          <a:p>
            <a:pPr lvl="1">
              <a:lnSpc>
                <a:spcPct val="90000"/>
              </a:lnSpc>
            </a:pPr>
            <a:r>
              <a:rPr lang="en-US" sz="2400" strike="noStrike" dirty="0" smtClean="0">
                <a:solidFill>
                  <a:srgbClr val="000000"/>
                </a:solidFill>
                <a:latin typeface="Arial"/>
                <a:ea typeface="DejaVu Sans"/>
              </a:rPr>
              <a:t>What if you had multiple text </a:t>
            </a:r>
            <a:r>
              <a:rPr lang="en-US" sz="2400" dirty="0" smtClean="0">
                <a:solidFill>
                  <a:srgbClr val="000000"/>
                </a:solidFill>
                <a:latin typeface="Arial"/>
                <a:ea typeface="DejaVu Sans"/>
              </a:rPr>
              <a:t>elements that all did the same thing?  Would you need to create a separate selector and anonymous function for each one?  </a:t>
            </a:r>
            <a:r>
              <a:rPr lang="en-US" sz="2400" strike="noStrike" dirty="0" smtClean="0">
                <a:solidFill>
                  <a:srgbClr val="000000"/>
                </a:solidFill>
                <a:latin typeface="Arial"/>
                <a:ea typeface="DejaVu Sans"/>
              </a:rPr>
              <a:t>Wouldn’t it be handy if jQuery could reference which selector had been selected?</a:t>
            </a:r>
          </a:p>
          <a:p>
            <a:pPr>
              <a:lnSpc>
                <a:spcPct val="90000"/>
              </a:lnSpc>
            </a:pPr>
            <a:endParaRPr lang="en-US" sz="2400" dirty="0">
              <a:solidFill>
                <a:srgbClr val="000000"/>
              </a:solidFill>
              <a:latin typeface="Arial"/>
              <a:ea typeface="DejaVu Sans"/>
            </a:endParaRPr>
          </a:p>
          <a:p>
            <a:r>
              <a:rPr lang="en-US" sz="2800" b="1" dirty="0" smtClean="0">
                <a:solidFill>
                  <a:srgbClr val="000000"/>
                </a:solidFill>
              </a:rPr>
              <a:t>jQuery Snippet:</a:t>
            </a:r>
            <a:endParaRPr lang="en-US" dirty="0" smtClean="0"/>
          </a:p>
          <a:p>
            <a:pPr lvl="1"/>
            <a:r>
              <a:rPr lang="en-US" sz="2100" b="1" dirty="0" smtClean="0">
                <a:solidFill>
                  <a:srgbClr val="000000"/>
                </a:solidFill>
                <a:latin typeface="Courier New"/>
              </a:rPr>
              <a:t>$( </a:t>
            </a:r>
            <a:r>
              <a:rPr lang="en-US" sz="2100" b="1" dirty="0">
                <a:solidFill>
                  <a:srgbClr val="000000"/>
                </a:solidFill>
                <a:latin typeface="Courier New"/>
              </a:rPr>
              <a:t>'document' ).ready( function() {</a:t>
            </a:r>
            <a:endParaRPr lang="en-US" dirty="0" smtClean="0"/>
          </a:p>
          <a:p>
            <a:pPr lvl="1"/>
            <a:r>
              <a:rPr lang="en-US" sz="2100" b="1" dirty="0" smtClean="0">
                <a:solidFill>
                  <a:srgbClr val="000000"/>
                </a:solidFill>
                <a:latin typeface="Courier New"/>
              </a:rPr>
              <a:t>   $( </a:t>
            </a:r>
            <a:r>
              <a:rPr lang="en-US" sz="2100" b="1" dirty="0">
                <a:solidFill>
                  <a:srgbClr val="000000"/>
                </a:solidFill>
                <a:latin typeface="Courier New"/>
              </a:rPr>
              <a:t>'#</a:t>
            </a:r>
            <a:r>
              <a:rPr lang="en-US" sz="2100" b="1" dirty="0" err="1">
                <a:solidFill>
                  <a:srgbClr val="000000"/>
                </a:solidFill>
                <a:latin typeface="Courier New"/>
              </a:rPr>
              <a:t>colorText</a:t>
            </a:r>
            <a:r>
              <a:rPr lang="en-US" sz="2100" b="1" dirty="0">
                <a:solidFill>
                  <a:srgbClr val="000000"/>
                </a:solidFill>
                <a:latin typeface="Courier New"/>
              </a:rPr>
              <a:t>' ).blur( function() {</a:t>
            </a:r>
            <a:endParaRPr lang="en-US" dirty="0" smtClean="0"/>
          </a:p>
          <a:p>
            <a:pPr lvl="1"/>
            <a:r>
              <a:rPr lang="en-US" sz="2100" b="1" dirty="0">
                <a:solidFill>
                  <a:srgbClr val="000000"/>
                </a:solidFill>
                <a:latin typeface="Courier New"/>
              </a:rPr>
              <a:t>   </a:t>
            </a:r>
            <a:r>
              <a:rPr lang="en-US" sz="2100" b="1" dirty="0" smtClean="0">
                <a:solidFill>
                  <a:srgbClr val="000000"/>
                </a:solidFill>
                <a:latin typeface="Courier New"/>
              </a:rPr>
              <a:t>   </a:t>
            </a:r>
            <a:r>
              <a:rPr lang="en-US" sz="2100" b="1" dirty="0" err="1" smtClean="0">
                <a:solidFill>
                  <a:srgbClr val="000000"/>
                </a:solidFill>
                <a:latin typeface="Courier New"/>
              </a:rPr>
              <a:t>var</a:t>
            </a:r>
            <a:r>
              <a:rPr lang="en-US" sz="2100" b="1" dirty="0" smtClean="0">
                <a:solidFill>
                  <a:srgbClr val="000000"/>
                </a:solidFill>
                <a:latin typeface="Courier New"/>
              </a:rPr>
              <a:t> </a:t>
            </a:r>
            <a:r>
              <a:rPr lang="en-US" sz="2100" b="1" dirty="0" err="1">
                <a:solidFill>
                  <a:srgbClr val="000000"/>
                </a:solidFill>
                <a:latin typeface="Courier New"/>
              </a:rPr>
              <a:t>colorValue</a:t>
            </a:r>
            <a:r>
              <a:rPr lang="en-US" sz="2100" b="1" dirty="0">
                <a:solidFill>
                  <a:srgbClr val="000000"/>
                </a:solidFill>
                <a:latin typeface="Courier New"/>
              </a:rPr>
              <a:t> = $( '#</a:t>
            </a:r>
            <a:r>
              <a:rPr lang="en-US" sz="2100" b="1" dirty="0" err="1">
                <a:solidFill>
                  <a:srgbClr val="000000"/>
                </a:solidFill>
                <a:latin typeface="Courier New"/>
              </a:rPr>
              <a:t>colorText</a:t>
            </a:r>
            <a:r>
              <a:rPr lang="en-US" sz="2100" b="1" dirty="0">
                <a:solidFill>
                  <a:srgbClr val="000000"/>
                </a:solidFill>
                <a:latin typeface="Courier New"/>
              </a:rPr>
              <a:t>' ).</a:t>
            </a:r>
            <a:r>
              <a:rPr lang="en-US" sz="2100" b="1" dirty="0" err="1">
                <a:solidFill>
                  <a:srgbClr val="000000"/>
                </a:solidFill>
                <a:latin typeface="Courier New"/>
              </a:rPr>
              <a:t>val</a:t>
            </a:r>
            <a:r>
              <a:rPr lang="en-US" sz="2100" b="1" dirty="0">
                <a:solidFill>
                  <a:srgbClr val="000000"/>
                </a:solidFill>
                <a:latin typeface="Courier New"/>
              </a:rPr>
              <a:t>();</a:t>
            </a:r>
            <a:endParaRPr lang="en-US" dirty="0" smtClean="0"/>
          </a:p>
          <a:p>
            <a:pPr lvl="1"/>
            <a:r>
              <a:rPr lang="en-US" sz="2100" b="1" dirty="0" smtClean="0">
                <a:solidFill>
                  <a:srgbClr val="000000"/>
                </a:solidFill>
                <a:latin typeface="Courier New"/>
              </a:rPr>
              <a:t>      ...</a:t>
            </a:r>
            <a:endParaRPr lang="en-US" dirty="0" smtClean="0"/>
          </a:p>
          <a:p>
            <a:pPr lvl="1"/>
            <a:r>
              <a:rPr lang="en-US" sz="2100" b="1" dirty="0">
                <a:solidFill>
                  <a:srgbClr val="000000"/>
                </a:solidFill>
                <a:latin typeface="Courier New"/>
              </a:rPr>
              <a:t>   </a:t>
            </a:r>
            <a:r>
              <a:rPr lang="en-US" sz="2100" b="1" dirty="0" smtClean="0">
                <a:solidFill>
                  <a:srgbClr val="000000"/>
                </a:solidFill>
                <a:latin typeface="Courier New"/>
              </a:rPr>
              <a:t>});</a:t>
            </a:r>
            <a:endParaRPr lang="en-US" dirty="0" smtClean="0"/>
          </a:p>
          <a:p>
            <a:pPr lvl="1"/>
            <a:r>
              <a:rPr lang="en-US" sz="2100" b="1" dirty="0" smtClean="0">
                <a:solidFill>
                  <a:srgbClr val="000000"/>
                </a:solidFill>
                <a:latin typeface="Courier New"/>
              </a:rPr>
              <a:t>});</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dirty="0">
                <a:solidFill>
                  <a:srgbClr val="000000"/>
                </a:solidFill>
                <a:latin typeface="Arial"/>
                <a:ea typeface="DejaVu Sans"/>
              </a:rPr>
              <a:t>blur() Event and </a:t>
            </a:r>
            <a:r>
              <a:rPr lang="en-US" sz="4400" b="1" strike="noStrike" dirty="0" err="1">
                <a:solidFill>
                  <a:srgbClr val="000000"/>
                </a:solidFill>
                <a:latin typeface="Arial"/>
                <a:ea typeface="DejaVu Sans"/>
              </a:rPr>
              <a:t>css</a:t>
            </a:r>
            <a:r>
              <a:rPr lang="en-US" sz="4400" b="1" strike="noStrike" dirty="0">
                <a:solidFill>
                  <a:srgbClr val="000000"/>
                </a:solidFill>
                <a:latin typeface="Arial"/>
                <a:ea typeface="DejaVu Sans"/>
              </a:rPr>
              <a:t>() Method</a:t>
            </a:r>
            <a:endParaRPr dirty="0"/>
          </a:p>
        </p:txBody>
      </p:sp>
      <p:sp>
        <p:nvSpPr>
          <p:cNvPr id="137"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0000" lnSpcReduction="20000"/>
          </a:bodyPr>
          <a:lstStyle/>
          <a:p>
            <a:r>
              <a:rPr lang="en-US" sz="2800" b="1" strike="noStrike" dirty="0">
                <a:solidFill>
                  <a:srgbClr val="000000"/>
                </a:solidFill>
                <a:latin typeface="Arial"/>
                <a:ea typeface="DejaVu Sans"/>
              </a:rPr>
              <a:t>Discussion:</a:t>
            </a:r>
            <a:endParaRPr dirty="0"/>
          </a:p>
          <a:p>
            <a:pPr lvl="1"/>
            <a:r>
              <a:rPr lang="en-US" sz="2400" strike="noStrike" dirty="0">
                <a:solidFill>
                  <a:srgbClr val="000000"/>
                </a:solidFill>
                <a:latin typeface="Arial"/>
                <a:ea typeface="DejaVu Sans"/>
              </a:rPr>
              <a:t>The </a:t>
            </a:r>
            <a:r>
              <a:rPr lang="en-US" sz="2400" strike="noStrike" dirty="0" smtClean="0">
                <a:solidFill>
                  <a:srgbClr val="000000"/>
                </a:solidFill>
                <a:latin typeface="Arial"/>
                <a:ea typeface="DejaVu Sans"/>
              </a:rPr>
              <a:t>“</a:t>
            </a:r>
            <a:r>
              <a:rPr lang="en-US" sz="2400" strike="noStrike" dirty="0">
                <a:solidFill>
                  <a:srgbClr val="000000"/>
                </a:solidFill>
                <a:latin typeface="Arial"/>
                <a:ea typeface="DejaVu Sans"/>
              </a:rPr>
              <a:t>blur” </a:t>
            </a:r>
            <a:r>
              <a:rPr lang="en-US" sz="2400" strike="noStrike" dirty="0" smtClean="0">
                <a:solidFill>
                  <a:srgbClr val="000000"/>
                </a:solidFill>
                <a:latin typeface="Arial"/>
                <a:ea typeface="DejaVu Sans"/>
              </a:rPr>
              <a:t>event is captured </a:t>
            </a:r>
            <a:r>
              <a:rPr lang="en-US" sz="2400" strike="noStrike" dirty="0">
                <a:solidFill>
                  <a:srgbClr val="000000"/>
                </a:solidFill>
                <a:latin typeface="Arial"/>
                <a:ea typeface="DejaVu Sans"/>
              </a:rPr>
              <a:t>by adding an event handler and attaching a method to the </a:t>
            </a:r>
            <a:r>
              <a:rPr lang="en-US" sz="2400" strike="noStrike" dirty="0" smtClean="0">
                <a:solidFill>
                  <a:srgbClr val="000000"/>
                </a:solidFill>
                <a:latin typeface="Arial"/>
                <a:ea typeface="DejaVu Sans"/>
              </a:rPr>
              <a:t>element. The </a:t>
            </a:r>
            <a:r>
              <a:rPr lang="en-US" sz="2400" strike="noStrike" dirty="0">
                <a:solidFill>
                  <a:srgbClr val="000000"/>
                </a:solidFill>
                <a:latin typeface="Arial"/>
                <a:ea typeface="DejaVu Sans"/>
              </a:rPr>
              <a:t>method </a:t>
            </a:r>
            <a:r>
              <a:rPr lang="en-US" sz="2400" b="1" strike="noStrike" dirty="0">
                <a:solidFill>
                  <a:srgbClr val="000000"/>
                </a:solidFill>
                <a:latin typeface="Courier New"/>
                <a:ea typeface="DejaVu Sans"/>
              </a:rPr>
              <a:t>blur()</a:t>
            </a:r>
            <a:r>
              <a:rPr lang="en-US" sz="2400" strike="noStrike" dirty="0">
                <a:solidFill>
                  <a:srgbClr val="000000"/>
                </a:solidFill>
                <a:latin typeface="Arial"/>
                <a:ea typeface="DejaVu Sans"/>
              </a:rPr>
              <a:t> fires when an element loses </a:t>
            </a:r>
            <a:r>
              <a:rPr lang="en-US" sz="2400" strike="noStrike" dirty="0" smtClean="0">
                <a:solidFill>
                  <a:srgbClr val="000000"/>
                </a:solidFill>
                <a:latin typeface="Arial"/>
                <a:ea typeface="DejaVu Sans"/>
              </a:rPr>
              <a:t>focus. This happens when the element has focus and the user either presses the tab key or when the user clicks elsewhere.</a:t>
            </a:r>
            <a:endParaRPr dirty="0"/>
          </a:p>
          <a:p>
            <a:endParaRPr dirty="0"/>
          </a:p>
          <a:p>
            <a:r>
              <a:rPr lang="en-US" sz="2800" b="1" strike="noStrike" dirty="0">
                <a:solidFill>
                  <a:srgbClr val="000000"/>
                </a:solidFill>
                <a:latin typeface="Arial"/>
                <a:ea typeface="DejaVu Sans"/>
              </a:rPr>
              <a:t>HTML Example:</a:t>
            </a:r>
            <a:endParaRPr dirty="0"/>
          </a:p>
          <a:p>
            <a:pPr lvl="1"/>
            <a:r>
              <a:rPr lang="en-US" sz="2100" b="1" strike="noStrike" dirty="0">
                <a:solidFill>
                  <a:srgbClr val="000000"/>
                </a:solidFill>
                <a:latin typeface="Courier New"/>
                <a:ea typeface="DejaVu Sans"/>
              </a:rPr>
              <a:t>&lt;head&gt;</a:t>
            </a:r>
            <a:endParaRPr dirty="0"/>
          </a:p>
          <a:p>
            <a:pPr lvl="1"/>
            <a:r>
              <a:rPr lang="en-US" sz="2100" b="1" strike="noStrike" dirty="0">
                <a:solidFill>
                  <a:srgbClr val="000000"/>
                </a:solidFill>
                <a:latin typeface="Courier New"/>
                <a:ea typeface="DejaVu Sans"/>
              </a:rPr>
              <a:t>   &lt;script&gt;</a:t>
            </a:r>
            <a:endParaRPr dirty="0"/>
          </a:p>
          <a:p>
            <a:pPr lvl="1"/>
            <a:r>
              <a:rPr lang="en-US" sz="2100" b="1" strike="noStrike" dirty="0">
                <a:solidFill>
                  <a:srgbClr val="000000"/>
                </a:solidFill>
                <a:latin typeface="Courier New"/>
                <a:ea typeface="DejaVu Sans"/>
              </a:rPr>
              <a:t>      $( 'document' ).ready( function() {</a:t>
            </a:r>
            <a:endParaRPr dirty="0"/>
          </a:p>
          <a:p>
            <a:pPr lvl="1"/>
            <a:r>
              <a:rPr lang="en-US" sz="2100" b="1" strike="noStrike" dirty="0">
                <a:solidFill>
                  <a:srgbClr val="000000"/>
                </a:solidFill>
                <a:latin typeface="Courier New"/>
                <a:ea typeface="DejaVu Sans"/>
              </a:rPr>
              <a:t>         $( '#</a:t>
            </a:r>
            <a:r>
              <a:rPr lang="en-US" sz="2100" b="1" strike="noStrike" dirty="0" err="1">
                <a:solidFill>
                  <a:srgbClr val="000000"/>
                </a:solidFill>
                <a:latin typeface="Courier New"/>
                <a:ea typeface="DejaVu Sans"/>
              </a:rPr>
              <a:t>colorText</a:t>
            </a:r>
            <a:r>
              <a:rPr lang="en-US" sz="2100" b="1" strike="noStrike" dirty="0">
                <a:solidFill>
                  <a:srgbClr val="000000"/>
                </a:solidFill>
                <a:latin typeface="Courier New"/>
                <a:ea typeface="DejaVu Sans"/>
              </a:rPr>
              <a:t>' ).blur( function() {</a:t>
            </a:r>
            <a:endParaRPr dirty="0"/>
          </a:p>
          <a:p>
            <a:pPr lvl="1"/>
            <a:r>
              <a:rPr lang="en-US" sz="2100" b="1" strike="noStrike" dirty="0">
                <a:solidFill>
                  <a:srgbClr val="000000"/>
                </a:solidFill>
                <a:latin typeface="Courier New"/>
                <a:ea typeface="DejaVu Sans"/>
              </a:rPr>
              <a:t>            </a:t>
            </a:r>
            <a:r>
              <a:rPr lang="en-US" sz="2100" b="1" strike="noStrike" dirty="0" err="1">
                <a:solidFill>
                  <a:srgbClr val="000000"/>
                </a:solidFill>
                <a:latin typeface="Courier New"/>
                <a:ea typeface="DejaVu Sans"/>
              </a:rPr>
              <a:t>var</a:t>
            </a:r>
            <a:r>
              <a:rPr lang="en-US" sz="2100" b="1" strike="noStrike" dirty="0">
                <a:solidFill>
                  <a:srgbClr val="000000"/>
                </a:solidFill>
                <a:latin typeface="Courier New"/>
                <a:ea typeface="DejaVu Sans"/>
              </a:rPr>
              <a:t> </a:t>
            </a:r>
            <a:r>
              <a:rPr lang="en-US" sz="2100" b="1" strike="noStrike" dirty="0" err="1">
                <a:solidFill>
                  <a:srgbClr val="000000"/>
                </a:solidFill>
                <a:latin typeface="Courier New"/>
                <a:ea typeface="DejaVu Sans"/>
              </a:rPr>
              <a:t>colorValue</a:t>
            </a:r>
            <a:r>
              <a:rPr lang="en-US" sz="2100" b="1" strike="noStrike" dirty="0">
                <a:solidFill>
                  <a:srgbClr val="000000"/>
                </a:solidFill>
                <a:latin typeface="Courier New"/>
                <a:ea typeface="DejaVu Sans"/>
              </a:rPr>
              <a:t> = $( '#</a:t>
            </a:r>
            <a:r>
              <a:rPr lang="en-US" sz="2100" b="1" strike="noStrike" dirty="0" err="1">
                <a:solidFill>
                  <a:srgbClr val="000000"/>
                </a:solidFill>
                <a:latin typeface="Courier New"/>
                <a:ea typeface="DejaVu Sans"/>
              </a:rPr>
              <a:t>colorText</a:t>
            </a:r>
            <a:r>
              <a:rPr lang="en-US" sz="2100" b="1" strike="noStrike" dirty="0">
                <a:solidFill>
                  <a:srgbClr val="000000"/>
                </a:solidFill>
                <a:latin typeface="Courier New"/>
                <a:ea typeface="DejaVu Sans"/>
              </a:rPr>
              <a:t>' ).</a:t>
            </a:r>
            <a:r>
              <a:rPr lang="en-US" sz="2100" b="1" strike="noStrike" dirty="0" err="1">
                <a:solidFill>
                  <a:srgbClr val="000000"/>
                </a:solidFill>
                <a:latin typeface="Courier New"/>
                <a:ea typeface="DejaVu Sans"/>
              </a:rPr>
              <a:t>val</a:t>
            </a:r>
            <a:r>
              <a:rPr lang="en-US" sz="2100" b="1" strike="noStrike" dirty="0">
                <a:solidFill>
                  <a:srgbClr val="000000"/>
                </a:solidFill>
                <a:latin typeface="Courier New"/>
                <a:ea typeface="DejaVu Sans"/>
              </a:rPr>
              <a:t>();</a:t>
            </a:r>
            <a:endParaRPr dirty="0"/>
          </a:p>
          <a:p>
            <a:pPr lvl="1"/>
            <a:r>
              <a:rPr lang="en-US" sz="2100" b="1" strike="noStrike" dirty="0">
                <a:solidFill>
                  <a:srgbClr val="000000"/>
                </a:solidFill>
                <a:latin typeface="Courier New"/>
                <a:ea typeface="DejaVu Sans"/>
              </a:rPr>
              <a:t>            $( '#swatch' ).</a:t>
            </a:r>
            <a:r>
              <a:rPr lang="en-US" sz="2100" b="1" strike="noStrike" dirty="0" err="1">
                <a:solidFill>
                  <a:srgbClr val="000000"/>
                </a:solidFill>
                <a:latin typeface="Courier New"/>
                <a:ea typeface="DejaVu Sans"/>
              </a:rPr>
              <a:t>css</a:t>
            </a:r>
            <a:r>
              <a:rPr lang="en-US" sz="2100" b="1" strike="noStrike" dirty="0">
                <a:solidFill>
                  <a:srgbClr val="000000"/>
                </a:solidFill>
                <a:latin typeface="Courier New"/>
                <a:ea typeface="DejaVu Sans"/>
              </a:rPr>
              <a:t>( </a:t>
            </a:r>
            <a:r>
              <a:rPr lang="en-US" sz="2100" b="1" strike="noStrike" dirty="0" smtClean="0">
                <a:solidFill>
                  <a:srgbClr val="000000"/>
                </a:solidFill>
                <a:latin typeface="Courier New"/>
                <a:ea typeface="DejaVu Sans"/>
              </a:rPr>
              <a:t>'background-color', </a:t>
            </a:r>
            <a:r>
              <a:rPr lang="en-US" sz="2100" b="1" strike="noStrike" dirty="0" err="1">
                <a:solidFill>
                  <a:srgbClr val="000000"/>
                </a:solidFill>
                <a:latin typeface="Courier New"/>
                <a:ea typeface="DejaVu Sans"/>
              </a:rPr>
              <a:t>colorValue</a:t>
            </a:r>
            <a:r>
              <a:rPr lang="en-US" sz="2100" b="1" strike="noStrike" dirty="0">
                <a:solidFill>
                  <a:srgbClr val="000000"/>
                </a:solidFill>
                <a:latin typeface="Courier New"/>
                <a:ea typeface="DejaVu Sans"/>
              </a:rPr>
              <a:t> );</a:t>
            </a:r>
            <a:endParaRPr dirty="0"/>
          </a:p>
          <a:p>
            <a:pPr lvl="1"/>
            <a:r>
              <a:rPr lang="en-US" sz="2100" b="1" strike="noStrike" dirty="0">
                <a:solidFill>
                  <a:srgbClr val="000000"/>
                </a:solidFill>
                <a:latin typeface="Courier New"/>
                <a:ea typeface="DejaVu Sans"/>
              </a:rPr>
              <a:t>         });</a:t>
            </a:r>
            <a:endParaRPr dirty="0"/>
          </a:p>
          <a:p>
            <a:pPr lvl="1"/>
            <a:r>
              <a:rPr lang="en-US" sz="2100" b="1" strike="noStrike" dirty="0">
                <a:solidFill>
                  <a:srgbClr val="000000"/>
                </a:solidFill>
                <a:latin typeface="Courier New"/>
                <a:ea typeface="DejaVu Sans"/>
              </a:rPr>
              <a:t>      });</a:t>
            </a:r>
            <a:endParaRPr dirty="0"/>
          </a:p>
          <a:p>
            <a:pPr lvl="1"/>
            <a:r>
              <a:rPr lang="en-US" sz="2100" b="1" strike="noStrike" dirty="0">
                <a:solidFill>
                  <a:srgbClr val="000000"/>
                </a:solidFill>
                <a:latin typeface="Courier New"/>
                <a:ea typeface="DejaVu Sans"/>
              </a:rPr>
              <a:t>   &lt;/script&gt;</a:t>
            </a:r>
            <a:endParaRPr dirty="0"/>
          </a:p>
          <a:p>
            <a:pPr lvl="1"/>
            <a:r>
              <a:rPr lang="en-US" sz="2100" b="1" strike="noStrike" dirty="0">
                <a:solidFill>
                  <a:srgbClr val="000000"/>
                </a:solidFill>
                <a:latin typeface="Courier New"/>
                <a:ea typeface="DejaVu Sans"/>
              </a:rPr>
              <a:t>&lt;/head&gt;</a:t>
            </a:r>
            <a:endParaRPr dirty="0"/>
          </a:p>
          <a:p>
            <a:pPr lvl="1"/>
            <a:endParaRPr dirty="0"/>
          </a:p>
          <a:p>
            <a:pPr lvl="1"/>
            <a:r>
              <a:rPr lang="en-US" sz="2100" b="1" strike="noStrike" dirty="0">
                <a:solidFill>
                  <a:srgbClr val="000000"/>
                </a:solidFill>
                <a:latin typeface="Courier New"/>
                <a:ea typeface="DejaVu Sans"/>
              </a:rPr>
              <a:t>&lt;body&gt;</a:t>
            </a:r>
            <a:endParaRPr dirty="0"/>
          </a:p>
          <a:p>
            <a:pPr lvl="1"/>
            <a:r>
              <a:rPr lang="en-US" sz="2100" b="1" strike="noStrike" dirty="0">
                <a:solidFill>
                  <a:srgbClr val="000000"/>
                </a:solidFill>
                <a:latin typeface="Courier New"/>
                <a:ea typeface="DejaVu Sans"/>
              </a:rPr>
              <a:t>   Color:</a:t>
            </a:r>
            <a:endParaRPr dirty="0"/>
          </a:p>
          <a:p>
            <a:pPr lvl="1"/>
            <a:r>
              <a:rPr lang="en-US" sz="2100" b="1" strike="noStrike" dirty="0">
                <a:solidFill>
                  <a:srgbClr val="000000"/>
                </a:solidFill>
                <a:latin typeface="Courier New"/>
                <a:ea typeface="DejaVu Sans"/>
              </a:rPr>
              <a:t>   &lt;input type="text" id="</a:t>
            </a:r>
            <a:r>
              <a:rPr lang="en-US" sz="2100" b="1" strike="noStrike" dirty="0" err="1">
                <a:solidFill>
                  <a:srgbClr val="000000"/>
                </a:solidFill>
                <a:latin typeface="Courier New"/>
                <a:ea typeface="DejaVu Sans"/>
              </a:rPr>
              <a:t>colorText</a:t>
            </a:r>
            <a:r>
              <a:rPr lang="en-US" sz="2100" b="1" strike="noStrike" dirty="0">
                <a:solidFill>
                  <a:srgbClr val="000000"/>
                </a:solidFill>
                <a:latin typeface="Courier New"/>
                <a:ea typeface="DejaVu Sans"/>
              </a:rPr>
              <a:t>" size="12"&gt;</a:t>
            </a:r>
            <a:endParaRPr dirty="0"/>
          </a:p>
          <a:p>
            <a:pPr lvl="1"/>
            <a:r>
              <a:rPr lang="en-US" sz="2100" b="1" strike="noStrike" dirty="0">
                <a:solidFill>
                  <a:srgbClr val="000000"/>
                </a:solidFill>
                <a:latin typeface="Courier New"/>
                <a:ea typeface="DejaVu Sans"/>
              </a:rPr>
              <a:t>   &lt;input type="button" value="Colorize"&gt; &lt;</a:t>
            </a:r>
            <a:r>
              <a:rPr lang="en-US" sz="2100" b="1" strike="noStrike" dirty="0" err="1">
                <a:solidFill>
                  <a:srgbClr val="000000"/>
                </a:solidFill>
                <a:latin typeface="Courier New"/>
                <a:ea typeface="DejaVu Sans"/>
              </a:rPr>
              <a:t>br</a:t>
            </a:r>
            <a:r>
              <a:rPr lang="en-US" sz="2100" b="1" strike="noStrike" dirty="0">
                <a:solidFill>
                  <a:srgbClr val="000000"/>
                </a:solidFill>
                <a:latin typeface="Courier New"/>
                <a:ea typeface="DejaVu Sans"/>
              </a:rPr>
              <a:t>&gt; &lt;</a:t>
            </a:r>
            <a:r>
              <a:rPr lang="en-US" sz="2100" b="1" strike="noStrike" dirty="0" err="1">
                <a:solidFill>
                  <a:srgbClr val="000000"/>
                </a:solidFill>
                <a:latin typeface="Courier New"/>
                <a:ea typeface="DejaVu Sans"/>
              </a:rPr>
              <a:t>br</a:t>
            </a:r>
            <a:r>
              <a:rPr lang="en-US" sz="2100" b="1" strike="noStrike" dirty="0">
                <a:solidFill>
                  <a:srgbClr val="000000"/>
                </a:solidFill>
                <a:latin typeface="Courier New"/>
                <a:ea typeface="DejaVu Sans"/>
              </a:rPr>
              <a:t>&gt;</a:t>
            </a:r>
            <a:endParaRPr dirty="0"/>
          </a:p>
          <a:p>
            <a:pPr lvl="1"/>
            <a:endParaRPr dirty="0"/>
          </a:p>
          <a:p>
            <a:pPr lvl="1"/>
            <a:r>
              <a:rPr lang="en-US" sz="2100" b="1" strike="noStrike" dirty="0">
                <a:solidFill>
                  <a:srgbClr val="000000"/>
                </a:solidFill>
                <a:latin typeface="Courier New"/>
                <a:ea typeface="DejaVu Sans"/>
              </a:rPr>
              <a:t>   &lt;div id="swatch"&gt;&lt;/div&gt;</a:t>
            </a:r>
            <a:endParaRPr dirty="0"/>
          </a:p>
          <a:p>
            <a:pPr lvl="1"/>
            <a:r>
              <a:rPr lang="en-US" sz="2100" b="1" strike="noStrike" dirty="0">
                <a:solidFill>
                  <a:srgbClr val="000000"/>
                </a:solidFill>
                <a:latin typeface="Courier New"/>
                <a:ea typeface="DejaVu Sans"/>
              </a:rPr>
              <a:t>&lt;/body&gt;</a:t>
            </a:r>
            <a:endParaRPr dirty="0"/>
          </a:p>
        </p:txBody>
      </p:sp>
      <p:sp>
        <p:nvSpPr>
          <p:cNvPr id="138" name="CustomShape 3"/>
          <p:cNvSpPr/>
          <p:nvPr/>
        </p:nvSpPr>
        <p:spPr>
          <a:xfrm>
            <a:off x="5907240" y="6143040"/>
            <a:ext cx="2369160" cy="402840"/>
          </a:xfrm>
          <a:prstGeom prst="roundRect">
            <a:avLst>
              <a:gd name="adj" fmla="val 13910"/>
            </a:avLst>
          </a:prstGeom>
          <a:ln/>
        </p:spPr>
        <p:style>
          <a:lnRef idx="1">
            <a:schemeClr val="accent5"/>
          </a:lnRef>
          <a:fillRef idx="2">
            <a:schemeClr val="accent5"/>
          </a:fillRef>
          <a:effectRef idx="1">
            <a:schemeClr val="accent5"/>
          </a:effectRef>
          <a:fontRef idx="minor">
            <a:schemeClr val="dk1"/>
          </a:fontRef>
        </p:style>
        <p:txBody>
          <a:bodyPr wrap="none" lIns="90000" tIns="45000" rIns="90000" bIns="45000" anchor="ctr"/>
          <a:lstStyle/>
          <a:p>
            <a:pPr algn="ctr">
              <a:lnSpc>
                <a:spcPct val="100000"/>
              </a:lnSpc>
            </a:pPr>
            <a:r>
              <a:rPr lang="en-US" strike="noStrike" dirty="0">
                <a:solidFill>
                  <a:schemeClr val="bg1"/>
                </a:solidFill>
                <a:latin typeface="Arial"/>
                <a:ea typeface="DejaVu Sans"/>
                <a:hlinkClick r:id="rId3"/>
              </a:rPr>
              <a:t>blurTextColorDiv.html</a:t>
            </a:r>
            <a:endParaRPr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dirty="0">
                <a:solidFill>
                  <a:srgbClr val="000000"/>
                </a:solidFill>
                <a:latin typeface="Arial"/>
                <a:ea typeface="DejaVu Sans"/>
              </a:rPr>
              <a:t>Events blur() and focus()</a:t>
            </a:r>
            <a:endParaRPr dirty="0"/>
          </a:p>
        </p:txBody>
      </p:sp>
      <p:sp>
        <p:nvSpPr>
          <p:cNvPr id="140"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a:lnSpc>
                <a:spcPct val="90000"/>
              </a:lnSpc>
            </a:pPr>
            <a:r>
              <a:rPr lang="en-US" sz="2800" b="1" strike="noStrike" dirty="0">
                <a:solidFill>
                  <a:srgbClr val="000000"/>
                </a:solidFill>
                <a:latin typeface="Arial"/>
                <a:ea typeface="DejaVu Sans"/>
              </a:rPr>
              <a:t>Discussion:</a:t>
            </a:r>
            <a:endParaRPr dirty="0"/>
          </a:p>
          <a:p>
            <a:pPr lvl="1">
              <a:lnSpc>
                <a:spcPct val="90000"/>
              </a:lnSpc>
            </a:pPr>
            <a:r>
              <a:rPr lang="en-US" sz="2400" strike="noStrike" dirty="0">
                <a:solidFill>
                  <a:srgbClr val="000000"/>
                </a:solidFill>
                <a:latin typeface="Arial"/>
                <a:ea typeface="DejaVu Sans"/>
              </a:rPr>
              <a:t>The </a:t>
            </a:r>
            <a:r>
              <a:rPr lang="en-US" sz="2400" strike="noStrike" dirty="0" smtClean="0">
                <a:solidFill>
                  <a:srgbClr val="000000"/>
                </a:solidFill>
                <a:latin typeface="Arial"/>
                <a:ea typeface="DejaVu Sans"/>
              </a:rPr>
              <a:t>“</a:t>
            </a:r>
            <a:r>
              <a:rPr lang="en-US" sz="2400" strike="noStrike" dirty="0">
                <a:solidFill>
                  <a:srgbClr val="000000"/>
                </a:solidFill>
                <a:latin typeface="Arial"/>
                <a:ea typeface="DejaVu Sans"/>
              </a:rPr>
              <a:t>focus” </a:t>
            </a:r>
            <a:r>
              <a:rPr lang="en-US" sz="2400" strike="noStrike" dirty="0" smtClean="0">
                <a:solidFill>
                  <a:srgbClr val="000000"/>
                </a:solidFill>
                <a:latin typeface="Arial"/>
                <a:ea typeface="DejaVu Sans"/>
              </a:rPr>
              <a:t>event can also be captured by </a:t>
            </a:r>
            <a:r>
              <a:rPr lang="en-US" sz="2400" strike="noStrike" dirty="0">
                <a:solidFill>
                  <a:srgbClr val="000000"/>
                </a:solidFill>
                <a:latin typeface="Arial"/>
                <a:ea typeface="DejaVu Sans"/>
              </a:rPr>
              <a:t>adding an event handler and attaching a method to the </a:t>
            </a:r>
            <a:r>
              <a:rPr lang="en-US" sz="2400" strike="noStrike" dirty="0" smtClean="0">
                <a:solidFill>
                  <a:srgbClr val="000000"/>
                </a:solidFill>
                <a:latin typeface="Arial"/>
                <a:ea typeface="DejaVu Sans"/>
              </a:rPr>
              <a:t>element. The </a:t>
            </a:r>
            <a:r>
              <a:rPr lang="en-US" sz="2400" b="1" strike="noStrike" dirty="0" smtClean="0">
                <a:solidFill>
                  <a:srgbClr val="000000"/>
                </a:solidFill>
                <a:latin typeface="Courier New"/>
                <a:ea typeface="DejaVu Sans"/>
              </a:rPr>
              <a:t>focus</a:t>
            </a:r>
            <a:r>
              <a:rPr lang="en-US" sz="2400" b="1" strike="noStrike" dirty="0">
                <a:solidFill>
                  <a:srgbClr val="000000"/>
                </a:solidFill>
                <a:latin typeface="Courier New"/>
                <a:ea typeface="DejaVu Sans"/>
              </a:rPr>
              <a:t>()</a:t>
            </a:r>
            <a:r>
              <a:rPr lang="en-US" sz="2400" strike="noStrike" dirty="0">
                <a:solidFill>
                  <a:srgbClr val="000000"/>
                </a:solidFill>
                <a:latin typeface="Arial"/>
                <a:ea typeface="DejaVu Sans"/>
              </a:rPr>
              <a:t> </a:t>
            </a:r>
            <a:r>
              <a:rPr lang="en-US" sz="2400" dirty="0">
                <a:solidFill>
                  <a:srgbClr val="000000"/>
                </a:solidFill>
              </a:rPr>
              <a:t>method fires </a:t>
            </a:r>
            <a:r>
              <a:rPr lang="en-US" sz="2400" strike="noStrike" dirty="0">
                <a:solidFill>
                  <a:srgbClr val="000000"/>
                </a:solidFill>
                <a:latin typeface="Arial"/>
                <a:ea typeface="DejaVu Sans"/>
              </a:rPr>
              <a:t>when an element gains focus.</a:t>
            </a:r>
            <a:endParaRPr dirty="0"/>
          </a:p>
          <a:p>
            <a:pPr>
              <a:lnSpc>
                <a:spcPct val="90000"/>
              </a:lnSpc>
            </a:pPr>
            <a:endParaRPr dirty="0"/>
          </a:p>
          <a:p>
            <a:pPr>
              <a:lnSpc>
                <a:spcPct val="90000"/>
              </a:lnSpc>
            </a:pPr>
            <a:r>
              <a:rPr lang="en-US" sz="2800" b="1" strike="noStrike" dirty="0" smtClean="0">
                <a:solidFill>
                  <a:srgbClr val="000000"/>
                </a:solidFill>
                <a:latin typeface="Arial"/>
                <a:ea typeface="DejaVu Sans"/>
              </a:rPr>
              <a:t>jQuery </a:t>
            </a:r>
            <a:r>
              <a:rPr lang="en-US" sz="2800" b="1" strike="noStrike" dirty="0">
                <a:solidFill>
                  <a:srgbClr val="000000"/>
                </a:solidFill>
                <a:latin typeface="Arial"/>
                <a:ea typeface="DejaVu Sans"/>
              </a:rPr>
              <a:t>Example:</a:t>
            </a:r>
            <a:endParaRPr dirty="0"/>
          </a:p>
          <a:p>
            <a:pPr lvl="1">
              <a:lnSpc>
                <a:spcPct val="90000"/>
              </a:lnSpc>
            </a:pPr>
            <a:r>
              <a:rPr lang="en-US" sz="2100" b="1" strike="noStrike" dirty="0">
                <a:solidFill>
                  <a:srgbClr val="000000"/>
                </a:solidFill>
                <a:latin typeface="Courier New"/>
                <a:ea typeface="DejaVu Sans"/>
              </a:rPr>
              <a:t>&lt;script&gt;</a:t>
            </a:r>
            <a:endParaRPr dirty="0"/>
          </a:p>
          <a:p>
            <a:pPr lvl="1">
              <a:lnSpc>
                <a:spcPct val="90000"/>
              </a:lnSpc>
            </a:pPr>
            <a:r>
              <a:rPr lang="en-US" sz="2100" b="1" strike="noStrike" dirty="0">
                <a:solidFill>
                  <a:srgbClr val="000000"/>
                </a:solidFill>
                <a:latin typeface="Courier New"/>
                <a:ea typeface="DejaVu Sans"/>
              </a:rPr>
              <a:t>   $( 'document' ).ready( function() {</a:t>
            </a:r>
            <a:endParaRPr dirty="0"/>
          </a:p>
          <a:p>
            <a:pPr lvl="1">
              <a:lnSpc>
                <a:spcPct val="90000"/>
              </a:lnSpc>
            </a:pPr>
            <a:r>
              <a:rPr lang="en-US" sz="2100" b="1" strike="noStrike" dirty="0">
                <a:solidFill>
                  <a:srgbClr val="000000"/>
                </a:solidFill>
                <a:latin typeface="Courier New"/>
                <a:ea typeface="DejaVu Sans"/>
              </a:rPr>
              <a:t>      $( 'input' ).focus( function() {</a:t>
            </a:r>
            <a:endParaRPr dirty="0"/>
          </a:p>
          <a:p>
            <a:pPr lvl="1">
              <a:lnSpc>
                <a:spcPct val="90000"/>
              </a:lnSpc>
            </a:pPr>
            <a:r>
              <a:rPr lang="en-US" sz="2100" b="1" strike="noStrike" dirty="0">
                <a:solidFill>
                  <a:srgbClr val="000000"/>
                </a:solidFill>
                <a:latin typeface="Courier New"/>
                <a:ea typeface="DejaVu Sans"/>
              </a:rPr>
              <a:t>         $(this).</a:t>
            </a:r>
            <a:r>
              <a:rPr lang="en-US" sz="2100" b="1" strike="noStrike" dirty="0" err="1">
                <a:solidFill>
                  <a:srgbClr val="000000"/>
                </a:solidFill>
                <a:latin typeface="Courier New"/>
                <a:ea typeface="DejaVu Sans"/>
              </a:rPr>
              <a:t>css</a:t>
            </a:r>
            <a:r>
              <a:rPr lang="en-US" sz="2100" b="1" strike="noStrike" dirty="0">
                <a:solidFill>
                  <a:srgbClr val="000000"/>
                </a:solidFill>
                <a:latin typeface="Courier New"/>
                <a:ea typeface="DejaVu Sans"/>
              </a:rPr>
              <a:t>( </a:t>
            </a:r>
            <a:r>
              <a:rPr lang="en-US" sz="2100" b="1" strike="noStrike" dirty="0" smtClean="0">
                <a:solidFill>
                  <a:srgbClr val="000000"/>
                </a:solidFill>
                <a:latin typeface="Courier New"/>
                <a:ea typeface="DejaVu Sans"/>
              </a:rPr>
              <a:t>'background-color', </a:t>
            </a:r>
            <a:r>
              <a:rPr lang="en-US" sz="2100" b="1" strike="noStrike" dirty="0">
                <a:solidFill>
                  <a:srgbClr val="000000"/>
                </a:solidFill>
                <a:latin typeface="Courier New"/>
                <a:ea typeface="DejaVu Sans"/>
              </a:rPr>
              <a:t>'azure' );</a:t>
            </a:r>
            <a:endParaRPr dirty="0"/>
          </a:p>
          <a:p>
            <a:pPr lvl="1">
              <a:lnSpc>
                <a:spcPct val="90000"/>
              </a:lnSpc>
            </a:pPr>
            <a:r>
              <a:rPr lang="en-US" sz="2100" b="1" strike="noStrike" dirty="0">
                <a:solidFill>
                  <a:srgbClr val="000000"/>
                </a:solidFill>
                <a:latin typeface="Courier New"/>
                <a:ea typeface="DejaVu Sans"/>
              </a:rPr>
              <a:t>      });</a:t>
            </a:r>
            <a:endParaRPr dirty="0"/>
          </a:p>
          <a:p>
            <a:pPr lvl="1">
              <a:lnSpc>
                <a:spcPct val="90000"/>
              </a:lnSpc>
            </a:pPr>
            <a:endParaRPr dirty="0"/>
          </a:p>
          <a:p>
            <a:pPr lvl="1">
              <a:lnSpc>
                <a:spcPct val="90000"/>
              </a:lnSpc>
            </a:pPr>
            <a:r>
              <a:rPr lang="en-US" sz="2100" b="1" strike="noStrike" dirty="0">
                <a:solidFill>
                  <a:srgbClr val="000000"/>
                </a:solidFill>
                <a:latin typeface="Courier New"/>
                <a:ea typeface="DejaVu Sans"/>
              </a:rPr>
              <a:t>      $( 'input' ).blur( function() {</a:t>
            </a:r>
            <a:endParaRPr dirty="0"/>
          </a:p>
          <a:p>
            <a:pPr lvl="1">
              <a:lnSpc>
                <a:spcPct val="90000"/>
              </a:lnSpc>
            </a:pPr>
            <a:r>
              <a:rPr lang="en-US" sz="2100" b="1" strike="noStrike" dirty="0">
                <a:solidFill>
                  <a:srgbClr val="000000"/>
                </a:solidFill>
                <a:latin typeface="Courier New"/>
                <a:ea typeface="DejaVu Sans"/>
              </a:rPr>
              <a:t>         $(this).</a:t>
            </a:r>
            <a:r>
              <a:rPr lang="en-US" sz="2100" b="1" strike="noStrike" dirty="0" err="1">
                <a:solidFill>
                  <a:srgbClr val="000000"/>
                </a:solidFill>
                <a:latin typeface="Courier New"/>
                <a:ea typeface="DejaVu Sans"/>
              </a:rPr>
              <a:t>css</a:t>
            </a:r>
            <a:r>
              <a:rPr lang="en-US" sz="2100" b="1" strike="noStrike" dirty="0">
                <a:solidFill>
                  <a:srgbClr val="000000"/>
                </a:solidFill>
                <a:latin typeface="Courier New"/>
                <a:ea typeface="DejaVu Sans"/>
              </a:rPr>
              <a:t>( </a:t>
            </a:r>
            <a:r>
              <a:rPr lang="en-US" sz="2100" b="1" strike="noStrike" dirty="0" smtClean="0">
                <a:solidFill>
                  <a:srgbClr val="000000"/>
                </a:solidFill>
                <a:latin typeface="Courier New"/>
                <a:ea typeface="DejaVu Sans"/>
              </a:rPr>
              <a:t>'background-color', </a:t>
            </a:r>
            <a:r>
              <a:rPr lang="en-US" sz="2100" b="1" strike="noStrike" dirty="0">
                <a:solidFill>
                  <a:srgbClr val="000000"/>
                </a:solidFill>
                <a:latin typeface="Courier New"/>
                <a:ea typeface="DejaVu Sans"/>
              </a:rPr>
              <a:t>'</a:t>
            </a:r>
            <a:r>
              <a:rPr lang="en-US" sz="2100" b="1" strike="noStrike" dirty="0" err="1">
                <a:solidFill>
                  <a:srgbClr val="000000"/>
                </a:solidFill>
                <a:latin typeface="Courier New"/>
                <a:ea typeface="DejaVu Sans"/>
              </a:rPr>
              <a:t>whitesmoke</a:t>
            </a:r>
            <a:r>
              <a:rPr lang="en-US" sz="2100" b="1" strike="noStrike" dirty="0">
                <a:solidFill>
                  <a:srgbClr val="000000"/>
                </a:solidFill>
                <a:latin typeface="Courier New"/>
                <a:ea typeface="DejaVu Sans"/>
              </a:rPr>
              <a:t>' );</a:t>
            </a:r>
            <a:endParaRPr dirty="0"/>
          </a:p>
          <a:p>
            <a:pPr lvl="1">
              <a:lnSpc>
                <a:spcPct val="90000"/>
              </a:lnSpc>
            </a:pPr>
            <a:r>
              <a:rPr lang="en-US" sz="2100" b="1" strike="noStrike" dirty="0">
                <a:solidFill>
                  <a:srgbClr val="000000"/>
                </a:solidFill>
                <a:latin typeface="Courier New"/>
                <a:ea typeface="DejaVu Sans"/>
              </a:rPr>
              <a:t>      });</a:t>
            </a:r>
            <a:endParaRPr dirty="0"/>
          </a:p>
          <a:p>
            <a:pPr lvl="1">
              <a:lnSpc>
                <a:spcPct val="90000"/>
              </a:lnSpc>
            </a:pPr>
            <a:r>
              <a:rPr lang="en-US" sz="2100" b="1" strike="noStrike" dirty="0">
                <a:solidFill>
                  <a:srgbClr val="000000"/>
                </a:solidFill>
                <a:latin typeface="Courier New"/>
                <a:ea typeface="DejaVu Sans"/>
              </a:rPr>
              <a:t>   });</a:t>
            </a:r>
            <a:endParaRPr dirty="0"/>
          </a:p>
          <a:p>
            <a:pPr lvl="1">
              <a:lnSpc>
                <a:spcPct val="90000"/>
              </a:lnSpc>
            </a:pPr>
            <a:r>
              <a:rPr lang="en-US" sz="2100" b="1" strike="noStrike" dirty="0">
                <a:solidFill>
                  <a:srgbClr val="000000"/>
                </a:solidFill>
                <a:latin typeface="Courier New"/>
                <a:ea typeface="DejaVu Sans"/>
              </a:rPr>
              <a:t>&lt;/script&gt;</a:t>
            </a:r>
            <a:endParaRPr dirty="0"/>
          </a:p>
        </p:txBody>
      </p:sp>
      <p:sp>
        <p:nvSpPr>
          <p:cNvPr id="141" name="CustomShape 3"/>
          <p:cNvSpPr/>
          <p:nvPr/>
        </p:nvSpPr>
        <p:spPr>
          <a:xfrm>
            <a:off x="5942160" y="6143040"/>
            <a:ext cx="2299320" cy="402840"/>
          </a:xfrm>
          <a:prstGeom prst="roundRect">
            <a:avLst>
              <a:gd name="adj" fmla="val 13910"/>
            </a:avLst>
          </a:prstGeom>
          <a:ln/>
        </p:spPr>
        <p:style>
          <a:lnRef idx="1">
            <a:schemeClr val="accent5"/>
          </a:lnRef>
          <a:fillRef idx="2">
            <a:schemeClr val="accent5"/>
          </a:fillRef>
          <a:effectRef idx="1">
            <a:schemeClr val="accent5"/>
          </a:effectRef>
          <a:fontRef idx="minor">
            <a:schemeClr val="dk1"/>
          </a:fontRef>
        </p:style>
        <p:txBody>
          <a:bodyPr wrap="none" lIns="90000" tIns="45000" rIns="90000" bIns="45000" anchor="ctr"/>
          <a:lstStyle/>
          <a:p>
            <a:pPr algn="ctr">
              <a:lnSpc>
                <a:spcPct val="100000"/>
              </a:lnSpc>
            </a:pPr>
            <a:r>
              <a:rPr lang="en-US" strike="noStrike" dirty="0">
                <a:solidFill>
                  <a:schemeClr val="bg1"/>
                </a:solidFill>
                <a:latin typeface="Arial"/>
                <a:ea typeface="DejaVu Sans"/>
                <a:hlinkClick r:id="rId3"/>
              </a:rPr>
              <a:t>blurFocusEvent.html</a:t>
            </a:r>
            <a:endParaRPr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dirty="0">
                <a:solidFill>
                  <a:srgbClr val="000000"/>
                </a:solidFill>
                <a:latin typeface="Arial"/>
                <a:ea typeface="DejaVu Sans"/>
              </a:rPr>
              <a:t>What is “this” all about?</a:t>
            </a:r>
            <a:endParaRPr dirty="0"/>
          </a:p>
        </p:txBody>
      </p:sp>
      <p:sp>
        <p:nvSpPr>
          <p:cNvPr id="143"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a:lnSpc>
                <a:spcPct val="90000"/>
              </a:lnSpc>
            </a:pPr>
            <a:r>
              <a:rPr lang="en-US" sz="2800" b="1" strike="noStrike" dirty="0">
                <a:solidFill>
                  <a:srgbClr val="000000"/>
                </a:solidFill>
                <a:latin typeface="Arial"/>
                <a:ea typeface="DejaVu Sans"/>
              </a:rPr>
              <a:t>Discussion:</a:t>
            </a:r>
            <a:endParaRPr dirty="0"/>
          </a:p>
          <a:p>
            <a:pPr lvl="1">
              <a:lnSpc>
                <a:spcPct val="90000"/>
              </a:lnSpc>
            </a:pPr>
            <a:r>
              <a:rPr lang="en-US" sz="2400" strike="noStrike" dirty="0">
                <a:solidFill>
                  <a:srgbClr val="000000"/>
                </a:solidFill>
                <a:latin typeface="Arial"/>
                <a:ea typeface="DejaVu Sans"/>
              </a:rPr>
              <a:t>Inside a function the local variable “this” is a handle that references the current object upon which the executing method </a:t>
            </a:r>
            <a:r>
              <a:rPr lang="en-US" sz="2400" strike="noStrike" dirty="0" smtClean="0">
                <a:solidFill>
                  <a:srgbClr val="000000"/>
                </a:solidFill>
                <a:latin typeface="Arial"/>
                <a:ea typeface="DejaVu Sans"/>
              </a:rPr>
              <a:t>invoked. In </a:t>
            </a:r>
            <a:r>
              <a:rPr lang="en-US" sz="2400" strike="noStrike" dirty="0">
                <a:solidFill>
                  <a:srgbClr val="000000"/>
                </a:solidFill>
                <a:latin typeface="Arial"/>
                <a:ea typeface="DejaVu Sans"/>
              </a:rPr>
              <a:t>the example below, the “this” variable references the current element that has focus or that has been </a:t>
            </a:r>
            <a:r>
              <a:rPr lang="en-US" sz="2400" strike="noStrike" dirty="0" smtClean="0">
                <a:solidFill>
                  <a:srgbClr val="000000"/>
                </a:solidFill>
                <a:latin typeface="Arial"/>
                <a:ea typeface="DejaVu Sans"/>
              </a:rPr>
              <a:t>blurred (lost focus). The actual value </a:t>
            </a:r>
            <a:r>
              <a:rPr lang="en-US" sz="2400" strike="noStrike" dirty="0">
                <a:solidFill>
                  <a:srgbClr val="000000"/>
                </a:solidFill>
                <a:latin typeface="Arial"/>
                <a:ea typeface="DejaVu Sans"/>
              </a:rPr>
              <a:t>of the “this” variable </a:t>
            </a:r>
            <a:r>
              <a:rPr lang="en-US" sz="2400" strike="noStrike" dirty="0" smtClean="0">
                <a:solidFill>
                  <a:srgbClr val="000000"/>
                </a:solidFill>
                <a:latin typeface="Arial"/>
                <a:ea typeface="DejaVu Sans"/>
              </a:rPr>
              <a:t>changes </a:t>
            </a:r>
            <a:r>
              <a:rPr lang="en-US" sz="2400" strike="noStrike" dirty="0">
                <a:solidFill>
                  <a:srgbClr val="000000"/>
                </a:solidFill>
                <a:latin typeface="Arial"/>
                <a:ea typeface="DejaVu Sans"/>
              </a:rPr>
              <a:t>depending upon the </a:t>
            </a:r>
            <a:r>
              <a:rPr lang="en-US" sz="2400" strike="noStrike" dirty="0" smtClean="0">
                <a:solidFill>
                  <a:srgbClr val="000000"/>
                </a:solidFill>
                <a:latin typeface="Arial"/>
                <a:ea typeface="DejaVu Sans"/>
              </a:rPr>
              <a:t>current context</a:t>
            </a:r>
            <a:r>
              <a:rPr lang="en-US" sz="2400" strike="noStrike" dirty="0">
                <a:solidFill>
                  <a:srgbClr val="000000"/>
                </a:solidFill>
                <a:latin typeface="Arial"/>
                <a:ea typeface="DejaVu Sans"/>
              </a:rPr>
              <a:t>.</a:t>
            </a:r>
            <a:endParaRPr dirty="0"/>
          </a:p>
          <a:p>
            <a:pPr>
              <a:lnSpc>
                <a:spcPct val="90000"/>
              </a:lnSpc>
            </a:pPr>
            <a:endParaRPr dirty="0"/>
          </a:p>
          <a:p>
            <a:pPr>
              <a:lnSpc>
                <a:spcPct val="90000"/>
              </a:lnSpc>
            </a:pPr>
            <a:r>
              <a:rPr lang="en-US" sz="2800" b="1" strike="noStrike" dirty="0" smtClean="0">
                <a:solidFill>
                  <a:srgbClr val="000000"/>
                </a:solidFill>
                <a:latin typeface="Arial"/>
                <a:ea typeface="DejaVu Sans"/>
              </a:rPr>
              <a:t>jQuery </a:t>
            </a:r>
            <a:r>
              <a:rPr lang="en-US" sz="2800" b="1" strike="noStrike" dirty="0">
                <a:solidFill>
                  <a:srgbClr val="000000"/>
                </a:solidFill>
                <a:latin typeface="Arial"/>
                <a:ea typeface="DejaVu Sans"/>
              </a:rPr>
              <a:t>Example:</a:t>
            </a:r>
            <a:endParaRPr dirty="0"/>
          </a:p>
          <a:p>
            <a:pPr lvl="1">
              <a:lnSpc>
                <a:spcPct val="90000"/>
              </a:lnSpc>
            </a:pPr>
            <a:r>
              <a:rPr lang="en-US" sz="2100" b="1" strike="noStrike" dirty="0">
                <a:solidFill>
                  <a:srgbClr val="000000"/>
                </a:solidFill>
                <a:latin typeface="Courier New"/>
                <a:ea typeface="DejaVu Sans"/>
              </a:rPr>
              <a:t>&lt;script&gt;</a:t>
            </a:r>
            <a:endParaRPr dirty="0"/>
          </a:p>
          <a:p>
            <a:pPr lvl="1">
              <a:lnSpc>
                <a:spcPct val="90000"/>
              </a:lnSpc>
            </a:pPr>
            <a:r>
              <a:rPr lang="en-US" sz="2100" b="1" strike="noStrike" dirty="0">
                <a:solidFill>
                  <a:srgbClr val="000000"/>
                </a:solidFill>
                <a:latin typeface="Courier New"/>
                <a:ea typeface="DejaVu Sans"/>
              </a:rPr>
              <a:t>   $( 'document' ).ready( function() {</a:t>
            </a:r>
            <a:endParaRPr dirty="0"/>
          </a:p>
          <a:p>
            <a:pPr lvl="1">
              <a:lnSpc>
                <a:spcPct val="90000"/>
              </a:lnSpc>
            </a:pPr>
            <a:r>
              <a:rPr lang="en-US" sz="2100" b="1" strike="noStrike" dirty="0">
                <a:solidFill>
                  <a:srgbClr val="000000"/>
                </a:solidFill>
                <a:latin typeface="Courier New"/>
                <a:ea typeface="DejaVu Sans"/>
              </a:rPr>
              <a:t>      $( 'input' ).focus( function() {</a:t>
            </a:r>
            <a:endParaRPr dirty="0"/>
          </a:p>
          <a:p>
            <a:pPr lvl="1">
              <a:lnSpc>
                <a:spcPct val="90000"/>
              </a:lnSpc>
            </a:pPr>
            <a:r>
              <a:rPr lang="en-US" sz="2100" b="1" strike="noStrike" dirty="0">
                <a:solidFill>
                  <a:srgbClr val="000000"/>
                </a:solidFill>
                <a:latin typeface="Courier New"/>
                <a:ea typeface="DejaVu Sans"/>
              </a:rPr>
              <a:t>         console.log( "Focus: " +</a:t>
            </a:r>
            <a:endParaRPr dirty="0"/>
          </a:p>
          <a:p>
            <a:pPr lvl="1">
              <a:lnSpc>
                <a:spcPct val="90000"/>
              </a:lnSpc>
            </a:pPr>
            <a:r>
              <a:rPr lang="en-US" sz="2100" b="1" strike="noStrike" dirty="0">
                <a:solidFill>
                  <a:srgbClr val="000000"/>
                </a:solidFill>
                <a:latin typeface="Courier New"/>
                <a:ea typeface="DejaVu Sans"/>
              </a:rPr>
              <a:t>                      $(this).</a:t>
            </a:r>
            <a:r>
              <a:rPr lang="en-US" sz="2100" b="1" strike="noStrike" dirty="0" err="1">
                <a:solidFill>
                  <a:srgbClr val="000000"/>
                </a:solidFill>
                <a:latin typeface="Courier New"/>
                <a:ea typeface="DejaVu Sans"/>
              </a:rPr>
              <a:t>attr</a:t>
            </a:r>
            <a:r>
              <a:rPr lang="en-US" sz="2100" b="1" strike="noStrike" dirty="0">
                <a:solidFill>
                  <a:srgbClr val="000000"/>
                </a:solidFill>
                <a:latin typeface="Courier New"/>
                <a:ea typeface="DejaVu Sans"/>
              </a:rPr>
              <a:t>( 'name' ) );</a:t>
            </a:r>
            <a:endParaRPr dirty="0"/>
          </a:p>
          <a:p>
            <a:pPr lvl="1">
              <a:lnSpc>
                <a:spcPct val="90000"/>
              </a:lnSpc>
            </a:pPr>
            <a:r>
              <a:rPr lang="en-US" sz="2100" b="1" strike="noStrike" dirty="0">
                <a:solidFill>
                  <a:srgbClr val="000000"/>
                </a:solidFill>
                <a:latin typeface="Courier New"/>
                <a:ea typeface="DejaVu Sans"/>
              </a:rPr>
              <a:t>      });</a:t>
            </a:r>
            <a:endParaRPr dirty="0"/>
          </a:p>
          <a:p>
            <a:pPr lvl="1">
              <a:lnSpc>
                <a:spcPct val="90000"/>
              </a:lnSpc>
            </a:pPr>
            <a:endParaRPr dirty="0"/>
          </a:p>
          <a:p>
            <a:pPr lvl="1">
              <a:lnSpc>
                <a:spcPct val="90000"/>
              </a:lnSpc>
            </a:pPr>
            <a:r>
              <a:rPr lang="en-US" sz="2100" b="1" strike="noStrike" dirty="0">
                <a:solidFill>
                  <a:srgbClr val="000000"/>
                </a:solidFill>
                <a:latin typeface="Courier New"/>
                <a:ea typeface="DejaVu Sans"/>
              </a:rPr>
              <a:t>      $( 'input' ).blur( function() {</a:t>
            </a:r>
            <a:endParaRPr dirty="0"/>
          </a:p>
          <a:p>
            <a:pPr lvl="1">
              <a:lnSpc>
                <a:spcPct val="90000"/>
              </a:lnSpc>
            </a:pPr>
            <a:r>
              <a:rPr lang="en-US" sz="2100" b="1" strike="noStrike" dirty="0">
                <a:solidFill>
                  <a:srgbClr val="000000"/>
                </a:solidFill>
                <a:latin typeface="Courier New"/>
                <a:ea typeface="DejaVu Sans"/>
              </a:rPr>
              <a:t>         console.log( "Blur: " +</a:t>
            </a:r>
            <a:endParaRPr dirty="0"/>
          </a:p>
          <a:p>
            <a:pPr lvl="1">
              <a:lnSpc>
                <a:spcPct val="90000"/>
              </a:lnSpc>
            </a:pPr>
            <a:r>
              <a:rPr lang="en-US" sz="2100" b="1" strike="noStrike" dirty="0">
                <a:solidFill>
                  <a:srgbClr val="000000"/>
                </a:solidFill>
                <a:latin typeface="Courier New"/>
                <a:ea typeface="DejaVu Sans"/>
              </a:rPr>
              <a:t>                      $(this).</a:t>
            </a:r>
            <a:r>
              <a:rPr lang="en-US" sz="2100" b="1" strike="noStrike" dirty="0" err="1">
                <a:solidFill>
                  <a:srgbClr val="000000"/>
                </a:solidFill>
                <a:latin typeface="Courier New"/>
                <a:ea typeface="DejaVu Sans"/>
              </a:rPr>
              <a:t>attr</a:t>
            </a:r>
            <a:r>
              <a:rPr lang="en-US" sz="2100" b="1" strike="noStrike" dirty="0">
                <a:solidFill>
                  <a:srgbClr val="000000"/>
                </a:solidFill>
                <a:latin typeface="Courier New"/>
                <a:ea typeface="DejaVu Sans"/>
              </a:rPr>
              <a:t>( 'name' ) );</a:t>
            </a:r>
            <a:endParaRPr dirty="0"/>
          </a:p>
          <a:p>
            <a:pPr lvl="1">
              <a:lnSpc>
                <a:spcPct val="90000"/>
              </a:lnSpc>
            </a:pPr>
            <a:r>
              <a:rPr lang="en-US" sz="2100" b="1" strike="noStrike" dirty="0">
                <a:solidFill>
                  <a:srgbClr val="000000"/>
                </a:solidFill>
                <a:latin typeface="Courier New"/>
                <a:ea typeface="DejaVu Sans"/>
              </a:rPr>
              <a:t>      });</a:t>
            </a:r>
            <a:endParaRPr dirty="0"/>
          </a:p>
          <a:p>
            <a:pPr lvl="1">
              <a:lnSpc>
                <a:spcPct val="90000"/>
              </a:lnSpc>
            </a:pPr>
            <a:r>
              <a:rPr lang="en-US" sz="2100" b="1" strike="noStrike" dirty="0">
                <a:solidFill>
                  <a:srgbClr val="000000"/>
                </a:solidFill>
                <a:latin typeface="Courier New"/>
                <a:ea typeface="DejaVu Sans"/>
              </a:rPr>
              <a:t>   });</a:t>
            </a:r>
            <a:endParaRPr dirty="0"/>
          </a:p>
          <a:p>
            <a:pPr lvl="1">
              <a:lnSpc>
                <a:spcPct val="90000"/>
              </a:lnSpc>
            </a:pPr>
            <a:r>
              <a:rPr lang="en-US" sz="2100" b="1" strike="noStrike" dirty="0">
                <a:solidFill>
                  <a:srgbClr val="000000"/>
                </a:solidFill>
                <a:latin typeface="Courier New"/>
                <a:ea typeface="DejaVu Sans"/>
              </a:rPr>
              <a:t>&lt;/script&gt;</a:t>
            </a:r>
            <a:endParaRPr dirty="0"/>
          </a:p>
        </p:txBody>
      </p:sp>
      <p:sp>
        <p:nvSpPr>
          <p:cNvPr id="144" name="CustomShape 3"/>
          <p:cNvSpPr/>
          <p:nvPr/>
        </p:nvSpPr>
        <p:spPr>
          <a:xfrm>
            <a:off x="5949720" y="6143040"/>
            <a:ext cx="2283840" cy="402840"/>
          </a:xfrm>
          <a:prstGeom prst="roundRect">
            <a:avLst>
              <a:gd name="adj" fmla="val 13910"/>
            </a:avLst>
          </a:prstGeom>
          <a:ln/>
        </p:spPr>
        <p:style>
          <a:lnRef idx="1">
            <a:schemeClr val="accent5"/>
          </a:lnRef>
          <a:fillRef idx="2">
            <a:schemeClr val="accent5"/>
          </a:fillRef>
          <a:effectRef idx="1">
            <a:schemeClr val="accent5"/>
          </a:effectRef>
          <a:fontRef idx="minor">
            <a:schemeClr val="dk1"/>
          </a:fontRef>
        </p:style>
        <p:txBody>
          <a:bodyPr wrap="none" lIns="90000" tIns="45000" rIns="90000" bIns="45000" anchor="ctr"/>
          <a:lstStyle/>
          <a:p>
            <a:pPr algn="ctr">
              <a:lnSpc>
                <a:spcPct val="100000"/>
              </a:lnSpc>
            </a:pPr>
            <a:r>
              <a:rPr lang="en-US" strike="noStrike" dirty="0">
                <a:solidFill>
                  <a:schemeClr val="bg1"/>
                </a:solidFill>
                <a:latin typeface="Arial"/>
                <a:ea typeface="DejaVu Sans"/>
                <a:hlinkClick r:id="rId2"/>
              </a:rPr>
              <a:t>thisConsoleLog.html</a:t>
            </a:r>
            <a:endParaRPr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dirty="0" smtClean="0">
                <a:solidFill>
                  <a:srgbClr val="000000"/>
                </a:solidFill>
                <a:latin typeface="Arial"/>
                <a:ea typeface="DejaVu Sans"/>
              </a:rPr>
              <a:t>Where have we been?</a:t>
            </a:r>
            <a:endParaRPr dirty="0"/>
          </a:p>
        </p:txBody>
      </p:sp>
      <p:sp>
        <p:nvSpPr>
          <p:cNvPr id="77" name="CustomShape 2"/>
          <p:cNvSpPr/>
          <p:nvPr/>
        </p:nvSpPr>
        <p:spPr>
          <a:xfrm>
            <a:off x="457200" y="1600200"/>
            <a:ext cx="7150608"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a:lnSpc>
                <a:spcPct val="100000"/>
              </a:lnSpc>
            </a:pPr>
            <a:r>
              <a:rPr lang="en-US" sz="3200" dirty="0" smtClean="0">
                <a:solidFill>
                  <a:srgbClr val="000000"/>
                </a:solidFill>
              </a:rPr>
              <a:t>“You </a:t>
            </a:r>
            <a:r>
              <a:rPr lang="en-US" sz="3200" dirty="0">
                <a:solidFill>
                  <a:srgbClr val="000000"/>
                </a:solidFill>
              </a:rPr>
              <a:t>can only know where you're going if you know where you've been</a:t>
            </a:r>
            <a:r>
              <a:rPr lang="en-US" sz="3200" dirty="0" smtClean="0">
                <a:solidFill>
                  <a:srgbClr val="000000"/>
                </a:solidFill>
              </a:rPr>
              <a:t>.”</a:t>
            </a:r>
          </a:p>
          <a:p>
            <a:pPr>
              <a:lnSpc>
                <a:spcPct val="100000"/>
              </a:lnSpc>
              <a:tabLst>
                <a:tab pos="8007350" algn="r"/>
              </a:tabLst>
            </a:pPr>
            <a:r>
              <a:rPr lang="en-US" sz="3200" dirty="0">
                <a:solidFill>
                  <a:srgbClr val="000000"/>
                </a:solidFill>
              </a:rPr>
              <a:t>	</a:t>
            </a:r>
            <a:r>
              <a:rPr lang="en-US" sz="3200" dirty="0" smtClean="0">
                <a:solidFill>
                  <a:srgbClr val="000000"/>
                </a:solidFill>
              </a:rPr>
              <a:t>— James Burke</a:t>
            </a:r>
            <a:r>
              <a:rPr lang="en-US" sz="3200" dirty="0">
                <a:solidFill>
                  <a:srgbClr val="000000"/>
                </a:solidFill>
              </a:rPr>
              <a:t>, </a:t>
            </a:r>
            <a:r>
              <a:rPr lang="en-US" sz="3200" dirty="0" smtClean="0">
                <a:solidFill>
                  <a:srgbClr val="000000"/>
                </a:solidFill>
              </a:rPr>
              <a:t>science historian</a:t>
            </a:r>
          </a:p>
          <a:p>
            <a:pPr>
              <a:lnSpc>
                <a:spcPct val="100000"/>
              </a:lnSpc>
              <a:tabLst>
                <a:tab pos="8007350" algn="r"/>
              </a:tabLst>
            </a:pPr>
            <a:endParaRPr dirty="0"/>
          </a:p>
          <a:p>
            <a:pPr marL="920750" lvl="1" indent="-457200">
              <a:lnSpc>
                <a:spcPct val="100000"/>
              </a:lnSpc>
              <a:buFont typeface="Wingdings" panose="05000000000000000000" pitchFamily="2" charset="2"/>
              <a:buChar char="v"/>
            </a:pPr>
            <a:r>
              <a:rPr lang="en-US" sz="2800" strike="noStrike" dirty="0" smtClean="0">
                <a:solidFill>
                  <a:srgbClr val="000000"/>
                </a:solidFill>
                <a:latin typeface="Arial"/>
                <a:ea typeface="DejaVu Sans"/>
              </a:rPr>
              <a:t>Eclipse</a:t>
            </a:r>
          </a:p>
          <a:p>
            <a:pPr marL="920750" lvl="1" indent="-457200">
              <a:lnSpc>
                <a:spcPct val="100000"/>
              </a:lnSpc>
              <a:buFont typeface="Wingdings" panose="05000000000000000000" pitchFamily="2" charset="2"/>
              <a:buChar char="v"/>
            </a:pPr>
            <a:r>
              <a:rPr lang="en-US" sz="2800" strike="noStrike" dirty="0" smtClean="0">
                <a:solidFill>
                  <a:srgbClr val="000000"/>
                </a:solidFill>
                <a:latin typeface="Arial"/>
                <a:ea typeface="DejaVu Sans"/>
              </a:rPr>
              <a:t>HTML</a:t>
            </a:r>
          </a:p>
          <a:p>
            <a:pPr marL="920750" lvl="1" indent="-457200">
              <a:lnSpc>
                <a:spcPct val="100000"/>
              </a:lnSpc>
              <a:buFont typeface="Wingdings" panose="05000000000000000000" pitchFamily="2" charset="2"/>
              <a:buChar char="v"/>
            </a:pPr>
            <a:r>
              <a:rPr lang="en-US" sz="2800" dirty="0" smtClean="0">
                <a:solidFill>
                  <a:srgbClr val="000000"/>
                </a:solidFill>
                <a:latin typeface="Arial"/>
                <a:ea typeface="DejaVu Sans"/>
              </a:rPr>
              <a:t>CSS</a:t>
            </a:r>
          </a:p>
          <a:p>
            <a:pPr marL="920750" lvl="1" indent="-457200">
              <a:lnSpc>
                <a:spcPct val="100000"/>
              </a:lnSpc>
              <a:buFont typeface="Wingdings" panose="05000000000000000000" pitchFamily="2" charset="2"/>
              <a:buChar char="v"/>
            </a:pPr>
            <a:r>
              <a:rPr lang="en-US" sz="2800" strike="noStrike" dirty="0" smtClean="0">
                <a:solidFill>
                  <a:srgbClr val="000000"/>
                </a:solidFill>
                <a:latin typeface="Arial"/>
                <a:ea typeface="DejaVu Sans"/>
              </a:rPr>
              <a:t>Bootstrap</a:t>
            </a:r>
          </a:p>
          <a:p>
            <a:pPr marL="920750" lvl="1" indent="-457200">
              <a:lnSpc>
                <a:spcPct val="100000"/>
              </a:lnSpc>
              <a:buFont typeface="Wingdings" panose="05000000000000000000" pitchFamily="2" charset="2"/>
              <a:buChar char="v"/>
            </a:pPr>
            <a:r>
              <a:rPr lang="en-US" sz="2800" strike="noStrike" dirty="0" smtClean="0">
                <a:solidFill>
                  <a:srgbClr val="000000"/>
                </a:solidFill>
                <a:latin typeface="Arial"/>
                <a:ea typeface="DejaVu Sans"/>
              </a:rPr>
              <a:t>JavaScript</a:t>
            </a:r>
          </a:p>
          <a:p>
            <a:pPr marL="920750" lvl="1" indent="-457200">
              <a:lnSpc>
                <a:spcPct val="100000"/>
              </a:lnSpc>
              <a:buFont typeface="Wingdings" panose="05000000000000000000" pitchFamily="2" charset="2"/>
              <a:buChar char="v"/>
            </a:pPr>
            <a:r>
              <a:rPr lang="en-US" sz="2800" dirty="0" smtClean="0">
                <a:solidFill>
                  <a:srgbClr val="000000"/>
                </a:solidFill>
                <a:latin typeface="Arial"/>
                <a:ea typeface="DejaVu Sans"/>
              </a:rPr>
              <a:t>jQuery</a:t>
            </a:r>
          </a:p>
          <a:p>
            <a:pPr marL="920750" lvl="1" indent="-457200">
              <a:lnSpc>
                <a:spcPct val="100000"/>
              </a:lnSpc>
              <a:buFont typeface="Wingdings" panose="05000000000000000000" pitchFamily="2" charset="2"/>
              <a:buChar char="v"/>
            </a:pPr>
            <a:r>
              <a:rPr lang="en-US" sz="2800" dirty="0" smtClean="0">
                <a:solidFill>
                  <a:srgbClr val="000000"/>
                </a:solidFill>
                <a:latin typeface="Arial"/>
                <a:ea typeface="DejaVu Sans"/>
              </a:rPr>
              <a:t>PHP</a:t>
            </a:r>
          </a:p>
          <a:p>
            <a:pPr marL="920750" lvl="1" indent="-457200">
              <a:lnSpc>
                <a:spcPct val="100000"/>
              </a:lnSpc>
              <a:buFont typeface="Wingdings" panose="05000000000000000000" pitchFamily="2" charset="2"/>
              <a:buChar char="v"/>
            </a:pPr>
            <a:r>
              <a:rPr lang="en-US" sz="2800" dirty="0" smtClean="0">
                <a:solidFill>
                  <a:srgbClr val="000000"/>
                </a:solidFill>
                <a:latin typeface="Arial"/>
                <a:ea typeface="DejaVu Sans"/>
              </a:rPr>
              <a:t>MySQL</a:t>
            </a:r>
            <a:endParaRPr dirty="0"/>
          </a:p>
        </p:txBody>
      </p:sp>
      <p:sp>
        <p:nvSpPr>
          <p:cNvPr id="2" name="Left Arrow 1"/>
          <p:cNvSpPr/>
          <p:nvPr/>
        </p:nvSpPr>
        <p:spPr>
          <a:xfrm>
            <a:off x="2944368" y="4288459"/>
            <a:ext cx="3073256" cy="2139851"/>
          </a:xfrm>
          <a:prstGeom prst="leftArrow">
            <a:avLst/>
          </a:prstGeom>
          <a:ln w="50800">
            <a:solidFill>
              <a:schemeClr val="tx1"/>
            </a:solidFill>
          </a:ln>
          <a:effectLst>
            <a:outerShdw blurRad="508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1"/>
            <a:r>
              <a:rPr lang="en-US" sz="3200" b="1" dirty="0" smtClean="0"/>
              <a:t>You are </a:t>
            </a:r>
            <a:r>
              <a:rPr lang="en-US" sz="3200" b="1" dirty="0"/>
              <a:t>now </a:t>
            </a:r>
            <a:r>
              <a:rPr lang="en-US" sz="3200" b="1" dirty="0" smtClean="0"/>
              <a:t>here</a:t>
            </a:r>
            <a:endParaRPr lang="en-US" sz="3200" b="1" dirty="0"/>
          </a:p>
        </p:txBody>
      </p:sp>
    </p:spTree>
    <p:extLst>
      <p:ext uri="{BB962C8B-B14F-4D97-AF65-F5344CB8AC3E}">
        <p14:creationId xmlns:p14="http://schemas.microsoft.com/office/powerpoint/2010/main" val="97480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a:bodyPr>
          <a:lstStyle/>
          <a:p>
            <a:pPr algn="ctr">
              <a:lnSpc>
                <a:spcPct val="100000"/>
              </a:lnSpc>
            </a:pPr>
            <a:r>
              <a:rPr lang="en-US" sz="4400" b="1" dirty="0" smtClean="0">
                <a:solidFill>
                  <a:srgbClr val="000000"/>
                </a:solidFill>
                <a:latin typeface="Arial"/>
                <a:ea typeface="DejaVu Sans"/>
              </a:rPr>
              <a:t>Preparation for Form Validation</a:t>
            </a:r>
            <a:endParaRPr dirty="0"/>
          </a:p>
        </p:txBody>
      </p:sp>
      <p:sp>
        <p:nvSpPr>
          <p:cNvPr id="126"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r>
              <a:rPr lang="en-US" sz="3200" b="1" dirty="0">
                <a:solidFill>
                  <a:srgbClr val="000000"/>
                </a:solidFill>
              </a:rPr>
              <a:t>Discussion:</a:t>
            </a:r>
            <a:endParaRPr lang="en-US" sz="3200" dirty="0"/>
          </a:p>
          <a:p>
            <a:pPr lvl="1"/>
            <a:r>
              <a:rPr lang="en-US" sz="2800" dirty="0" smtClean="0">
                <a:solidFill>
                  <a:srgbClr val="000000"/>
                </a:solidFill>
              </a:rPr>
              <a:t>During this part of the class, I am assuming that you are knowledgeable concerning regular expressions.  If you do not remember this material, you may wish to go over your notes from the JavaScript course.</a:t>
            </a:r>
          </a:p>
          <a:p>
            <a:pPr lvl="1"/>
            <a:endParaRPr lang="en-US" sz="2800" dirty="0">
              <a:solidFill>
                <a:srgbClr val="000000"/>
              </a:solidFill>
            </a:endParaRPr>
          </a:p>
          <a:p>
            <a:pPr lvl="1"/>
            <a:r>
              <a:rPr lang="en-US" sz="2800" dirty="0" smtClean="0">
                <a:solidFill>
                  <a:srgbClr val="000000"/>
                </a:solidFill>
              </a:rPr>
              <a:t>You will need to be familiar with regular expressions in order to complete the form validation exercises using jQuery.</a:t>
            </a:r>
            <a:endParaRPr lang="en-US" sz="2800" b="1"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0886933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b="1" strike="noStrike" dirty="0">
                <a:solidFill>
                  <a:srgbClr val="000000"/>
                </a:solidFill>
                <a:latin typeface="Arial"/>
                <a:ea typeface="DejaVu Sans"/>
              </a:rPr>
              <a:t>blur() for </a:t>
            </a:r>
            <a:r>
              <a:rPr lang="en-US" sz="3600" b="1" strike="noStrike" dirty="0" smtClean="0">
                <a:solidFill>
                  <a:srgbClr val="000000"/>
                </a:solidFill>
                <a:latin typeface="Arial"/>
                <a:ea typeface="DejaVu Sans"/>
              </a:rPr>
              <a:t>Integer Validation [#1]</a:t>
            </a:r>
            <a:endParaRPr dirty="0"/>
          </a:p>
        </p:txBody>
      </p:sp>
      <p:sp>
        <p:nvSpPr>
          <p:cNvPr id="149"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a:lnSpc>
                <a:spcPct val="90000"/>
              </a:lnSpc>
            </a:pPr>
            <a:r>
              <a:rPr lang="en-US" sz="2800" b="1" strike="noStrike" dirty="0">
                <a:solidFill>
                  <a:srgbClr val="000000"/>
                </a:solidFill>
                <a:latin typeface="Arial"/>
                <a:ea typeface="DejaVu Sans"/>
              </a:rPr>
              <a:t>Discussion:</a:t>
            </a:r>
            <a:endParaRPr dirty="0"/>
          </a:p>
          <a:p>
            <a:pPr lvl="1">
              <a:lnSpc>
                <a:spcPct val="90000"/>
              </a:lnSpc>
            </a:pPr>
            <a:r>
              <a:rPr lang="en-US" sz="2400" strike="noStrike" dirty="0">
                <a:solidFill>
                  <a:srgbClr val="000000"/>
                </a:solidFill>
                <a:latin typeface="Arial"/>
                <a:ea typeface="DejaVu Sans"/>
              </a:rPr>
              <a:t>The </a:t>
            </a:r>
            <a:r>
              <a:rPr lang="en-US" sz="2400" b="1" strike="noStrike" dirty="0">
                <a:solidFill>
                  <a:srgbClr val="000000"/>
                </a:solidFill>
                <a:latin typeface="Courier New" panose="02070309020205020404" pitchFamily="49" charset="0"/>
                <a:ea typeface="DejaVu Sans"/>
                <a:cs typeface="Courier New" panose="02070309020205020404" pitchFamily="49" charset="0"/>
              </a:rPr>
              <a:t>blur()</a:t>
            </a:r>
            <a:r>
              <a:rPr lang="en-US" sz="2400" strike="noStrike" dirty="0">
                <a:solidFill>
                  <a:srgbClr val="000000"/>
                </a:solidFill>
                <a:latin typeface="Arial"/>
                <a:ea typeface="DejaVu Sans"/>
              </a:rPr>
              <a:t> method is often used to perform </a:t>
            </a:r>
            <a:r>
              <a:rPr lang="en-US" sz="2400" strike="noStrike" dirty="0" smtClean="0">
                <a:solidFill>
                  <a:srgbClr val="000000"/>
                </a:solidFill>
                <a:latin typeface="Arial"/>
                <a:ea typeface="DejaVu Sans"/>
              </a:rPr>
              <a:t>form </a:t>
            </a:r>
            <a:r>
              <a:rPr lang="en-US" sz="2400" strike="noStrike" dirty="0">
                <a:solidFill>
                  <a:srgbClr val="000000"/>
                </a:solidFill>
                <a:latin typeface="Arial"/>
                <a:ea typeface="DejaVu Sans"/>
              </a:rPr>
              <a:t>validation after the user has entered a </a:t>
            </a:r>
            <a:r>
              <a:rPr lang="en-US" sz="2400" strike="noStrike" dirty="0" smtClean="0">
                <a:solidFill>
                  <a:srgbClr val="000000"/>
                </a:solidFill>
                <a:latin typeface="Arial"/>
                <a:ea typeface="DejaVu Sans"/>
              </a:rPr>
              <a:t>value. When </a:t>
            </a:r>
            <a:r>
              <a:rPr lang="en-US" sz="2400" strike="noStrike" dirty="0">
                <a:solidFill>
                  <a:srgbClr val="000000"/>
                </a:solidFill>
                <a:latin typeface="Arial"/>
                <a:ea typeface="DejaVu Sans"/>
              </a:rPr>
              <a:t>the user tabs to another field or clicks on another element, the </a:t>
            </a:r>
            <a:r>
              <a:rPr lang="en-US" sz="2400" strike="noStrike" dirty="0" smtClean="0">
                <a:solidFill>
                  <a:srgbClr val="000000"/>
                </a:solidFill>
                <a:latin typeface="Arial"/>
                <a:ea typeface="DejaVu Sans"/>
              </a:rPr>
              <a:t>original </a:t>
            </a:r>
            <a:r>
              <a:rPr lang="en-US" sz="2400" strike="noStrike" dirty="0">
                <a:solidFill>
                  <a:srgbClr val="000000"/>
                </a:solidFill>
                <a:latin typeface="Arial"/>
                <a:ea typeface="DejaVu Sans"/>
              </a:rPr>
              <a:t>element loses focus and the </a:t>
            </a:r>
            <a:r>
              <a:rPr lang="en-US" sz="2400" b="1" strike="noStrike" dirty="0">
                <a:solidFill>
                  <a:srgbClr val="000000"/>
                </a:solidFill>
                <a:latin typeface="Courier New" panose="02070309020205020404" pitchFamily="49" charset="0"/>
                <a:ea typeface="DejaVu Sans"/>
                <a:cs typeface="Courier New" panose="02070309020205020404" pitchFamily="49" charset="0"/>
              </a:rPr>
              <a:t>blur()</a:t>
            </a:r>
            <a:r>
              <a:rPr lang="en-US" sz="2400" strike="noStrike" dirty="0">
                <a:solidFill>
                  <a:srgbClr val="000000"/>
                </a:solidFill>
                <a:latin typeface="Arial"/>
                <a:ea typeface="DejaVu Sans"/>
              </a:rPr>
              <a:t> method fires.</a:t>
            </a:r>
            <a:endParaRPr dirty="0"/>
          </a:p>
          <a:p>
            <a:pPr>
              <a:lnSpc>
                <a:spcPct val="90000"/>
              </a:lnSpc>
            </a:pPr>
            <a:endParaRPr dirty="0"/>
          </a:p>
          <a:p>
            <a:pPr>
              <a:lnSpc>
                <a:spcPct val="90000"/>
              </a:lnSpc>
            </a:pPr>
            <a:r>
              <a:rPr lang="en-US" sz="2800" b="1" strike="noStrike" dirty="0">
                <a:solidFill>
                  <a:srgbClr val="000000"/>
                </a:solidFill>
                <a:latin typeface="Arial"/>
                <a:ea typeface="DejaVu Sans"/>
              </a:rPr>
              <a:t>Script </a:t>
            </a:r>
            <a:r>
              <a:rPr lang="en-US" sz="2800" b="1" strike="noStrike" dirty="0" smtClean="0">
                <a:solidFill>
                  <a:srgbClr val="000000"/>
                </a:solidFill>
                <a:latin typeface="Arial"/>
                <a:ea typeface="DejaVu Sans"/>
              </a:rPr>
              <a:t>Example [Part 1 ready() method]:</a:t>
            </a:r>
            <a:endParaRPr dirty="0"/>
          </a:p>
          <a:p>
            <a:pPr lvl="1">
              <a:lnSpc>
                <a:spcPct val="90000"/>
              </a:lnSpc>
            </a:pPr>
            <a:r>
              <a:rPr lang="en-US" sz="2100" b="1" strike="noStrike" dirty="0">
                <a:solidFill>
                  <a:srgbClr val="000000"/>
                </a:solidFill>
                <a:latin typeface="Courier New"/>
                <a:ea typeface="DejaVu Sans"/>
              </a:rPr>
              <a:t>&lt;script&gt;</a:t>
            </a:r>
            <a:endParaRPr dirty="0"/>
          </a:p>
          <a:p>
            <a:pPr lvl="1">
              <a:lnSpc>
                <a:spcPct val="90000"/>
              </a:lnSpc>
            </a:pPr>
            <a:r>
              <a:rPr lang="en-US" sz="2100" b="1" strike="noStrike" dirty="0">
                <a:solidFill>
                  <a:srgbClr val="000000"/>
                </a:solidFill>
                <a:latin typeface="Courier New"/>
                <a:ea typeface="DejaVu Sans"/>
              </a:rPr>
              <a:t>   ...</a:t>
            </a:r>
            <a:endParaRPr dirty="0"/>
          </a:p>
          <a:p>
            <a:pPr lvl="1">
              <a:lnSpc>
                <a:spcPct val="90000"/>
              </a:lnSpc>
            </a:pPr>
            <a:endParaRPr dirty="0"/>
          </a:p>
          <a:p>
            <a:pPr lvl="1">
              <a:lnSpc>
                <a:spcPct val="90000"/>
              </a:lnSpc>
            </a:pPr>
            <a:r>
              <a:rPr lang="en-US" sz="2100" b="1" strike="noStrike" dirty="0">
                <a:solidFill>
                  <a:srgbClr val="000000"/>
                </a:solidFill>
                <a:latin typeface="Courier New"/>
                <a:ea typeface="DejaVu Sans"/>
              </a:rPr>
              <a:t>   $( 'document' ).ready( function() </a:t>
            </a:r>
            <a:r>
              <a:rPr lang="en-US" sz="2100" b="1" strike="noStrike" dirty="0" smtClean="0">
                <a:solidFill>
                  <a:srgbClr val="000000"/>
                </a:solidFill>
                <a:latin typeface="Courier New"/>
                <a:ea typeface="DejaVu Sans"/>
              </a:rPr>
              <a:t>{</a:t>
            </a:r>
            <a:endParaRPr dirty="0"/>
          </a:p>
          <a:p>
            <a:pPr lvl="1">
              <a:lnSpc>
                <a:spcPct val="90000"/>
              </a:lnSpc>
            </a:pPr>
            <a:r>
              <a:rPr lang="en-US" sz="2100" b="1" strike="noStrike" dirty="0">
                <a:solidFill>
                  <a:srgbClr val="000000"/>
                </a:solidFill>
                <a:latin typeface="Courier New"/>
                <a:ea typeface="DejaVu Sans"/>
              </a:rPr>
              <a:t>      $( 'input' ).blur( function() {</a:t>
            </a:r>
            <a:endParaRPr dirty="0"/>
          </a:p>
          <a:p>
            <a:pPr lvl="1">
              <a:lnSpc>
                <a:spcPct val="90000"/>
              </a:lnSpc>
            </a:pPr>
            <a:r>
              <a:rPr lang="en-US" sz="2100" b="1" strike="noStrike" dirty="0">
                <a:solidFill>
                  <a:srgbClr val="000000"/>
                </a:solidFill>
                <a:latin typeface="Courier New"/>
                <a:ea typeface="DejaVu Sans"/>
              </a:rPr>
              <a:t>        </a:t>
            </a:r>
            <a:r>
              <a:rPr lang="en-US" sz="2100" b="1" strike="noStrike" dirty="0" smtClean="0">
                <a:solidFill>
                  <a:srgbClr val="000000"/>
                </a:solidFill>
                <a:latin typeface="Courier New"/>
                <a:ea typeface="DejaVu Sans"/>
              </a:rPr>
              <a:t> </a:t>
            </a:r>
            <a:r>
              <a:rPr lang="en-US" sz="2100" b="1" strike="noStrike" dirty="0" err="1" smtClean="0">
                <a:solidFill>
                  <a:srgbClr val="000000"/>
                </a:solidFill>
                <a:latin typeface="Courier New"/>
                <a:ea typeface="DejaVu Sans"/>
              </a:rPr>
              <a:t>var</a:t>
            </a:r>
            <a:r>
              <a:rPr lang="en-US" sz="2100" b="1" strike="noStrike" dirty="0" smtClean="0">
                <a:solidFill>
                  <a:srgbClr val="000000"/>
                </a:solidFill>
                <a:latin typeface="Courier New"/>
                <a:ea typeface="DejaVu Sans"/>
              </a:rPr>
              <a:t> </a:t>
            </a:r>
            <a:r>
              <a:rPr lang="en-US" sz="2100" b="1" strike="noStrike" dirty="0" err="1">
                <a:solidFill>
                  <a:srgbClr val="000000"/>
                </a:solidFill>
                <a:latin typeface="Courier New"/>
                <a:ea typeface="DejaVu Sans"/>
              </a:rPr>
              <a:t>str</a:t>
            </a:r>
            <a:r>
              <a:rPr lang="en-US" sz="2100" b="1" strike="noStrike" dirty="0">
                <a:solidFill>
                  <a:srgbClr val="000000"/>
                </a:solidFill>
                <a:latin typeface="Courier New"/>
                <a:ea typeface="DejaVu Sans"/>
              </a:rPr>
              <a:t> = $(this).</a:t>
            </a:r>
            <a:r>
              <a:rPr lang="en-US" sz="2100" b="1" strike="noStrike" dirty="0" err="1">
                <a:solidFill>
                  <a:srgbClr val="000000"/>
                </a:solidFill>
                <a:latin typeface="Courier New"/>
                <a:ea typeface="DejaVu Sans"/>
              </a:rPr>
              <a:t>val</a:t>
            </a:r>
            <a:r>
              <a:rPr lang="en-US" sz="2100" b="1" strike="noStrike" dirty="0">
                <a:solidFill>
                  <a:srgbClr val="000000"/>
                </a:solidFill>
                <a:latin typeface="Courier New"/>
                <a:ea typeface="DejaVu Sans"/>
              </a:rPr>
              <a:t>();</a:t>
            </a:r>
            <a:endParaRPr dirty="0"/>
          </a:p>
          <a:p>
            <a:pPr lvl="1">
              <a:lnSpc>
                <a:spcPct val="90000"/>
              </a:lnSpc>
            </a:pPr>
            <a:endParaRPr dirty="0"/>
          </a:p>
          <a:p>
            <a:pPr lvl="1">
              <a:lnSpc>
                <a:spcPct val="90000"/>
              </a:lnSpc>
            </a:pPr>
            <a:r>
              <a:rPr lang="en-US" sz="2100" b="1" strike="noStrike" dirty="0">
                <a:solidFill>
                  <a:srgbClr val="000000"/>
                </a:solidFill>
                <a:latin typeface="Courier New"/>
                <a:ea typeface="DejaVu Sans"/>
              </a:rPr>
              <a:t>         if ( ! </a:t>
            </a:r>
            <a:r>
              <a:rPr lang="en-US" sz="2100" b="1" strike="noStrike" dirty="0" err="1">
                <a:solidFill>
                  <a:srgbClr val="000000"/>
                </a:solidFill>
                <a:latin typeface="Courier New"/>
                <a:ea typeface="DejaVu Sans"/>
              </a:rPr>
              <a:t>isInteger</a:t>
            </a:r>
            <a:r>
              <a:rPr lang="en-US" sz="2100" b="1" strike="noStrike" dirty="0">
                <a:solidFill>
                  <a:srgbClr val="000000"/>
                </a:solidFill>
                <a:latin typeface="Courier New"/>
                <a:ea typeface="DejaVu Sans"/>
              </a:rPr>
              <a:t>( </a:t>
            </a:r>
            <a:r>
              <a:rPr lang="en-US" sz="2100" b="1" strike="noStrike" dirty="0" err="1">
                <a:solidFill>
                  <a:srgbClr val="000000"/>
                </a:solidFill>
                <a:latin typeface="Courier New"/>
                <a:ea typeface="DejaVu Sans"/>
              </a:rPr>
              <a:t>str</a:t>
            </a:r>
            <a:r>
              <a:rPr lang="en-US" sz="2100" b="1" strike="noStrike" dirty="0">
                <a:solidFill>
                  <a:srgbClr val="000000"/>
                </a:solidFill>
                <a:latin typeface="Courier New"/>
                <a:ea typeface="DejaVu Sans"/>
              </a:rPr>
              <a:t> ) )</a:t>
            </a:r>
            <a:endParaRPr dirty="0"/>
          </a:p>
          <a:p>
            <a:pPr lvl="1">
              <a:lnSpc>
                <a:spcPct val="90000"/>
              </a:lnSpc>
            </a:pPr>
            <a:r>
              <a:rPr lang="en-US" sz="2100" b="1" strike="noStrike" dirty="0">
                <a:solidFill>
                  <a:srgbClr val="000000"/>
                </a:solidFill>
                <a:latin typeface="Courier New"/>
                <a:ea typeface="DejaVu Sans"/>
              </a:rPr>
              <a:t>         {</a:t>
            </a:r>
            <a:endParaRPr dirty="0"/>
          </a:p>
          <a:p>
            <a:pPr lvl="1">
              <a:lnSpc>
                <a:spcPct val="90000"/>
              </a:lnSpc>
            </a:pPr>
            <a:r>
              <a:rPr lang="en-US" sz="2100" b="1" strike="noStrike" dirty="0">
                <a:solidFill>
                  <a:srgbClr val="000000"/>
                </a:solidFill>
                <a:latin typeface="Courier New"/>
                <a:ea typeface="DejaVu Sans"/>
              </a:rPr>
              <a:t>            alert( 'String "' + </a:t>
            </a:r>
            <a:r>
              <a:rPr lang="en-US" sz="2100" b="1" strike="noStrike" dirty="0" err="1">
                <a:solidFill>
                  <a:srgbClr val="000000"/>
                </a:solidFill>
                <a:latin typeface="Courier New"/>
                <a:ea typeface="DejaVu Sans"/>
              </a:rPr>
              <a:t>str</a:t>
            </a:r>
            <a:r>
              <a:rPr lang="en-US" sz="2100" b="1" strike="noStrike" dirty="0">
                <a:solidFill>
                  <a:srgbClr val="000000"/>
                </a:solidFill>
                <a:latin typeface="Courier New"/>
                <a:ea typeface="DejaVu Sans"/>
              </a:rPr>
              <a:t> +</a:t>
            </a:r>
            <a:endParaRPr dirty="0"/>
          </a:p>
          <a:p>
            <a:pPr lvl="1">
              <a:lnSpc>
                <a:spcPct val="90000"/>
              </a:lnSpc>
            </a:pPr>
            <a:r>
              <a:rPr lang="en-US" sz="2100" b="1" strike="noStrike" dirty="0">
                <a:solidFill>
                  <a:srgbClr val="000000"/>
                </a:solidFill>
                <a:latin typeface="Courier New"/>
                <a:ea typeface="DejaVu Sans"/>
              </a:rPr>
              <a:t>                 '" is not an integer.' );</a:t>
            </a:r>
            <a:endParaRPr dirty="0"/>
          </a:p>
          <a:p>
            <a:pPr lvl="1">
              <a:lnSpc>
                <a:spcPct val="90000"/>
              </a:lnSpc>
            </a:pPr>
            <a:r>
              <a:rPr lang="en-US" sz="2100" b="1" strike="noStrike" dirty="0">
                <a:solidFill>
                  <a:srgbClr val="000000"/>
                </a:solidFill>
                <a:latin typeface="Courier New"/>
                <a:ea typeface="DejaVu Sans"/>
              </a:rPr>
              <a:t>         }</a:t>
            </a:r>
            <a:endParaRPr dirty="0"/>
          </a:p>
          <a:p>
            <a:pPr lvl="1">
              <a:lnSpc>
                <a:spcPct val="90000"/>
              </a:lnSpc>
            </a:pPr>
            <a:r>
              <a:rPr lang="en-US" sz="2100" b="1" strike="noStrike" dirty="0">
                <a:solidFill>
                  <a:srgbClr val="000000"/>
                </a:solidFill>
                <a:latin typeface="Courier New"/>
                <a:ea typeface="DejaVu Sans"/>
              </a:rPr>
              <a:t>      });</a:t>
            </a:r>
            <a:endParaRPr dirty="0"/>
          </a:p>
          <a:p>
            <a:pPr lvl="1">
              <a:lnSpc>
                <a:spcPct val="90000"/>
              </a:lnSpc>
            </a:pPr>
            <a:r>
              <a:rPr lang="en-US" sz="2100" b="1" strike="noStrike" dirty="0" smtClean="0">
                <a:solidFill>
                  <a:srgbClr val="000000"/>
                </a:solidFill>
                <a:latin typeface="Courier New"/>
                <a:ea typeface="DejaVu Sans"/>
              </a:rPr>
              <a:t>   </a:t>
            </a:r>
            <a:r>
              <a:rPr lang="en-US" sz="2100" b="1" strike="noStrike" dirty="0">
                <a:solidFill>
                  <a:srgbClr val="000000"/>
                </a:solidFill>
                <a:latin typeface="Courier New"/>
                <a:ea typeface="DejaVu Sans"/>
              </a:rPr>
              <a:t>});</a:t>
            </a:r>
            <a:endParaRPr dirty="0"/>
          </a:p>
          <a:p>
            <a:pPr lvl="1">
              <a:lnSpc>
                <a:spcPct val="90000"/>
              </a:lnSpc>
            </a:pPr>
            <a:r>
              <a:rPr lang="en-US" sz="2100" b="1" strike="noStrike" dirty="0">
                <a:solidFill>
                  <a:srgbClr val="000000"/>
                </a:solidFill>
                <a:latin typeface="Courier New"/>
                <a:ea typeface="DejaVu Sans"/>
              </a:rPr>
              <a:t>&lt;/script&gt;</a:t>
            </a:r>
            <a:endParaRPr dirty="0"/>
          </a:p>
        </p:txBody>
      </p:sp>
      <p:sp>
        <p:nvSpPr>
          <p:cNvPr id="150" name="CustomShape 3"/>
          <p:cNvSpPr/>
          <p:nvPr/>
        </p:nvSpPr>
        <p:spPr>
          <a:xfrm>
            <a:off x="5698440" y="6143040"/>
            <a:ext cx="2786760" cy="402840"/>
          </a:xfrm>
          <a:prstGeom prst="roundRect">
            <a:avLst>
              <a:gd name="adj" fmla="val 13910"/>
            </a:avLst>
          </a:prstGeom>
          <a:ln/>
        </p:spPr>
        <p:style>
          <a:lnRef idx="1">
            <a:schemeClr val="accent5"/>
          </a:lnRef>
          <a:fillRef idx="2">
            <a:schemeClr val="accent5"/>
          </a:fillRef>
          <a:effectRef idx="1">
            <a:schemeClr val="accent5"/>
          </a:effectRef>
          <a:fontRef idx="minor">
            <a:schemeClr val="dk1"/>
          </a:fontRef>
        </p:style>
        <p:txBody>
          <a:bodyPr wrap="none" lIns="90000" tIns="45000" rIns="90000" bIns="45000" anchor="ctr"/>
          <a:lstStyle/>
          <a:p>
            <a:pPr algn="ctr">
              <a:lnSpc>
                <a:spcPct val="100000"/>
              </a:lnSpc>
            </a:pPr>
            <a:r>
              <a:rPr lang="en-US" strike="noStrike" dirty="0">
                <a:solidFill>
                  <a:schemeClr val="bg1"/>
                </a:solidFill>
                <a:latin typeface="Arial"/>
                <a:ea typeface="DejaVu Sans"/>
                <a:hlinkClick r:id="rId3"/>
              </a:rPr>
              <a:t>blurIntegerValidation.html</a:t>
            </a:r>
            <a:endParaRPr dirty="0">
              <a:solidFill>
                <a:schemeClr val="bg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b="1" strike="noStrike" dirty="0">
                <a:solidFill>
                  <a:srgbClr val="000000"/>
                </a:solidFill>
                <a:latin typeface="Arial"/>
                <a:ea typeface="DejaVu Sans"/>
              </a:rPr>
              <a:t>blur() for </a:t>
            </a:r>
            <a:r>
              <a:rPr lang="en-US" sz="3600" b="1" strike="noStrike" dirty="0" smtClean="0">
                <a:solidFill>
                  <a:srgbClr val="000000"/>
                </a:solidFill>
                <a:latin typeface="Arial"/>
                <a:ea typeface="DejaVu Sans"/>
              </a:rPr>
              <a:t>Integer Validation [#2]</a:t>
            </a:r>
            <a:endParaRPr dirty="0"/>
          </a:p>
        </p:txBody>
      </p:sp>
      <p:sp>
        <p:nvSpPr>
          <p:cNvPr id="146"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0000" lnSpcReduction="20000"/>
          </a:bodyPr>
          <a:lstStyle/>
          <a:p>
            <a:pPr>
              <a:lnSpc>
                <a:spcPct val="90000"/>
              </a:lnSpc>
            </a:pPr>
            <a:r>
              <a:rPr lang="en-US" sz="2800" b="1" strike="noStrike" dirty="0">
                <a:solidFill>
                  <a:srgbClr val="000000"/>
                </a:solidFill>
                <a:latin typeface="Arial"/>
                <a:ea typeface="DejaVu Sans"/>
              </a:rPr>
              <a:t>Discussion:</a:t>
            </a:r>
            <a:endParaRPr dirty="0"/>
          </a:p>
          <a:p>
            <a:pPr lvl="1">
              <a:lnSpc>
                <a:spcPct val="90000"/>
              </a:lnSpc>
            </a:pPr>
            <a:r>
              <a:rPr lang="en-US" sz="2400" strike="noStrike" dirty="0">
                <a:solidFill>
                  <a:srgbClr val="000000"/>
                </a:solidFill>
                <a:latin typeface="Arial"/>
                <a:ea typeface="DejaVu Sans"/>
              </a:rPr>
              <a:t>Proper documentation of custom functions is essential in promoting code reuse and </a:t>
            </a:r>
            <a:r>
              <a:rPr lang="en-US" sz="2400" strike="noStrike" dirty="0" smtClean="0">
                <a:solidFill>
                  <a:srgbClr val="000000"/>
                </a:solidFill>
                <a:latin typeface="Arial"/>
                <a:ea typeface="DejaVu Sans"/>
              </a:rPr>
              <a:t>sharing. Best </a:t>
            </a:r>
            <a:r>
              <a:rPr lang="en-US" sz="2400" strike="noStrike" dirty="0">
                <a:solidFill>
                  <a:srgbClr val="000000"/>
                </a:solidFill>
                <a:latin typeface="Arial"/>
                <a:ea typeface="DejaVu Sans"/>
              </a:rPr>
              <a:t>practice recommends that a comment block </a:t>
            </a:r>
            <a:r>
              <a:rPr lang="en-US" sz="2400" strike="noStrike" dirty="0" smtClean="0">
                <a:solidFill>
                  <a:srgbClr val="000000"/>
                </a:solidFill>
                <a:latin typeface="Arial"/>
                <a:ea typeface="DejaVu Sans"/>
              </a:rPr>
              <a:t>precedes </a:t>
            </a:r>
            <a:r>
              <a:rPr lang="en-US" sz="2400" strike="noStrike" dirty="0">
                <a:solidFill>
                  <a:srgbClr val="000000"/>
                </a:solidFill>
                <a:latin typeface="Arial"/>
                <a:ea typeface="DejaVu Sans"/>
              </a:rPr>
              <a:t>every function.</a:t>
            </a:r>
            <a:endParaRPr dirty="0"/>
          </a:p>
          <a:p>
            <a:pPr>
              <a:lnSpc>
                <a:spcPct val="90000"/>
              </a:lnSpc>
            </a:pPr>
            <a:endParaRPr dirty="0"/>
          </a:p>
          <a:p>
            <a:pPr>
              <a:lnSpc>
                <a:spcPct val="90000"/>
              </a:lnSpc>
            </a:pPr>
            <a:r>
              <a:rPr lang="en-US" sz="2800" b="1" strike="noStrike" dirty="0" smtClean="0">
                <a:solidFill>
                  <a:srgbClr val="000000"/>
                </a:solidFill>
                <a:latin typeface="Arial"/>
                <a:ea typeface="DejaVu Sans"/>
              </a:rPr>
              <a:t>Script Example [Part 2 Custom Function]:</a:t>
            </a:r>
            <a:endParaRPr dirty="0"/>
          </a:p>
          <a:p>
            <a:pPr lvl="1">
              <a:lnSpc>
                <a:spcPct val="90000"/>
              </a:lnSpc>
            </a:pPr>
            <a:r>
              <a:rPr lang="en-US" sz="2100" b="1" strike="noStrike" dirty="0">
                <a:solidFill>
                  <a:srgbClr val="000000"/>
                </a:solidFill>
                <a:latin typeface="Courier New"/>
                <a:ea typeface="DejaVu Sans"/>
              </a:rPr>
              <a:t>&lt;script&gt;</a:t>
            </a:r>
            <a:endParaRPr dirty="0"/>
          </a:p>
          <a:p>
            <a:pPr lvl="1">
              <a:lnSpc>
                <a:spcPct val="90000"/>
              </a:lnSpc>
            </a:pPr>
            <a:r>
              <a:rPr lang="en-US" sz="2100" b="1" strike="noStrike" dirty="0">
                <a:solidFill>
                  <a:srgbClr val="000000"/>
                </a:solidFill>
                <a:latin typeface="Courier New"/>
                <a:ea typeface="DejaVu Sans"/>
              </a:rPr>
              <a:t>   /**</a:t>
            </a:r>
            <a:endParaRPr dirty="0"/>
          </a:p>
          <a:p>
            <a:pPr lvl="1">
              <a:lnSpc>
                <a:spcPct val="90000"/>
              </a:lnSpc>
            </a:pPr>
            <a:r>
              <a:rPr lang="en-US" sz="2100" b="1" strike="noStrike" dirty="0">
                <a:solidFill>
                  <a:srgbClr val="000000"/>
                </a:solidFill>
                <a:latin typeface="Courier New"/>
                <a:ea typeface="DejaVu Sans"/>
              </a:rPr>
              <a:t>    * Uses a regular expression to determine if passed</a:t>
            </a:r>
            <a:endParaRPr dirty="0"/>
          </a:p>
          <a:p>
            <a:pPr lvl="1">
              <a:lnSpc>
                <a:spcPct val="90000"/>
              </a:lnSpc>
            </a:pPr>
            <a:r>
              <a:rPr lang="en-US" sz="2100" b="1" strike="noStrike" dirty="0">
                <a:solidFill>
                  <a:srgbClr val="000000"/>
                </a:solidFill>
                <a:latin typeface="Courier New"/>
                <a:ea typeface="DejaVu Sans"/>
              </a:rPr>
              <a:t>    * string is an integer.</a:t>
            </a:r>
            <a:endParaRPr dirty="0"/>
          </a:p>
          <a:p>
            <a:pPr lvl="1">
              <a:lnSpc>
                <a:spcPct val="90000"/>
              </a:lnSpc>
            </a:pPr>
            <a:r>
              <a:rPr lang="en-US" sz="2100" b="1" strike="noStrike" dirty="0">
                <a:solidFill>
                  <a:srgbClr val="000000"/>
                </a:solidFill>
                <a:latin typeface="Courier New"/>
                <a:ea typeface="DejaVu Sans"/>
              </a:rPr>
              <a:t>    *</a:t>
            </a:r>
            <a:endParaRPr dirty="0"/>
          </a:p>
          <a:p>
            <a:pPr lvl="1">
              <a:lnSpc>
                <a:spcPct val="90000"/>
              </a:lnSpc>
            </a:pPr>
            <a:r>
              <a:rPr lang="en-US" sz="2100" b="1" strike="noStrike" dirty="0">
                <a:solidFill>
                  <a:srgbClr val="000000"/>
                </a:solidFill>
                <a:latin typeface="Courier New"/>
                <a:ea typeface="DejaVu Sans"/>
              </a:rPr>
              <a:t>    * @</a:t>
            </a:r>
            <a:r>
              <a:rPr lang="en-US" sz="2100" b="1" strike="noStrike" dirty="0" err="1">
                <a:solidFill>
                  <a:srgbClr val="000000"/>
                </a:solidFill>
                <a:latin typeface="Courier New"/>
                <a:ea typeface="DejaVu Sans"/>
              </a:rPr>
              <a:t>param</a:t>
            </a:r>
            <a:r>
              <a:rPr lang="en-US" sz="2100" b="1" strike="noStrike" dirty="0">
                <a:solidFill>
                  <a:srgbClr val="000000"/>
                </a:solidFill>
                <a:latin typeface="Courier New"/>
                <a:ea typeface="DejaVu Sans"/>
              </a:rPr>
              <a:t>  </a:t>
            </a:r>
            <a:r>
              <a:rPr lang="en-US" sz="2100" b="1" strike="noStrike" dirty="0" err="1">
                <a:solidFill>
                  <a:srgbClr val="000000"/>
                </a:solidFill>
                <a:latin typeface="Courier New"/>
                <a:ea typeface="DejaVu Sans"/>
              </a:rPr>
              <a:t>str</a:t>
            </a:r>
            <a:r>
              <a:rPr lang="en-US" sz="2100" b="1" strike="noStrike" dirty="0">
                <a:solidFill>
                  <a:srgbClr val="000000"/>
                </a:solidFill>
                <a:latin typeface="Courier New"/>
                <a:ea typeface="DejaVu Sans"/>
              </a:rPr>
              <a:t>    Value to test</a:t>
            </a:r>
            <a:endParaRPr dirty="0"/>
          </a:p>
          <a:p>
            <a:pPr lvl="1">
              <a:lnSpc>
                <a:spcPct val="90000"/>
              </a:lnSpc>
            </a:pPr>
            <a:r>
              <a:rPr lang="en-US" sz="2100" b="1" strike="noStrike" dirty="0">
                <a:solidFill>
                  <a:srgbClr val="000000"/>
                </a:solidFill>
                <a:latin typeface="Courier New"/>
                <a:ea typeface="DejaVu Sans"/>
              </a:rPr>
              <a:t>    * @</a:t>
            </a:r>
            <a:r>
              <a:rPr lang="en-US" sz="2100" b="1" strike="noStrike" dirty="0" err="1">
                <a:solidFill>
                  <a:srgbClr val="000000"/>
                </a:solidFill>
                <a:latin typeface="Courier New"/>
                <a:ea typeface="DejaVu Sans"/>
              </a:rPr>
              <a:t>retval</a:t>
            </a:r>
            <a:r>
              <a:rPr lang="en-US" sz="2100" b="1" strike="noStrike" dirty="0">
                <a:solidFill>
                  <a:srgbClr val="000000"/>
                </a:solidFill>
                <a:latin typeface="Courier New"/>
                <a:ea typeface="DejaVu Sans"/>
              </a:rPr>
              <a:t> status Returns true if string is an integer</a:t>
            </a:r>
            <a:endParaRPr dirty="0"/>
          </a:p>
          <a:p>
            <a:pPr lvl="1">
              <a:lnSpc>
                <a:spcPct val="90000"/>
              </a:lnSpc>
            </a:pPr>
            <a:r>
              <a:rPr lang="en-US" sz="2100" b="1" strike="noStrike" dirty="0">
                <a:solidFill>
                  <a:srgbClr val="000000"/>
                </a:solidFill>
                <a:latin typeface="Courier New"/>
                <a:ea typeface="DejaVu Sans"/>
              </a:rPr>
              <a:t>    */</a:t>
            </a:r>
            <a:endParaRPr dirty="0"/>
          </a:p>
          <a:p>
            <a:pPr lvl="1">
              <a:lnSpc>
                <a:spcPct val="90000"/>
              </a:lnSpc>
            </a:pPr>
            <a:r>
              <a:rPr lang="en-US" sz="2100" b="1" dirty="0">
                <a:solidFill>
                  <a:srgbClr val="000000"/>
                </a:solidFill>
                <a:latin typeface="Courier New"/>
              </a:rPr>
              <a:t> </a:t>
            </a:r>
            <a:r>
              <a:rPr lang="en-US" sz="2100" b="1" dirty="0" smtClean="0">
                <a:solidFill>
                  <a:srgbClr val="000000"/>
                </a:solidFill>
                <a:latin typeface="Courier New"/>
              </a:rPr>
              <a:t>  function </a:t>
            </a:r>
            <a:r>
              <a:rPr lang="en-US" sz="2100" b="1" dirty="0" err="1">
                <a:solidFill>
                  <a:srgbClr val="000000"/>
                </a:solidFill>
                <a:latin typeface="Courier New"/>
              </a:rPr>
              <a:t>isInteger</a:t>
            </a:r>
            <a:r>
              <a:rPr lang="en-US" sz="2100" b="1" dirty="0">
                <a:solidFill>
                  <a:srgbClr val="000000"/>
                </a:solidFill>
                <a:latin typeface="Courier New"/>
              </a:rPr>
              <a:t>( </a:t>
            </a:r>
            <a:r>
              <a:rPr lang="en-US" sz="2100" b="1" dirty="0" err="1">
                <a:solidFill>
                  <a:srgbClr val="000000"/>
                </a:solidFill>
                <a:latin typeface="Courier New"/>
              </a:rPr>
              <a:t>str</a:t>
            </a:r>
            <a:r>
              <a:rPr lang="en-US" sz="2100" b="1" dirty="0">
                <a:solidFill>
                  <a:srgbClr val="000000"/>
                </a:solidFill>
                <a:latin typeface="Courier New"/>
              </a:rPr>
              <a:t> ) {</a:t>
            </a:r>
          </a:p>
          <a:p>
            <a:pPr lvl="1">
              <a:lnSpc>
                <a:spcPct val="90000"/>
              </a:lnSpc>
            </a:pPr>
            <a:r>
              <a:rPr lang="en-US" sz="2100" b="1" dirty="0">
                <a:solidFill>
                  <a:srgbClr val="000000"/>
                </a:solidFill>
                <a:latin typeface="Courier New"/>
              </a:rPr>
              <a:t>   </a:t>
            </a:r>
            <a:r>
              <a:rPr lang="en-US" sz="2100" b="1" dirty="0" smtClean="0">
                <a:solidFill>
                  <a:srgbClr val="000000"/>
                </a:solidFill>
                <a:latin typeface="Courier New"/>
              </a:rPr>
              <a:t>   </a:t>
            </a:r>
            <a:r>
              <a:rPr lang="en-US" sz="2100" b="1" dirty="0" err="1">
                <a:solidFill>
                  <a:srgbClr val="000000"/>
                </a:solidFill>
                <a:latin typeface="Courier New"/>
              </a:rPr>
              <a:t>var</a:t>
            </a:r>
            <a:r>
              <a:rPr lang="en-US" sz="2100" b="1" dirty="0">
                <a:solidFill>
                  <a:srgbClr val="000000"/>
                </a:solidFill>
                <a:latin typeface="Courier New"/>
              </a:rPr>
              <a:t> status = false;</a:t>
            </a:r>
          </a:p>
          <a:p>
            <a:pPr lvl="1">
              <a:lnSpc>
                <a:spcPct val="90000"/>
              </a:lnSpc>
            </a:pPr>
            <a:r>
              <a:rPr lang="en-US" sz="2100" b="1" dirty="0">
                <a:solidFill>
                  <a:srgbClr val="000000"/>
                </a:solidFill>
                <a:latin typeface="Courier New"/>
              </a:rPr>
              <a:t>   </a:t>
            </a:r>
            <a:r>
              <a:rPr lang="en-US" sz="2100" b="1" dirty="0" smtClean="0">
                <a:solidFill>
                  <a:srgbClr val="000000"/>
                </a:solidFill>
                <a:latin typeface="Courier New"/>
              </a:rPr>
              <a:t>   </a:t>
            </a:r>
            <a:r>
              <a:rPr lang="en-US" sz="2100" b="1" dirty="0" err="1">
                <a:solidFill>
                  <a:srgbClr val="000000"/>
                </a:solidFill>
                <a:latin typeface="Courier New"/>
              </a:rPr>
              <a:t>var</a:t>
            </a:r>
            <a:r>
              <a:rPr lang="en-US" sz="2100" b="1" dirty="0">
                <a:solidFill>
                  <a:srgbClr val="000000"/>
                </a:solidFill>
                <a:latin typeface="Courier New"/>
              </a:rPr>
              <a:t> regex = /^[0-9]+$/;  // one or more numbers</a:t>
            </a:r>
          </a:p>
          <a:p>
            <a:pPr lvl="1">
              <a:lnSpc>
                <a:spcPct val="90000"/>
              </a:lnSpc>
            </a:pPr>
            <a:endParaRPr lang="en-US" sz="2100" b="1" dirty="0">
              <a:solidFill>
                <a:srgbClr val="000000"/>
              </a:solidFill>
              <a:latin typeface="Courier New"/>
            </a:endParaRPr>
          </a:p>
          <a:p>
            <a:pPr lvl="1">
              <a:lnSpc>
                <a:spcPct val="90000"/>
              </a:lnSpc>
            </a:pPr>
            <a:r>
              <a:rPr lang="en-US" sz="2100" b="1" dirty="0">
                <a:solidFill>
                  <a:srgbClr val="000000"/>
                </a:solidFill>
                <a:latin typeface="Courier New"/>
              </a:rPr>
              <a:t>   </a:t>
            </a:r>
            <a:r>
              <a:rPr lang="en-US" sz="2100" b="1" dirty="0" smtClean="0">
                <a:solidFill>
                  <a:srgbClr val="000000"/>
                </a:solidFill>
                <a:latin typeface="Courier New"/>
              </a:rPr>
              <a:t>   </a:t>
            </a:r>
            <a:r>
              <a:rPr lang="en-US" sz="2100" b="1" dirty="0">
                <a:solidFill>
                  <a:srgbClr val="000000"/>
                </a:solidFill>
                <a:latin typeface="Courier New"/>
              </a:rPr>
              <a:t>if ( </a:t>
            </a:r>
            <a:r>
              <a:rPr lang="en-US" sz="2100" b="1" dirty="0" err="1">
                <a:solidFill>
                  <a:srgbClr val="000000"/>
                </a:solidFill>
                <a:latin typeface="Courier New"/>
              </a:rPr>
              <a:t>regex.test</a:t>
            </a:r>
            <a:r>
              <a:rPr lang="en-US" sz="2100" b="1" dirty="0">
                <a:solidFill>
                  <a:srgbClr val="000000"/>
                </a:solidFill>
                <a:latin typeface="Courier New"/>
              </a:rPr>
              <a:t>( </a:t>
            </a:r>
            <a:r>
              <a:rPr lang="en-US" sz="2100" b="1" dirty="0" err="1">
                <a:solidFill>
                  <a:srgbClr val="000000"/>
                </a:solidFill>
                <a:latin typeface="Courier New"/>
              </a:rPr>
              <a:t>str</a:t>
            </a:r>
            <a:r>
              <a:rPr lang="en-US" sz="2100" b="1" dirty="0">
                <a:solidFill>
                  <a:srgbClr val="000000"/>
                </a:solidFill>
                <a:latin typeface="Courier New"/>
              </a:rPr>
              <a:t> ) ||</a:t>
            </a:r>
          </a:p>
          <a:p>
            <a:pPr lvl="1">
              <a:lnSpc>
                <a:spcPct val="90000"/>
              </a:lnSpc>
            </a:pPr>
            <a:r>
              <a:rPr lang="en-US" sz="2100" b="1" dirty="0">
                <a:solidFill>
                  <a:srgbClr val="000000"/>
                </a:solidFill>
                <a:latin typeface="Courier New"/>
              </a:rPr>
              <a:t>   </a:t>
            </a:r>
            <a:r>
              <a:rPr lang="en-US" sz="2100" b="1" dirty="0" smtClean="0">
                <a:solidFill>
                  <a:srgbClr val="000000"/>
                </a:solidFill>
                <a:latin typeface="Courier New"/>
              </a:rPr>
              <a:t>        </a:t>
            </a:r>
            <a:r>
              <a:rPr lang="en-US" sz="2100" b="1" dirty="0">
                <a:solidFill>
                  <a:srgbClr val="000000"/>
                </a:solidFill>
                <a:latin typeface="Courier New"/>
              </a:rPr>
              <a:t>( </a:t>
            </a:r>
            <a:r>
              <a:rPr lang="en-US" sz="2100" b="1" dirty="0" err="1">
                <a:solidFill>
                  <a:srgbClr val="000000"/>
                </a:solidFill>
                <a:latin typeface="Courier New"/>
              </a:rPr>
              <a:t>str.length</a:t>
            </a:r>
            <a:r>
              <a:rPr lang="en-US" sz="2100" b="1" dirty="0">
                <a:solidFill>
                  <a:srgbClr val="000000"/>
                </a:solidFill>
                <a:latin typeface="Courier New"/>
              </a:rPr>
              <a:t> == 0 ) )</a:t>
            </a:r>
          </a:p>
          <a:p>
            <a:pPr lvl="1">
              <a:lnSpc>
                <a:spcPct val="90000"/>
              </a:lnSpc>
            </a:pPr>
            <a:r>
              <a:rPr lang="en-US" sz="2100" b="1" dirty="0">
                <a:solidFill>
                  <a:srgbClr val="000000"/>
                </a:solidFill>
                <a:latin typeface="Courier New"/>
              </a:rPr>
              <a:t>   </a:t>
            </a:r>
            <a:r>
              <a:rPr lang="en-US" sz="2100" b="1" dirty="0" smtClean="0">
                <a:solidFill>
                  <a:srgbClr val="000000"/>
                </a:solidFill>
                <a:latin typeface="Courier New"/>
              </a:rPr>
              <a:t>   </a:t>
            </a:r>
            <a:r>
              <a:rPr lang="en-US" sz="2100" b="1" dirty="0">
                <a:solidFill>
                  <a:srgbClr val="000000"/>
                </a:solidFill>
                <a:latin typeface="Courier New"/>
              </a:rPr>
              <a:t>{</a:t>
            </a:r>
          </a:p>
          <a:p>
            <a:pPr lvl="1">
              <a:lnSpc>
                <a:spcPct val="90000"/>
              </a:lnSpc>
            </a:pPr>
            <a:r>
              <a:rPr lang="en-US" sz="2100" b="1" dirty="0">
                <a:solidFill>
                  <a:srgbClr val="000000"/>
                </a:solidFill>
                <a:latin typeface="Courier New"/>
              </a:rPr>
              <a:t>   </a:t>
            </a:r>
            <a:r>
              <a:rPr lang="en-US" sz="2100" b="1" dirty="0" smtClean="0">
                <a:solidFill>
                  <a:srgbClr val="000000"/>
                </a:solidFill>
                <a:latin typeface="Courier New"/>
              </a:rPr>
              <a:t>      </a:t>
            </a:r>
            <a:r>
              <a:rPr lang="en-US" sz="2100" b="1" dirty="0">
                <a:solidFill>
                  <a:srgbClr val="000000"/>
                </a:solidFill>
                <a:latin typeface="Courier New"/>
              </a:rPr>
              <a:t>status = true;</a:t>
            </a:r>
          </a:p>
          <a:p>
            <a:pPr lvl="1">
              <a:lnSpc>
                <a:spcPct val="90000"/>
              </a:lnSpc>
            </a:pPr>
            <a:r>
              <a:rPr lang="en-US" sz="2100" b="1" dirty="0">
                <a:solidFill>
                  <a:srgbClr val="000000"/>
                </a:solidFill>
                <a:latin typeface="Courier New"/>
              </a:rPr>
              <a:t>   </a:t>
            </a:r>
            <a:r>
              <a:rPr lang="en-US" sz="2100" b="1" dirty="0" smtClean="0">
                <a:solidFill>
                  <a:srgbClr val="000000"/>
                </a:solidFill>
                <a:latin typeface="Courier New"/>
              </a:rPr>
              <a:t>   </a:t>
            </a:r>
            <a:r>
              <a:rPr lang="en-US" sz="2100" b="1" dirty="0">
                <a:solidFill>
                  <a:srgbClr val="000000"/>
                </a:solidFill>
                <a:latin typeface="Courier New"/>
              </a:rPr>
              <a:t>}</a:t>
            </a:r>
          </a:p>
          <a:p>
            <a:pPr lvl="1">
              <a:lnSpc>
                <a:spcPct val="90000"/>
              </a:lnSpc>
            </a:pPr>
            <a:endParaRPr lang="en-US" sz="2100" b="1" dirty="0">
              <a:solidFill>
                <a:srgbClr val="000000"/>
              </a:solidFill>
              <a:latin typeface="Courier New"/>
            </a:endParaRPr>
          </a:p>
          <a:p>
            <a:pPr lvl="1">
              <a:lnSpc>
                <a:spcPct val="90000"/>
              </a:lnSpc>
            </a:pPr>
            <a:r>
              <a:rPr lang="en-US" sz="2100" b="1" dirty="0">
                <a:solidFill>
                  <a:srgbClr val="000000"/>
                </a:solidFill>
                <a:latin typeface="Courier New"/>
              </a:rPr>
              <a:t>   </a:t>
            </a:r>
            <a:r>
              <a:rPr lang="en-US" sz="2100" b="1" dirty="0" smtClean="0">
                <a:solidFill>
                  <a:srgbClr val="000000"/>
                </a:solidFill>
                <a:latin typeface="Courier New"/>
              </a:rPr>
              <a:t>   </a:t>
            </a:r>
            <a:r>
              <a:rPr lang="en-US" sz="2100" b="1" dirty="0">
                <a:solidFill>
                  <a:srgbClr val="000000"/>
                </a:solidFill>
                <a:latin typeface="Courier New"/>
              </a:rPr>
              <a:t>return( status </a:t>
            </a:r>
            <a:r>
              <a:rPr lang="en-US" sz="2100" b="1" dirty="0" smtClean="0">
                <a:solidFill>
                  <a:srgbClr val="000000"/>
                </a:solidFill>
                <a:latin typeface="Courier New"/>
              </a:rPr>
              <a:t>);</a:t>
            </a:r>
          </a:p>
          <a:p>
            <a:pPr lvl="1">
              <a:lnSpc>
                <a:spcPct val="90000"/>
              </a:lnSpc>
            </a:pPr>
            <a:r>
              <a:rPr lang="en-US" sz="2100" b="1" dirty="0" smtClean="0">
                <a:solidFill>
                  <a:srgbClr val="000000"/>
                </a:solidFill>
                <a:latin typeface="Courier New"/>
              </a:rPr>
              <a:t>   }</a:t>
            </a:r>
          </a:p>
          <a:p>
            <a:pPr lvl="1">
              <a:lnSpc>
                <a:spcPct val="90000"/>
              </a:lnSpc>
            </a:pPr>
            <a:r>
              <a:rPr lang="en-US" sz="2100" b="1" dirty="0" smtClean="0">
                <a:solidFill>
                  <a:srgbClr val="000000"/>
                </a:solidFill>
                <a:latin typeface="Courier New"/>
              </a:rPr>
              <a:t>   </a:t>
            </a:r>
            <a:r>
              <a:rPr lang="en-US" sz="2100" b="1" dirty="0">
                <a:solidFill>
                  <a:srgbClr val="000000"/>
                </a:solidFill>
                <a:latin typeface="Courier New"/>
              </a:rPr>
              <a:t>...</a:t>
            </a:r>
            <a:endParaRPr dirty="0" smtClean="0"/>
          </a:p>
          <a:p>
            <a:pPr lvl="1">
              <a:lnSpc>
                <a:spcPct val="90000"/>
              </a:lnSpc>
            </a:pPr>
            <a:r>
              <a:rPr lang="en-US" sz="2100" b="1" strike="noStrike" dirty="0" smtClean="0">
                <a:solidFill>
                  <a:srgbClr val="000000"/>
                </a:solidFill>
                <a:latin typeface="Courier New"/>
                <a:ea typeface="DejaVu Sans"/>
              </a:rPr>
              <a:t>&lt;/</a:t>
            </a:r>
            <a:r>
              <a:rPr lang="en-US" sz="2100" b="1" strike="noStrike" dirty="0">
                <a:solidFill>
                  <a:srgbClr val="000000"/>
                </a:solidFill>
                <a:latin typeface="Courier New"/>
                <a:ea typeface="DejaVu Sans"/>
              </a:rPr>
              <a:t>script&gt;</a:t>
            </a:r>
            <a:endParaRPr dirty="0"/>
          </a:p>
        </p:txBody>
      </p:sp>
      <p:sp>
        <p:nvSpPr>
          <p:cNvPr id="147" name="CustomShape 3"/>
          <p:cNvSpPr/>
          <p:nvPr/>
        </p:nvSpPr>
        <p:spPr>
          <a:xfrm>
            <a:off x="5698440" y="6143040"/>
            <a:ext cx="2786760" cy="402840"/>
          </a:xfrm>
          <a:prstGeom prst="roundRect">
            <a:avLst>
              <a:gd name="adj" fmla="val 13910"/>
            </a:avLst>
          </a:prstGeom>
          <a:ln/>
        </p:spPr>
        <p:style>
          <a:lnRef idx="1">
            <a:schemeClr val="accent5"/>
          </a:lnRef>
          <a:fillRef idx="2">
            <a:schemeClr val="accent5"/>
          </a:fillRef>
          <a:effectRef idx="1">
            <a:schemeClr val="accent5"/>
          </a:effectRef>
          <a:fontRef idx="minor">
            <a:schemeClr val="dk1"/>
          </a:fontRef>
        </p:style>
        <p:txBody>
          <a:bodyPr wrap="none" lIns="90000" tIns="45000" rIns="90000" bIns="45000" anchor="ctr"/>
          <a:lstStyle/>
          <a:p>
            <a:pPr algn="ctr">
              <a:lnSpc>
                <a:spcPct val="100000"/>
              </a:lnSpc>
            </a:pPr>
            <a:r>
              <a:rPr lang="en-US" strike="noStrike" dirty="0">
                <a:solidFill>
                  <a:schemeClr val="bg1"/>
                </a:solidFill>
                <a:latin typeface="Arial"/>
                <a:ea typeface="DejaVu Sans"/>
                <a:hlinkClick r:id="rId3"/>
              </a:rPr>
              <a:t>blurIntegerValidation.html</a:t>
            </a:r>
            <a:endParaRPr dirty="0">
              <a:solidFill>
                <a:schemeClr val="bg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1"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1" dirty="0">
                <a:solidFill>
                  <a:srgbClr val="000000"/>
                </a:solidFill>
              </a:rPr>
              <a:t>Discussion Regarding Age Validation</a:t>
            </a:r>
            <a:endParaRPr lang="en-US" sz="3200" dirty="0"/>
          </a:p>
        </p:txBody>
      </p:sp>
      <p:sp>
        <p:nvSpPr>
          <p:cNvPr id="152"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800" b="1" strike="noStrike" dirty="0" smtClean="0">
                <a:solidFill>
                  <a:srgbClr val="000000"/>
                </a:solidFill>
                <a:latin typeface="Arial"/>
                <a:ea typeface="DejaVu Sans"/>
              </a:rPr>
              <a:t>Questions:</a:t>
            </a:r>
            <a:endParaRPr sz="2800" dirty="0"/>
          </a:p>
          <a:p>
            <a:pPr marL="801688" lvl="1" indent="-338138">
              <a:lnSpc>
                <a:spcPct val="90000"/>
              </a:lnSpc>
              <a:buFont typeface="Liberation Serif"/>
              <a:buAutoNum type="arabicPeriod"/>
            </a:pPr>
            <a:r>
              <a:rPr lang="en-US" sz="2400" dirty="0" smtClean="0">
                <a:solidFill>
                  <a:srgbClr val="000000"/>
                </a:solidFill>
              </a:rPr>
              <a:t>Using the previous regular expression, what </a:t>
            </a:r>
            <a:r>
              <a:rPr lang="en-US" sz="2400" dirty="0">
                <a:solidFill>
                  <a:srgbClr val="000000"/>
                </a:solidFill>
              </a:rPr>
              <a:t>invalid integers could still be </a:t>
            </a:r>
            <a:r>
              <a:rPr lang="en-US" sz="2400" dirty="0" smtClean="0">
                <a:solidFill>
                  <a:srgbClr val="000000"/>
                </a:solidFill>
              </a:rPr>
              <a:t>entered for an age?</a:t>
            </a:r>
            <a:endParaRPr lang="en-US" sz="2400" dirty="0">
              <a:solidFill>
                <a:srgbClr val="000000"/>
              </a:solidFill>
            </a:endParaRPr>
          </a:p>
          <a:p>
            <a:pPr marL="801688" lvl="1" indent="-338138">
              <a:lnSpc>
                <a:spcPct val="90000"/>
              </a:lnSpc>
              <a:buFont typeface="Liberation Serif"/>
              <a:buAutoNum type="arabicPeriod"/>
            </a:pPr>
            <a:r>
              <a:rPr lang="en-US" sz="2400" dirty="0" smtClean="0">
                <a:solidFill>
                  <a:srgbClr val="000000"/>
                </a:solidFill>
              </a:rPr>
              <a:t>What would be a better regular expression?</a:t>
            </a:r>
            <a:endParaRPr sz="2400" dirty="0"/>
          </a:p>
        </p:txBody>
      </p:sp>
      <p:graphicFrame>
        <p:nvGraphicFramePr>
          <p:cNvPr id="2" name="Table 1"/>
          <p:cNvGraphicFramePr>
            <a:graphicFrameLocks noGrp="1"/>
          </p:cNvGraphicFramePr>
          <p:nvPr>
            <p:extLst>
              <p:ext uri="{D42A27DB-BD31-4B8C-83A1-F6EECF244321}">
                <p14:modId xmlns:p14="http://schemas.microsoft.com/office/powerpoint/2010/main" val="1277321734"/>
              </p:ext>
            </p:extLst>
          </p:nvPr>
        </p:nvGraphicFramePr>
        <p:xfrm>
          <a:off x="465825" y="3648495"/>
          <a:ext cx="8219895" cy="1752600"/>
        </p:xfrm>
        <a:graphic>
          <a:graphicData uri="http://schemas.openxmlformats.org/drawingml/2006/table">
            <a:tbl>
              <a:tblPr firstRow="1" bandRow="1">
                <a:tableStyleId>{5C22544A-7EE6-4342-B048-85BDC9FD1C3A}</a:tableStyleId>
              </a:tblPr>
              <a:tblGrid>
                <a:gridCol w="2739965">
                  <a:extLst>
                    <a:ext uri="{9D8B030D-6E8A-4147-A177-3AD203B41FA5}">
                      <a16:colId xmlns:a16="http://schemas.microsoft.com/office/drawing/2014/main" val="4107702912"/>
                    </a:ext>
                  </a:extLst>
                </a:gridCol>
                <a:gridCol w="2739965">
                  <a:extLst>
                    <a:ext uri="{9D8B030D-6E8A-4147-A177-3AD203B41FA5}">
                      <a16:colId xmlns:a16="http://schemas.microsoft.com/office/drawing/2014/main" val="793326841"/>
                    </a:ext>
                  </a:extLst>
                </a:gridCol>
                <a:gridCol w="2739965">
                  <a:extLst>
                    <a:ext uri="{9D8B030D-6E8A-4147-A177-3AD203B41FA5}">
                      <a16:colId xmlns:a16="http://schemas.microsoft.com/office/drawing/2014/main" val="1048773786"/>
                    </a:ext>
                  </a:extLst>
                </a:gridCol>
              </a:tblGrid>
              <a:tr h="370840">
                <a:tc>
                  <a:txBody>
                    <a:bodyPr/>
                    <a:lstStyle/>
                    <a:p>
                      <a:pPr algn="ctr"/>
                      <a:r>
                        <a:rPr lang="en-US" dirty="0" smtClean="0"/>
                        <a:t>Iteration</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Regular Expression</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Incorrect Values Permitted</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82050"/>
                  </a:ext>
                </a:extLst>
              </a:tr>
              <a:tr h="370840">
                <a:tc>
                  <a:txBody>
                    <a:bodyPr/>
                    <a:lstStyle/>
                    <a:p>
                      <a:r>
                        <a:rPr lang="en-US" dirty="0" smtClean="0"/>
                        <a:t>Original</a:t>
                      </a:r>
                      <a:r>
                        <a:rPr lang="en-US" baseline="0" dirty="0" smtClean="0"/>
                        <a:t> RE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latin typeface="Courier New" panose="02070309020205020404" pitchFamily="49" charset="0"/>
                          <a:cs typeface="Courier New" panose="02070309020205020404" pitchFamily="49" charset="0"/>
                        </a:rPr>
                        <a:t>/^[0-9]+$/</a:t>
                      </a:r>
                      <a:endParaRPr lang="en-US" b="1"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10000, 0000, 0200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8901218"/>
                  </a:ext>
                </a:extLst>
              </a:tr>
              <a:tr h="370840">
                <a:tc>
                  <a:txBody>
                    <a:bodyPr/>
                    <a:lstStyle/>
                    <a:p>
                      <a:r>
                        <a:rPr lang="en-US" dirty="0" smtClean="0"/>
                        <a:t>Max of three digits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latin typeface="Courier New" panose="02070309020205020404" pitchFamily="49" charset="0"/>
                          <a:cs typeface="Courier New" panose="02070309020205020404" pitchFamily="49" charset="0"/>
                        </a:rPr>
                        <a:t>/^[0-9]{1,3}$/</a:t>
                      </a:r>
                      <a:endParaRPr lang="en-US" b="1"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999, 000, 099, 09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6496502"/>
                  </a:ext>
                </a:extLst>
              </a:tr>
              <a:tr h="370840">
                <a:tc>
                  <a:txBody>
                    <a:bodyPr/>
                    <a:lstStyle/>
                    <a:p>
                      <a:r>
                        <a:rPr lang="en-US" dirty="0" smtClean="0"/>
                        <a:t>Max of three digits &lt; 199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latin typeface="Courier New" panose="02070309020205020404" pitchFamily="49" charset="0"/>
                          <a:cs typeface="Courier New" panose="02070309020205020404" pitchFamily="49" charset="0"/>
                        </a:rPr>
                        <a:t>/^1?[0-9]{1,2}$/</a:t>
                      </a:r>
                      <a:endParaRPr lang="en-US" b="1"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04, 00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9157385"/>
                  </a:ext>
                </a:extLst>
              </a:tr>
            </a:tbl>
          </a:graphicData>
        </a:graphic>
      </p:graphicFrame>
    </p:spTree>
    <p:extLst>
      <p:ext uri="{BB962C8B-B14F-4D97-AF65-F5344CB8AC3E}">
        <p14:creationId xmlns:p14="http://schemas.microsoft.com/office/powerpoint/2010/main" val="1298977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1" dirty="0" smtClean="0">
                <a:solidFill>
                  <a:srgbClr val="000000"/>
                </a:solidFill>
                <a:latin typeface="Arial"/>
                <a:ea typeface="DejaVu Sans"/>
              </a:rPr>
              <a:t>Lab Exercise</a:t>
            </a:r>
            <a:r>
              <a:rPr lang="en-US" sz="3200" b="1" strike="noStrike" dirty="0" smtClean="0">
                <a:solidFill>
                  <a:srgbClr val="000000"/>
                </a:solidFill>
                <a:latin typeface="Arial"/>
                <a:ea typeface="DejaVu Sans"/>
              </a:rPr>
              <a:t>: Floating Point Validation</a:t>
            </a:r>
            <a:endParaRPr dirty="0"/>
          </a:p>
        </p:txBody>
      </p:sp>
      <p:sp>
        <p:nvSpPr>
          <p:cNvPr id="152"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800" b="1" dirty="0">
                <a:solidFill>
                  <a:srgbClr val="000000"/>
                </a:solidFill>
              </a:rPr>
              <a:t>Directions:</a:t>
            </a:r>
            <a:endParaRPr lang="en-US" dirty="0"/>
          </a:p>
          <a:p>
            <a:pPr marL="920750" lvl="1" indent="-457200">
              <a:lnSpc>
                <a:spcPct val="90000"/>
              </a:lnSpc>
              <a:buFont typeface="+mj-lt"/>
              <a:buAutoNum type="arabicPeriod"/>
            </a:pPr>
            <a:r>
              <a:rPr lang="en-US" sz="2400" dirty="0">
                <a:solidFill>
                  <a:srgbClr val="000000"/>
                </a:solidFill>
              </a:rPr>
              <a:t>Using the initial code for the integer validator, make a </a:t>
            </a:r>
            <a:r>
              <a:rPr lang="en-US" sz="2400" dirty="0" smtClean="0">
                <a:solidFill>
                  <a:srgbClr val="000000"/>
                </a:solidFill>
              </a:rPr>
              <a:t>floating point </a:t>
            </a:r>
            <a:r>
              <a:rPr lang="en-US" sz="2400" dirty="0">
                <a:solidFill>
                  <a:srgbClr val="000000"/>
                </a:solidFill>
              </a:rPr>
              <a:t>validator.</a:t>
            </a:r>
          </a:p>
          <a:p>
            <a:pPr marL="920750" lvl="1" indent="-457200">
              <a:lnSpc>
                <a:spcPct val="90000"/>
              </a:lnSpc>
              <a:buFont typeface="+mj-lt"/>
              <a:buAutoNum type="arabicPeriod"/>
            </a:pPr>
            <a:r>
              <a:rPr lang="en-US" sz="2400" dirty="0">
                <a:solidFill>
                  <a:srgbClr val="000000"/>
                </a:solidFill>
              </a:rPr>
              <a:t>The </a:t>
            </a:r>
            <a:r>
              <a:rPr lang="en-US" sz="2400" dirty="0" smtClean="0">
                <a:solidFill>
                  <a:srgbClr val="000000"/>
                </a:solidFill>
              </a:rPr>
              <a:t>base source code </a:t>
            </a:r>
            <a:r>
              <a:rPr lang="en-US" sz="2400" dirty="0">
                <a:solidFill>
                  <a:srgbClr val="000000"/>
                </a:solidFill>
              </a:rPr>
              <a:t>can be obtained via </a:t>
            </a:r>
            <a:r>
              <a:rPr lang="en-US" sz="2400" dirty="0">
                <a:solidFill>
                  <a:srgbClr val="000000"/>
                </a:solidFill>
                <a:hlinkClick r:id="rId3"/>
              </a:rPr>
              <a:t>http://cecert.kirkwood.edu/~fmcclurg/courses/jquery/examples/blurIntegerValidation.txt</a:t>
            </a:r>
            <a:r>
              <a:rPr lang="en-US" sz="2400" dirty="0">
                <a:solidFill>
                  <a:srgbClr val="000000"/>
                </a:solidFill>
              </a:rPr>
              <a:t> </a:t>
            </a:r>
            <a:endParaRPr lang="en-US" dirty="0"/>
          </a:p>
          <a:p>
            <a:pPr>
              <a:lnSpc>
                <a:spcPct val="90000"/>
              </a:lnSpc>
            </a:pPr>
            <a:endParaRPr lang="en-US" sz="2800" b="1" dirty="0">
              <a:solidFill>
                <a:srgbClr val="000000"/>
              </a:solidFill>
            </a:endParaRPr>
          </a:p>
          <a:p>
            <a:pPr>
              <a:lnSpc>
                <a:spcPct val="90000"/>
              </a:lnSpc>
            </a:pPr>
            <a:r>
              <a:rPr lang="en-US" sz="2800" b="1" dirty="0">
                <a:solidFill>
                  <a:srgbClr val="000000"/>
                </a:solidFill>
              </a:rPr>
              <a:t>Think about:</a:t>
            </a:r>
            <a:endParaRPr lang="en-US" dirty="0"/>
          </a:p>
          <a:p>
            <a:pPr marL="463550" lvl="1">
              <a:lnSpc>
                <a:spcPct val="90000"/>
              </a:lnSpc>
            </a:pPr>
            <a:r>
              <a:rPr lang="en-US" sz="2400" dirty="0">
                <a:solidFill>
                  <a:srgbClr val="000000"/>
                </a:solidFill>
              </a:rPr>
              <a:t>What are the rules that define </a:t>
            </a:r>
            <a:r>
              <a:rPr lang="en-US" sz="2400" dirty="0" smtClean="0">
                <a:solidFill>
                  <a:srgbClr val="000000"/>
                </a:solidFill>
              </a:rPr>
              <a:t>a floating point number?</a:t>
            </a:r>
            <a:endParaRPr lang="en-US" dirty="0"/>
          </a:p>
          <a:p>
            <a:pPr>
              <a:lnSpc>
                <a:spcPct val="90000"/>
              </a:lnSpc>
            </a:pPr>
            <a:endParaRPr lang="en-US" dirty="0"/>
          </a:p>
          <a:p>
            <a:pPr>
              <a:lnSpc>
                <a:spcPct val="90000"/>
              </a:lnSpc>
            </a:pPr>
            <a:r>
              <a:rPr lang="en-US" sz="2800" b="1" dirty="0">
                <a:solidFill>
                  <a:srgbClr val="000000"/>
                </a:solidFill>
              </a:rPr>
              <a:t>Requirements:</a:t>
            </a:r>
            <a:endParaRPr lang="en-US" dirty="0"/>
          </a:p>
          <a:p>
            <a:pPr marL="801688" lvl="1" indent="-338138">
              <a:lnSpc>
                <a:spcPct val="90000"/>
              </a:lnSpc>
              <a:buFont typeface="Liberation Serif"/>
              <a:buAutoNum type="arabicPeriod"/>
            </a:pPr>
            <a:r>
              <a:rPr lang="en-US" sz="2400" dirty="0" smtClean="0">
                <a:solidFill>
                  <a:srgbClr val="000000"/>
                </a:solidFill>
              </a:rPr>
              <a:t>Must contain only numeric characters.</a:t>
            </a:r>
          </a:p>
          <a:p>
            <a:pPr marL="801688" lvl="1" indent="-338138">
              <a:lnSpc>
                <a:spcPct val="90000"/>
              </a:lnSpc>
              <a:buFont typeface="Liberation Serif"/>
              <a:buAutoNum type="arabicPeriod"/>
            </a:pPr>
            <a:r>
              <a:rPr lang="en-US" sz="2400" dirty="0" smtClean="0">
                <a:solidFill>
                  <a:srgbClr val="000000"/>
                </a:solidFill>
              </a:rPr>
              <a:t>The decimal “.” character is also an optional character.</a:t>
            </a:r>
            <a:endParaRPr lang="en-US" dirty="0"/>
          </a:p>
        </p:txBody>
      </p:sp>
      <p:sp>
        <p:nvSpPr>
          <p:cNvPr id="4" name="CustomShape 3"/>
          <p:cNvSpPr/>
          <p:nvPr/>
        </p:nvSpPr>
        <p:spPr>
          <a:xfrm>
            <a:off x="6069376" y="3752194"/>
            <a:ext cx="2786760" cy="402840"/>
          </a:xfrm>
          <a:prstGeom prst="roundRect">
            <a:avLst>
              <a:gd name="adj" fmla="val 13910"/>
            </a:avLst>
          </a:prstGeom>
          <a:ln/>
        </p:spPr>
        <p:style>
          <a:lnRef idx="1">
            <a:schemeClr val="accent5"/>
          </a:lnRef>
          <a:fillRef idx="2">
            <a:schemeClr val="accent5"/>
          </a:fillRef>
          <a:effectRef idx="1">
            <a:schemeClr val="accent5"/>
          </a:effectRef>
          <a:fontRef idx="minor">
            <a:schemeClr val="dk1"/>
          </a:fontRef>
        </p:style>
        <p:txBody>
          <a:bodyPr wrap="none" lIns="90000" tIns="45000" rIns="90000" bIns="45000" anchor="ctr"/>
          <a:lstStyle/>
          <a:p>
            <a:pPr algn="ctr">
              <a:lnSpc>
                <a:spcPct val="100000"/>
              </a:lnSpc>
            </a:pPr>
            <a:r>
              <a:rPr lang="en-US" strike="noStrike" dirty="0" smtClean="0">
                <a:solidFill>
                  <a:schemeClr val="bg1"/>
                </a:solidFill>
                <a:latin typeface="Arial"/>
                <a:ea typeface="DejaVu Sans"/>
                <a:hlinkClick r:id="rId3"/>
              </a:rPr>
              <a:t>blurIntegerValidation.txt</a:t>
            </a:r>
            <a:endParaRPr dirty="0">
              <a:solidFill>
                <a:schemeClr val="bg1"/>
              </a:solidFill>
            </a:endParaRPr>
          </a:p>
        </p:txBody>
      </p:sp>
    </p:spTree>
    <p:extLst>
      <p:ext uri="{BB962C8B-B14F-4D97-AF65-F5344CB8AC3E}">
        <p14:creationId xmlns:p14="http://schemas.microsoft.com/office/powerpoint/2010/main" val="2668844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b="1" dirty="0" smtClean="0">
                <a:solidFill>
                  <a:srgbClr val="000000"/>
                </a:solidFill>
              </a:rPr>
              <a:t>Lab Solution:</a:t>
            </a:r>
          </a:p>
          <a:p>
            <a:pPr algn="ctr">
              <a:lnSpc>
                <a:spcPct val="100000"/>
              </a:lnSpc>
            </a:pPr>
            <a:r>
              <a:rPr lang="en-US" sz="3600" b="1" dirty="0" smtClean="0">
                <a:solidFill>
                  <a:srgbClr val="000000"/>
                </a:solidFill>
              </a:rPr>
              <a:t>blur</a:t>
            </a:r>
            <a:r>
              <a:rPr lang="en-US" sz="3600" b="1" dirty="0">
                <a:solidFill>
                  <a:srgbClr val="000000"/>
                </a:solidFill>
              </a:rPr>
              <a:t>() floating-point validation </a:t>
            </a:r>
            <a:r>
              <a:rPr lang="en-US" sz="3600" b="1" dirty="0" smtClean="0">
                <a:solidFill>
                  <a:srgbClr val="000000"/>
                </a:solidFill>
              </a:rPr>
              <a:t>[#1]</a:t>
            </a:r>
            <a:endParaRPr lang="en-US" sz="3600" dirty="0"/>
          </a:p>
        </p:txBody>
      </p:sp>
      <p:sp>
        <p:nvSpPr>
          <p:cNvPr id="157"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a:lnSpc>
                <a:spcPct val="90000"/>
              </a:lnSpc>
            </a:pPr>
            <a:r>
              <a:rPr lang="en-US" sz="2800" b="1" strike="noStrike" dirty="0">
                <a:solidFill>
                  <a:srgbClr val="000000"/>
                </a:solidFill>
                <a:latin typeface="Arial"/>
                <a:ea typeface="DejaVu Sans"/>
              </a:rPr>
              <a:t>Discussion:</a:t>
            </a:r>
            <a:endParaRPr dirty="0"/>
          </a:p>
          <a:p>
            <a:pPr lvl="1">
              <a:lnSpc>
                <a:spcPct val="90000"/>
              </a:lnSpc>
            </a:pPr>
            <a:r>
              <a:rPr lang="en-US" sz="2400" strike="noStrike" dirty="0" smtClean="0">
                <a:solidFill>
                  <a:srgbClr val="000000"/>
                </a:solidFill>
                <a:latin typeface="Arial"/>
                <a:ea typeface="DejaVu Sans"/>
              </a:rPr>
              <a:t>The function call and the error message should also be changed.</a:t>
            </a:r>
            <a:endParaRPr dirty="0"/>
          </a:p>
          <a:p>
            <a:pPr>
              <a:lnSpc>
                <a:spcPct val="90000"/>
              </a:lnSpc>
            </a:pPr>
            <a:endParaRPr dirty="0"/>
          </a:p>
          <a:p>
            <a:pPr>
              <a:lnSpc>
                <a:spcPct val="90000"/>
              </a:lnSpc>
            </a:pPr>
            <a:r>
              <a:rPr lang="en-US" sz="2800" b="1" dirty="0">
                <a:solidFill>
                  <a:srgbClr val="000000"/>
                </a:solidFill>
              </a:rPr>
              <a:t>Script Example [Part 1 ready() method]:</a:t>
            </a:r>
          </a:p>
          <a:p>
            <a:pPr lvl="1">
              <a:lnSpc>
                <a:spcPct val="90000"/>
              </a:lnSpc>
            </a:pPr>
            <a:r>
              <a:rPr lang="en-US" sz="2100" b="1" strike="noStrike" dirty="0" smtClean="0">
                <a:solidFill>
                  <a:srgbClr val="000000"/>
                </a:solidFill>
                <a:latin typeface="Courier New"/>
                <a:ea typeface="DejaVu Sans"/>
              </a:rPr>
              <a:t>&lt;</a:t>
            </a:r>
            <a:r>
              <a:rPr lang="en-US" sz="2100" b="1" strike="noStrike" dirty="0">
                <a:solidFill>
                  <a:srgbClr val="000000"/>
                </a:solidFill>
                <a:latin typeface="Courier New"/>
                <a:ea typeface="DejaVu Sans"/>
              </a:rPr>
              <a:t>script&gt;</a:t>
            </a:r>
            <a:endParaRPr dirty="0"/>
          </a:p>
          <a:p>
            <a:pPr lvl="1">
              <a:lnSpc>
                <a:spcPct val="90000"/>
              </a:lnSpc>
            </a:pPr>
            <a:r>
              <a:rPr lang="en-US" sz="2100" b="1" strike="noStrike" dirty="0">
                <a:solidFill>
                  <a:srgbClr val="000000"/>
                </a:solidFill>
                <a:latin typeface="Courier New"/>
                <a:ea typeface="DejaVu Sans"/>
              </a:rPr>
              <a:t>   ...</a:t>
            </a:r>
            <a:endParaRPr dirty="0"/>
          </a:p>
          <a:p>
            <a:pPr lvl="1">
              <a:lnSpc>
                <a:spcPct val="90000"/>
              </a:lnSpc>
            </a:pPr>
            <a:endParaRPr dirty="0"/>
          </a:p>
          <a:p>
            <a:pPr lvl="1">
              <a:lnSpc>
                <a:spcPct val="90000"/>
              </a:lnSpc>
            </a:pPr>
            <a:r>
              <a:rPr lang="en-US" sz="2100" b="1" strike="noStrike" dirty="0">
                <a:solidFill>
                  <a:srgbClr val="000000"/>
                </a:solidFill>
                <a:latin typeface="Courier New"/>
                <a:ea typeface="DejaVu Sans"/>
              </a:rPr>
              <a:t>   $( 'document' ).ready( function() {</a:t>
            </a:r>
            <a:endParaRPr dirty="0"/>
          </a:p>
          <a:p>
            <a:pPr lvl="1">
              <a:lnSpc>
                <a:spcPct val="90000"/>
              </a:lnSpc>
            </a:pPr>
            <a:r>
              <a:rPr lang="en-US" sz="2100" b="1" strike="noStrike" dirty="0">
                <a:solidFill>
                  <a:srgbClr val="000000"/>
                </a:solidFill>
                <a:latin typeface="Courier New"/>
                <a:ea typeface="DejaVu Sans"/>
              </a:rPr>
              <a:t>      $( 'input' ).blur( function() {</a:t>
            </a:r>
            <a:endParaRPr dirty="0"/>
          </a:p>
          <a:p>
            <a:pPr lvl="1">
              <a:lnSpc>
                <a:spcPct val="90000"/>
              </a:lnSpc>
            </a:pPr>
            <a:r>
              <a:rPr lang="en-US" sz="2100" b="1" strike="noStrike" dirty="0">
                <a:solidFill>
                  <a:srgbClr val="000000"/>
                </a:solidFill>
                <a:latin typeface="Courier New"/>
                <a:ea typeface="DejaVu Sans"/>
              </a:rPr>
              <a:t>        </a:t>
            </a:r>
            <a:r>
              <a:rPr lang="en-US" sz="2100" b="1" strike="noStrike" dirty="0" err="1">
                <a:solidFill>
                  <a:srgbClr val="000000"/>
                </a:solidFill>
                <a:latin typeface="Courier New"/>
                <a:ea typeface="DejaVu Sans"/>
              </a:rPr>
              <a:t>var</a:t>
            </a:r>
            <a:r>
              <a:rPr lang="en-US" sz="2100" b="1" strike="noStrike" dirty="0">
                <a:solidFill>
                  <a:srgbClr val="000000"/>
                </a:solidFill>
                <a:latin typeface="Courier New"/>
                <a:ea typeface="DejaVu Sans"/>
              </a:rPr>
              <a:t> </a:t>
            </a:r>
            <a:r>
              <a:rPr lang="en-US" sz="2100" b="1" strike="noStrike" dirty="0" err="1">
                <a:solidFill>
                  <a:srgbClr val="000000"/>
                </a:solidFill>
                <a:latin typeface="Courier New"/>
                <a:ea typeface="DejaVu Sans"/>
              </a:rPr>
              <a:t>str</a:t>
            </a:r>
            <a:r>
              <a:rPr lang="en-US" sz="2100" b="1" strike="noStrike" dirty="0">
                <a:solidFill>
                  <a:srgbClr val="000000"/>
                </a:solidFill>
                <a:latin typeface="Courier New"/>
                <a:ea typeface="DejaVu Sans"/>
              </a:rPr>
              <a:t> = $(this).</a:t>
            </a:r>
            <a:r>
              <a:rPr lang="en-US" sz="2100" b="1" strike="noStrike" dirty="0" err="1">
                <a:solidFill>
                  <a:srgbClr val="000000"/>
                </a:solidFill>
                <a:latin typeface="Courier New"/>
                <a:ea typeface="DejaVu Sans"/>
              </a:rPr>
              <a:t>val</a:t>
            </a:r>
            <a:r>
              <a:rPr lang="en-US" sz="2100" b="1" strike="noStrike" dirty="0">
                <a:solidFill>
                  <a:srgbClr val="000000"/>
                </a:solidFill>
                <a:latin typeface="Courier New"/>
                <a:ea typeface="DejaVu Sans"/>
              </a:rPr>
              <a:t>();</a:t>
            </a:r>
            <a:endParaRPr dirty="0"/>
          </a:p>
          <a:p>
            <a:pPr lvl="1">
              <a:lnSpc>
                <a:spcPct val="90000"/>
              </a:lnSpc>
            </a:pPr>
            <a:endParaRPr dirty="0"/>
          </a:p>
          <a:p>
            <a:pPr lvl="1">
              <a:lnSpc>
                <a:spcPct val="90000"/>
              </a:lnSpc>
            </a:pPr>
            <a:r>
              <a:rPr lang="en-US" sz="2100" b="1" strike="noStrike" dirty="0">
                <a:solidFill>
                  <a:srgbClr val="000000"/>
                </a:solidFill>
                <a:latin typeface="Courier New"/>
                <a:ea typeface="DejaVu Sans"/>
              </a:rPr>
              <a:t>         if ( ! </a:t>
            </a:r>
            <a:r>
              <a:rPr lang="en-US" sz="2100" b="1" strike="noStrike" dirty="0" err="1">
                <a:solidFill>
                  <a:srgbClr val="000000"/>
                </a:solidFill>
                <a:latin typeface="Courier New"/>
                <a:ea typeface="DejaVu Sans"/>
              </a:rPr>
              <a:t>isNumber</a:t>
            </a:r>
            <a:r>
              <a:rPr lang="en-US" sz="2100" b="1" strike="noStrike" dirty="0">
                <a:solidFill>
                  <a:srgbClr val="000000"/>
                </a:solidFill>
                <a:latin typeface="Courier New"/>
                <a:ea typeface="DejaVu Sans"/>
              </a:rPr>
              <a:t>( </a:t>
            </a:r>
            <a:r>
              <a:rPr lang="en-US" sz="2100" b="1" strike="noStrike" dirty="0" err="1">
                <a:solidFill>
                  <a:srgbClr val="000000"/>
                </a:solidFill>
                <a:latin typeface="Courier New"/>
                <a:ea typeface="DejaVu Sans"/>
              </a:rPr>
              <a:t>str</a:t>
            </a:r>
            <a:r>
              <a:rPr lang="en-US" sz="2100" b="1" strike="noStrike" dirty="0">
                <a:solidFill>
                  <a:srgbClr val="000000"/>
                </a:solidFill>
                <a:latin typeface="Courier New"/>
                <a:ea typeface="DejaVu Sans"/>
              </a:rPr>
              <a:t> ) )</a:t>
            </a:r>
            <a:endParaRPr dirty="0"/>
          </a:p>
          <a:p>
            <a:pPr lvl="1">
              <a:lnSpc>
                <a:spcPct val="90000"/>
              </a:lnSpc>
            </a:pPr>
            <a:r>
              <a:rPr lang="en-US" sz="2100" b="1" strike="noStrike" dirty="0">
                <a:solidFill>
                  <a:srgbClr val="000000"/>
                </a:solidFill>
                <a:latin typeface="Courier New"/>
                <a:ea typeface="DejaVu Sans"/>
              </a:rPr>
              <a:t>         {</a:t>
            </a:r>
            <a:endParaRPr dirty="0"/>
          </a:p>
          <a:p>
            <a:pPr lvl="1">
              <a:lnSpc>
                <a:spcPct val="90000"/>
              </a:lnSpc>
            </a:pPr>
            <a:r>
              <a:rPr lang="en-US" sz="2100" b="1" strike="noStrike" dirty="0">
                <a:solidFill>
                  <a:srgbClr val="000000"/>
                </a:solidFill>
                <a:latin typeface="Courier New"/>
                <a:ea typeface="DejaVu Sans"/>
              </a:rPr>
              <a:t>            alert( 'String "' + </a:t>
            </a:r>
            <a:r>
              <a:rPr lang="en-US" sz="2100" b="1" strike="noStrike" dirty="0" err="1">
                <a:solidFill>
                  <a:srgbClr val="000000"/>
                </a:solidFill>
                <a:latin typeface="Courier New"/>
                <a:ea typeface="DejaVu Sans"/>
              </a:rPr>
              <a:t>str</a:t>
            </a:r>
            <a:r>
              <a:rPr lang="en-US" sz="2100" b="1" strike="noStrike" dirty="0">
                <a:solidFill>
                  <a:srgbClr val="000000"/>
                </a:solidFill>
                <a:latin typeface="Courier New"/>
                <a:ea typeface="DejaVu Sans"/>
              </a:rPr>
              <a:t> +</a:t>
            </a:r>
            <a:endParaRPr dirty="0"/>
          </a:p>
          <a:p>
            <a:pPr lvl="1">
              <a:lnSpc>
                <a:spcPct val="90000"/>
              </a:lnSpc>
            </a:pPr>
            <a:r>
              <a:rPr lang="en-US" sz="2100" b="1" strike="noStrike" dirty="0">
                <a:solidFill>
                  <a:srgbClr val="000000"/>
                </a:solidFill>
                <a:latin typeface="Courier New"/>
                <a:ea typeface="DejaVu Sans"/>
              </a:rPr>
              <a:t>                 '" is not a number.' );</a:t>
            </a:r>
            <a:endParaRPr dirty="0"/>
          </a:p>
          <a:p>
            <a:pPr lvl="1">
              <a:lnSpc>
                <a:spcPct val="90000"/>
              </a:lnSpc>
            </a:pPr>
            <a:r>
              <a:rPr lang="en-US" sz="2100" b="1" strike="noStrike" dirty="0">
                <a:solidFill>
                  <a:srgbClr val="000000"/>
                </a:solidFill>
                <a:latin typeface="Courier New"/>
                <a:ea typeface="DejaVu Sans"/>
              </a:rPr>
              <a:t>         }</a:t>
            </a:r>
            <a:endParaRPr dirty="0"/>
          </a:p>
          <a:p>
            <a:pPr lvl="1">
              <a:lnSpc>
                <a:spcPct val="90000"/>
              </a:lnSpc>
            </a:pPr>
            <a:r>
              <a:rPr lang="en-US" sz="2100" b="1" strike="noStrike" dirty="0">
                <a:solidFill>
                  <a:srgbClr val="000000"/>
                </a:solidFill>
                <a:latin typeface="Courier New"/>
                <a:ea typeface="DejaVu Sans"/>
              </a:rPr>
              <a:t>      });</a:t>
            </a:r>
            <a:endParaRPr dirty="0"/>
          </a:p>
          <a:p>
            <a:pPr lvl="1">
              <a:lnSpc>
                <a:spcPct val="90000"/>
              </a:lnSpc>
            </a:pPr>
            <a:r>
              <a:rPr lang="en-US" sz="2100" b="1" strike="noStrike" dirty="0">
                <a:solidFill>
                  <a:srgbClr val="000000"/>
                </a:solidFill>
                <a:latin typeface="Courier New"/>
                <a:ea typeface="DejaVu Sans"/>
              </a:rPr>
              <a:t>   });</a:t>
            </a:r>
            <a:endParaRPr dirty="0"/>
          </a:p>
          <a:p>
            <a:pPr lvl="1">
              <a:lnSpc>
                <a:spcPct val="90000"/>
              </a:lnSpc>
            </a:pPr>
            <a:r>
              <a:rPr lang="en-US" sz="2100" b="1" strike="noStrike" dirty="0">
                <a:solidFill>
                  <a:srgbClr val="000000"/>
                </a:solidFill>
                <a:latin typeface="Courier New"/>
                <a:ea typeface="DejaVu Sans"/>
              </a:rPr>
              <a:t>&lt;/script&gt;</a:t>
            </a:r>
            <a:endParaRPr dirty="0"/>
          </a:p>
        </p:txBody>
      </p:sp>
      <p:sp>
        <p:nvSpPr>
          <p:cNvPr id="158" name="CustomShape 3"/>
          <p:cNvSpPr/>
          <p:nvPr/>
        </p:nvSpPr>
        <p:spPr>
          <a:xfrm>
            <a:off x="5648040" y="6143040"/>
            <a:ext cx="2887560" cy="402840"/>
          </a:xfrm>
          <a:prstGeom prst="roundRect">
            <a:avLst>
              <a:gd name="adj" fmla="val 13910"/>
            </a:avLst>
          </a:prstGeom>
          <a:ln/>
        </p:spPr>
        <p:style>
          <a:lnRef idx="1">
            <a:schemeClr val="accent5"/>
          </a:lnRef>
          <a:fillRef idx="2">
            <a:schemeClr val="accent5"/>
          </a:fillRef>
          <a:effectRef idx="1">
            <a:schemeClr val="accent5"/>
          </a:effectRef>
          <a:fontRef idx="minor">
            <a:schemeClr val="dk1"/>
          </a:fontRef>
        </p:style>
        <p:txBody>
          <a:bodyPr wrap="none" lIns="90000" tIns="45000" rIns="90000" bIns="45000" anchor="ctr"/>
          <a:lstStyle/>
          <a:p>
            <a:pPr algn="ctr">
              <a:lnSpc>
                <a:spcPct val="100000"/>
              </a:lnSpc>
            </a:pPr>
            <a:r>
              <a:rPr lang="en-US" strike="noStrike" dirty="0">
                <a:solidFill>
                  <a:schemeClr val="bg1"/>
                </a:solidFill>
                <a:latin typeface="Arial"/>
                <a:ea typeface="DejaVu Sans"/>
                <a:hlinkClick r:id="rId3"/>
              </a:rPr>
              <a:t>blurNumberValidation.html</a:t>
            </a:r>
            <a:endParaRPr dirty="0">
              <a:solidFill>
                <a:schemeClr val="bg1"/>
              </a:solidFill>
            </a:endParaRPr>
          </a:p>
        </p:txBody>
      </p:sp>
      <p:sp>
        <p:nvSpPr>
          <p:cNvPr id="5" name="CustomShape 3"/>
          <p:cNvSpPr/>
          <p:nvPr/>
        </p:nvSpPr>
        <p:spPr>
          <a:xfrm>
            <a:off x="2833383" y="6144511"/>
            <a:ext cx="2082670" cy="399898"/>
          </a:xfrm>
          <a:prstGeom prst="roundRect">
            <a:avLst>
              <a:gd name="adj" fmla="val 13910"/>
            </a:avLst>
          </a:prstGeom>
          <a:ln/>
        </p:spPr>
        <p:style>
          <a:lnRef idx="1">
            <a:schemeClr val="accent1"/>
          </a:lnRef>
          <a:fillRef idx="2">
            <a:schemeClr val="accent1"/>
          </a:fillRef>
          <a:effectRef idx="1">
            <a:schemeClr val="accent1"/>
          </a:effectRef>
          <a:fontRef idx="minor">
            <a:schemeClr val="dk1"/>
          </a:fontRef>
        </p:style>
        <p:txBody>
          <a:bodyPr wrap="none" lIns="90000" tIns="45000" rIns="90000" bIns="45000" anchor="ctr">
            <a:spAutoFit/>
          </a:bodyPr>
          <a:lstStyle/>
          <a:p>
            <a:pPr algn="ctr">
              <a:lnSpc>
                <a:spcPct val="100000"/>
              </a:lnSpc>
            </a:pPr>
            <a:r>
              <a:rPr lang="en-US" strike="noStrike" dirty="0" smtClean="0">
                <a:solidFill>
                  <a:schemeClr val="bg1"/>
                </a:solidFill>
                <a:latin typeface="Arial"/>
                <a:ea typeface="DejaVu Sans"/>
                <a:hlinkClick r:id="rId4"/>
              </a:rPr>
              <a:t>diff </a:t>
            </a:r>
            <a:r>
              <a:rPr lang="en-US" strike="noStrike" dirty="0" err="1" smtClean="0">
                <a:solidFill>
                  <a:schemeClr val="bg1"/>
                </a:solidFill>
                <a:latin typeface="Arial"/>
                <a:ea typeface="DejaVu Sans"/>
                <a:hlinkClick r:id="rId4"/>
              </a:rPr>
              <a:t>int</a:t>
            </a:r>
            <a:r>
              <a:rPr lang="en-US" strike="noStrike" dirty="0" smtClean="0">
                <a:solidFill>
                  <a:schemeClr val="bg1"/>
                </a:solidFill>
                <a:latin typeface="Arial"/>
                <a:ea typeface="DejaVu Sans"/>
                <a:hlinkClick r:id="rId4"/>
              </a:rPr>
              <a:t> &amp; </a:t>
            </a:r>
            <a:r>
              <a:rPr lang="en-US" strike="noStrike" dirty="0" err="1" smtClean="0">
                <a:solidFill>
                  <a:schemeClr val="bg1"/>
                </a:solidFill>
                <a:latin typeface="Arial"/>
                <a:ea typeface="DejaVu Sans"/>
                <a:hlinkClick r:id="rId4"/>
              </a:rPr>
              <a:t>num</a:t>
            </a:r>
            <a:r>
              <a:rPr lang="en-US" strike="noStrike" dirty="0" smtClean="0">
                <a:solidFill>
                  <a:schemeClr val="bg1"/>
                </a:solidFill>
                <a:latin typeface="Arial"/>
                <a:ea typeface="DejaVu Sans"/>
                <a:hlinkClick r:id="rId4"/>
              </a:rPr>
              <a:t> valid</a:t>
            </a:r>
            <a:endParaRPr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b="1" strike="noStrike" dirty="0" smtClean="0">
                <a:solidFill>
                  <a:srgbClr val="000000"/>
                </a:solidFill>
                <a:latin typeface="Arial"/>
                <a:ea typeface="DejaVu Sans"/>
              </a:rPr>
              <a:t>Lab Solution:</a:t>
            </a:r>
          </a:p>
          <a:p>
            <a:pPr algn="ctr">
              <a:lnSpc>
                <a:spcPct val="100000"/>
              </a:lnSpc>
            </a:pPr>
            <a:r>
              <a:rPr lang="en-US" sz="3600" b="1" strike="noStrike" dirty="0" smtClean="0">
                <a:solidFill>
                  <a:srgbClr val="000000"/>
                </a:solidFill>
                <a:latin typeface="Arial"/>
                <a:ea typeface="DejaVu Sans"/>
              </a:rPr>
              <a:t>blur() floating-point validation [#2]</a:t>
            </a:r>
            <a:endParaRPr dirty="0"/>
          </a:p>
        </p:txBody>
      </p:sp>
      <p:sp>
        <p:nvSpPr>
          <p:cNvPr id="154"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7500" lnSpcReduction="20000"/>
          </a:bodyPr>
          <a:lstStyle/>
          <a:p>
            <a:pPr>
              <a:lnSpc>
                <a:spcPct val="90000"/>
              </a:lnSpc>
            </a:pPr>
            <a:r>
              <a:rPr lang="en-US" sz="2800" b="1" dirty="0">
                <a:solidFill>
                  <a:srgbClr val="000000"/>
                </a:solidFill>
              </a:rPr>
              <a:t>Discussion:</a:t>
            </a:r>
            <a:endParaRPr lang="en-US" dirty="0" smtClean="0"/>
          </a:p>
          <a:p>
            <a:pPr lvl="1">
              <a:lnSpc>
                <a:spcPct val="90000"/>
              </a:lnSpc>
            </a:pPr>
            <a:r>
              <a:rPr lang="en-US" sz="2400" dirty="0">
                <a:solidFill>
                  <a:srgbClr val="000000"/>
                </a:solidFill>
              </a:rPr>
              <a:t>The regular expression and the function name is the only thing needed modified to process the decimal point</a:t>
            </a:r>
            <a:r>
              <a:rPr lang="en-US" sz="2400" dirty="0" smtClean="0">
                <a:solidFill>
                  <a:srgbClr val="000000"/>
                </a:solidFill>
              </a:rPr>
              <a:t>.</a:t>
            </a:r>
            <a:endParaRPr lang="en-US" dirty="0" smtClean="0"/>
          </a:p>
          <a:p>
            <a:pPr>
              <a:lnSpc>
                <a:spcPct val="90000"/>
              </a:lnSpc>
            </a:pPr>
            <a:endParaRPr lang="en-US" dirty="0" smtClean="0"/>
          </a:p>
          <a:p>
            <a:pPr>
              <a:lnSpc>
                <a:spcPct val="90000"/>
              </a:lnSpc>
            </a:pPr>
            <a:r>
              <a:rPr lang="en-US" sz="2800" b="1" dirty="0">
                <a:solidFill>
                  <a:srgbClr val="000000"/>
                </a:solidFill>
              </a:rPr>
              <a:t>Script Example [Part 2 Custom Function]:</a:t>
            </a:r>
            <a:endParaRPr lang="en-US" sz="2800" dirty="0"/>
          </a:p>
          <a:p>
            <a:pPr lvl="1">
              <a:lnSpc>
                <a:spcPct val="90000"/>
              </a:lnSpc>
            </a:pPr>
            <a:r>
              <a:rPr lang="en-US" sz="2100" b="1" dirty="0" smtClean="0">
                <a:solidFill>
                  <a:srgbClr val="000000"/>
                </a:solidFill>
                <a:latin typeface="Courier New"/>
              </a:rPr>
              <a:t>&lt;</a:t>
            </a:r>
            <a:r>
              <a:rPr lang="en-US" sz="2100" b="1" dirty="0">
                <a:solidFill>
                  <a:srgbClr val="000000"/>
                </a:solidFill>
                <a:latin typeface="Courier New"/>
              </a:rPr>
              <a:t>script&gt;</a:t>
            </a:r>
          </a:p>
          <a:p>
            <a:pPr lvl="1">
              <a:lnSpc>
                <a:spcPct val="90000"/>
              </a:lnSpc>
            </a:pPr>
            <a:r>
              <a:rPr lang="en-US" sz="2100" b="1" dirty="0">
                <a:solidFill>
                  <a:srgbClr val="000000"/>
                </a:solidFill>
                <a:latin typeface="Courier New"/>
              </a:rPr>
              <a:t>   /**</a:t>
            </a:r>
          </a:p>
          <a:p>
            <a:pPr lvl="1">
              <a:lnSpc>
                <a:spcPct val="90000"/>
              </a:lnSpc>
            </a:pPr>
            <a:r>
              <a:rPr lang="en-US" sz="2100" b="1" dirty="0">
                <a:solidFill>
                  <a:srgbClr val="000000"/>
                </a:solidFill>
                <a:latin typeface="Courier New"/>
              </a:rPr>
              <a:t>    * Uses a regular expression to determine</a:t>
            </a:r>
          </a:p>
          <a:p>
            <a:pPr lvl="1">
              <a:lnSpc>
                <a:spcPct val="90000"/>
              </a:lnSpc>
            </a:pPr>
            <a:r>
              <a:rPr lang="en-US" sz="2100" b="1" dirty="0">
                <a:solidFill>
                  <a:srgbClr val="000000"/>
                </a:solidFill>
                <a:latin typeface="Courier New"/>
              </a:rPr>
              <a:t>    * if passed string is an integer or float.</a:t>
            </a:r>
          </a:p>
          <a:p>
            <a:pPr lvl="1">
              <a:lnSpc>
                <a:spcPct val="90000"/>
              </a:lnSpc>
            </a:pPr>
            <a:r>
              <a:rPr lang="en-US" sz="2100" b="1" dirty="0">
                <a:solidFill>
                  <a:srgbClr val="000000"/>
                </a:solidFill>
                <a:latin typeface="Courier New"/>
              </a:rPr>
              <a:t>    *</a:t>
            </a:r>
          </a:p>
          <a:p>
            <a:pPr lvl="1">
              <a:lnSpc>
                <a:spcPct val="90000"/>
              </a:lnSpc>
            </a:pPr>
            <a:r>
              <a:rPr lang="en-US" sz="2100" b="1" dirty="0">
                <a:solidFill>
                  <a:srgbClr val="000000"/>
                </a:solidFill>
                <a:latin typeface="Courier New"/>
              </a:rPr>
              <a:t>    * @</a:t>
            </a:r>
            <a:r>
              <a:rPr lang="en-US" sz="2100" b="1" dirty="0" err="1">
                <a:solidFill>
                  <a:srgbClr val="000000"/>
                </a:solidFill>
                <a:latin typeface="Courier New"/>
              </a:rPr>
              <a:t>param</a:t>
            </a:r>
            <a:r>
              <a:rPr lang="en-US" sz="2100" b="1" dirty="0">
                <a:solidFill>
                  <a:srgbClr val="000000"/>
                </a:solidFill>
                <a:latin typeface="Courier New"/>
              </a:rPr>
              <a:t>  </a:t>
            </a:r>
            <a:r>
              <a:rPr lang="en-US" sz="2100" b="1" dirty="0" err="1">
                <a:solidFill>
                  <a:srgbClr val="000000"/>
                </a:solidFill>
                <a:latin typeface="Courier New"/>
              </a:rPr>
              <a:t>str</a:t>
            </a:r>
            <a:r>
              <a:rPr lang="en-US" sz="2100" b="1" dirty="0">
                <a:solidFill>
                  <a:srgbClr val="000000"/>
                </a:solidFill>
                <a:latin typeface="Courier New"/>
              </a:rPr>
              <a:t>    Value to test</a:t>
            </a:r>
          </a:p>
          <a:p>
            <a:pPr lvl="1">
              <a:lnSpc>
                <a:spcPct val="90000"/>
              </a:lnSpc>
            </a:pPr>
            <a:r>
              <a:rPr lang="en-US" sz="2100" b="1" dirty="0">
                <a:solidFill>
                  <a:srgbClr val="000000"/>
                </a:solidFill>
                <a:latin typeface="Courier New"/>
              </a:rPr>
              <a:t>    * @</a:t>
            </a:r>
            <a:r>
              <a:rPr lang="en-US" sz="2100" b="1" dirty="0" err="1">
                <a:solidFill>
                  <a:srgbClr val="000000"/>
                </a:solidFill>
                <a:latin typeface="Courier New"/>
              </a:rPr>
              <a:t>retval</a:t>
            </a:r>
            <a:r>
              <a:rPr lang="en-US" sz="2100" b="1" dirty="0">
                <a:solidFill>
                  <a:srgbClr val="000000"/>
                </a:solidFill>
                <a:latin typeface="Courier New"/>
              </a:rPr>
              <a:t> status Returns true if string is number</a:t>
            </a:r>
          </a:p>
          <a:p>
            <a:pPr lvl="1">
              <a:lnSpc>
                <a:spcPct val="90000"/>
              </a:lnSpc>
            </a:pPr>
            <a:r>
              <a:rPr lang="en-US" sz="2100" b="1" dirty="0">
                <a:solidFill>
                  <a:srgbClr val="000000"/>
                </a:solidFill>
                <a:latin typeface="Courier New"/>
              </a:rPr>
              <a:t>    */</a:t>
            </a:r>
          </a:p>
          <a:p>
            <a:pPr lvl="1">
              <a:lnSpc>
                <a:spcPct val="90000"/>
              </a:lnSpc>
            </a:pPr>
            <a:r>
              <a:rPr lang="en-US" sz="2100" b="1" dirty="0" smtClean="0">
                <a:solidFill>
                  <a:srgbClr val="000000"/>
                </a:solidFill>
                <a:latin typeface="Courier New"/>
              </a:rPr>
              <a:t>   </a:t>
            </a:r>
            <a:r>
              <a:rPr lang="en-US" sz="2100" b="1" dirty="0">
                <a:solidFill>
                  <a:srgbClr val="000000"/>
                </a:solidFill>
                <a:latin typeface="Courier New"/>
              </a:rPr>
              <a:t>function </a:t>
            </a:r>
            <a:r>
              <a:rPr lang="en-US" sz="2100" b="1" dirty="0" err="1">
                <a:solidFill>
                  <a:srgbClr val="000000"/>
                </a:solidFill>
                <a:latin typeface="Courier New"/>
              </a:rPr>
              <a:t>isNumber</a:t>
            </a:r>
            <a:r>
              <a:rPr lang="en-US" sz="2100" b="1" dirty="0">
                <a:solidFill>
                  <a:srgbClr val="000000"/>
                </a:solidFill>
                <a:latin typeface="Courier New"/>
              </a:rPr>
              <a:t>( </a:t>
            </a:r>
            <a:r>
              <a:rPr lang="en-US" sz="2100" b="1" dirty="0" err="1">
                <a:solidFill>
                  <a:srgbClr val="000000"/>
                </a:solidFill>
                <a:latin typeface="Courier New"/>
              </a:rPr>
              <a:t>str</a:t>
            </a:r>
            <a:r>
              <a:rPr lang="en-US" sz="2100" b="1" dirty="0">
                <a:solidFill>
                  <a:srgbClr val="000000"/>
                </a:solidFill>
                <a:latin typeface="Courier New"/>
              </a:rPr>
              <a:t> ) {</a:t>
            </a:r>
          </a:p>
          <a:p>
            <a:pPr lvl="1">
              <a:lnSpc>
                <a:spcPct val="90000"/>
              </a:lnSpc>
            </a:pPr>
            <a:r>
              <a:rPr lang="en-US" sz="2100" b="1" dirty="0">
                <a:solidFill>
                  <a:srgbClr val="000000"/>
                </a:solidFill>
                <a:latin typeface="Courier New"/>
              </a:rPr>
              <a:t>      </a:t>
            </a:r>
            <a:r>
              <a:rPr lang="en-US" sz="2100" b="1" dirty="0" err="1">
                <a:solidFill>
                  <a:srgbClr val="000000"/>
                </a:solidFill>
                <a:latin typeface="Courier New"/>
              </a:rPr>
              <a:t>var</a:t>
            </a:r>
            <a:r>
              <a:rPr lang="en-US" sz="2100" b="1" dirty="0">
                <a:solidFill>
                  <a:srgbClr val="000000"/>
                </a:solidFill>
                <a:latin typeface="Courier New"/>
              </a:rPr>
              <a:t> status = false;</a:t>
            </a:r>
          </a:p>
          <a:p>
            <a:pPr lvl="1">
              <a:lnSpc>
                <a:spcPct val="90000"/>
              </a:lnSpc>
            </a:pPr>
            <a:r>
              <a:rPr lang="en-US" sz="2100" b="1" dirty="0">
                <a:solidFill>
                  <a:srgbClr val="000000"/>
                </a:solidFill>
                <a:latin typeface="Courier New"/>
              </a:rPr>
              <a:t>      </a:t>
            </a:r>
            <a:r>
              <a:rPr lang="en-US" sz="2100" b="1" dirty="0" err="1">
                <a:solidFill>
                  <a:srgbClr val="000000"/>
                </a:solidFill>
                <a:latin typeface="Courier New"/>
              </a:rPr>
              <a:t>var</a:t>
            </a:r>
            <a:r>
              <a:rPr lang="en-US" sz="2100" b="1" dirty="0">
                <a:solidFill>
                  <a:srgbClr val="000000"/>
                </a:solidFill>
                <a:latin typeface="Courier New"/>
              </a:rPr>
              <a:t> regex = /^[0-9.]+$/;  // numbers &amp; decimal point</a:t>
            </a:r>
          </a:p>
          <a:p>
            <a:pPr lvl="1">
              <a:lnSpc>
                <a:spcPct val="90000"/>
              </a:lnSpc>
            </a:pPr>
            <a:endParaRPr lang="en-US" sz="2100" b="1" dirty="0">
              <a:solidFill>
                <a:srgbClr val="000000"/>
              </a:solidFill>
              <a:latin typeface="Courier New"/>
            </a:endParaRPr>
          </a:p>
          <a:p>
            <a:pPr lvl="1">
              <a:lnSpc>
                <a:spcPct val="90000"/>
              </a:lnSpc>
            </a:pPr>
            <a:r>
              <a:rPr lang="en-US" sz="2100" b="1" dirty="0">
                <a:solidFill>
                  <a:srgbClr val="000000"/>
                </a:solidFill>
                <a:latin typeface="Courier New"/>
              </a:rPr>
              <a:t>      if ( </a:t>
            </a:r>
            <a:r>
              <a:rPr lang="en-US" sz="2100" b="1" dirty="0" err="1">
                <a:solidFill>
                  <a:srgbClr val="000000"/>
                </a:solidFill>
                <a:latin typeface="Courier New"/>
              </a:rPr>
              <a:t>regex.test</a:t>
            </a:r>
            <a:r>
              <a:rPr lang="en-US" sz="2100" b="1" dirty="0">
                <a:solidFill>
                  <a:srgbClr val="000000"/>
                </a:solidFill>
                <a:latin typeface="Courier New"/>
              </a:rPr>
              <a:t>( </a:t>
            </a:r>
            <a:r>
              <a:rPr lang="en-US" sz="2100" b="1" dirty="0" err="1">
                <a:solidFill>
                  <a:srgbClr val="000000"/>
                </a:solidFill>
                <a:latin typeface="Courier New"/>
              </a:rPr>
              <a:t>str</a:t>
            </a:r>
            <a:r>
              <a:rPr lang="en-US" sz="2100" b="1" dirty="0">
                <a:solidFill>
                  <a:srgbClr val="000000"/>
                </a:solidFill>
                <a:latin typeface="Courier New"/>
              </a:rPr>
              <a:t> ) ||</a:t>
            </a:r>
          </a:p>
          <a:p>
            <a:pPr lvl="1">
              <a:lnSpc>
                <a:spcPct val="90000"/>
              </a:lnSpc>
            </a:pPr>
            <a:r>
              <a:rPr lang="en-US" sz="2100" b="1" dirty="0">
                <a:solidFill>
                  <a:srgbClr val="000000"/>
                </a:solidFill>
                <a:latin typeface="Courier New"/>
              </a:rPr>
              <a:t>           ( </a:t>
            </a:r>
            <a:r>
              <a:rPr lang="en-US" sz="2100" b="1" dirty="0" err="1">
                <a:solidFill>
                  <a:srgbClr val="000000"/>
                </a:solidFill>
                <a:latin typeface="Courier New"/>
              </a:rPr>
              <a:t>str.length</a:t>
            </a:r>
            <a:r>
              <a:rPr lang="en-US" sz="2100" b="1" dirty="0">
                <a:solidFill>
                  <a:srgbClr val="000000"/>
                </a:solidFill>
                <a:latin typeface="Courier New"/>
              </a:rPr>
              <a:t> == 0 ) )</a:t>
            </a:r>
          </a:p>
          <a:p>
            <a:pPr lvl="1">
              <a:lnSpc>
                <a:spcPct val="90000"/>
              </a:lnSpc>
            </a:pPr>
            <a:r>
              <a:rPr lang="en-US" sz="2100" b="1" dirty="0">
                <a:solidFill>
                  <a:srgbClr val="000000"/>
                </a:solidFill>
                <a:latin typeface="Courier New"/>
              </a:rPr>
              <a:t>      {</a:t>
            </a:r>
          </a:p>
          <a:p>
            <a:pPr lvl="1">
              <a:lnSpc>
                <a:spcPct val="90000"/>
              </a:lnSpc>
            </a:pPr>
            <a:r>
              <a:rPr lang="en-US" sz="2100" b="1" dirty="0">
                <a:solidFill>
                  <a:srgbClr val="000000"/>
                </a:solidFill>
                <a:latin typeface="Courier New"/>
              </a:rPr>
              <a:t>         status = true;</a:t>
            </a:r>
          </a:p>
          <a:p>
            <a:pPr lvl="1">
              <a:lnSpc>
                <a:spcPct val="90000"/>
              </a:lnSpc>
            </a:pPr>
            <a:r>
              <a:rPr lang="en-US" sz="2100" b="1" dirty="0">
                <a:solidFill>
                  <a:srgbClr val="000000"/>
                </a:solidFill>
                <a:latin typeface="Courier New"/>
              </a:rPr>
              <a:t>      }</a:t>
            </a:r>
          </a:p>
          <a:p>
            <a:pPr lvl="1">
              <a:lnSpc>
                <a:spcPct val="90000"/>
              </a:lnSpc>
            </a:pPr>
            <a:endParaRPr lang="en-US" sz="2100" b="1" dirty="0">
              <a:solidFill>
                <a:srgbClr val="000000"/>
              </a:solidFill>
              <a:latin typeface="Courier New"/>
            </a:endParaRPr>
          </a:p>
          <a:p>
            <a:pPr lvl="1">
              <a:lnSpc>
                <a:spcPct val="90000"/>
              </a:lnSpc>
            </a:pPr>
            <a:r>
              <a:rPr lang="en-US" sz="2100" b="1" dirty="0">
                <a:solidFill>
                  <a:srgbClr val="000000"/>
                </a:solidFill>
                <a:latin typeface="Courier New"/>
              </a:rPr>
              <a:t>      return( status );</a:t>
            </a:r>
          </a:p>
          <a:p>
            <a:pPr lvl="1">
              <a:lnSpc>
                <a:spcPct val="90000"/>
              </a:lnSpc>
            </a:pPr>
            <a:r>
              <a:rPr lang="en-US" sz="2100" b="1" dirty="0">
                <a:solidFill>
                  <a:srgbClr val="000000"/>
                </a:solidFill>
                <a:latin typeface="Courier New"/>
              </a:rPr>
              <a:t>   </a:t>
            </a:r>
            <a:r>
              <a:rPr lang="en-US" sz="2100" b="1" dirty="0" smtClean="0">
                <a:solidFill>
                  <a:srgbClr val="000000"/>
                </a:solidFill>
                <a:latin typeface="Courier New"/>
              </a:rPr>
              <a:t>}</a:t>
            </a:r>
          </a:p>
          <a:p>
            <a:pPr lvl="1">
              <a:lnSpc>
                <a:spcPct val="90000"/>
              </a:lnSpc>
            </a:pPr>
            <a:r>
              <a:rPr lang="en-US" sz="2100" b="1" strike="noStrike" dirty="0" smtClean="0">
                <a:solidFill>
                  <a:srgbClr val="000000"/>
                </a:solidFill>
                <a:latin typeface="Courier New"/>
                <a:ea typeface="DejaVu Sans"/>
              </a:rPr>
              <a:t>   ...</a:t>
            </a:r>
            <a:endParaRPr dirty="0" smtClean="0"/>
          </a:p>
          <a:p>
            <a:pPr lvl="1">
              <a:lnSpc>
                <a:spcPct val="90000"/>
              </a:lnSpc>
            </a:pPr>
            <a:r>
              <a:rPr lang="en-US" sz="2100" b="1" strike="noStrike" dirty="0" smtClean="0">
                <a:solidFill>
                  <a:srgbClr val="000000"/>
                </a:solidFill>
                <a:latin typeface="Courier New"/>
                <a:ea typeface="DejaVu Sans"/>
              </a:rPr>
              <a:t>&lt;/</a:t>
            </a:r>
            <a:r>
              <a:rPr lang="en-US" sz="2100" b="1" strike="noStrike" dirty="0">
                <a:solidFill>
                  <a:srgbClr val="000000"/>
                </a:solidFill>
                <a:latin typeface="Courier New"/>
                <a:ea typeface="DejaVu Sans"/>
              </a:rPr>
              <a:t>script&gt;</a:t>
            </a:r>
            <a:endParaRPr dirty="0"/>
          </a:p>
        </p:txBody>
      </p:sp>
      <p:sp>
        <p:nvSpPr>
          <p:cNvPr id="155" name="CustomShape 3"/>
          <p:cNvSpPr/>
          <p:nvPr/>
        </p:nvSpPr>
        <p:spPr>
          <a:xfrm>
            <a:off x="5948665" y="6143040"/>
            <a:ext cx="2887560" cy="402840"/>
          </a:xfrm>
          <a:prstGeom prst="roundRect">
            <a:avLst>
              <a:gd name="adj" fmla="val 13910"/>
            </a:avLst>
          </a:prstGeom>
          <a:ln/>
        </p:spPr>
        <p:style>
          <a:lnRef idx="1">
            <a:schemeClr val="accent5"/>
          </a:lnRef>
          <a:fillRef idx="2">
            <a:schemeClr val="accent5"/>
          </a:fillRef>
          <a:effectRef idx="1">
            <a:schemeClr val="accent5"/>
          </a:effectRef>
          <a:fontRef idx="minor">
            <a:schemeClr val="dk1"/>
          </a:fontRef>
        </p:style>
        <p:txBody>
          <a:bodyPr wrap="none" lIns="90000" tIns="45000" rIns="90000" bIns="45000" anchor="ctr"/>
          <a:lstStyle/>
          <a:p>
            <a:pPr algn="ctr">
              <a:lnSpc>
                <a:spcPct val="100000"/>
              </a:lnSpc>
            </a:pPr>
            <a:r>
              <a:rPr lang="en-US" strike="noStrike" dirty="0">
                <a:solidFill>
                  <a:schemeClr val="bg1"/>
                </a:solidFill>
                <a:latin typeface="Arial"/>
                <a:ea typeface="DejaVu Sans"/>
                <a:hlinkClick r:id="rId3"/>
              </a:rPr>
              <a:t>blurNumberValidation.html</a:t>
            </a:r>
            <a:endParaRPr dirty="0">
              <a:solidFill>
                <a:schemeClr val="bg1"/>
              </a:solidFill>
            </a:endParaRPr>
          </a:p>
        </p:txBody>
      </p:sp>
      <p:sp>
        <p:nvSpPr>
          <p:cNvPr id="5" name="CustomShape 3"/>
          <p:cNvSpPr/>
          <p:nvPr/>
        </p:nvSpPr>
        <p:spPr>
          <a:xfrm>
            <a:off x="2833383" y="6144511"/>
            <a:ext cx="2082670" cy="399898"/>
          </a:xfrm>
          <a:prstGeom prst="roundRect">
            <a:avLst>
              <a:gd name="adj" fmla="val 13910"/>
            </a:avLst>
          </a:prstGeom>
          <a:ln/>
        </p:spPr>
        <p:style>
          <a:lnRef idx="1">
            <a:schemeClr val="accent1"/>
          </a:lnRef>
          <a:fillRef idx="2">
            <a:schemeClr val="accent1"/>
          </a:fillRef>
          <a:effectRef idx="1">
            <a:schemeClr val="accent1"/>
          </a:effectRef>
          <a:fontRef idx="minor">
            <a:schemeClr val="dk1"/>
          </a:fontRef>
        </p:style>
        <p:txBody>
          <a:bodyPr wrap="none" lIns="90000" tIns="45000" rIns="90000" bIns="45000" anchor="ctr">
            <a:spAutoFit/>
          </a:bodyPr>
          <a:lstStyle/>
          <a:p>
            <a:pPr algn="ctr">
              <a:lnSpc>
                <a:spcPct val="100000"/>
              </a:lnSpc>
            </a:pPr>
            <a:r>
              <a:rPr lang="en-US" strike="noStrike" dirty="0" smtClean="0">
                <a:solidFill>
                  <a:schemeClr val="bg1"/>
                </a:solidFill>
                <a:latin typeface="Arial"/>
                <a:ea typeface="DejaVu Sans"/>
                <a:hlinkClick r:id="rId4"/>
              </a:rPr>
              <a:t>diff </a:t>
            </a:r>
            <a:r>
              <a:rPr lang="en-US" strike="noStrike" dirty="0" err="1" smtClean="0">
                <a:solidFill>
                  <a:schemeClr val="bg1"/>
                </a:solidFill>
                <a:latin typeface="Arial"/>
                <a:ea typeface="DejaVu Sans"/>
                <a:hlinkClick r:id="rId4"/>
              </a:rPr>
              <a:t>int</a:t>
            </a:r>
            <a:r>
              <a:rPr lang="en-US" strike="noStrike" dirty="0" smtClean="0">
                <a:solidFill>
                  <a:schemeClr val="bg1"/>
                </a:solidFill>
                <a:latin typeface="Arial"/>
                <a:ea typeface="DejaVu Sans"/>
                <a:hlinkClick r:id="rId4"/>
              </a:rPr>
              <a:t> &amp; </a:t>
            </a:r>
            <a:r>
              <a:rPr lang="en-US" strike="noStrike" dirty="0" err="1" smtClean="0">
                <a:solidFill>
                  <a:schemeClr val="bg1"/>
                </a:solidFill>
                <a:latin typeface="Arial"/>
                <a:ea typeface="DejaVu Sans"/>
                <a:hlinkClick r:id="rId4"/>
              </a:rPr>
              <a:t>num</a:t>
            </a:r>
            <a:r>
              <a:rPr lang="en-US" strike="noStrike" dirty="0" smtClean="0">
                <a:solidFill>
                  <a:schemeClr val="bg1"/>
                </a:solidFill>
                <a:latin typeface="Arial"/>
                <a:ea typeface="DejaVu Sans"/>
                <a:hlinkClick r:id="rId4"/>
              </a:rPr>
              <a:t> valid</a:t>
            </a:r>
            <a:endParaRPr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1"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strike="noStrike" dirty="0" smtClean="0">
                <a:solidFill>
                  <a:srgbClr val="000000"/>
                </a:solidFill>
                <a:latin typeface="Arial"/>
                <a:ea typeface="DejaVu Sans"/>
              </a:rPr>
              <a:t>Discussion Regarding Floating Point Validation</a:t>
            </a:r>
            <a:endParaRPr sz="2800" dirty="0"/>
          </a:p>
        </p:txBody>
      </p:sp>
      <p:sp>
        <p:nvSpPr>
          <p:cNvPr id="152"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800" b="1" strike="noStrike" dirty="0" smtClean="0">
                <a:solidFill>
                  <a:srgbClr val="000000"/>
                </a:solidFill>
                <a:latin typeface="Arial"/>
                <a:ea typeface="DejaVu Sans"/>
              </a:rPr>
              <a:t>Questions:</a:t>
            </a:r>
            <a:endParaRPr sz="2800" dirty="0"/>
          </a:p>
          <a:p>
            <a:pPr marL="801688" lvl="1" indent="-338138">
              <a:lnSpc>
                <a:spcPct val="90000"/>
              </a:lnSpc>
              <a:buFont typeface="Liberation Serif"/>
              <a:buAutoNum type="arabicPeriod"/>
            </a:pPr>
            <a:r>
              <a:rPr lang="en-US" sz="2400" dirty="0" smtClean="0">
                <a:solidFill>
                  <a:srgbClr val="000000"/>
                </a:solidFill>
              </a:rPr>
              <a:t>How could the previous code example, be modified to validate a floating point number?</a:t>
            </a:r>
          </a:p>
          <a:p>
            <a:pPr marL="801688" lvl="1" indent="-338138">
              <a:lnSpc>
                <a:spcPct val="90000"/>
              </a:lnSpc>
              <a:buFont typeface="Liberation Serif"/>
              <a:buAutoNum type="arabicPeriod"/>
            </a:pPr>
            <a:r>
              <a:rPr lang="en-US" sz="2400" dirty="0" smtClean="0">
                <a:solidFill>
                  <a:srgbClr val="000000"/>
                </a:solidFill>
              </a:rPr>
              <a:t>What rules define a floating point number?</a:t>
            </a:r>
            <a:endParaRPr lang="en-US" sz="2400" dirty="0">
              <a:solidFill>
                <a:srgbClr val="00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6729980"/>
              </p:ext>
            </p:extLst>
          </p:nvPr>
        </p:nvGraphicFramePr>
        <p:xfrm>
          <a:off x="465825" y="3648495"/>
          <a:ext cx="8219895" cy="2021840"/>
        </p:xfrm>
        <a:graphic>
          <a:graphicData uri="http://schemas.openxmlformats.org/drawingml/2006/table">
            <a:tbl>
              <a:tblPr firstRow="1" bandRow="1">
                <a:tableStyleId>{5C22544A-7EE6-4342-B048-85BDC9FD1C3A}</a:tableStyleId>
              </a:tblPr>
              <a:tblGrid>
                <a:gridCol w="2739965">
                  <a:extLst>
                    <a:ext uri="{9D8B030D-6E8A-4147-A177-3AD203B41FA5}">
                      <a16:colId xmlns:a16="http://schemas.microsoft.com/office/drawing/2014/main" val="4107702912"/>
                    </a:ext>
                  </a:extLst>
                </a:gridCol>
                <a:gridCol w="2970723">
                  <a:extLst>
                    <a:ext uri="{9D8B030D-6E8A-4147-A177-3AD203B41FA5}">
                      <a16:colId xmlns:a16="http://schemas.microsoft.com/office/drawing/2014/main" val="793326841"/>
                    </a:ext>
                  </a:extLst>
                </a:gridCol>
                <a:gridCol w="2509207">
                  <a:extLst>
                    <a:ext uri="{9D8B030D-6E8A-4147-A177-3AD203B41FA5}">
                      <a16:colId xmlns:a16="http://schemas.microsoft.com/office/drawing/2014/main" val="1048773786"/>
                    </a:ext>
                  </a:extLst>
                </a:gridCol>
              </a:tblGrid>
              <a:tr h="370840">
                <a:tc>
                  <a:txBody>
                    <a:bodyPr/>
                    <a:lstStyle/>
                    <a:p>
                      <a:pPr algn="ctr"/>
                      <a:r>
                        <a:rPr lang="en-US" dirty="0" smtClean="0"/>
                        <a:t>Iteration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Regular Expression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Incorrect Values Permitted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82050"/>
                  </a:ext>
                </a:extLst>
              </a:tr>
              <a:tr h="370840">
                <a:tc>
                  <a:txBody>
                    <a:bodyPr/>
                    <a:lstStyle/>
                    <a:p>
                      <a:r>
                        <a:rPr lang="en-US" dirty="0" smtClean="0"/>
                        <a:t>Original</a:t>
                      </a:r>
                      <a:r>
                        <a:rPr lang="en-US" baseline="0" dirty="0" smtClean="0"/>
                        <a:t> RE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latin typeface="Courier New" panose="02070309020205020404" pitchFamily="49" charset="0"/>
                          <a:cs typeface="Courier New" panose="02070309020205020404" pitchFamily="49" charset="0"/>
                        </a:rPr>
                        <a:t>/^[0-9.]+$/</a:t>
                      </a:r>
                      <a:endParaRPr lang="en-US" b="1"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 1.2.3.4, ..4..3..2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8901218"/>
                  </a:ext>
                </a:extLst>
              </a:tr>
              <a:tr h="370840">
                <a:tc>
                  <a:txBody>
                    <a:bodyPr/>
                    <a:lstStyle/>
                    <a:p>
                      <a:r>
                        <a:rPr lang="en-US" dirty="0" smtClean="0"/>
                        <a:t>Zero or one decimal point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latin typeface="Courier New" panose="02070309020205020404" pitchFamily="49" charset="0"/>
                          <a:cs typeface="Courier New" panose="02070309020205020404" pitchFamily="49" charset="0"/>
                        </a:rPr>
                        <a:t>/^[0-9]*\.?[0-9]*$/</a:t>
                      </a:r>
                      <a:endParaRPr lang="en-US" b="1"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6496502"/>
                  </a:ext>
                </a:extLst>
              </a:tr>
              <a:tr h="370840">
                <a:tc>
                  <a:txBody>
                    <a:bodyPr/>
                    <a:lstStyle/>
                    <a:p>
                      <a:r>
                        <a:rPr lang="en-US" dirty="0" smtClean="0"/>
                        <a:t>This works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latin typeface="Courier New" panose="02070309020205020404" pitchFamily="49" charset="0"/>
                          <a:cs typeface="Courier New" panose="02070309020205020404" pitchFamily="49" charset="0"/>
                        </a:rPr>
                        <a:t>/^[0-9]+\.?[0-9]*$/</a:t>
                      </a:r>
                      <a:endParaRPr lang="en-US" b="1"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9157385"/>
                  </a:ext>
                </a:extLst>
              </a:tr>
            </a:tbl>
          </a:graphicData>
        </a:graphic>
      </p:graphicFrame>
    </p:spTree>
    <p:extLst>
      <p:ext uri="{BB962C8B-B14F-4D97-AF65-F5344CB8AC3E}">
        <p14:creationId xmlns:p14="http://schemas.microsoft.com/office/powerpoint/2010/main" val="3966810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9"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1" strike="noStrike" dirty="0" smtClean="0">
                <a:solidFill>
                  <a:srgbClr val="000000"/>
                </a:solidFill>
                <a:latin typeface="Arial"/>
                <a:ea typeface="DejaVu Sans"/>
              </a:rPr>
              <a:t>Lab Exercise: </a:t>
            </a:r>
            <a:r>
              <a:rPr lang="en-US" sz="3200" b="1" strike="noStrike" dirty="0">
                <a:solidFill>
                  <a:srgbClr val="000000"/>
                </a:solidFill>
                <a:latin typeface="Arial"/>
                <a:ea typeface="DejaVu Sans"/>
              </a:rPr>
              <a:t>Word validation</a:t>
            </a:r>
            <a:endParaRPr dirty="0"/>
          </a:p>
        </p:txBody>
      </p:sp>
      <p:sp>
        <p:nvSpPr>
          <p:cNvPr id="160"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a:lnSpc>
                <a:spcPct val="90000"/>
              </a:lnSpc>
            </a:pPr>
            <a:r>
              <a:rPr lang="en-US" sz="2800" b="1" dirty="0">
                <a:solidFill>
                  <a:srgbClr val="000000"/>
                </a:solidFill>
              </a:rPr>
              <a:t>Directions:</a:t>
            </a:r>
            <a:endParaRPr lang="en-US" dirty="0"/>
          </a:p>
          <a:p>
            <a:pPr marL="920750" lvl="1" indent="-457200">
              <a:lnSpc>
                <a:spcPct val="90000"/>
              </a:lnSpc>
              <a:buFont typeface="+mj-lt"/>
              <a:buAutoNum type="arabicPeriod"/>
            </a:pPr>
            <a:r>
              <a:rPr lang="en-US" sz="2400" dirty="0">
                <a:solidFill>
                  <a:srgbClr val="000000"/>
                </a:solidFill>
              </a:rPr>
              <a:t>Using the initial code for the integer validator, make a </a:t>
            </a:r>
            <a:r>
              <a:rPr lang="en-US" sz="2400" dirty="0" smtClean="0">
                <a:solidFill>
                  <a:srgbClr val="000000"/>
                </a:solidFill>
              </a:rPr>
              <a:t>word validator.</a:t>
            </a:r>
          </a:p>
          <a:p>
            <a:pPr marL="920750" lvl="1" indent="-457200">
              <a:lnSpc>
                <a:spcPct val="90000"/>
              </a:lnSpc>
              <a:buFont typeface="+mj-lt"/>
              <a:buAutoNum type="arabicPeriod"/>
            </a:pPr>
            <a:r>
              <a:rPr lang="en-US" sz="2400" dirty="0" smtClean="0">
                <a:solidFill>
                  <a:srgbClr val="000000"/>
                </a:solidFill>
              </a:rPr>
              <a:t>The base source code can </a:t>
            </a:r>
            <a:r>
              <a:rPr lang="en-US" sz="2400" dirty="0">
                <a:solidFill>
                  <a:srgbClr val="000000"/>
                </a:solidFill>
              </a:rPr>
              <a:t>be obtained via </a:t>
            </a:r>
            <a:r>
              <a:rPr lang="en-US" sz="2400" dirty="0">
                <a:solidFill>
                  <a:srgbClr val="000000"/>
                </a:solidFill>
                <a:hlinkClick r:id="rId2"/>
              </a:rPr>
              <a:t>http://cecert.kirkwood.edu/~</a:t>
            </a:r>
            <a:r>
              <a:rPr lang="en-US" sz="2400" dirty="0" smtClean="0">
                <a:solidFill>
                  <a:srgbClr val="000000"/>
                </a:solidFill>
                <a:hlinkClick r:id="rId2"/>
              </a:rPr>
              <a:t>fmcclurg/courses/jquery/examples/blurIntegerValidation.txt</a:t>
            </a:r>
            <a:r>
              <a:rPr lang="en-US" sz="2400" dirty="0" smtClean="0">
                <a:solidFill>
                  <a:srgbClr val="000000"/>
                </a:solidFill>
              </a:rPr>
              <a:t> </a:t>
            </a:r>
            <a:endParaRPr lang="en-US" dirty="0"/>
          </a:p>
          <a:p>
            <a:pPr>
              <a:lnSpc>
                <a:spcPct val="90000"/>
              </a:lnSpc>
            </a:pPr>
            <a:endParaRPr lang="en-US" sz="2800" b="1" dirty="0" smtClean="0">
              <a:solidFill>
                <a:srgbClr val="000000"/>
              </a:solidFill>
              <a:latin typeface="Arial"/>
              <a:ea typeface="DejaVu Sans"/>
            </a:endParaRPr>
          </a:p>
          <a:p>
            <a:pPr>
              <a:lnSpc>
                <a:spcPct val="90000"/>
              </a:lnSpc>
            </a:pPr>
            <a:r>
              <a:rPr lang="en-US" sz="2800" b="1" dirty="0" smtClean="0">
                <a:solidFill>
                  <a:srgbClr val="000000"/>
                </a:solidFill>
                <a:latin typeface="Arial"/>
                <a:ea typeface="DejaVu Sans"/>
              </a:rPr>
              <a:t>Think about</a:t>
            </a:r>
            <a:r>
              <a:rPr lang="en-US" sz="2800" b="1" strike="noStrike" dirty="0" smtClean="0">
                <a:solidFill>
                  <a:srgbClr val="000000"/>
                </a:solidFill>
                <a:latin typeface="Arial"/>
                <a:ea typeface="DejaVu Sans"/>
              </a:rPr>
              <a:t>:</a:t>
            </a:r>
            <a:endParaRPr dirty="0"/>
          </a:p>
          <a:p>
            <a:pPr marL="463550" lvl="1">
              <a:lnSpc>
                <a:spcPct val="90000"/>
              </a:lnSpc>
            </a:pPr>
            <a:r>
              <a:rPr lang="en-US" sz="2400" strike="noStrike" dirty="0" smtClean="0">
                <a:solidFill>
                  <a:srgbClr val="000000"/>
                </a:solidFill>
                <a:latin typeface="Arial"/>
                <a:ea typeface="DejaVu Sans"/>
              </a:rPr>
              <a:t>What </a:t>
            </a:r>
            <a:r>
              <a:rPr lang="en-US" sz="2400" strike="noStrike" dirty="0">
                <a:solidFill>
                  <a:srgbClr val="000000"/>
                </a:solidFill>
                <a:latin typeface="Arial"/>
                <a:ea typeface="DejaVu Sans"/>
              </a:rPr>
              <a:t>are the rules that define </a:t>
            </a:r>
            <a:r>
              <a:rPr lang="en-US" sz="2400" strike="noStrike" dirty="0" smtClean="0">
                <a:solidFill>
                  <a:srgbClr val="000000"/>
                </a:solidFill>
                <a:latin typeface="Arial"/>
                <a:ea typeface="DejaVu Sans"/>
              </a:rPr>
              <a:t>a </a:t>
            </a:r>
            <a:r>
              <a:rPr lang="en-US" sz="2400" strike="noStrike" dirty="0">
                <a:solidFill>
                  <a:srgbClr val="000000"/>
                </a:solidFill>
                <a:latin typeface="Arial"/>
                <a:ea typeface="DejaVu Sans"/>
              </a:rPr>
              <a:t>word?</a:t>
            </a:r>
            <a:endParaRPr dirty="0"/>
          </a:p>
          <a:p>
            <a:pPr>
              <a:lnSpc>
                <a:spcPct val="90000"/>
              </a:lnSpc>
            </a:pPr>
            <a:endParaRPr dirty="0"/>
          </a:p>
          <a:p>
            <a:pPr>
              <a:lnSpc>
                <a:spcPct val="90000"/>
              </a:lnSpc>
            </a:pPr>
            <a:r>
              <a:rPr lang="en-US" sz="2800" b="1" strike="noStrike" dirty="0">
                <a:solidFill>
                  <a:srgbClr val="000000"/>
                </a:solidFill>
                <a:latin typeface="Arial"/>
                <a:ea typeface="DejaVu Sans"/>
              </a:rPr>
              <a:t>Requirements:</a:t>
            </a:r>
            <a:endParaRPr dirty="0"/>
          </a:p>
          <a:p>
            <a:pPr marL="801688" lvl="1" indent="-338138">
              <a:lnSpc>
                <a:spcPct val="90000"/>
              </a:lnSpc>
              <a:buFont typeface="Liberation Serif"/>
              <a:buAutoNum type="arabicPeriod"/>
            </a:pPr>
            <a:r>
              <a:rPr lang="en-US" sz="2400" strike="noStrike" dirty="0" smtClean="0">
                <a:solidFill>
                  <a:srgbClr val="000000"/>
                </a:solidFill>
                <a:latin typeface="Arial"/>
                <a:ea typeface="DejaVu Sans"/>
              </a:rPr>
              <a:t>Must contain only alpha characters.</a:t>
            </a:r>
          </a:p>
          <a:p>
            <a:pPr marL="801688" lvl="1" indent="-338138">
              <a:lnSpc>
                <a:spcPct val="90000"/>
              </a:lnSpc>
              <a:buFont typeface="Liberation Serif"/>
              <a:buAutoNum type="arabicPeriod"/>
            </a:pPr>
            <a:r>
              <a:rPr lang="en-US" sz="2400" strike="noStrike" dirty="0" smtClean="0">
                <a:solidFill>
                  <a:srgbClr val="000000"/>
                </a:solidFill>
                <a:latin typeface="Arial"/>
                <a:ea typeface="DejaVu Sans"/>
              </a:rPr>
              <a:t>Allow </a:t>
            </a:r>
            <a:r>
              <a:rPr lang="en-US" sz="2400" strike="noStrike" dirty="0">
                <a:solidFill>
                  <a:srgbClr val="000000"/>
                </a:solidFill>
                <a:latin typeface="Arial"/>
                <a:ea typeface="DejaVu Sans"/>
              </a:rPr>
              <a:t>only three letter words or less.</a:t>
            </a:r>
            <a:endParaRPr dirty="0"/>
          </a:p>
          <a:p>
            <a:pPr marL="801688" lvl="1" indent="-338138">
              <a:lnSpc>
                <a:spcPct val="90000"/>
              </a:lnSpc>
              <a:buFont typeface="Liberation Serif"/>
              <a:buAutoNum type="arabicPeriod"/>
            </a:pPr>
            <a:r>
              <a:rPr lang="en-US" sz="2400" strike="noStrike" dirty="0" smtClean="0">
                <a:solidFill>
                  <a:srgbClr val="000000"/>
                </a:solidFill>
                <a:latin typeface="Arial"/>
                <a:ea typeface="DejaVu Sans"/>
              </a:rPr>
              <a:t>The word does </a:t>
            </a:r>
            <a:r>
              <a:rPr lang="en-US" sz="2400" strike="noStrike" dirty="0">
                <a:solidFill>
                  <a:srgbClr val="000000"/>
                </a:solidFill>
                <a:latin typeface="Arial"/>
                <a:ea typeface="DejaVu Sans"/>
              </a:rPr>
              <a:t>not have to </a:t>
            </a:r>
            <a:r>
              <a:rPr lang="en-US" sz="2400" strike="noStrike" dirty="0" smtClean="0">
                <a:solidFill>
                  <a:srgbClr val="000000"/>
                </a:solidFill>
                <a:latin typeface="Arial"/>
                <a:ea typeface="DejaVu Sans"/>
              </a:rPr>
              <a:t>be </a:t>
            </a:r>
            <a:r>
              <a:rPr lang="en-US" sz="2400" dirty="0" smtClean="0">
                <a:solidFill>
                  <a:srgbClr val="000000"/>
                </a:solidFill>
                <a:latin typeface="Arial"/>
                <a:ea typeface="DejaVu Sans"/>
              </a:rPr>
              <a:t>found in a </a:t>
            </a:r>
            <a:r>
              <a:rPr lang="en-US" sz="2400" strike="noStrike" dirty="0" smtClean="0">
                <a:solidFill>
                  <a:srgbClr val="000000"/>
                </a:solidFill>
                <a:latin typeface="Arial"/>
                <a:ea typeface="DejaVu Sans"/>
              </a:rPr>
              <a:t>dictionary</a:t>
            </a:r>
            <a:r>
              <a:rPr lang="en-US" sz="2400" strike="noStrike" dirty="0">
                <a:solidFill>
                  <a:srgbClr val="000000"/>
                </a:solidFill>
                <a:latin typeface="Arial"/>
                <a:ea typeface="DejaVu Sans"/>
              </a:rPr>
              <a:t>.</a:t>
            </a:r>
            <a:endParaRPr dirty="0"/>
          </a:p>
          <a:p>
            <a:pPr marL="801688" lvl="1" indent="-338138">
              <a:lnSpc>
                <a:spcPct val="90000"/>
              </a:lnSpc>
              <a:buFont typeface="Liberation Serif"/>
              <a:buAutoNum type="arabicPeriod"/>
            </a:pPr>
            <a:r>
              <a:rPr lang="en-US" sz="2400" strike="noStrike" dirty="0" smtClean="0">
                <a:solidFill>
                  <a:srgbClr val="000000"/>
                </a:solidFill>
                <a:latin typeface="Arial"/>
                <a:ea typeface="DejaVu Sans"/>
              </a:rPr>
              <a:t>The word does </a:t>
            </a:r>
            <a:r>
              <a:rPr lang="en-US" sz="2400" strike="noStrike" dirty="0">
                <a:solidFill>
                  <a:srgbClr val="000000"/>
                </a:solidFill>
                <a:latin typeface="Arial"/>
                <a:ea typeface="DejaVu Sans"/>
              </a:rPr>
              <a:t>not have to </a:t>
            </a:r>
            <a:r>
              <a:rPr lang="en-US" sz="2400" strike="noStrike" dirty="0" smtClean="0">
                <a:solidFill>
                  <a:srgbClr val="000000"/>
                </a:solidFill>
                <a:latin typeface="Arial"/>
                <a:ea typeface="DejaVu Sans"/>
              </a:rPr>
              <a:t>be spelled </a:t>
            </a:r>
            <a:r>
              <a:rPr lang="en-US" sz="2400" strike="noStrike" dirty="0">
                <a:solidFill>
                  <a:srgbClr val="000000"/>
                </a:solidFill>
                <a:latin typeface="Arial"/>
                <a:ea typeface="DejaVu Sans"/>
              </a:rPr>
              <a:t>correctly</a:t>
            </a:r>
            <a:r>
              <a:rPr lang="en-US" sz="2400" strike="noStrike" dirty="0" smtClean="0">
                <a:solidFill>
                  <a:srgbClr val="000000"/>
                </a:solidFill>
                <a:latin typeface="Arial"/>
                <a:ea typeface="DejaVu Sans"/>
              </a:rPr>
              <a:t>.</a:t>
            </a:r>
          </a:p>
        </p:txBody>
      </p:sp>
      <p:sp>
        <p:nvSpPr>
          <p:cNvPr id="4" name="CustomShape 3"/>
          <p:cNvSpPr/>
          <p:nvPr/>
        </p:nvSpPr>
        <p:spPr>
          <a:xfrm>
            <a:off x="6078002" y="6304485"/>
            <a:ext cx="2786760" cy="402840"/>
          </a:xfrm>
          <a:prstGeom prst="roundRect">
            <a:avLst>
              <a:gd name="adj" fmla="val 13910"/>
            </a:avLst>
          </a:prstGeom>
          <a:ln/>
        </p:spPr>
        <p:style>
          <a:lnRef idx="1">
            <a:schemeClr val="accent5"/>
          </a:lnRef>
          <a:fillRef idx="2">
            <a:schemeClr val="accent5"/>
          </a:fillRef>
          <a:effectRef idx="1">
            <a:schemeClr val="accent5"/>
          </a:effectRef>
          <a:fontRef idx="minor">
            <a:schemeClr val="dk1"/>
          </a:fontRef>
        </p:style>
        <p:txBody>
          <a:bodyPr wrap="none" lIns="90000" tIns="45000" rIns="90000" bIns="45000" anchor="ctr"/>
          <a:lstStyle/>
          <a:p>
            <a:pPr algn="ctr">
              <a:lnSpc>
                <a:spcPct val="100000"/>
              </a:lnSpc>
            </a:pPr>
            <a:r>
              <a:rPr lang="en-US" strike="noStrike" dirty="0" smtClean="0">
                <a:solidFill>
                  <a:schemeClr val="bg1"/>
                </a:solidFill>
                <a:latin typeface="Arial"/>
                <a:ea typeface="DejaVu Sans"/>
                <a:hlinkClick r:id="rId2"/>
              </a:rPr>
              <a:t>blurIntegerValidation.txt</a:t>
            </a:r>
            <a:endParaRPr dirty="0">
              <a:solidFill>
                <a:schemeClr val="bg1"/>
              </a:solidFill>
            </a:endParaRPr>
          </a:p>
        </p:txBody>
      </p:sp>
    </p:spTree>
    <p:extLst>
      <p:ext uri="{BB962C8B-B14F-4D97-AF65-F5344CB8AC3E}">
        <p14:creationId xmlns:p14="http://schemas.microsoft.com/office/powerpoint/2010/main" val="3856005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4"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b="1" strike="noStrike" dirty="0" smtClean="0">
                <a:solidFill>
                  <a:srgbClr val="000000"/>
                </a:solidFill>
                <a:latin typeface="Arial"/>
                <a:ea typeface="DejaVu Sans"/>
              </a:rPr>
              <a:t>In Class: blur</a:t>
            </a:r>
            <a:r>
              <a:rPr lang="en-US" sz="3600" b="1" strike="noStrike" dirty="0">
                <a:solidFill>
                  <a:srgbClr val="000000"/>
                </a:solidFill>
                <a:latin typeface="Arial"/>
                <a:ea typeface="DejaVu Sans"/>
              </a:rPr>
              <a:t>() </a:t>
            </a:r>
            <a:r>
              <a:rPr lang="en-US" sz="3600" b="1" strike="noStrike" dirty="0" smtClean="0">
                <a:solidFill>
                  <a:srgbClr val="000000"/>
                </a:solidFill>
                <a:latin typeface="Arial"/>
                <a:ea typeface="DejaVu Sans"/>
              </a:rPr>
              <a:t>word </a:t>
            </a:r>
            <a:r>
              <a:rPr lang="en-US" sz="3600" b="1" strike="noStrike" dirty="0">
                <a:solidFill>
                  <a:srgbClr val="000000"/>
                </a:solidFill>
                <a:latin typeface="Arial"/>
                <a:ea typeface="DejaVu Sans"/>
              </a:rPr>
              <a:t>validation </a:t>
            </a:r>
            <a:r>
              <a:rPr lang="en-US" sz="3600" b="1" strike="noStrike" dirty="0" smtClean="0">
                <a:solidFill>
                  <a:srgbClr val="000000"/>
                </a:solidFill>
                <a:latin typeface="Arial"/>
                <a:ea typeface="DejaVu Sans"/>
              </a:rPr>
              <a:t>[#1]</a:t>
            </a:r>
            <a:endParaRPr dirty="0"/>
          </a:p>
        </p:txBody>
      </p:sp>
      <p:sp>
        <p:nvSpPr>
          <p:cNvPr id="165"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a:lnSpc>
                <a:spcPct val="90000"/>
              </a:lnSpc>
            </a:pPr>
            <a:r>
              <a:rPr lang="en-US" sz="2800" b="1" strike="noStrike" dirty="0">
                <a:solidFill>
                  <a:srgbClr val="000000"/>
                </a:solidFill>
                <a:latin typeface="Arial"/>
                <a:ea typeface="DejaVu Sans"/>
              </a:rPr>
              <a:t>Discussion:</a:t>
            </a:r>
            <a:endParaRPr dirty="0"/>
          </a:p>
          <a:p>
            <a:pPr lvl="1">
              <a:lnSpc>
                <a:spcPct val="90000"/>
              </a:lnSpc>
            </a:pPr>
            <a:r>
              <a:rPr lang="en-US" sz="2400" strike="noStrike" dirty="0" smtClean="0">
                <a:solidFill>
                  <a:srgbClr val="000000"/>
                </a:solidFill>
                <a:latin typeface="Arial"/>
                <a:ea typeface="DejaVu Sans"/>
              </a:rPr>
              <a:t>In addition, the function call and the function error message should be modified to reflect word validation.</a:t>
            </a:r>
            <a:endParaRPr dirty="0"/>
          </a:p>
          <a:p>
            <a:pPr>
              <a:lnSpc>
                <a:spcPct val="90000"/>
              </a:lnSpc>
            </a:pPr>
            <a:endParaRPr dirty="0"/>
          </a:p>
          <a:p>
            <a:pPr>
              <a:lnSpc>
                <a:spcPct val="90000"/>
              </a:lnSpc>
            </a:pPr>
            <a:r>
              <a:rPr lang="en-US" sz="2800" b="1" dirty="0">
                <a:solidFill>
                  <a:srgbClr val="000000"/>
                </a:solidFill>
              </a:rPr>
              <a:t>Script Example [Part 1 ready() method]:</a:t>
            </a:r>
            <a:endParaRPr lang="en-US" sz="2800" dirty="0"/>
          </a:p>
          <a:p>
            <a:pPr lvl="1">
              <a:lnSpc>
                <a:spcPct val="90000"/>
              </a:lnSpc>
            </a:pPr>
            <a:r>
              <a:rPr lang="en-US" sz="2100" b="1" strike="noStrike" dirty="0" smtClean="0">
                <a:solidFill>
                  <a:srgbClr val="000000"/>
                </a:solidFill>
                <a:latin typeface="Courier New"/>
                <a:ea typeface="DejaVu Sans"/>
              </a:rPr>
              <a:t>&lt;</a:t>
            </a:r>
            <a:r>
              <a:rPr lang="en-US" sz="2100" b="1" strike="noStrike" dirty="0">
                <a:solidFill>
                  <a:srgbClr val="000000"/>
                </a:solidFill>
                <a:latin typeface="Courier New"/>
                <a:ea typeface="DejaVu Sans"/>
              </a:rPr>
              <a:t>script&gt;</a:t>
            </a:r>
            <a:endParaRPr dirty="0"/>
          </a:p>
          <a:p>
            <a:pPr lvl="1">
              <a:lnSpc>
                <a:spcPct val="90000"/>
              </a:lnSpc>
            </a:pPr>
            <a:r>
              <a:rPr lang="en-US" sz="2100" b="1" strike="noStrike" dirty="0">
                <a:solidFill>
                  <a:srgbClr val="000000"/>
                </a:solidFill>
                <a:latin typeface="Courier New"/>
                <a:ea typeface="DejaVu Sans"/>
              </a:rPr>
              <a:t>   ...</a:t>
            </a:r>
            <a:endParaRPr dirty="0"/>
          </a:p>
          <a:p>
            <a:pPr lvl="1">
              <a:lnSpc>
                <a:spcPct val="90000"/>
              </a:lnSpc>
            </a:pPr>
            <a:endParaRPr dirty="0"/>
          </a:p>
          <a:p>
            <a:pPr lvl="1">
              <a:lnSpc>
                <a:spcPct val="90000"/>
              </a:lnSpc>
            </a:pPr>
            <a:r>
              <a:rPr lang="en-US" sz="2100" b="1" strike="noStrike" dirty="0">
                <a:solidFill>
                  <a:srgbClr val="000000"/>
                </a:solidFill>
                <a:latin typeface="Courier New"/>
                <a:ea typeface="DejaVu Sans"/>
              </a:rPr>
              <a:t>   $( 'document' ).ready( function() {</a:t>
            </a:r>
            <a:endParaRPr dirty="0"/>
          </a:p>
          <a:p>
            <a:pPr lvl="1">
              <a:lnSpc>
                <a:spcPct val="90000"/>
              </a:lnSpc>
            </a:pPr>
            <a:r>
              <a:rPr lang="en-US" sz="2100" b="1" strike="noStrike" dirty="0">
                <a:solidFill>
                  <a:srgbClr val="000000"/>
                </a:solidFill>
                <a:latin typeface="Courier New"/>
                <a:ea typeface="DejaVu Sans"/>
              </a:rPr>
              <a:t>      $( 'input' ).blur( function() {</a:t>
            </a:r>
            <a:endParaRPr dirty="0"/>
          </a:p>
          <a:p>
            <a:pPr lvl="1">
              <a:lnSpc>
                <a:spcPct val="90000"/>
              </a:lnSpc>
            </a:pPr>
            <a:r>
              <a:rPr lang="en-US" sz="2100" b="1" strike="noStrike" dirty="0">
                <a:solidFill>
                  <a:srgbClr val="000000"/>
                </a:solidFill>
                <a:latin typeface="Courier New"/>
                <a:ea typeface="DejaVu Sans"/>
              </a:rPr>
              <a:t>         </a:t>
            </a:r>
            <a:r>
              <a:rPr lang="en-US" sz="2100" b="1" strike="noStrike" dirty="0" err="1">
                <a:solidFill>
                  <a:srgbClr val="000000"/>
                </a:solidFill>
                <a:latin typeface="Courier New"/>
                <a:ea typeface="DejaVu Sans"/>
              </a:rPr>
              <a:t>var</a:t>
            </a:r>
            <a:r>
              <a:rPr lang="en-US" sz="2100" b="1" strike="noStrike" dirty="0">
                <a:solidFill>
                  <a:srgbClr val="000000"/>
                </a:solidFill>
                <a:latin typeface="Courier New"/>
                <a:ea typeface="DejaVu Sans"/>
              </a:rPr>
              <a:t> </a:t>
            </a:r>
            <a:r>
              <a:rPr lang="en-US" sz="2100" b="1" strike="noStrike" dirty="0" err="1">
                <a:solidFill>
                  <a:srgbClr val="000000"/>
                </a:solidFill>
                <a:latin typeface="Courier New"/>
                <a:ea typeface="DejaVu Sans"/>
              </a:rPr>
              <a:t>str</a:t>
            </a:r>
            <a:r>
              <a:rPr lang="en-US" sz="2100" b="1" strike="noStrike" dirty="0">
                <a:solidFill>
                  <a:srgbClr val="000000"/>
                </a:solidFill>
                <a:latin typeface="Courier New"/>
                <a:ea typeface="DejaVu Sans"/>
              </a:rPr>
              <a:t> = $(this).</a:t>
            </a:r>
            <a:r>
              <a:rPr lang="en-US" sz="2100" b="1" strike="noStrike" dirty="0" err="1">
                <a:solidFill>
                  <a:srgbClr val="000000"/>
                </a:solidFill>
                <a:latin typeface="Courier New"/>
                <a:ea typeface="DejaVu Sans"/>
              </a:rPr>
              <a:t>val</a:t>
            </a:r>
            <a:r>
              <a:rPr lang="en-US" sz="2100" b="1" strike="noStrike" dirty="0">
                <a:solidFill>
                  <a:srgbClr val="000000"/>
                </a:solidFill>
                <a:latin typeface="Courier New"/>
                <a:ea typeface="DejaVu Sans"/>
              </a:rPr>
              <a:t>();</a:t>
            </a:r>
            <a:endParaRPr dirty="0"/>
          </a:p>
          <a:p>
            <a:pPr lvl="1">
              <a:lnSpc>
                <a:spcPct val="90000"/>
              </a:lnSpc>
            </a:pPr>
            <a:endParaRPr dirty="0"/>
          </a:p>
          <a:p>
            <a:pPr lvl="1">
              <a:lnSpc>
                <a:spcPct val="90000"/>
              </a:lnSpc>
            </a:pPr>
            <a:r>
              <a:rPr lang="en-US" sz="2100" b="1" strike="noStrike" dirty="0">
                <a:solidFill>
                  <a:srgbClr val="000000"/>
                </a:solidFill>
                <a:latin typeface="Courier New"/>
                <a:ea typeface="DejaVu Sans"/>
              </a:rPr>
              <a:t>         if ( ! </a:t>
            </a:r>
            <a:r>
              <a:rPr lang="en-US" sz="2100" b="1" strike="noStrike" dirty="0" err="1">
                <a:solidFill>
                  <a:srgbClr val="000000"/>
                </a:solidFill>
                <a:latin typeface="Courier New"/>
                <a:ea typeface="DejaVu Sans"/>
              </a:rPr>
              <a:t>containsVowel</a:t>
            </a:r>
            <a:r>
              <a:rPr lang="en-US" sz="2100" b="1" strike="noStrike" dirty="0">
                <a:solidFill>
                  <a:srgbClr val="000000"/>
                </a:solidFill>
                <a:latin typeface="Courier New"/>
                <a:ea typeface="DejaVu Sans"/>
              </a:rPr>
              <a:t>( </a:t>
            </a:r>
            <a:r>
              <a:rPr lang="en-US" sz="2100" b="1" strike="noStrike" dirty="0" err="1">
                <a:solidFill>
                  <a:srgbClr val="000000"/>
                </a:solidFill>
                <a:latin typeface="Courier New"/>
                <a:ea typeface="DejaVu Sans"/>
              </a:rPr>
              <a:t>str</a:t>
            </a:r>
            <a:r>
              <a:rPr lang="en-US" sz="2100" b="1" strike="noStrike" dirty="0">
                <a:solidFill>
                  <a:srgbClr val="000000"/>
                </a:solidFill>
                <a:latin typeface="Courier New"/>
                <a:ea typeface="DejaVu Sans"/>
              </a:rPr>
              <a:t> ) )</a:t>
            </a:r>
            <a:endParaRPr dirty="0"/>
          </a:p>
          <a:p>
            <a:pPr lvl="1">
              <a:lnSpc>
                <a:spcPct val="90000"/>
              </a:lnSpc>
            </a:pPr>
            <a:r>
              <a:rPr lang="en-US" sz="2100" b="1" strike="noStrike" dirty="0">
                <a:solidFill>
                  <a:srgbClr val="000000"/>
                </a:solidFill>
                <a:latin typeface="Courier New"/>
                <a:ea typeface="DejaVu Sans"/>
              </a:rPr>
              <a:t>         {</a:t>
            </a:r>
            <a:endParaRPr dirty="0"/>
          </a:p>
          <a:p>
            <a:pPr lvl="1">
              <a:lnSpc>
                <a:spcPct val="90000"/>
              </a:lnSpc>
            </a:pPr>
            <a:r>
              <a:rPr lang="en-US" sz="2100" b="1" strike="noStrike" dirty="0">
                <a:solidFill>
                  <a:srgbClr val="000000"/>
                </a:solidFill>
                <a:latin typeface="Courier New"/>
                <a:ea typeface="DejaVu Sans"/>
              </a:rPr>
              <a:t>            alert( 'String "' + </a:t>
            </a:r>
            <a:r>
              <a:rPr lang="en-US" sz="2100" b="1" strike="noStrike" dirty="0" err="1">
                <a:solidFill>
                  <a:srgbClr val="000000"/>
                </a:solidFill>
                <a:latin typeface="Courier New"/>
                <a:ea typeface="DejaVu Sans"/>
              </a:rPr>
              <a:t>str</a:t>
            </a:r>
            <a:r>
              <a:rPr lang="en-US" sz="2100" b="1" strike="noStrike" dirty="0">
                <a:solidFill>
                  <a:srgbClr val="000000"/>
                </a:solidFill>
                <a:latin typeface="Courier New"/>
                <a:ea typeface="DejaVu Sans"/>
              </a:rPr>
              <a:t> +</a:t>
            </a:r>
            <a:endParaRPr dirty="0"/>
          </a:p>
          <a:p>
            <a:pPr lvl="1">
              <a:lnSpc>
                <a:spcPct val="90000"/>
              </a:lnSpc>
            </a:pPr>
            <a:r>
              <a:rPr lang="en-US" sz="2100" b="1" strike="noStrike" dirty="0">
                <a:solidFill>
                  <a:srgbClr val="000000"/>
                </a:solidFill>
                <a:latin typeface="Courier New"/>
                <a:ea typeface="DejaVu Sans"/>
              </a:rPr>
              <a:t>                 '" is not a word.' );</a:t>
            </a:r>
            <a:endParaRPr dirty="0"/>
          </a:p>
          <a:p>
            <a:pPr lvl="1">
              <a:lnSpc>
                <a:spcPct val="90000"/>
              </a:lnSpc>
            </a:pPr>
            <a:r>
              <a:rPr lang="en-US" sz="2100" b="1" strike="noStrike" dirty="0">
                <a:solidFill>
                  <a:srgbClr val="000000"/>
                </a:solidFill>
                <a:latin typeface="Courier New"/>
                <a:ea typeface="DejaVu Sans"/>
              </a:rPr>
              <a:t>         }</a:t>
            </a:r>
            <a:endParaRPr dirty="0"/>
          </a:p>
          <a:p>
            <a:pPr lvl="1">
              <a:lnSpc>
                <a:spcPct val="90000"/>
              </a:lnSpc>
            </a:pPr>
            <a:r>
              <a:rPr lang="en-US" sz="2100" b="1" strike="noStrike" dirty="0">
                <a:solidFill>
                  <a:srgbClr val="000000"/>
                </a:solidFill>
                <a:latin typeface="Courier New"/>
                <a:ea typeface="DejaVu Sans"/>
              </a:rPr>
              <a:t>      });</a:t>
            </a:r>
            <a:endParaRPr dirty="0"/>
          </a:p>
          <a:p>
            <a:pPr lvl="1">
              <a:lnSpc>
                <a:spcPct val="90000"/>
              </a:lnSpc>
            </a:pPr>
            <a:r>
              <a:rPr lang="en-US" sz="2100" b="1" strike="noStrike" dirty="0">
                <a:solidFill>
                  <a:srgbClr val="000000"/>
                </a:solidFill>
                <a:latin typeface="Courier New"/>
                <a:ea typeface="DejaVu Sans"/>
              </a:rPr>
              <a:t>   });</a:t>
            </a:r>
            <a:endParaRPr dirty="0"/>
          </a:p>
          <a:p>
            <a:pPr lvl="1">
              <a:lnSpc>
                <a:spcPct val="90000"/>
              </a:lnSpc>
            </a:pPr>
            <a:r>
              <a:rPr lang="en-US" sz="2100" b="1" strike="noStrike" dirty="0">
                <a:solidFill>
                  <a:srgbClr val="000000"/>
                </a:solidFill>
                <a:latin typeface="Courier New"/>
                <a:ea typeface="DejaVu Sans"/>
              </a:rPr>
              <a:t>&lt;/script&gt;</a:t>
            </a:r>
            <a:endParaRPr dirty="0"/>
          </a:p>
        </p:txBody>
      </p:sp>
      <p:sp>
        <p:nvSpPr>
          <p:cNvPr id="166" name="CustomShape 3"/>
          <p:cNvSpPr/>
          <p:nvPr/>
        </p:nvSpPr>
        <p:spPr>
          <a:xfrm>
            <a:off x="5783040" y="6143040"/>
            <a:ext cx="2617560" cy="402840"/>
          </a:xfrm>
          <a:prstGeom prst="roundRect">
            <a:avLst>
              <a:gd name="adj" fmla="val 13910"/>
            </a:avLst>
          </a:prstGeom>
          <a:ln/>
        </p:spPr>
        <p:style>
          <a:lnRef idx="1">
            <a:schemeClr val="accent5"/>
          </a:lnRef>
          <a:fillRef idx="2">
            <a:schemeClr val="accent5"/>
          </a:fillRef>
          <a:effectRef idx="1">
            <a:schemeClr val="accent5"/>
          </a:effectRef>
          <a:fontRef idx="minor">
            <a:schemeClr val="dk1"/>
          </a:fontRef>
        </p:style>
        <p:txBody>
          <a:bodyPr wrap="none" lIns="90000" tIns="45000" rIns="90000" bIns="45000" anchor="ctr"/>
          <a:lstStyle/>
          <a:p>
            <a:pPr algn="ctr">
              <a:lnSpc>
                <a:spcPct val="100000"/>
              </a:lnSpc>
            </a:pPr>
            <a:r>
              <a:rPr lang="en-US" strike="noStrike" dirty="0">
                <a:solidFill>
                  <a:schemeClr val="bg1"/>
                </a:solidFill>
                <a:latin typeface="Arial"/>
                <a:ea typeface="DejaVu Sans"/>
                <a:hlinkClick r:id="rId2"/>
              </a:rPr>
              <a:t>blurWordValidation.html</a:t>
            </a:r>
            <a:endParaRPr dirty="0">
              <a:solidFill>
                <a:schemeClr val="bg1"/>
              </a:solidFill>
            </a:endParaRPr>
          </a:p>
        </p:txBody>
      </p:sp>
      <p:sp>
        <p:nvSpPr>
          <p:cNvPr id="5" name="CustomShape 3"/>
          <p:cNvSpPr/>
          <p:nvPr/>
        </p:nvSpPr>
        <p:spPr>
          <a:xfrm>
            <a:off x="2807487" y="6144511"/>
            <a:ext cx="2134463" cy="399898"/>
          </a:xfrm>
          <a:prstGeom prst="roundRect">
            <a:avLst>
              <a:gd name="adj" fmla="val 13910"/>
            </a:avLst>
          </a:prstGeom>
          <a:ln/>
        </p:spPr>
        <p:style>
          <a:lnRef idx="1">
            <a:schemeClr val="accent1"/>
          </a:lnRef>
          <a:fillRef idx="2">
            <a:schemeClr val="accent1"/>
          </a:fillRef>
          <a:effectRef idx="1">
            <a:schemeClr val="accent1"/>
          </a:effectRef>
          <a:fontRef idx="minor">
            <a:schemeClr val="dk1"/>
          </a:fontRef>
        </p:style>
        <p:txBody>
          <a:bodyPr wrap="none" lIns="90000" tIns="45000" rIns="90000" bIns="45000" anchor="ctr">
            <a:spAutoFit/>
          </a:bodyPr>
          <a:lstStyle/>
          <a:p>
            <a:pPr algn="ctr">
              <a:lnSpc>
                <a:spcPct val="100000"/>
              </a:lnSpc>
            </a:pPr>
            <a:r>
              <a:rPr lang="en-US" strike="noStrike" dirty="0" smtClean="0">
                <a:solidFill>
                  <a:schemeClr val="bg1"/>
                </a:solidFill>
                <a:latin typeface="Arial"/>
                <a:ea typeface="DejaVu Sans"/>
                <a:hlinkClick r:id="rId3"/>
              </a:rPr>
              <a:t>diff </a:t>
            </a:r>
            <a:r>
              <a:rPr lang="en-US" strike="noStrike" dirty="0" err="1" smtClean="0">
                <a:solidFill>
                  <a:schemeClr val="bg1"/>
                </a:solidFill>
                <a:latin typeface="Arial"/>
                <a:ea typeface="DejaVu Sans"/>
                <a:hlinkClick r:id="rId3"/>
              </a:rPr>
              <a:t>int</a:t>
            </a:r>
            <a:r>
              <a:rPr lang="en-US" strike="noStrike" dirty="0" smtClean="0">
                <a:solidFill>
                  <a:schemeClr val="bg1"/>
                </a:solidFill>
                <a:latin typeface="Arial"/>
                <a:ea typeface="DejaVu Sans"/>
                <a:hlinkClick r:id="rId3"/>
              </a:rPr>
              <a:t> &amp; word valid</a:t>
            </a:r>
            <a:endParaRPr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dirty="0" smtClean="0">
                <a:solidFill>
                  <a:srgbClr val="000000"/>
                </a:solidFill>
                <a:latin typeface="Arial"/>
                <a:ea typeface="DejaVu Sans"/>
              </a:rPr>
              <a:t>Today’s Road Map</a:t>
            </a:r>
            <a:endParaRPr dirty="0"/>
          </a:p>
        </p:txBody>
      </p:sp>
      <p:sp>
        <p:nvSpPr>
          <p:cNvPr id="77" name="CustomShape 2"/>
          <p:cNvSpPr/>
          <p:nvPr/>
        </p:nvSpPr>
        <p:spPr>
          <a:xfrm>
            <a:off x="457200" y="1600200"/>
            <a:ext cx="7150608"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920750" lvl="1" indent="-457200">
              <a:buFont typeface="Wingdings" panose="05000000000000000000" pitchFamily="2" charset="2"/>
              <a:buChar char="v"/>
            </a:pPr>
            <a:r>
              <a:rPr lang="en-US" sz="3200" dirty="0" smtClean="0">
                <a:solidFill>
                  <a:srgbClr val="000000"/>
                </a:solidFill>
                <a:latin typeface="Arial" panose="020B0604020202020204" pitchFamily="34" charset="0"/>
                <a:cs typeface="Arial" panose="020B0604020202020204" pitchFamily="34" charset="0"/>
              </a:rPr>
              <a:t>What </a:t>
            </a:r>
            <a:r>
              <a:rPr lang="en-US" sz="3200" dirty="0">
                <a:solidFill>
                  <a:srgbClr val="000000"/>
                </a:solidFill>
                <a:latin typeface="Arial" panose="020B0604020202020204" pitchFamily="34" charset="0"/>
                <a:cs typeface="Arial" panose="020B0604020202020204" pitchFamily="34" charset="0"/>
              </a:rPr>
              <a:t>is jQuery</a:t>
            </a:r>
            <a:r>
              <a:rPr lang="en-US" sz="3200" dirty="0" smtClean="0">
                <a:solidFill>
                  <a:srgbClr val="000000"/>
                </a:solidFill>
                <a:latin typeface="Arial" panose="020B0604020202020204" pitchFamily="34" charset="0"/>
                <a:cs typeface="Arial" panose="020B0604020202020204" pitchFamily="34" charset="0"/>
              </a:rPr>
              <a:t>?</a:t>
            </a:r>
          </a:p>
          <a:p>
            <a:pPr marL="920750" lvl="1" indent="-457200">
              <a:buFont typeface="Wingdings" panose="05000000000000000000" pitchFamily="2" charset="2"/>
              <a:buChar char="v"/>
            </a:pPr>
            <a:r>
              <a:rPr lang="en-US" sz="3200" dirty="0" smtClean="0">
                <a:solidFill>
                  <a:srgbClr val="000000"/>
                </a:solidFill>
                <a:latin typeface="Arial" panose="020B0604020202020204" pitchFamily="34" charset="0"/>
                <a:cs typeface="Arial" panose="020B0604020202020204" pitchFamily="34" charset="0"/>
              </a:rPr>
              <a:t>Who uses jQuery?</a:t>
            </a:r>
            <a:endParaRPr lang="en-US" sz="3200" dirty="0">
              <a:solidFill>
                <a:srgbClr val="000000"/>
              </a:solidFill>
              <a:latin typeface="Arial" panose="020B0604020202020204" pitchFamily="34" charset="0"/>
              <a:cs typeface="Arial" panose="020B0604020202020204" pitchFamily="34" charset="0"/>
            </a:endParaRPr>
          </a:p>
          <a:p>
            <a:pPr marL="920750" lvl="1" indent="-457200">
              <a:lnSpc>
                <a:spcPct val="100000"/>
              </a:lnSpc>
              <a:buFont typeface="Wingdings" panose="05000000000000000000" pitchFamily="2" charset="2"/>
              <a:buChar char="v"/>
            </a:pPr>
            <a:r>
              <a:rPr lang="en-US" sz="3200" strike="noStrike" dirty="0" smtClean="0">
                <a:solidFill>
                  <a:srgbClr val="000000"/>
                </a:solidFill>
                <a:latin typeface="Arial" panose="020B0604020202020204" pitchFamily="34" charset="0"/>
                <a:ea typeface="DejaVu Sans"/>
                <a:cs typeface="Arial" panose="020B0604020202020204" pitchFamily="34" charset="0"/>
              </a:rPr>
              <a:t>Why jQuery? (Advantages &amp; Disadvantages)</a:t>
            </a:r>
          </a:p>
          <a:p>
            <a:pPr marL="920750" lvl="1" indent="-457200">
              <a:lnSpc>
                <a:spcPct val="100000"/>
              </a:lnSpc>
              <a:buFont typeface="Wingdings" panose="05000000000000000000" pitchFamily="2" charset="2"/>
              <a:buChar char="v"/>
            </a:pPr>
            <a:r>
              <a:rPr lang="en-US" sz="3200" dirty="0" smtClean="0">
                <a:solidFill>
                  <a:srgbClr val="000000"/>
                </a:solidFill>
                <a:latin typeface="Arial" panose="020B0604020202020204" pitchFamily="34" charset="0"/>
                <a:ea typeface="DejaVu Sans"/>
                <a:cs typeface="Arial" panose="020B0604020202020204" pitchFamily="34" charset="0"/>
              </a:rPr>
              <a:t>Installing jQuery</a:t>
            </a:r>
            <a:endParaRPr lang="en-US" sz="3200" strike="noStrike" dirty="0" smtClean="0">
              <a:solidFill>
                <a:srgbClr val="000000"/>
              </a:solidFill>
              <a:latin typeface="Arial" panose="020B0604020202020204" pitchFamily="34" charset="0"/>
              <a:ea typeface="DejaVu Sans"/>
              <a:cs typeface="Arial" panose="020B0604020202020204" pitchFamily="34" charset="0"/>
            </a:endParaRPr>
          </a:p>
          <a:p>
            <a:pPr marL="920750" lvl="1" indent="-457200">
              <a:lnSpc>
                <a:spcPct val="100000"/>
              </a:lnSpc>
              <a:buFont typeface="Wingdings" panose="05000000000000000000" pitchFamily="2" charset="2"/>
              <a:buChar char="v"/>
            </a:pPr>
            <a:r>
              <a:rPr lang="en-US" sz="3200" dirty="0" smtClean="0">
                <a:solidFill>
                  <a:srgbClr val="000000"/>
                </a:solidFill>
                <a:latin typeface="Arial" panose="020B0604020202020204" pitchFamily="34" charset="0"/>
                <a:ea typeface="DejaVu Sans"/>
                <a:cs typeface="Arial" panose="020B0604020202020204" pitchFamily="34" charset="0"/>
              </a:rPr>
              <a:t>JavaScript vs jQuery Coding</a:t>
            </a:r>
            <a:endParaRPr lang="en-US" sz="3200" strike="noStrike" dirty="0" smtClean="0">
              <a:solidFill>
                <a:srgbClr val="000000"/>
              </a:solidFill>
              <a:latin typeface="Arial" panose="020B0604020202020204" pitchFamily="34" charset="0"/>
              <a:ea typeface="DejaVu Sans"/>
              <a:cs typeface="Arial" panose="020B0604020202020204" pitchFamily="34" charset="0"/>
            </a:endParaRPr>
          </a:p>
          <a:p>
            <a:pPr marL="920750" lvl="1" indent="-457200">
              <a:lnSpc>
                <a:spcPct val="100000"/>
              </a:lnSpc>
              <a:buFont typeface="Wingdings" panose="05000000000000000000" pitchFamily="2" charset="2"/>
              <a:buChar char="v"/>
            </a:pPr>
            <a:r>
              <a:rPr lang="en-US" sz="3200" dirty="0" smtClean="0">
                <a:solidFill>
                  <a:srgbClr val="000000"/>
                </a:solidFill>
                <a:latin typeface="Arial" panose="020B0604020202020204" pitchFamily="34" charset="0"/>
                <a:ea typeface="DejaVu Sans"/>
                <a:cs typeface="Arial" panose="020B0604020202020204" pitchFamily="34" charset="0"/>
              </a:rPr>
              <a:t>Defining </a:t>
            </a:r>
            <a:r>
              <a:rPr lang="en-US" sz="3200" b="1" dirty="0" smtClean="0">
                <a:solidFill>
                  <a:srgbClr val="000000"/>
                </a:solidFill>
                <a:latin typeface="Courier New" panose="02070309020205020404" pitchFamily="49" charset="0"/>
                <a:ea typeface="DejaVu Sans"/>
                <a:cs typeface="Courier New" panose="02070309020205020404" pitchFamily="49" charset="0"/>
              </a:rPr>
              <a:t>ready()</a:t>
            </a:r>
            <a:r>
              <a:rPr lang="en-US" sz="3200" dirty="0" smtClean="0">
                <a:solidFill>
                  <a:srgbClr val="000000"/>
                </a:solidFill>
                <a:latin typeface="Arial" panose="020B0604020202020204" pitchFamily="34" charset="0"/>
                <a:ea typeface="DejaVu Sans"/>
                <a:cs typeface="Arial" panose="020B0604020202020204" pitchFamily="34" charset="0"/>
              </a:rPr>
              <a:t> Method</a:t>
            </a:r>
            <a:endParaRPr lang="en-US" sz="3200" strike="noStrike" dirty="0" smtClean="0">
              <a:solidFill>
                <a:srgbClr val="000000"/>
              </a:solidFill>
              <a:latin typeface="Arial" panose="020B0604020202020204" pitchFamily="34" charset="0"/>
              <a:ea typeface="DejaVu Sans"/>
              <a:cs typeface="Arial" panose="020B0604020202020204" pitchFamily="34" charset="0"/>
            </a:endParaRPr>
          </a:p>
          <a:p>
            <a:pPr marL="920750" lvl="1" indent="-457200">
              <a:lnSpc>
                <a:spcPct val="100000"/>
              </a:lnSpc>
              <a:buFont typeface="Wingdings" panose="05000000000000000000" pitchFamily="2" charset="2"/>
              <a:buChar char="v"/>
            </a:pPr>
            <a:r>
              <a:rPr lang="en-US" sz="3200" dirty="0" smtClean="0">
                <a:solidFill>
                  <a:srgbClr val="000000"/>
                </a:solidFill>
                <a:latin typeface="Arial" panose="020B0604020202020204" pitchFamily="34" charset="0"/>
                <a:ea typeface="DejaVu Sans"/>
                <a:cs typeface="Arial" panose="020B0604020202020204" pitchFamily="34" charset="0"/>
              </a:rPr>
              <a:t>Statement Syntax</a:t>
            </a:r>
          </a:p>
          <a:p>
            <a:pPr marL="920750" lvl="1" indent="-457200">
              <a:lnSpc>
                <a:spcPct val="100000"/>
              </a:lnSpc>
              <a:buFont typeface="Wingdings" panose="05000000000000000000" pitchFamily="2" charset="2"/>
              <a:buChar char="v"/>
            </a:pPr>
            <a:r>
              <a:rPr lang="en-US" sz="3200" dirty="0" smtClean="0">
                <a:solidFill>
                  <a:srgbClr val="000000"/>
                </a:solidFill>
                <a:latin typeface="Arial" panose="020B0604020202020204" pitchFamily="34" charset="0"/>
                <a:ea typeface="DejaVu Sans"/>
                <a:cs typeface="Arial" panose="020B0604020202020204" pitchFamily="34" charset="0"/>
              </a:rPr>
              <a:t>jQuery Events</a:t>
            </a:r>
          </a:p>
          <a:p>
            <a:pPr marL="920750" lvl="1" indent="-457200">
              <a:lnSpc>
                <a:spcPct val="100000"/>
              </a:lnSpc>
              <a:buFont typeface="Wingdings" panose="05000000000000000000" pitchFamily="2" charset="2"/>
              <a:buChar char="v"/>
            </a:pPr>
            <a:r>
              <a:rPr lang="en-US" sz="3200" dirty="0" smtClean="0">
                <a:solidFill>
                  <a:srgbClr val="000000"/>
                </a:solidFill>
                <a:latin typeface="Arial" panose="020B0604020202020204" pitchFamily="34" charset="0"/>
                <a:cs typeface="Arial" panose="020B0604020202020204" pitchFamily="34" charset="0"/>
              </a:rPr>
              <a:t>Form Validation</a:t>
            </a:r>
          </a:p>
          <a:p>
            <a:pPr marL="920750" lvl="1" indent="-457200">
              <a:lnSpc>
                <a:spcPct val="100000"/>
              </a:lnSpc>
              <a:buFont typeface="Wingdings" panose="05000000000000000000" pitchFamily="2" charset="2"/>
              <a:buChar char="v"/>
            </a:pPr>
            <a:r>
              <a:rPr lang="en-US" sz="3200" dirty="0" smtClean="0">
                <a:solidFill>
                  <a:srgbClr val="000000"/>
                </a:solidFill>
                <a:latin typeface="Arial" panose="020B0604020202020204" pitchFamily="34" charset="0"/>
                <a:cs typeface="Arial" panose="020B0604020202020204" pitchFamily="34" charset="0"/>
              </a:rPr>
              <a:t>Lab Exercise</a:t>
            </a:r>
          </a:p>
          <a:p>
            <a:pPr marL="920750" lvl="1" indent="-457200">
              <a:lnSpc>
                <a:spcPct val="100000"/>
              </a:lnSpc>
              <a:buFont typeface="Wingdings" panose="05000000000000000000" pitchFamily="2" charset="2"/>
              <a:buChar char="v"/>
            </a:pPr>
            <a:endParaRPr lang="en-US" sz="2800" dirty="0" smtClean="0">
              <a:solidFill>
                <a:srgbClr val="000000"/>
              </a:solidFill>
            </a:endParaRPr>
          </a:p>
          <a:p>
            <a:pPr marL="920750" lvl="1" indent="-457200">
              <a:lnSpc>
                <a:spcPct val="100000"/>
              </a:lnSpc>
              <a:buFont typeface="Wingdings" panose="05000000000000000000" pitchFamily="2" charset="2"/>
              <a:buChar char="v"/>
            </a:pPr>
            <a:endParaRPr dirty="0"/>
          </a:p>
        </p:txBody>
      </p:sp>
    </p:spTree>
    <p:extLst>
      <p:ext uri="{BB962C8B-B14F-4D97-AF65-F5344CB8AC3E}">
        <p14:creationId xmlns:p14="http://schemas.microsoft.com/office/powerpoint/2010/main" val="41676519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1"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b="1" strike="noStrike" dirty="0" smtClean="0">
                <a:solidFill>
                  <a:srgbClr val="000000"/>
                </a:solidFill>
                <a:latin typeface="Arial"/>
                <a:ea typeface="DejaVu Sans"/>
              </a:rPr>
              <a:t>In-Class: blur</a:t>
            </a:r>
            <a:r>
              <a:rPr lang="en-US" sz="3600" b="1" strike="noStrike" dirty="0">
                <a:solidFill>
                  <a:srgbClr val="000000"/>
                </a:solidFill>
                <a:latin typeface="Arial"/>
                <a:ea typeface="DejaVu Sans"/>
              </a:rPr>
              <a:t>() </a:t>
            </a:r>
            <a:r>
              <a:rPr lang="en-US" sz="3600" b="1" strike="noStrike" dirty="0" smtClean="0">
                <a:solidFill>
                  <a:srgbClr val="000000"/>
                </a:solidFill>
                <a:latin typeface="Arial"/>
                <a:ea typeface="DejaVu Sans"/>
              </a:rPr>
              <a:t>word </a:t>
            </a:r>
            <a:r>
              <a:rPr lang="en-US" sz="3600" b="1" strike="noStrike" dirty="0">
                <a:solidFill>
                  <a:srgbClr val="000000"/>
                </a:solidFill>
                <a:latin typeface="Arial"/>
                <a:ea typeface="DejaVu Sans"/>
              </a:rPr>
              <a:t>validation </a:t>
            </a:r>
            <a:r>
              <a:rPr lang="en-US" sz="3600" b="1" strike="noStrike" dirty="0" smtClean="0">
                <a:solidFill>
                  <a:srgbClr val="000000"/>
                </a:solidFill>
                <a:latin typeface="Arial"/>
                <a:ea typeface="DejaVu Sans"/>
              </a:rPr>
              <a:t>[#2]</a:t>
            </a:r>
            <a:endParaRPr dirty="0"/>
          </a:p>
        </p:txBody>
      </p:sp>
      <p:sp>
        <p:nvSpPr>
          <p:cNvPr id="162"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0000" lnSpcReduction="20000"/>
          </a:bodyPr>
          <a:lstStyle/>
          <a:p>
            <a:pPr>
              <a:lnSpc>
                <a:spcPct val="90000"/>
              </a:lnSpc>
            </a:pPr>
            <a:r>
              <a:rPr lang="en-US" sz="2800" b="1" strike="noStrike" dirty="0">
                <a:solidFill>
                  <a:srgbClr val="000000"/>
                </a:solidFill>
                <a:latin typeface="Arial"/>
                <a:ea typeface="DejaVu Sans"/>
              </a:rPr>
              <a:t>Discussion:</a:t>
            </a:r>
            <a:endParaRPr dirty="0"/>
          </a:p>
          <a:p>
            <a:pPr lvl="1">
              <a:lnSpc>
                <a:spcPct val="90000"/>
              </a:lnSpc>
            </a:pPr>
            <a:r>
              <a:rPr lang="en-US" sz="2400" strike="noStrike" dirty="0" smtClean="0">
                <a:solidFill>
                  <a:srgbClr val="000000"/>
                </a:solidFill>
                <a:latin typeface="Arial"/>
                <a:ea typeface="DejaVu Sans"/>
              </a:rPr>
              <a:t>Again the regular expression and the function name should be modifie</a:t>
            </a:r>
            <a:r>
              <a:rPr lang="en-US" sz="2400" dirty="0" smtClean="0">
                <a:solidFill>
                  <a:srgbClr val="000000"/>
                </a:solidFill>
                <a:latin typeface="Arial"/>
                <a:ea typeface="DejaVu Sans"/>
              </a:rPr>
              <a:t>d to handle the word validation</a:t>
            </a:r>
            <a:r>
              <a:rPr lang="en-US" sz="2400" strike="noStrike" dirty="0" smtClean="0">
                <a:solidFill>
                  <a:srgbClr val="000000"/>
                </a:solidFill>
                <a:latin typeface="Arial"/>
                <a:ea typeface="DejaVu Sans"/>
              </a:rPr>
              <a:t>. Notice that a word must contain at least one vowel.</a:t>
            </a:r>
            <a:endParaRPr dirty="0"/>
          </a:p>
          <a:p>
            <a:pPr>
              <a:lnSpc>
                <a:spcPct val="90000"/>
              </a:lnSpc>
            </a:pPr>
            <a:endParaRPr dirty="0"/>
          </a:p>
          <a:p>
            <a:pPr>
              <a:lnSpc>
                <a:spcPct val="90000"/>
              </a:lnSpc>
            </a:pPr>
            <a:r>
              <a:rPr lang="en-US" sz="2800" b="1" dirty="0">
                <a:solidFill>
                  <a:srgbClr val="000000"/>
                </a:solidFill>
              </a:rPr>
              <a:t>Script Example [Part 2 Custom Function]:</a:t>
            </a:r>
            <a:endParaRPr lang="en-US" sz="2800" dirty="0"/>
          </a:p>
          <a:p>
            <a:pPr lvl="1">
              <a:lnSpc>
                <a:spcPct val="90000"/>
              </a:lnSpc>
            </a:pPr>
            <a:r>
              <a:rPr lang="en-US" sz="2100" b="1" strike="noStrike" dirty="0" smtClean="0">
                <a:solidFill>
                  <a:srgbClr val="000000"/>
                </a:solidFill>
                <a:latin typeface="Courier New"/>
                <a:ea typeface="DejaVu Sans"/>
              </a:rPr>
              <a:t>&lt;</a:t>
            </a:r>
            <a:r>
              <a:rPr lang="en-US" sz="2100" b="1" strike="noStrike" dirty="0">
                <a:solidFill>
                  <a:srgbClr val="000000"/>
                </a:solidFill>
                <a:latin typeface="Courier New"/>
                <a:ea typeface="DejaVu Sans"/>
              </a:rPr>
              <a:t>script&gt;</a:t>
            </a:r>
            <a:endParaRPr dirty="0"/>
          </a:p>
          <a:p>
            <a:pPr lvl="1">
              <a:lnSpc>
                <a:spcPct val="90000"/>
              </a:lnSpc>
            </a:pPr>
            <a:r>
              <a:rPr lang="en-US" sz="2100" b="1" strike="noStrike" dirty="0">
                <a:solidFill>
                  <a:srgbClr val="000000"/>
                </a:solidFill>
                <a:latin typeface="Courier New"/>
                <a:ea typeface="DejaVu Sans"/>
              </a:rPr>
              <a:t>   /**</a:t>
            </a:r>
            <a:endParaRPr dirty="0"/>
          </a:p>
          <a:p>
            <a:pPr lvl="1">
              <a:lnSpc>
                <a:spcPct val="90000"/>
              </a:lnSpc>
            </a:pPr>
            <a:r>
              <a:rPr lang="en-US" sz="2100" b="1" strike="noStrike" dirty="0">
                <a:solidFill>
                  <a:srgbClr val="000000"/>
                </a:solidFill>
                <a:latin typeface="Courier New"/>
                <a:ea typeface="DejaVu Sans"/>
              </a:rPr>
              <a:t>    * Uses regular expression to determine if passed string:</a:t>
            </a:r>
            <a:endParaRPr dirty="0"/>
          </a:p>
          <a:p>
            <a:pPr lvl="1">
              <a:lnSpc>
                <a:spcPct val="90000"/>
              </a:lnSpc>
            </a:pPr>
            <a:r>
              <a:rPr lang="en-US" sz="2100" b="1" strike="noStrike" dirty="0">
                <a:solidFill>
                  <a:srgbClr val="000000"/>
                </a:solidFill>
                <a:latin typeface="Courier New"/>
                <a:ea typeface="DejaVu Sans"/>
              </a:rPr>
              <a:t>    * 1. Contains all alpha characters</a:t>
            </a:r>
            <a:endParaRPr dirty="0"/>
          </a:p>
          <a:p>
            <a:pPr lvl="1">
              <a:lnSpc>
                <a:spcPct val="90000"/>
              </a:lnSpc>
            </a:pPr>
            <a:r>
              <a:rPr lang="en-US" sz="2100" b="1" strike="noStrike" dirty="0">
                <a:solidFill>
                  <a:srgbClr val="000000"/>
                </a:solidFill>
                <a:latin typeface="Courier New"/>
                <a:ea typeface="DejaVu Sans"/>
              </a:rPr>
              <a:t>    * 2. Contains at least one vowel</a:t>
            </a:r>
            <a:endParaRPr dirty="0"/>
          </a:p>
          <a:p>
            <a:pPr lvl="1">
              <a:lnSpc>
                <a:spcPct val="90000"/>
              </a:lnSpc>
            </a:pPr>
            <a:r>
              <a:rPr lang="en-US" sz="2100" b="1" strike="noStrike" dirty="0">
                <a:solidFill>
                  <a:srgbClr val="000000"/>
                </a:solidFill>
                <a:latin typeface="Courier New"/>
                <a:ea typeface="DejaVu Sans"/>
              </a:rPr>
              <a:t>    *</a:t>
            </a:r>
            <a:endParaRPr dirty="0"/>
          </a:p>
          <a:p>
            <a:pPr lvl="1">
              <a:lnSpc>
                <a:spcPct val="90000"/>
              </a:lnSpc>
            </a:pPr>
            <a:r>
              <a:rPr lang="en-US" sz="2100" b="1" strike="noStrike" dirty="0">
                <a:solidFill>
                  <a:srgbClr val="000000"/>
                </a:solidFill>
                <a:latin typeface="Courier New"/>
                <a:ea typeface="DejaVu Sans"/>
              </a:rPr>
              <a:t>    * @</a:t>
            </a:r>
            <a:r>
              <a:rPr lang="en-US" sz="2100" b="1" strike="noStrike" dirty="0" err="1">
                <a:solidFill>
                  <a:srgbClr val="000000"/>
                </a:solidFill>
                <a:latin typeface="Courier New"/>
                <a:ea typeface="DejaVu Sans"/>
              </a:rPr>
              <a:t>param</a:t>
            </a:r>
            <a:r>
              <a:rPr lang="en-US" sz="2100" b="1" strike="noStrike" dirty="0">
                <a:solidFill>
                  <a:srgbClr val="000000"/>
                </a:solidFill>
                <a:latin typeface="Courier New"/>
                <a:ea typeface="DejaVu Sans"/>
              </a:rPr>
              <a:t>  </a:t>
            </a:r>
            <a:r>
              <a:rPr lang="en-US" sz="2100" b="1" strike="noStrike" dirty="0" err="1">
                <a:solidFill>
                  <a:srgbClr val="000000"/>
                </a:solidFill>
                <a:latin typeface="Courier New"/>
                <a:ea typeface="DejaVu Sans"/>
              </a:rPr>
              <a:t>str</a:t>
            </a:r>
            <a:r>
              <a:rPr lang="en-US" sz="2100" b="1" strike="noStrike" dirty="0">
                <a:solidFill>
                  <a:srgbClr val="000000"/>
                </a:solidFill>
                <a:latin typeface="Courier New"/>
                <a:ea typeface="DejaVu Sans"/>
              </a:rPr>
              <a:t>    Passed value to test</a:t>
            </a:r>
            <a:endParaRPr dirty="0"/>
          </a:p>
          <a:p>
            <a:pPr lvl="1">
              <a:lnSpc>
                <a:spcPct val="90000"/>
              </a:lnSpc>
            </a:pPr>
            <a:r>
              <a:rPr lang="en-US" sz="2100" b="1" strike="noStrike" dirty="0">
                <a:solidFill>
                  <a:srgbClr val="000000"/>
                </a:solidFill>
                <a:latin typeface="Courier New"/>
                <a:ea typeface="DejaVu Sans"/>
              </a:rPr>
              <a:t>    * @</a:t>
            </a:r>
            <a:r>
              <a:rPr lang="en-US" sz="2100" b="1" strike="noStrike" dirty="0" err="1">
                <a:solidFill>
                  <a:srgbClr val="000000"/>
                </a:solidFill>
                <a:latin typeface="Courier New"/>
                <a:ea typeface="DejaVu Sans"/>
              </a:rPr>
              <a:t>retval</a:t>
            </a:r>
            <a:r>
              <a:rPr lang="en-US" sz="2100" b="1" strike="noStrike" dirty="0">
                <a:solidFill>
                  <a:srgbClr val="000000"/>
                </a:solidFill>
                <a:latin typeface="Courier New"/>
                <a:ea typeface="DejaVu Sans"/>
              </a:rPr>
              <a:t> status Returns true if string contains a vowel</a:t>
            </a:r>
            <a:endParaRPr dirty="0"/>
          </a:p>
          <a:p>
            <a:pPr lvl="1">
              <a:lnSpc>
                <a:spcPct val="90000"/>
              </a:lnSpc>
            </a:pPr>
            <a:r>
              <a:rPr lang="en-US" sz="2100" b="1" strike="noStrike" dirty="0">
                <a:solidFill>
                  <a:srgbClr val="000000"/>
                </a:solidFill>
                <a:latin typeface="Courier New"/>
                <a:ea typeface="DejaVu Sans"/>
              </a:rPr>
              <a:t>    */</a:t>
            </a:r>
            <a:endParaRPr dirty="0"/>
          </a:p>
          <a:p>
            <a:pPr lvl="1">
              <a:lnSpc>
                <a:spcPct val="90000"/>
              </a:lnSpc>
            </a:pPr>
            <a:r>
              <a:rPr lang="en-US" sz="2100" b="1" strike="noStrike" dirty="0">
                <a:solidFill>
                  <a:srgbClr val="000000"/>
                </a:solidFill>
                <a:latin typeface="Courier New"/>
                <a:ea typeface="DejaVu Sans"/>
              </a:rPr>
              <a:t>   function </a:t>
            </a:r>
            <a:r>
              <a:rPr lang="en-US" sz="2100" b="1" strike="noStrike" dirty="0" err="1">
                <a:solidFill>
                  <a:srgbClr val="000000"/>
                </a:solidFill>
                <a:latin typeface="Courier New"/>
                <a:ea typeface="DejaVu Sans"/>
              </a:rPr>
              <a:t>containsVowel</a:t>
            </a:r>
            <a:r>
              <a:rPr lang="en-US" sz="2100" b="1" strike="noStrike" dirty="0">
                <a:solidFill>
                  <a:srgbClr val="000000"/>
                </a:solidFill>
                <a:latin typeface="Courier New"/>
                <a:ea typeface="DejaVu Sans"/>
              </a:rPr>
              <a:t>( </a:t>
            </a:r>
            <a:r>
              <a:rPr lang="en-US" sz="2100" b="1" strike="noStrike" dirty="0" err="1">
                <a:solidFill>
                  <a:srgbClr val="000000"/>
                </a:solidFill>
                <a:latin typeface="Courier New"/>
                <a:ea typeface="DejaVu Sans"/>
              </a:rPr>
              <a:t>str</a:t>
            </a:r>
            <a:r>
              <a:rPr lang="en-US" sz="2100" b="1" strike="noStrike" dirty="0">
                <a:solidFill>
                  <a:srgbClr val="000000"/>
                </a:solidFill>
                <a:latin typeface="Courier New"/>
                <a:ea typeface="DejaVu Sans"/>
              </a:rPr>
              <a:t> ) {</a:t>
            </a:r>
            <a:endParaRPr dirty="0"/>
          </a:p>
          <a:p>
            <a:pPr lvl="1">
              <a:lnSpc>
                <a:spcPct val="90000"/>
              </a:lnSpc>
            </a:pPr>
            <a:r>
              <a:rPr lang="en-US" sz="2100" b="1" strike="noStrike" dirty="0">
                <a:solidFill>
                  <a:srgbClr val="000000"/>
                </a:solidFill>
                <a:latin typeface="Courier New"/>
                <a:ea typeface="DejaVu Sans"/>
              </a:rPr>
              <a:t>      </a:t>
            </a:r>
            <a:r>
              <a:rPr lang="en-US" sz="2100" b="1" strike="noStrike" dirty="0" err="1">
                <a:solidFill>
                  <a:srgbClr val="000000"/>
                </a:solidFill>
                <a:latin typeface="Courier New"/>
                <a:ea typeface="DejaVu Sans"/>
              </a:rPr>
              <a:t>var</a:t>
            </a:r>
            <a:r>
              <a:rPr lang="en-US" sz="2100" b="1" strike="noStrike" dirty="0">
                <a:solidFill>
                  <a:srgbClr val="000000"/>
                </a:solidFill>
                <a:latin typeface="Courier New"/>
                <a:ea typeface="DejaVu Sans"/>
              </a:rPr>
              <a:t> status = false;</a:t>
            </a:r>
            <a:endParaRPr dirty="0"/>
          </a:p>
          <a:p>
            <a:pPr lvl="1">
              <a:lnSpc>
                <a:spcPct val="90000"/>
              </a:lnSpc>
            </a:pPr>
            <a:r>
              <a:rPr lang="en-US" sz="2100" b="1" strike="noStrike" dirty="0">
                <a:solidFill>
                  <a:srgbClr val="000000"/>
                </a:solidFill>
                <a:latin typeface="Courier New"/>
                <a:ea typeface="DejaVu Sans"/>
              </a:rPr>
              <a:t>      </a:t>
            </a:r>
            <a:r>
              <a:rPr lang="en-US" sz="2100" b="1" strike="noStrike" dirty="0" err="1">
                <a:solidFill>
                  <a:srgbClr val="000000"/>
                </a:solidFill>
                <a:latin typeface="Courier New"/>
                <a:ea typeface="DejaVu Sans"/>
              </a:rPr>
              <a:t>var</a:t>
            </a:r>
            <a:r>
              <a:rPr lang="en-US" sz="2100" b="1" strike="noStrike" dirty="0">
                <a:solidFill>
                  <a:srgbClr val="000000"/>
                </a:solidFill>
                <a:latin typeface="Courier New"/>
                <a:ea typeface="DejaVu Sans"/>
              </a:rPr>
              <a:t> regex = /^[a-z</a:t>
            </a:r>
            <a:r>
              <a:rPr lang="en-US" sz="2100" b="1" strike="noStrike" dirty="0" smtClean="0">
                <a:solidFill>
                  <a:srgbClr val="000000"/>
                </a:solidFill>
                <a:latin typeface="Courier New"/>
                <a:ea typeface="DejaVu Sans"/>
              </a:rPr>
              <a:t>]?[</a:t>
            </a:r>
            <a:r>
              <a:rPr lang="en-US" sz="2100" b="1" strike="noStrike" dirty="0" err="1">
                <a:solidFill>
                  <a:srgbClr val="000000"/>
                </a:solidFill>
                <a:latin typeface="Courier New"/>
                <a:ea typeface="DejaVu Sans"/>
              </a:rPr>
              <a:t>aeiou</a:t>
            </a:r>
            <a:r>
              <a:rPr lang="en-US" sz="2100" b="1" strike="noStrike" dirty="0">
                <a:solidFill>
                  <a:srgbClr val="000000"/>
                </a:solidFill>
                <a:latin typeface="Courier New"/>
                <a:ea typeface="DejaVu Sans"/>
              </a:rPr>
              <a:t>][a-z</a:t>
            </a:r>
            <a:r>
              <a:rPr lang="en-US" sz="2100" b="1" strike="noStrike" dirty="0" smtClean="0">
                <a:solidFill>
                  <a:srgbClr val="000000"/>
                </a:solidFill>
                <a:latin typeface="Courier New"/>
                <a:ea typeface="DejaVu Sans"/>
              </a:rPr>
              <a:t>]?$/</a:t>
            </a:r>
            <a:r>
              <a:rPr lang="en-US" sz="2100" b="1" strike="noStrike" dirty="0" err="1">
                <a:solidFill>
                  <a:srgbClr val="000000"/>
                </a:solidFill>
                <a:latin typeface="Courier New"/>
                <a:ea typeface="DejaVu Sans"/>
              </a:rPr>
              <a:t>i</a:t>
            </a:r>
            <a:r>
              <a:rPr lang="en-US" sz="2100" b="1" strike="noStrike" dirty="0">
                <a:solidFill>
                  <a:srgbClr val="000000"/>
                </a:solidFill>
                <a:latin typeface="Courier New"/>
                <a:ea typeface="DejaVu Sans"/>
              </a:rPr>
              <a:t>;</a:t>
            </a:r>
            <a:endParaRPr dirty="0"/>
          </a:p>
          <a:p>
            <a:pPr lvl="1">
              <a:lnSpc>
                <a:spcPct val="90000"/>
              </a:lnSpc>
            </a:pPr>
            <a:endParaRPr dirty="0"/>
          </a:p>
          <a:p>
            <a:pPr lvl="1">
              <a:lnSpc>
                <a:spcPct val="90000"/>
              </a:lnSpc>
            </a:pPr>
            <a:r>
              <a:rPr lang="en-US" sz="2100" b="1" strike="noStrike" dirty="0">
                <a:solidFill>
                  <a:srgbClr val="000000"/>
                </a:solidFill>
                <a:latin typeface="Courier New"/>
                <a:ea typeface="DejaVu Sans"/>
              </a:rPr>
              <a:t>      if ( </a:t>
            </a:r>
            <a:r>
              <a:rPr lang="en-US" sz="2100" b="1" strike="noStrike" dirty="0" err="1">
                <a:solidFill>
                  <a:srgbClr val="000000"/>
                </a:solidFill>
                <a:latin typeface="Courier New"/>
                <a:ea typeface="DejaVu Sans"/>
              </a:rPr>
              <a:t>regex.test</a:t>
            </a:r>
            <a:r>
              <a:rPr lang="en-US" sz="2100" b="1" strike="noStrike" dirty="0">
                <a:solidFill>
                  <a:srgbClr val="000000"/>
                </a:solidFill>
                <a:latin typeface="Courier New"/>
                <a:ea typeface="DejaVu Sans"/>
              </a:rPr>
              <a:t>( </a:t>
            </a:r>
            <a:r>
              <a:rPr lang="en-US" sz="2100" b="1" strike="noStrike" dirty="0" err="1">
                <a:solidFill>
                  <a:srgbClr val="000000"/>
                </a:solidFill>
                <a:latin typeface="Courier New"/>
                <a:ea typeface="DejaVu Sans"/>
              </a:rPr>
              <a:t>str</a:t>
            </a:r>
            <a:r>
              <a:rPr lang="en-US" sz="2100" b="1" strike="noStrike" dirty="0">
                <a:solidFill>
                  <a:srgbClr val="000000"/>
                </a:solidFill>
                <a:latin typeface="Courier New"/>
                <a:ea typeface="DejaVu Sans"/>
              </a:rPr>
              <a:t> ) ||</a:t>
            </a:r>
            <a:endParaRPr dirty="0"/>
          </a:p>
          <a:p>
            <a:pPr lvl="1">
              <a:lnSpc>
                <a:spcPct val="90000"/>
              </a:lnSpc>
            </a:pPr>
            <a:r>
              <a:rPr lang="en-US" sz="2100" b="1" strike="noStrike" dirty="0">
                <a:solidFill>
                  <a:srgbClr val="000000"/>
                </a:solidFill>
                <a:latin typeface="Courier New"/>
                <a:ea typeface="DejaVu Sans"/>
              </a:rPr>
              <a:t>           </a:t>
            </a:r>
            <a:r>
              <a:rPr lang="en-US" sz="2100" b="1" strike="noStrike" dirty="0" err="1">
                <a:solidFill>
                  <a:srgbClr val="000000"/>
                </a:solidFill>
                <a:latin typeface="Courier New"/>
                <a:ea typeface="DejaVu Sans"/>
              </a:rPr>
              <a:t>str.length</a:t>
            </a:r>
            <a:r>
              <a:rPr lang="en-US" sz="2100" b="1" strike="noStrike" dirty="0">
                <a:solidFill>
                  <a:srgbClr val="000000"/>
                </a:solidFill>
                <a:latin typeface="Courier New"/>
                <a:ea typeface="DejaVu Sans"/>
              </a:rPr>
              <a:t> == 0 )</a:t>
            </a:r>
            <a:endParaRPr dirty="0"/>
          </a:p>
          <a:p>
            <a:pPr lvl="1">
              <a:lnSpc>
                <a:spcPct val="90000"/>
              </a:lnSpc>
            </a:pPr>
            <a:r>
              <a:rPr lang="en-US" sz="2100" b="1" strike="noStrike" dirty="0">
                <a:solidFill>
                  <a:srgbClr val="000000"/>
                </a:solidFill>
                <a:latin typeface="Courier New"/>
                <a:ea typeface="DejaVu Sans"/>
              </a:rPr>
              <a:t>      {</a:t>
            </a:r>
            <a:endParaRPr dirty="0"/>
          </a:p>
          <a:p>
            <a:pPr lvl="1">
              <a:lnSpc>
                <a:spcPct val="90000"/>
              </a:lnSpc>
            </a:pPr>
            <a:r>
              <a:rPr lang="en-US" sz="2100" b="1" strike="noStrike" dirty="0">
                <a:solidFill>
                  <a:srgbClr val="000000"/>
                </a:solidFill>
                <a:latin typeface="Courier New"/>
                <a:ea typeface="DejaVu Sans"/>
              </a:rPr>
              <a:t>         status = true;</a:t>
            </a:r>
            <a:endParaRPr dirty="0"/>
          </a:p>
          <a:p>
            <a:pPr lvl="1">
              <a:lnSpc>
                <a:spcPct val="90000"/>
              </a:lnSpc>
            </a:pPr>
            <a:r>
              <a:rPr lang="en-US" sz="2100" b="1" strike="noStrike" dirty="0">
                <a:solidFill>
                  <a:srgbClr val="000000"/>
                </a:solidFill>
                <a:latin typeface="Courier New"/>
                <a:ea typeface="DejaVu Sans"/>
              </a:rPr>
              <a:t>      }</a:t>
            </a:r>
            <a:endParaRPr dirty="0"/>
          </a:p>
          <a:p>
            <a:pPr lvl="1">
              <a:lnSpc>
                <a:spcPct val="90000"/>
              </a:lnSpc>
            </a:pPr>
            <a:endParaRPr dirty="0"/>
          </a:p>
          <a:p>
            <a:pPr lvl="1">
              <a:lnSpc>
                <a:spcPct val="90000"/>
              </a:lnSpc>
            </a:pPr>
            <a:r>
              <a:rPr lang="en-US" sz="2100" b="1" strike="noStrike" dirty="0">
                <a:solidFill>
                  <a:srgbClr val="000000"/>
                </a:solidFill>
                <a:latin typeface="Courier New"/>
                <a:ea typeface="DejaVu Sans"/>
              </a:rPr>
              <a:t>      return( status );</a:t>
            </a:r>
            <a:endParaRPr dirty="0"/>
          </a:p>
          <a:p>
            <a:pPr lvl="1">
              <a:lnSpc>
                <a:spcPct val="90000"/>
              </a:lnSpc>
            </a:pPr>
            <a:r>
              <a:rPr lang="en-US" sz="2100" b="1" strike="noStrike" dirty="0">
                <a:solidFill>
                  <a:srgbClr val="000000"/>
                </a:solidFill>
                <a:latin typeface="Courier New"/>
                <a:ea typeface="DejaVu Sans"/>
              </a:rPr>
              <a:t>   }</a:t>
            </a:r>
            <a:endParaRPr dirty="0"/>
          </a:p>
          <a:p>
            <a:pPr lvl="1">
              <a:lnSpc>
                <a:spcPct val="90000"/>
              </a:lnSpc>
            </a:pPr>
            <a:endParaRPr dirty="0"/>
          </a:p>
          <a:p>
            <a:pPr lvl="1">
              <a:lnSpc>
                <a:spcPct val="90000"/>
              </a:lnSpc>
            </a:pPr>
            <a:r>
              <a:rPr lang="en-US" sz="2100" b="1" strike="noStrike" dirty="0">
                <a:solidFill>
                  <a:srgbClr val="000000"/>
                </a:solidFill>
                <a:latin typeface="Courier New"/>
                <a:ea typeface="DejaVu Sans"/>
              </a:rPr>
              <a:t>   ...</a:t>
            </a:r>
            <a:endParaRPr dirty="0"/>
          </a:p>
          <a:p>
            <a:pPr lvl="1">
              <a:lnSpc>
                <a:spcPct val="90000"/>
              </a:lnSpc>
            </a:pPr>
            <a:r>
              <a:rPr lang="en-US" sz="2100" b="1" strike="noStrike" dirty="0">
                <a:solidFill>
                  <a:srgbClr val="000000"/>
                </a:solidFill>
                <a:latin typeface="Courier New"/>
                <a:ea typeface="DejaVu Sans"/>
              </a:rPr>
              <a:t>&lt;/script&gt;</a:t>
            </a:r>
            <a:endParaRPr dirty="0"/>
          </a:p>
        </p:txBody>
      </p:sp>
      <p:sp>
        <p:nvSpPr>
          <p:cNvPr id="163" name="CustomShape 3"/>
          <p:cNvSpPr/>
          <p:nvPr/>
        </p:nvSpPr>
        <p:spPr>
          <a:xfrm>
            <a:off x="5783040" y="6143040"/>
            <a:ext cx="2617560" cy="402840"/>
          </a:xfrm>
          <a:prstGeom prst="roundRect">
            <a:avLst>
              <a:gd name="adj" fmla="val 13910"/>
            </a:avLst>
          </a:prstGeom>
          <a:ln/>
        </p:spPr>
        <p:style>
          <a:lnRef idx="1">
            <a:schemeClr val="accent5"/>
          </a:lnRef>
          <a:fillRef idx="2">
            <a:schemeClr val="accent5"/>
          </a:fillRef>
          <a:effectRef idx="1">
            <a:schemeClr val="accent5"/>
          </a:effectRef>
          <a:fontRef idx="minor">
            <a:schemeClr val="dk1"/>
          </a:fontRef>
        </p:style>
        <p:txBody>
          <a:bodyPr wrap="none" lIns="90000" tIns="45000" rIns="90000" bIns="45000" anchor="ctr"/>
          <a:lstStyle/>
          <a:p>
            <a:pPr algn="ctr">
              <a:lnSpc>
                <a:spcPct val="100000"/>
              </a:lnSpc>
            </a:pPr>
            <a:r>
              <a:rPr lang="en-US" strike="noStrike" dirty="0">
                <a:solidFill>
                  <a:schemeClr val="bg1"/>
                </a:solidFill>
                <a:latin typeface="Arial"/>
                <a:ea typeface="DejaVu Sans"/>
                <a:hlinkClick r:id="rId2"/>
              </a:rPr>
              <a:t>blurWordValidation.html</a:t>
            </a:r>
            <a:endParaRPr dirty="0">
              <a:solidFill>
                <a:schemeClr val="bg1"/>
              </a:solidFill>
            </a:endParaRPr>
          </a:p>
        </p:txBody>
      </p:sp>
      <p:sp>
        <p:nvSpPr>
          <p:cNvPr id="5" name="CustomShape 3"/>
          <p:cNvSpPr/>
          <p:nvPr/>
        </p:nvSpPr>
        <p:spPr>
          <a:xfrm>
            <a:off x="2807487" y="6144511"/>
            <a:ext cx="2134463" cy="399898"/>
          </a:xfrm>
          <a:prstGeom prst="roundRect">
            <a:avLst>
              <a:gd name="adj" fmla="val 13910"/>
            </a:avLst>
          </a:prstGeom>
          <a:ln/>
        </p:spPr>
        <p:style>
          <a:lnRef idx="1">
            <a:schemeClr val="accent1"/>
          </a:lnRef>
          <a:fillRef idx="2">
            <a:schemeClr val="accent1"/>
          </a:fillRef>
          <a:effectRef idx="1">
            <a:schemeClr val="accent1"/>
          </a:effectRef>
          <a:fontRef idx="minor">
            <a:schemeClr val="dk1"/>
          </a:fontRef>
        </p:style>
        <p:txBody>
          <a:bodyPr wrap="none" lIns="90000" tIns="45000" rIns="90000" bIns="45000" anchor="ctr">
            <a:spAutoFit/>
          </a:bodyPr>
          <a:lstStyle/>
          <a:p>
            <a:pPr algn="ctr">
              <a:lnSpc>
                <a:spcPct val="100000"/>
              </a:lnSpc>
            </a:pPr>
            <a:r>
              <a:rPr lang="en-US" strike="noStrike" dirty="0" smtClean="0">
                <a:solidFill>
                  <a:schemeClr val="bg1"/>
                </a:solidFill>
                <a:latin typeface="Arial"/>
                <a:ea typeface="DejaVu Sans"/>
                <a:hlinkClick r:id="rId3"/>
              </a:rPr>
              <a:t>diff </a:t>
            </a:r>
            <a:r>
              <a:rPr lang="en-US" strike="noStrike" dirty="0" err="1" smtClean="0">
                <a:solidFill>
                  <a:schemeClr val="bg1"/>
                </a:solidFill>
                <a:latin typeface="Arial"/>
                <a:ea typeface="DejaVu Sans"/>
                <a:hlinkClick r:id="rId3"/>
              </a:rPr>
              <a:t>int</a:t>
            </a:r>
            <a:r>
              <a:rPr lang="en-US" strike="noStrike" dirty="0" smtClean="0">
                <a:solidFill>
                  <a:schemeClr val="bg1"/>
                </a:solidFill>
                <a:latin typeface="Arial"/>
                <a:ea typeface="DejaVu Sans"/>
                <a:hlinkClick r:id="rId3"/>
              </a:rPr>
              <a:t> &amp; word valid</a:t>
            </a:r>
            <a:endParaRPr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1"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strike="noStrike" dirty="0" smtClean="0">
                <a:solidFill>
                  <a:srgbClr val="000000"/>
                </a:solidFill>
                <a:latin typeface="Arial"/>
                <a:ea typeface="DejaVu Sans"/>
              </a:rPr>
              <a:t>Discussion Regarding Word Validation</a:t>
            </a:r>
            <a:endParaRPr sz="2800" dirty="0"/>
          </a:p>
        </p:txBody>
      </p:sp>
      <p:sp>
        <p:nvSpPr>
          <p:cNvPr id="152"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800" b="1" strike="noStrike" dirty="0" smtClean="0">
                <a:solidFill>
                  <a:srgbClr val="000000"/>
                </a:solidFill>
                <a:latin typeface="Arial"/>
                <a:ea typeface="DejaVu Sans"/>
              </a:rPr>
              <a:t>Questions:</a:t>
            </a:r>
            <a:endParaRPr sz="2800" dirty="0"/>
          </a:p>
          <a:p>
            <a:pPr marL="801688" lvl="1" indent="-338138">
              <a:lnSpc>
                <a:spcPct val="90000"/>
              </a:lnSpc>
              <a:buFont typeface="Liberation Serif"/>
              <a:buAutoNum type="arabicPeriod"/>
            </a:pPr>
            <a:r>
              <a:rPr lang="en-US" sz="2400" dirty="0" smtClean="0">
                <a:solidFill>
                  <a:srgbClr val="000000"/>
                </a:solidFill>
              </a:rPr>
              <a:t>How would you make a word validator?</a:t>
            </a:r>
          </a:p>
          <a:p>
            <a:pPr marL="801688" lvl="1" indent="-338138">
              <a:lnSpc>
                <a:spcPct val="90000"/>
              </a:lnSpc>
              <a:buFont typeface="Liberation Serif"/>
              <a:buAutoNum type="arabicPeriod"/>
            </a:pPr>
            <a:r>
              <a:rPr lang="en-US" sz="2400" dirty="0" smtClean="0">
                <a:solidFill>
                  <a:srgbClr val="000000"/>
                </a:solidFill>
              </a:rPr>
              <a:t>What rules define a word?</a:t>
            </a:r>
            <a:endParaRPr lang="en-US" sz="2400" dirty="0">
              <a:solidFill>
                <a:srgbClr val="00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505696235"/>
              </p:ext>
            </p:extLst>
          </p:nvPr>
        </p:nvGraphicFramePr>
        <p:xfrm>
          <a:off x="465825" y="3648495"/>
          <a:ext cx="8219895" cy="1381760"/>
        </p:xfrm>
        <a:graphic>
          <a:graphicData uri="http://schemas.openxmlformats.org/drawingml/2006/table">
            <a:tbl>
              <a:tblPr firstRow="1" bandRow="1">
                <a:tableStyleId>{5C22544A-7EE6-4342-B048-85BDC9FD1C3A}</a:tableStyleId>
              </a:tblPr>
              <a:tblGrid>
                <a:gridCol w="2424024">
                  <a:extLst>
                    <a:ext uri="{9D8B030D-6E8A-4147-A177-3AD203B41FA5}">
                      <a16:colId xmlns:a16="http://schemas.microsoft.com/office/drawing/2014/main" val="4107702912"/>
                    </a:ext>
                  </a:extLst>
                </a:gridCol>
                <a:gridCol w="3519577">
                  <a:extLst>
                    <a:ext uri="{9D8B030D-6E8A-4147-A177-3AD203B41FA5}">
                      <a16:colId xmlns:a16="http://schemas.microsoft.com/office/drawing/2014/main" val="793326841"/>
                    </a:ext>
                  </a:extLst>
                </a:gridCol>
                <a:gridCol w="2276294">
                  <a:extLst>
                    <a:ext uri="{9D8B030D-6E8A-4147-A177-3AD203B41FA5}">
                      <a16:colId xmlns:a16="http://schemas.microsoft.com/office/drawing/2014/main" val="1048773786"/>
                    </a:ext>
                  </a:extLst>
                </a:gridCol>
              </a:tblGrid>
              <a:tr h="370840">
                <a:tc>
                  <a:txBody>
                    <a:bodyPr/>
                    <a:lstStyle/>
                    <a:p>
                      <a:pPr algn="ctr"/>
                      <a:r>
                        <a:rPr lang="en-US" dirty="0" smtClean="0"/>
                        <a:t>Iteration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Regular Expression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Incorrect Values Permitted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82050"/>
                  </a:ext>
                </a:extLst>
              </a:tr>
              <a:tr h="370840">
                <a:tc>
                  <a:txBody>
                    <a:bodyPr/>
                    <a:lstStyle/>
                    <a:p>
                      <a:r>
                        <a:rPr lang="en-US" dirty="0" smtClean="0"/>
                        <a:t>Original</a:t>
                      </a:r>
                      <a:r>
                        <a:rPr lang="en-US" baseline="0" dirty="0" smtClean="0"/>
                        <a:t> RE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latin typeface="Courier New" panose="02070309020205020404" pitchFamily="49" charset="0"/>
                          <a:cs typeface="Courier New" panose="02070309020205020404" pitchFamily="49" charset="0"/>
                        </a:rPr>
                        <a:t>/^[a-z]+$/</a:t>
                      </a:r>
                      <a:r>
                        <a:rPr lang="en-US" b="1" dirty="0" err="1" smtClean="0">
                          <a:latin typeface="Courier New" panose="02070309020205020404" pitchFamily="49" charset="0"/>
                          <a:cs typeface="Courier New" panose="02070309020205020404" pitchFamily="49" charset="0"/>
                        </a:rPr>
                        <a:t>i</a:t>
                      </a:r>
                      <a:endParaRPr lang="en-US" b="1"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z, </a:t>
                      </a:r>
                      <a:r>
                        <a:rPr lang="en-US" dirty="0" err="1" smtClean="0"/>
                        <a:t>zz</a:t>
                      </a:r>
                      <a:r>
                        <a:rPr lang="en-US" dirty="0" smtClean="0"/>
                        <a:t>, </a:t>
                      </a:r>
                      <a:r>
                        <a:rPr lang="en-US" dirty="0" err="1" smtClean="0"/>
                        <a:t>zzz</a:t>
                      </a:r>
                      <a:r>
                        <a:rPr lang="en-US" dirty="0" smtClean="0"/>
                        <a:t>, xyz, </a:t>
                      </a:r>
                      <a:r>
                        <a:rPr lang="en-US" dirty="0" err="1" smtClean="0"/>
                        <a:t>wxyz</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8901218"/>
                  </a:ext>
                </a:extLst>
              </a:tr>
              <a:tr h="370840">
                <a:tc>
                  <a:txBody>
                    <a:bodyPr/>
                    <a:lstStyle/>
                    <a:p>
                      <a:r>
                        <a:rPr lang="en-US" dirty="0" smtClean="0"/>
                        <a:t>At least one vowel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latin typeface="Courier New" panose="02070309020205020404" pitchFamily="49" charset="0"/>
                          <a:cs typeface="Courier New" panose="02070309020205020404" pitchFamily="49" charset="0"/>
                        </a:rPr>
                        <a:t>/^[a-z]*[</a:t>
                      </a:r>
                      <a:r>
                        <a:rPr lang="en-US" b="1" dirty="0" err="1" smtClean="0">
                          <a:latin typeface="Courier New" panose="02070309020205020404" pitchFamily="49" charset="0"/>
                          <a:cs typeface="Courier New" panose="02070309020205020404" pitchFamily="49" charset="0"/>
                        </a:rPr>
                        <a:t>aeiou</a:t>
                      </a:r>
                      <a:r>
                        <a:rPr lang="en-US" b="1" dirty="0" smtClean="0">
                          <a:latin typeface="Courier New" panose="02070309020205020404" pitchFamily="49" charset="0"/>
                          <a:cs typeface="Courier New" panose="02070309020205020404" pitchFamily="49" charset="0"/>
                        </a:rPr>
                        <a:t>][a-z]*$/</a:t>
                      </a:r>
                      <a:r>
                        <a:rPr lang="en-US" b="1" dirty="0" err="1" smtClean="0">
                          <a:latin typeface="Courier New" panose="02070309020205020404" pitchFamily="49" charset="0"/>
                          <a:cs typeface="Courier New" panose="02070309020205020404" pitchFamily="49" charset="0"/>
                        </a:rPr>
                        <a:t>i</a:t>
                      </a:r>
                      <a:endParaRPr lang="en-US" b="1"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e, </a:t>
                      </a:r>
                      <a:r>
                        <a:rPr lang="en-US" dirty="0" err="1" smtClean="0"/>
                        <a:t>eieio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6496502"/>
                  </a:ext>
                </a:extLst>
              </a:tr>
            </a:tbl>
          </a:graphicData>
        </a:graphic>
      </p:graphicFrame>
    </p:spTree>
    <p:extLst>
      <p:ext uri="{BB962C8B-B14F-4D97-AF65-F5344CB8AC3E}">
        <p14:creationId xmlns:p14="http://schemas.microsoft.com/office/powerpoint/2010/main" val="45076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7"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1" strike="noStrike" dirty="0" smtClean="0">
                <a:solidFill>
                  <a:srgbClr val="000000"/>
                </a:solidFill>
                <a:latin typeface="Arial"/>
                <a:ea typeface="DejaVu Sans"/>
              </a:rPr>
              <a:t>In-Class Project: Floating point </a:t>
            </a:r>
            <a:r>
              <a:rPr lang="en-US" sz="3200" b="1" strike="noStrike" dirty="0">
                <a:solidFill>
                  <a:srgbClr val="000000"/>
                </a:solidFill>
                <a:latin typeface="Arial"/>
                <a:ea typeface="DejaVu Sans"/>
              </a:rPr>
              <a:t>validation upon entry</a:t>
            </a:r>
            <a:endParaRPr dirty="0"/>
          </a:p>
        </p:txBody>
      </p:sp>
      <p:sp>
        <p:nvSpPr>
          <p:cNvPr id="168"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800" b="1" strike="noStrike" dirty="0">
                <a:solidFill>
                  <a:srgbClr val="000000"/>
                </a:solidFill>
                <a:latin typeface="Arial"/>
                <a:ea typeface="DejaVu Sans"/>
              </a:rPr>
              <a:t>Discussion:</a:t>
            </a:r>
            <a:endParaRPr dirty="0"/>
          </a:p>
          <a:p>
            <a:pPr lvl="1">
              <a:lnSpc>
                <a:spcPct val="90000"/>
              </a:lnSpc>
            </a:pPr>
            <a:r>
              <a:rPr lang="en-US" sz="2400" strike="noStrike" dirty="0">
                <a:solidFill>
                  <a:srgbClr val="000000"/>
                </a:solidFill>
                <a:latin typeface="Arial"/>
                <a:ea typeface="DejaVu Sans"/>
              </a:rPr>
              <a:t>What change would you need to make in order to get this application perform integer validation upon each character?</a:t>
            </a:r>
            <a:endParaRPr dirty="0"/>
          </a:p>
          <a:p>
            <a:pPr>
              <a:lnSpc>
                <a:spcPct val="90000"/>
              </a:lnSpc>
            </a:pPr>
            <a:endParaRPr dirty="0"/>
          </a:p>
          <a:p>
            <a:pPr>
              <a:lnSpc>
                <a:spcPct val="90000"/>
              </a:lnSpc>
            </a:pPr>
            <a:r>
              <a:rPr lang="en-US" sz="2800" b="1" strike="noStrike" dirty="0">
                <a:solidFill>
                  <a:srgbClr val="000000"/>
                </a:solidFill>
                <a:latin typeface="Arial"/>
                <a:ea typeface="DejaVu Sans"/>
              </a:rPr>
              <a:t>Requirements:</a:t>
            </a:r>
            <a:endParaRPr dirty="0"/>
          </a:p>
          <a:p>
            <a:pPr lvl="1">
              <a:lnSpc>
                <a:spcPct val="90000"/>
              </a:lnSpc>
            </a:pPr>
            <a:r>
              <a:rPr lang="en-US" sz="2400" strike="noStrike" dirty="0">
                <a:solidFill>
                  <a:srgbClr val="000000"/>
                </a:solidFill>
                <a:latin typeface="Arial"/>
                <a:ea typeface="DejaVu Sans"/>
              </a:rPr>
              <a:t>Pop-up an alert dialog </a:t>
            </a:r>
            <a:r>
              <a:rPr lang="en-US" sz="2400" strike="noStrike" dirty="0" smtClean="0">
                <a:solidFill>
                  <a:srgbClr val="000000"/>
                </a:solidFill>
                <a:latin typeface="Arial"/>
                <a:ea typeface="DejaVu Sans"/>
              </a:rPr>
              <a:t>after every </a:t>
            </a:r>
            <a:r>
              <a:rPr lang="en-US" sz="2400" strike="noStrike" dirty="0">
                <a:solidFill>
                  <a:srgbClr val="000000"/>
                </a:solidFill>
                <a:latin typeface="Arial"/>
                <a:ea typeface="DejaVu Sans"/>
              </a:rPr>
              <a:t>character </a:t>
            </a:r>
            <a:r>
              <a:rPr lang="en-US" sz="2400" strike="noStrike" dirty="0" smtClean="0">
                <a:solidFill>
                  <a:srgbClr val="000000"/>
                </a:solidFill>
                <a:latin typeface="Arial"/>
                <a:ea typeface="DejaVu Sans"/>
              </a:rPr>
              <a:t>entered that </a:t>
            </a:r>
            <a:r>
              <a:rPr lang="en-US" sz="2400" strike="noStrike" dirty="0">
                <a:solidFill>
                  <a:srgbClr val="000000"/>
                </a:solidFill>
                <a:latin typeface="Arial"/>
                <a:ea typeface="DejaVu Sans"/>
              </a:rPr>
              <a:t>is not an integer.</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1" strike="noStrike" dirty="0" smtClean="0">
                <a:solidFill>
                  <a:srgbClr val="000000"/>
                </a:solidFill>
                <a:latin typeface="Arial"/>
                <a:ea typeface="DejaVu Sans"/>
              </a:rPr>
              <a:t>In-Class: </a:t>
            </a:r>
            <a:r>
              <a:rPr lang="en-US" sz="3200" b="1" strike="noStrike" dirty="0" err="1" smtClean="0">
                <a:solidFill>
                  <a:srgbClr val="000000"/>
                </a:solidFill>
                <a:latin typeface="Arial"/>
                <a:ea typeface="DejaVu Sans"/>
              </a:rPr>
              <a:t>keyup</a:t>
            </a:r>
            <a:r>
              <a:rPr lang="en-US" sz="3200" b="1" strike="noStrike" dirty="0">
                <a:solidFill>
                  <a:srgbClr val="000000"/>
                </a:solidFill>
                <a:latin typeface="Arial"/>
                <a:ea typeface="DejaVu Sans"/>
              </a:rPr>
              <a:t>() </a:t>
            </a:r>
            <a:r>
              <a:rPr lang="en-US" sz="3200" b="1" strike="noStrike" dirty="0" smtClean="0">
                <a:solidFill>
                  <a:srgbClr val="000000"/>
                </a:solidFill>
                <a:latin typeface="Arial"/>
                <a:ea typeface="DejaVu Sans"/>
              </a:rPr>
              <a:t>number </a:t>
            </a:r>
            <a:r>
              <a:rPr lang="en-US" sz="3200" b="1" strike="noStrike" dirty="0">
                <a:solidFill>
                  <a:srgbClr val="000000"/>
                </a:solidFill>
                <a:latin typeface="Arial"/>
                <a:ea typeface="DejaVu Sans"/>
              </a:rPr>
              <a:t>validation </a:t>
            </a:r>
            <a:r>
              <a:rPr lang="en-US" sz="3200" b="1" strike="noStrike" dirty="0" smtClean="0">
                <a:solidFill>
                  <a:srgbClr val="000000"/>
                </a:solidFill>
                <a:latin typeface="Arial"/>
                <a:ea typeface="DejaVu Sans"/>
              </a:rPr>
              <a:t>[#1]</a:t>
            </a:r>
            <a:endParaRPr dirty="0"/>
          </a:p>
        </p:txBody>
      </p:sp>
      <p:sp>
        <p:nvSpPr>
          <p:cNvPr id="173"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a:lnSpc>
                <a:spcPct val="90000"/>
              </a:lnSpc>
            </a:pPr>
            <a:r>
              <a:rPr lang="en-US" sz="2800" b="1" strike="noStrike" dirty="0">
                <a:solidFill>
                  <a:srgbClr val="000000"/>
                </a:solidFill>
                <a:latin typeface="Arial"/>
                <a:ea typeface="DejaVu Sans"/>
              </a:rPr>
              <a:t>Discussion:</a:t>
            </a:r>
            <a:endParaRPr dirty="0"/>
          </a:p>
          <a:p>
            <a:pPr lvl="1">
              <a:lnSpc>
                <a:spcPct val="90000"/>
              </a:lnSpc>
            </a:pPr>
            <a:r>
              <a:rPr lang="en-US" sz="2400" strike="noStrike" dirty="0">
                <a:solidFill>
                  <a:srgbClr val="000000"/>
                </a:solidFill>
                <a:latin typeface="Arial"/>
                <a:ea typeface="DejaVu Sans"/>
              </a:rPr>
              <a:t>The </a:t>
            </a:r>
            <a:r>
              <a:rPr lang="en-US" sz="2400" strike="noStrike" dirty="0" err="1">
                <a:solidFill>
                  <a:srgbClr val="000000"/>
                </a:solidFill>
                <a:latin typeface="Arial"/>
                <a:ea typeface="DejaVu Sans"/>
              </a:rPr>
              <a:t>keyup</a:t>
            </a:r>
            <a:r>
              <a:rPr lang="en-US" sz="2400" strike="noStrike" dirty="0">
                <a:solidFill>
                  <a:srgbClr val="000000"/>
                </a:solidFill>
                <a:latin typeface="Arial"/>
                <a:ea typeface="DejaVu Sans"/>
              </a:rPr>
              <a:t>() method is used to perform field validation immediately after the user has typed a </a:t>
            </a:r>
            <a:r>
              <a:rPr lang="en-US" sz="2400" strike="noStrike" dirty="0" smtClean="0">
                <a:solidFill>
                  <a:srgbClr val="000000"/>
                </a:solidFill>
                <a:latin typeface="Arial"/>
                <a:ea typeface="DejaVu Sans"/>
              </a:rPr>
              <a:t>character. The </a:t>
            </a:r>
            <a:r>
              <a:rPr lang="en-US" sz="2400" strike="noStrike" dirty="0" err="1">
                <a:solidFill>
                  <a:srgbClr val="000000"/>
                </a:solidFill>
                <a:latin typeface="Arial"/>
                <a:ea typeface="DejaVu Sans"/>
              </a:rPr>
              <a:t>keyup</a:t>
            </a:r>
            <a:r>
              <a:rPr lang="en-US" sz="2400" strike="noStrike" dirty="0">
                <a:solidFill>
                  <a:srgbClr val="000000"/>
                </a:solidFill>
                <a:latin typeface="Arial"/>
                <a:ea typeface="DejaVu Sans"/>
              </a:rPr>
              <a:t>() event is preferred over the </a:t>
            </a:r>
            <a:r>
              <a:rPr lang="en-US" sz="2400" strike="noStrike" dirty="0" err="1">
                <a:solidFill>
                  <a:srgbClr val="000000"/>
                </a:solidFill>
                <a:latin typeface="Arial"/>
                <a:ea typeface="DejaVu Sans"/>
              </a:rPr>
              <a:t>keydown</a:t>
            </a:r>
            <a:r>
              <a:rPr lang="en-US" sz="2400" strike="noStrike" dirty="0">
                <a:solidFill>
                  <a:srgbClr val="000000"/>
                </a:solidFill>
                <a:latin typeface="Arial"/>
                <a:ea typeface="DejaVu Sans"/>
              </a:rPr>
              <a:t>() when you wish to obtain the character the user entered.</a:t>
            </a:r>
            <a:endParaRPr dirty="0"/>
          </a:p>
          <a:p>
            <a:pPr>
              <a:lnSpc>
                <a:spcPct val="90000"/>
              </a:lnSpc>
            </a:pPr>
            <a:endParaRPr dirty="0"/>
          </a:p>
          <a:p>
            <a:pPr>
              <a:lnSpc>
                <a:spcPct val="90000"/>
              </a:lnSpc>
            </a:pPr>
            <a:r>
              <a:rPr lang="en-US" sz="2800" b="1" dirty="0">
                <a:solidFill>
                  <a:srgbClr val="000000"/>
                </a:solidFill>
              </a:rPr>
              <a:t>Script Example [Part 1 ready() method]:</a:t>
            </a:r>
            <a:endParaRPr lang="en-US" sz="2800" dirty="0"/>
          </a:p>
          <a:p>
            <a:pPr lvl="1">
              <a:lnSpc>
                <a:spcPct val="90000"/>
              </a:lnSpc>
            </a:pPr>
            <a:r>
              <a:rPr lang="en-US" sz="2100" b="1" strike="noStrike" dirty="0" smtClean="0">
                <a:solidFill>
                  <a:srgbClr val="000000"/>
                </a:solidFill>
                <a:latin typeface="Courier New"/>
                <a:ea typeface="DejaVu Sans"/>
              </a:rPr>
              <a:t>&lt;</a:t>
            </a:r>
            <a:r>
              <a:rPr lang="en-US" sz="2100" b="1" strike="noStrike" dirty="0">
                <a:solidFill>
                  <a:srgbClr val="000000"/>
                </a:solidFill>
                <a:latin typeface="Courier New"/>
                <a:ea typeface="DejaVu Sans"/>
              </a:rPr>
              <a:t>script&gt;</a:t>
            </a:r>
            <a:endParaRPr dirty="0"/>
          </a:p>
          <a:p>
            <a:pPr lvl="1">
              <a:lnSpc>
                <a:spcPct val="90000"/>
              </a:lnSpc>
            </a:pPr>
            <a:r>
              <a:rPr lang="en-US" sz="2100" b="1" strike="noStrike" dirty="0">
                <a:solidFill>
                  <a:srgbClr val="000000"/>
                </a:solidFill>
                <a:latin typeface="Courier New"/>
                <a:ea typeface="DejaVu Sans"/>
              </a:rPr>
              <a:t>   ...</a:t>
            </a:r>
            <a:endParaRPr dirty="0"/>
          </a:p>
          <a:p>
            <a:pPr lvl="1">
              <a:lnSpc>
                <a:spcPct val="90000"/>
              </a:lnSpc>
            </a:pPr>
            <a:endParaRPr dirty="0"/>
          </a:p>
          <a:p>
            <a:pPr lvl="1">
              <a:lnSpc>
                <a:spcPct val="90000"/>
              </a:lnSpc>
            </a:pPr>
            <a:r>
              <a:rPr lang="en-US" sz="2100" b="1" strike="noStrike" dirty="0">
                <a:solidFill>
                  <a:srgbClr val="000000"/>
                </a:solidFill>
                <a:latin typeface="Courier New"/>
                <a:ea typeface="DejaVu Sans"/>
              </a:rPr>
              <a:t>   $( 'document' ).ready( function() {</a:t>
            </a:r>
            <a:endParaRPr dirty="0"/>
          </a:p>
          <a:p>
            <a:pPr lvl="1">
              <a:lnSpc>
                <a:spcPct val="90000"/>
              </a:lnSpc>
            </a:pPr>
            <a:r>
              <a:rPr lang="en-US" sz="2100" b="1" strike="noStrike" dirty="0">
                <a:solidFill>
                  <a:srgbClr val="000000"/>
                </a:solidFill>
                <a:latin typeface="Courier New"/>
                <a:ea typeface="DejaVu Sans"/>
              </a:rPr>
              <a:t>      $( 'input' ).</a:t>
            </a:r>
            <a:r>
              <a:rPr lang="en-US" sz="2100" b="1" strike="noStrike" dirty="0" err="1">
                <a:solidFill>
                  <a:srgbClr val="000000"/>
                </a:solidFill>
                <a:latin typeface="Courier New"/>
                <a:ea typeface="DejaVu Sans"/>
              </a:rPr>
              <a:t>keyup</a:t>
            </a:r>
            <a:r>
              <a:rPr lang="en-US" sz="2100" b="1" strike="noStrike" dirty="0">
                <a:solidFill>
                  <a:srgbClr val="000000"/>
                </a:solidFill>
                <a:latin typeface="Courier New"/>
                <a:ea typeface="DejaVu Sans"/>
              </a:rPr>
              <a:t>( function( event ) {</a:t>
            </a:r>
            <a:endParaRPr dirty="0"/>
          </a:p>
          <a:p>
            <a:pPr lvl="1">
              <a:lnSpc>
                <a:spcPct val="90000"/>
              </a:lnSpc>
            </a:pPr>
            <a:r>
              <a:rPr lang="en-US" sz="2100" b="1" strike="noStrike" dirty="0">
                <a:solidFill>
                  <a:srgbClr val="000000"/>
                </a:solidFill>
                <a:latin typeface="Courier New"/>
                <a:ea typeface="DejaVu Sans"/>
              </a:rPr>
              <a:t>         </a:t>
            </a:r>
            <a:r>
              <a:rPr lang="en-US" sz="2100" b="1" strike="noStrike" dirty="0" err="1">
                <a:solidFill>
                  <a:srgbClr val="000000"/>
                </a:solidFill>
                <a:latin typeface="Courier New"/>
                <a:ea typeface="DejaVu Sans"/>
              </a:rPr>
              <a:t>var</a:t>
            </a:r>
            <a:r>
              <a:rPr lang="en-US" sz="2100" b="1" strike="noStrike" dirty="0">
                <a:solidFill>
                  <a:srgbClr val="000000"/>
                </a:solidFill>
                <a:latin typeface="Courier New"/>
                <a:ea typeface="DejaVu Sans"/>
              </a:rPr>
              <a:t> </a:t>
            </a:r>
            <a:r>
              <a:rPr lang="en-US" sz="2100" b="1" strike="noStrike" dirty="0" err="1">
                <a:solidFill>
                  <a:srgbClr val="000000"/>
                </a:solidFill>
                <a:latin typeface="Courier New"/>
                <a:ea typeface="DejaVu Sans"/>
              </a:rPr>
              <a:t>str</a:t>
            </a:r>
            <a:r>
              <a:rPr lang="en-US" sz="2100" b="1" strike="noStrike" dirty="0">
                <a:solidFill>
                  <a:srgbClr val="000000"/>
                </a:solidFill>
                <a:latin typeface="Courier New"/>
                <a:ea typeface="DejaVu Sans"/>
              </a:rPr>
              <a:t> = $(this).</a:t>
            </a:r>
            <a:r>
              <a:rPr lang="en-US" sz="2100" b="1" strike="noStrike" dirty="0" err="1">
                <a:solidFill>
                  <a:srgbClr val="000000"/>
                </a:solidFill>
                <a:latin typeface="Courier New"/>
                <a:ea typeface="DejaVu Sans"/>
              </a:rPr>
              <a:t>val</a:t>
            </a:r>
            <a:r>
              <a:rPr lang="en-US" sz="2100" b="1" strike="noStrike" dirty="0">
                <a:solidFill>
                  <a:srgbClr val="000000"/>
                </a:solidFill>
                <a:latin typeface="Courier New"/>
                <a:ea typeface="DejaVu Sans"/>
              </a:rPr>
              <a:t>();</a:t>
            </a:r>
            <a:endParaRPr dirty="0"/>
          </a:p>
          <a:p>
            <a:pPr lvl="1">
              <a:lnSpc>
                <a:spcPct val="90000"/>
              </a:lnSpc>
            </a:pPr>
            <a:endParaRPr dirty="0"/>
          </a:p>
          <a:p>
            <a:pPr lvl="1">
              <a:lnSpc>
                <a:spcPct val="90000"/>
              </a:lnSpc>
            </a:pPr>
            <a:r>
              <a:rPr lang="en-US" sz="2100" b="1" strike="noStrike" dirty="0">
                <a:solidFill>
                  <a:srgbClr val="000000"/>
                </a:solidFill>
                <a:latin typeface="Courier New"/>
                <a:ea typeface="DejaVu Sans"/>
              </a:rPr>
              <a:t>         if ( ! </a:t>
            </a:r>
            <a:r>
              <a:rPr lang="en-US" sz="2100" b="1" strike="noStrike" dirty="0" err="1">
                <a:solidFill>
                  <a:srgbClr val="000000"/>
                </a:solidFill>
                <a:latin typeface="Courier New"/>
                <a:ea typeface="DejaVu Sans"/>
              </a:rPr>
              <a:t>isNumber</a:t>
            </a:r>
            <a:r>
              <a:rPr lang="en-US" sz="2100" b="1" strike="noStrike" dirty="0">
                <a:solidFill>
                  <a:srgbClr val="000000"/>
                </a:solidFill>
                <a:latin typeface="Courier New"/>
                <a:ea typeface="DejaVu Sans"/>
              </a:rPr>
              <a:t>( </a:t>
            </a:r>
            <a:r>
              <a:rPr lang="en-US" sz="2100" b="1" strike="noStrike" dirty="0" err="1">
                <a:solidFill>
                  <a:srgbClr val="000000"/>
                </a:solidFill>
                <a:latin typeface="Courier New"/>
                <a:ea typeface="DejaVu Sans"/>
              </a:rPr>
              <a:t>str</a:t>
            </a:r>
            <a:r>
              <a:rPr lang="en-US" sz="2100" b="1" strike="noStrike" dirty="0">
                <a:solidFill>
                  <a:srgbClr val="000000"/>
                </a:solidFill>
                <a:latin typeface="Courier New"/>
                <a:ea typeface="DejaVu Sans"/>
              </a:rPr>
              <a:t> ) )</a:t>
            </a:r>
            <a:endParaRPr dirty="0"/>
          </a:p>
          <a:p>
            <a:pPr lvl="1">
              <a:lnSpc>
                <a:spcPct val="90000"/>
              </a:lnSpc>
            </a:pPr>
            <a:r>
              <a:rPr lang="en-US" sz="2100" b="1" strike="noStrike" dirty="0">
                <a:solidFill>
                  <a:srgbClr val="000000"/>
                </a:solidFill>
                <a:latin typeface="Courier New"/>
                <a:ea typeface="DejaVu Sans"/>
              </a:rPr>
              <a:t>         {</a:t>
            </a:r>
            <a:endParaRPr dirty="0"/>
          </a:p>
          <a:p>
            <a:pPr lvl="1">
              <a:lnSpc>
                <a:spcPct val="90000"/>
              </a:lnSpc>
            </a:pPr>
            <a:r>
              <a:rPr lang="en-US" sz="2100" b="1" strike="noStrike" dirty="0">
                <a:solidFill>
                  <a:srgbClr val="000000"/>
                </a:solidFill>
                <a:latin typeface="Courier New"/>
                <a:ea typeface="DejaVu Sans"/>
              </a:rPr>
              <a:t>            alert( 'String "' + </a:t>
            </a:r>
            <a:r>
              <a:rPr lang="en-US" sz="2100" b="1" strike="noStrike" dirty="0" err="1">
                <a:solidFill>
                  <a:srgbClr val="000000"/>
                </a:solidFill>
                <a:latin typeface="Courier New"/>
                <a:ea typeface="DejaVu Sans"/>
              </a:rPr>
              <a:t>str</a:t>
            </a:r>
            <a:r>
              <a:rPr lang="en-US" sz="2100" b="1" strike="noStrike" dirty="0">
                <a:solidFill>
                  <a:srgbClr val="000000"/>
                </a:solidFill>
                <a:latin typeface="Courier New"/>
                <a:ea typeface="DejaVu Sans"/>
              </a:rPr>
              <a:t> +</a:t>
            </a:r>
            <a:endParaRPr dirty="0"/>
          </a:p>
          <a:p>
            <a:pPr lvl="1">
              <a:lnSpc>
                <a:spcPct val="90000"/>
              </a:lnSpc>
            </a:pPr>
            <a:r>
              <a:rPr lang="en-US" sz="2100" b="1" strike="noStrike" dirty="0">
                <a:solidFill>
                  <a:srgbClr val="000000"/>
                </a:solidFill>
                <a:latin typeface="Courier New"/>
                <a:ea typeface="DejaVu Sans"/>
              </a:rPr>
              <a:t>                 '" is not a number.' );</a:t>
            </a:r>
            <a:endParaRPr dirty="0"/>
          </a:p>
          <a:p>
            <a:pPr lvl="1">
              <a:lnSpc>
                <a:spcPct val="90000"/>
              </a:lnSpc>
            </a:pPr>
            <a:r>
              <a:rPr lang="en-US" sz="2100" b="1" strike="noStrike" dirty="0">
                <a:solidFill>
                  <a:srgbClr val="000000"/>
                </a:solidFill>
                <a:latin typeface="Courier New"/>
                <a:ea typeface="DejaVu Sans"/>
              </a:rPr>
              <a:t>         }</a:t>
            </a:r>
            <a:endParaRPr dirty="0"/>
          </a:p>
          <a:p>
            <a:pPr lvl="1">
              <a:lnSpc>
                <a:spcPct val="90000"/>
              </a:lnSpc>
            </a:pPr>
            <a:r>
              <a:rPr lang="en-US" sz="2100" b="1" strike="noStrike" dirty="0">
                <a:solidFill>
                  <a:srgbClr val="000000"/>
                </a:solidFill>
                <a:latin typeface="Courier New"/>
                <a:ea typeface="DejaVu Sans"/>
              </a:rPr>
              <a:t>      });</a:t>
            </a:r>
            <a:endParaRPr dirty="0"/>
          </a:p>
          <a:p>
            <a:pPr lvl="1">
              <a:lnSpc>
                <a:spcPct val="90000"/>
              </a:lnSpc>
            </a:pPr>
            <a:r>
              <a:rPr lang="en-US" sz="2100" b="1" strike="noStrike" dirty="0">
                <a:solidFill>
                  <a:srgbClr val="000000"/>
                </a:solidFill>
                <a:latin typeface="Courier New"/>
                <a:ea typeface="DejaVu Sans"/>
              </a:rPr>
              <a:t>   });</a:t>
            </a:r>
            <a:endParaRPr dirty="0"/>
          </a:p>
          <a:p>
            <a:pPr lvl="1">
              <a:lnSpc>
                <a:spcPct val="90000"/>
              </a:lnSpc>
            </a:pPr>
            <a:r>
              <a:rPr lang="en-US" sz="2100" b="1" strike="noStrike" dirty="0">
                <a:solidFill>
                  <a:srgbClr val="000000"/>
                </a:solidFill>
                <a:latin typeface="Courier New"/>
                <a:ea typeface="DejaVu Sans"/>
              </a:rPr>
              <a:t>&lt;/script&gt;</a:t>
            </a:r>
            <a:endParaRPr dirty="0"/>
          </a:p>
        </p:txBody>
      </p:sp>
      <p:sp>
        <p:nvSpPr>
          <p:cNvPr id="174" name="CustomShape 3"/>
          <p:cNvSpPr/>
          <p:nvPr/>
        </p:nvSpPr>
        <p:spPr>
          <a:xfrm>
            <a:off x="5535360" y="6143040"/>
            <a:ext cx="3112920" cy="402840"/>
          </a:xfrm>
          <a:prstGeom prst="roundRect">
            <a:avLst>
              <a:gd name="adj" fmla="val 13910"/>
            </a:avLst>
          </a:prstGeom>
          <a:ln/>
        </p:spPr>
        <p:style>
          <a:lnRef idx="1">
            <a:schemeClr val="accent5"/>
          </a:lnRef>
          <a:fillRef idx="2">
            <a:schemeClr val="accent5"/>
          </a:fillRef>
          <a:effectRef idx="1">
            <a:schemeClr val="accent5"/>
          </a:effectRef>
          <a:fontRef idx="minor">
            <a:schemeClr val="dk1"/>
          </a:fontRef>
        </p:style>
        <p:txBody>
          <a:bodyPr wrap="none" lIns="90000" tIns="45000" rIns="90000" bIns="45000" anchor="ctr"/>
          <a:lstStyle/>
          <a:p>
            <a:pPr algn="ctr">
              <a:lnSpc>
                <a:spcPct val="100000"/>
              </a:lnSpc>
            </a:pPr>
            <a:r>
              <a:rPr lang="en-US" strike="noStrike" dirty="0">
                <a:solidFill>
                  <a:schemeClr val="bg1"/>
                </a:solidFill>
                <a:latin typeface="Arial"/>
                <a:ea typeface="DejaVu Sans"/>
                <a:hlinkClick r:id="rId2"/>
              </a:rPr>
              <a:t>keyupNumberValidation.html</a:t>
            </a:r>
            <a:endParaRPr dirty="0">
              <a:solidFill>
                <a:schemeClr val="bg1"/>
              </a:solidFill>
            </a:endParaRPr>
          </a:p>
        </p:txBody>
      </p:sp>
      <p:sp>
        <p:nvSpPr>
          <p:cNvPr id="5" name="CustomShape 3"/>
          <p:cNvSpPr/>
          <p:nvPr/>
        </p:nvSpPr>
        <p:spPr>
          <a:xfrm>
            <a:off x="2703903" y="6144511"/>
            <a:ext cx="2341632" cy="399898"/>
          </a:xfrm>
          <a:prstGeom prst="roundRect">
            <a:avLst>
              <a:gd name="adj" fmla="val 13910"/>
            </a:avLst>
          </a:prstGeom>
          <a:ln/>
        </p:spPr>
        <p:style>
          <a:lnRef idx="1">
            <a:schemeClr val="accent1"/>
          </a:lnRef>
          <a:fillRef idx="2">
            <a:schemeClr val="accent1"/>
          </a:fillRef>
          <a:effectRef idx="1">
            <a:schemeClr val="accent1"/>
          </a:effectRef>
          <a:fontRef idx="minor">
            <a:schemeClr val="dk1"/>
          </a:fontRef>
        </p:style>
        <p:txBody>
          <a:bodyPr wrap="none" lIns="90000" tIns="45000" rIns="90000" bIns="45000" anchor="ctr">
            <a:spAutoFit/>
          </a:bodyPr>
          <a:lstStyle/>
          <a:p>
            <a:pPr algn="ctr">
              <a:lnSpc>
                <a:spcPct val="100000"/>
              </a:lnSpc>
            </a:pPr>
            <a:r>
              <a:rPr lang="en-US" strike="noStrike" dirty="0" smtClean="0">
                <a:solidFill>
                  <a:schemeClr val="bg1"/>
                </a:solidFill>
                <a:latin typeface="Arial"/>
                <a:ea typeface="DejaVu Sans"/>
                <a:hlinkClick r:id="rId3"/>
              </a:rPr>
              <a:t>diff </a:t>
            </a:r>
            <a:r>
              <a:rPr lang="en-US" strike="noStrike" dirty="0" err="1" smtClean="0">
                <a:solidFill>
                  <a:schemeClr val="bg1"/>
                </a:solidFill>
                <a:latin typeface="Arial"/>
                <a:ea typeface="DejaVu Sans"/>
                <a:hlinkClick r:id="rId3"/>
              </a:rPr>
              <a:t>num</a:t>
            </a:r>
            <a:r>
              <a:rPr lang="en-US" strike="noStrike" dirty="0" smtClean="0">
                <a:solidFill>
                  <a:schemeClr val="bg1"/>
                </a:solidFill>
                <a:latin typeface="Arial"/>
                <a:ea typeface="DejaVu Sans"/>
                <a:hlinkClick r:id="rId3"/>
              </a:rPr>
              <a:t> &amp; word valid</a:t>
            </a:r>
            <a:endParaRPr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9"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b="1" strike="noStrike" dirty="0" smtClean="0">
                <a:solidFill>
                  <a:srgbClr val="000000"/>
                </a:solidFill>
                <a:latin typeface="Arial"/>
                <a:ea typeface="DejaVu Sans"/>
              </a:rPr>
              <a:t>In-Class: </a:t>
            </a:r>
            <a:r>
              <a:rPr lang="en-US" sz="3200" b="1" strike="noStrike" dirty="0" err="1" smtClean="0">
                <a:solidFill>
                  <a:srgbClr val="000000"/>
                </a:solidFill>
                <a:latin typeface="Arial"/>
                <a:ea typeface="DejaVu Sans"/>
              </a:rPr>
              <a:t>keyup</a:t>
            </a:r>
            <a:r>
              <a:rPr lang="en-US" sz="3200" b="1" strike="noStrike" dirty="0">
                <a:solidFill>
                  <a:srgbClr val="000000"/>
                </a:solidFill>
                <a:latin typeface="Arial"/>
                <a:ea typeface="DejaVu Sans"/>
              </a:rPr>
              <a:t>() </a:t>
            </a:r>
            <a:r>
              <a:rPr lang="en-US" sz="3200" b="1" strike="noStrike" dirty="0" smtClean="0">
                <a:solidFill>
                  <a:srgbClr val="000000"/>
                </a:solidFill>
                <a:latin typeface="Arial"/>
                <a:ea typeface="DejaVu Sans"/>
              </a:rPr>
              <a:t>number </a:t>
            </a:r>
            <a:r>
              <a:rPr lang="en-US" sz="3200" b="1" strike="noStrike" dirty="0">
                <a:solidFill>
                  <a:srgbClr val="000000"/>
                </a:solidFill>
                <a:latin typeface="Arial"/>
                <a:ea typeface="DejaVu Sans"/>
              </a:rPr>
              <a:t>validation </a:t>
            </a:r>
            <a:r>
              <a:rPr lang="en-US" sz="3200" b="1" strike="noStrike" dirty="0" smtClean="0">
                <a:solidFill>
                  <a:srgbClr val="000000"/>
                </a:solidFill>
                <a:latin typeface="Arial"/>
                <a:ea typeface="DejaVu Sans"/>
              </a:rPr>
              <a:t>[#2]</a:t>
            </a:r>
            <a:endParaRPr dirty="0"/>
          </a:p>
        </p:txBody>
      </p:sp>
      <p:sp>
        <p:nvSpPr>
          <p:cNvPr id="170"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7500" lnSpcReduction="20000"/>
          </a:bodyPr>
          <a:lstStyle/>
          <a:p>
            <a:pPr>
              <a:lnSpc>
                <a:spcPct val="90000"/>
              </a:lnSpc>
            </a:pPr>
            <a:r>
              <a:rPr lang="en-US" sz="2800" b="1" strike="noStrike" dirty="0">
                <a:solidFill>
                  <a:srgbClr val="000000"/>
                </a:solidFill>
                <a:latin typeface="Arial"/>
                <a:ea typeface="DejaVu Sans"/>
              </a:rPr>
              <a:t>Discussion:</a:t>
            </a:r>
            <a:endParaRPr dirty="0"/>
          </a:p>
          <a:p>
            <a:pPr lvl="1">
              <a:lnSpc>
                <a:spcPct val="90000"/>
              </a:lnSpc>
            </a:pPr>
            <a:r>
              <a:rPr lang="en-US" sz="2400" strike="noStrike" dirty="0" smtClean="0">
                <a:solidFill>
                  <a:srgbClr val="000000"/>
                </a:solidFill>
                <a:latin typeface="Arial"/>
                <a:ea typeface="DejaVu Sans"/>
              </a:rPr>
              <a:t>This is the exact same code used for number validation mentioned earlier.</a:t>
            </a:r>
            <a:endParaRPr dirty="0"/>
          </a:p>
          <a:p>
            <a:pPr>
              <a:lnSpc>
                <a:spcPct val="90000"/>
              </a:lnSpc>
            </a:pPr>
            <a:endParaRPr dirty="0"/>
          </a:p>
          <a:p>
            <a:pPr>
              <a:lnSpc>
                <a:spcPct val="90000"/>
              </a:lnSpc>
            </a:pPr>
            <a:r>
              <a:rPr lang="en-US" sz="2800" b="1" dirty="0">
                <a:solidFill>
                  <a:srgbClr val="000000"/>
                </a:solidFill>
              </a:rPr>
              <a:t>Script Example [Part 2 Custom Function]:</a:t>
            </a:r>
            <a:endParaRPr lang="en-US" sz="2800" dirty="0"/>
          </a:p>
          <a:p>
            <a:pPr lvl="1">
              <a:lnSpc>
                <a:spcPct val="90000"/>
              </a:lnSpc>
            </a:pPr>
            <a:r>
              <a:rPr lang="en-US" sz="2100" b="1" strike="noStrike" dirty="0" smtClean="0">
                <a:solidFill>
                  <a:srgbClr val="000000"/>
                </a:solidFill>
                <a:latin typeface="Courier New"/>
                <a:ea typeface="DejaVu Sans"/>
              </a:rPr>
              <a:t>&lt;</a:t>
            </a:r>
            <a:r>
              <a:rPr lang="en-US" sz="2100" b="1" strike="noStrike" dirty="0">
                <a:solidFill>
                  <a:srgbClr val="000000"/>
                </a:solidFill>
                <a:latin typeface="Courier New"/>
                <a:ea typeface="DejaVu Sans"/>
              </a:rPr>
              <a:t>script&gt;</a:t>
            </a:r>
            <a:endParaRPr dirty="0"/>
          </a:p>
          <a:p>
            <a:pPr lvl="1">
              <a:lnSpc>
                <a:spcPct val="90000"/>
              </a:lnSpc>
            </a:pPr>
            <a:r>
              <a:rPr lang="en-US" sz="2100" b="1" strike="noStrike" dirty="0">
                <a:solidFill>
                  <a:srgbClr val="000000"/>
                </a:solidFill>
                <a:latin typeface="Courier New"/>
                <a:ea typeface="DejaVu Sans"/>
              </a:rPr>
              <a:t>   /**</a:t>
            </a:r>
            <a:endParaRPr dirty="0"/>
          </a:p>
          <a:p>
            <a:pPr lvl="1">
              <a:lnSpc>
                <a:spcPct val="90000"/>
              </a:lnSpc>
            </a:pPr>
            <a:r>
              <a:rPr lang="en-US" sz="2100" b="1" strike="noStrike" dirty="0">
                <a:solidFill>
                  <a:srgbClr val="000000"/>
                </a:solidFill>
                <a:latin typeface="Courier New"/>
                <a:ea typeface="DejaVu Sans"/>
              </a:rPr>
              <a:t>    * Uses regular expression to determine if passed</a:t>
            </a:r>
            <a:endParaRPr dirty="0"/>
          </a:p>
          <a:p>
            <a:pPr lvl="1">
              <a:lnSpc>
                <a:spcPct val="90000"/>
              </a:lnSpc>
            </a:pPr>
            <a:r>
              <a:rPr lang="en-US" sz="2100" b="1" strike="noStrike" dirty="0">
                <a:solidFill>
                  <a:srgbClr val="000000"/>
                </a:solidFill>
                <a:latin typeface="Courier New"/>
                <a:ea typeface="DejaVu Sans"/>
              </a:rPr>
              <a:t>    * string is an integer or float.</a:t>
            </a:r>
            <a:endParaRPr dirty="0"/>
          </a:p>
          <a:p>
            <a:pPr lvl="1">
              <a:lnSpc>
                <a:spcPct val="90000"/>
              </a:lnSpc>
            </a:pPr>
            <a:r>
              <a:rPr lang="en-US" sz="2100" b="1" strike="noStrike" dirty="0">
                <a:solidFill>
                  <a:srgbClr val="000000"/>
                </a:solidFill>
                <a:latin typeface="Courier New"/>
                <a:ea typeface="DejaVu Sans"/>
              </a:rPr>
              <a:t>    * </a:t>
            </a:r>
            <a:endParaRPr dirty="0"/>
          </a:p>
          <a:p>
            <a:pPr lvl="1">
              <a:lnSpc>
                <a:spcPct val="90000"/>
              </a:lnSpc>
            </a:pPr>
            <a:r>
              <a:rPr lang="en-US" sz="2100" b="1" strike="noStrike" dirty="0">
                <a:solidFill>
                  <a:srgbClr val="000000"/>
                </a:solidFill>
                <a:latin typeface="Courier New"/>
                <a:ea typeface="DejaVu Sans"/>
              </a:rPr>
              <a:t>    * @</a:t>
            </a:r>
            <a:r>
              <a:rPr lang="en-US" sz="2100" b="1" strike="noStrike" dirty="0" err="1">
                <a:solidFill>
                  <a:srgbClr val="000000"/>
                </a:solidFill>
                <a:latin typeface="Courier New"/>
                <a:ea typeface="DejaVu Sans"/>
              </a:rPr>
              <a:t>param</a:t>
            </a:r>
            <a:r>
              <a:rPr lang="en-US" sz="2100" b="1" strike="noStrike" dirty="0">
                <a:solidFill>
                  <a:srgbClr val="000000"/>
                </a:solidFill>
                <a:latin typeface="Courier New"/>
                <a:ea typeface="DejaVu Sans"/>
              </a:rPr>
              <a:t>  </a:t>
            </a:r>
            <a:r>
              <a:rPr lang="en-US" sz="2100" b="1" strike="noStrike" dirty="0" err="1">
                <a:solidFill>
                  <a:srgbClr val="000000"/>
                </a:solidFill>
                <a:latin typeface="Courier New"/>
                <a:ea typeface="DejaVu Sans"/>
              </a:rPr>
              <a:t>str</a:t>
            </a:r>
            <a:r>
              <a:rPr lang="en-US" sz="2100" b="1" strike="noStrike" dirty="0">
                <a:solidFill>
                  <a:srgbClr val="000000"/>
                </a:solidFill>
                <a:latin typeface="Courier New"/>
                <a:ea typeface="DejaVu Sans"/>
              </a:rPr>
              <a:t>    Value to test</a:t>
            </a:r>
            <a:endParaRPr dirty="0"/>
          </a:p>
          <a:p>
            <a:pPr lvl="1">
              <a:lnSpc>
                <a:spcPct val="90000"/>
              </a:lnSpc>
            </a:pPr>
            <a:r>
              <a:rPr lang="en-US" sz="2100" b="1" strike="noStrike" dirty="0">
                <a:solidFill>
                  <a:srgbClr val="000000"/>
                </a:solidFill>
                <a:latin typeface="Courier New"/>
                <a:ea typeface="DejaVu Sans"/>
              </a:rPr>
              <a:t>    * @</a:t>
            </a:r>
            <a:r>
              <a:rPr lang="en-US" sz="2100" b="1" strike="noStrike" dirty="0" err="1">
                <a:solidFill>
                  <a:srgbClr val="000000"/>
                </a:solidFill>
                <a:latin typeface="Courier New"/>
                <a:ea typeface="DejaVu Sans"/>
              </a:rPr>
              <a:t>retval</a:t>
            </a:r>
            <a:r>
              <a:rPr lang="en-US" sz="2100" b="1" strike="noStrike" dirty="0">
                <a:solidFill>
                  <a:srgbClr val="000000"/>
                </a:solidFill>
                <a:latin typeface="Courier New"/>
                <a:ea typeface="DejaVu Sans"/>
              </a:rPr>
              <a:t> status Returns true if string is a number</a:t>
            </a:r>
            <a:endParaRPr dirty="0"/>
          </a:p>
          <a:p>
            <a:pPr lvl="1">
              <a:lnSpc>
                <a:spcPct val="90000"/>
              </a:lnSpc>
            </a:pPr>
            <a:r>
              <a:rPr lang="en-US" sz="2100" b="1" strike="noStrike" dirty="0">
                <a:solidFill>
                  <a:srgbClr val="000000"/>
                </a:solidFill>
                <a:latin typeface="Courier New"/>
                <a:ea typeface="DejaVu Sans"/>
              </a:rPr>
              <a:t>    */</a:t>
            </a:r>
            <a:endParaRPr dirty="0"/>
          </a:p>
          <a:p>
            <a:pPr lvl="1">
              <a:lnSpc>
                <a:spcPct val="90000"/>
              </a:lnSpc>
            </a:pPr>
            <a:r>
              <a:rPr lang="en-US" sz="2100" b="1" dirty="0">
                <a:solidFill>
                  <a:srgbClr val="000000"/>
                </a:solidFill>
                <a:latin typeface="Courier New"/>
              </a:rPr>
              <a:t> </a:t>
            </a:r>
            <a:r>
              <a:rPr lang="en-US" sz="2100" b="1" dirty="0" smtClean="0">
                <a:solidFill>
                  <a:srgbClr val="000000"/>
                </a:solidFill>
                <a:latin typeface="Courier New"/>
              </a:rPr>
              <a:t>  function </a:t>
            </a:r>
            <a:r>
              <a:rPr lang="en-US" sz="2100" b="1" dirty="0" err="1">
                <a:solidFill>
                  <a:srgbClr val="000000"/>
                </a:solidFill>
                <a:latin typeface="Courier New"/>
              </a:rPr>
              <a:t>isNumber</a:t>
            </a:r>
            <a:r>
              <a:rPr lang="en-US" sz="2100" b="1" dirty="0">
                <a:solidFill>
                  <a:srgbClr val="000000"/>
                </a:solidFill>
                <a:latin typeface="Courier New"/>
              </a:rPr>
              <a:t>( </a:t>
            </a:r>
            <a:r>
              <a:rPr lang="en-US" sz="2100" b="1" dirty="0" err="1">
                <a:solidFill>
                  <a:srgbClr val="000000"/>
                </a:solidFill>
                <a:latin typeface="Courier New"/>
              </a:rPr>
              <a:t>str</a:t>
            </a:r>
            <a:r>
              <a:rPr lang="en-US" sz="2100" b="1" dirty="0">
                <a:solidFill>
                  <a:srgbClr val="000000"/>
                </a:solidFill>
                <a:latin typeface="Courier New"/>
              </a:rPr>
              <a:t> ) {</a:t>
            </a:r>
          </a:p>
          <a:p>
            <a:pPr lvl="1">
              <a:lnSpc>
                <a:spcPct val="90000"/>
              </a:lnSpc>
            </a:pPr>
            <a:r>
              <a:rPr lang="en-US" sz="2100" b="1" dirty="0">
                <a:solidFill>
                  <a:srgbClr val="000000"/>
                </a:solidFill>
                <a:latin typeface="Courier New"/>
              </a:rPr>
              <a:t>      </a:t>
            </a:r>
            <a:r>
              <a:rPr lang="en-US" sz="2100" b="1" dirty="0" err="1">
                <a:solidFill>
                  <a:srgbClr val="000000"/>
                </a:solidFill>
                <a:latin typeface="Courier New"/>
              </a:rPr>
              <a:t>var</a:t>
            </a:r>
            <a:r>
              <a:rPr lang="en-US" sz="2100" b="1" dirty="0">
                <a:solidFill>
                  <a:srgbClr val="000000"/>
                </a:solidFill>
                <a:latin typeface="Courier New"/>
              </a:rPr>
              <a:t> status = false;</a:t>
            </a:r>
          </a:p>
          <a:p>
            <a:pPr lvl="1">
              <a:lnSpc>
                <a:spcPct val="90000"/>
              </a:lnSpc>
            </a:pPr>
            <a:r>
              <a:rPr lang="en-US" sz="2100" b="1" dirty="0">
                <a:solidFill>
                  <a:srgbClr val="000000"/>
                </a:solidFill>
                <a:latin typeface="Courier New"/>
              </a:rPr>
              <a:t>      </a:t>
            </a:r>
            <a:r>
              <a:rPr lang="en-US" sz="2100" b="1" dirty="0" err="1">
                <a:solidFill>
                  <a:srgbClr val="000000"/>
                </a:solidFill>
                <a:latin typeface="Courier New"/>
              </a:rPr>
              <a:t>var</a:t>
            </a:r>
            <a:r>
              <a:rPr lang="en-US" sz="2100" b="1" dirty="0">
                <a:solidFill>
                  <a:srgbClr val="000000"/>
                </a:solidFill>
                <a:latin typeface="Courier New"/>
              </a:rPr>
              <a:t> regex = /^[0-9.]+$/;  // integer &amp; decimal</a:t>
            </a:r>
          </a:p>
          <a:p>
            <a:pPr lvl="1">
              <a:lnSpc>
                <a:spcPct val="90000"/>
              </a:lnSpc>
            </a:pPr>
            <a:endParaRPr lang="en-US" sz="2100" b="1" dirty="0">
              <a:solidFill>
                <a:srgbClr val="000000"/>
              </a:solidFill>
              <a:latin typeface="Courier New"/>
            </a:endParaRPr>
          </a:p>
          <a:p>
            <a:pPr lvl="1">
              <a:lnSpc>
                <a:spcPct val="90000"/>
              </a:lnSpc>
            </a:pPr>
            <a:r>
              <a:rPr lang="en-US" sz="2100" b="1" dirty="0">
                <a:solidFill>
                  <a:srgbClr val="000000"/>
                </a:solidFill>
                <a:latin typeface="Courier New"/>
              </a:rPr>
              <a:t>      if ( </a:t>
            </a:r>
            <a:r>
              <a:rPr lang="en-US" sz="2100" b="1" dirty="0" err="1">
                <a:solidFill>
                  <a:srgbClr val="000000"/>
                </a:solidFill>
                <a:latin typeface="Courier New"/>
              </a:rPr>
              <a:t>regex.test</a:t>
            </a:r>
            <a:r>
              <a:rPr lang="en-US" sz="2100" b="1" dirty="0">
                <a:solidFill>
                  <a:srgbClr val="000000"/>
                </a:solidFill>
                <a:latin typeface="Courier New"/>
              </a:rPr>
              <a:t>( </a:t>
            </a:r>
            <a:r>
              <a:rPr lang="en-US" sz="2100" b="1" dirty="0" err="1">
                <a:solidFill>
                  <a:srgbClr val="000000"/>
                </a:solidFill>
                <a:latin typeface="Courier New"/>
              </a:rPr>
              <a:t>str</a:t>
            </a:r>
            <a:r>
              <a:rPr lang="en-US" sz="2100" b="1" dirty="0">
                <a:solidFill>
                  <a:srgbClr val="000000"/>
                </a:solidFill>
                <a:latin typeface="Courier New"/>
              </a:rPr>
              <a:t> ) ||</a:t>
            </a:r>
          </a:p>
          <a:p>
            <a:pPr lvl="1">
              <a:lnSpc>
                <a:spcPct val="90000"/>
              </a:lnSpc>
            </a:pPr>
            <a:r>
              <a:rPr lang="en-US" sz="2100" b="1" dirty="0">
                <a:solidFill>
                  <a:srgbClr val="000000"/>
                </a:solidFill>
                <a:latin typeface="Courier New"/>
              </a:rPr>
              <a:t>           ( </a:t>
            </a:r>
            <a:r>
              <a:rPr lang="en-US" sz="2100" b="1" dirty="0" err="1">
                <a:solidFill>
                  <a:srgbClr val="000000"/>
                </a:solidFill>
                <a:latin typeface="Courier New"/>
              </a:rPr>
              <a:t>str.length</a:t>
            </a:r>
            <a:r>
              <a:rPr lang="en-US" sz="2100" b="1" dirty="0">
                <a:solidFill>
                  <a:srgbClr val="000000"/>
                </a:solidFill>
                <a:latin typeface="Courier New"/>
              </a:rPr>
              <a:t> == 0 ) )</a:t>
            </a:r>
          </a:p>
          <a:p>
            <a:pPr lvl="1">
              <a:lnSpc>
                <a:spcPct val="90000"/>
              </a:lnSpc>
            </a:pPr>
            <a:r>
              <a:rPr lang="en-US" sz="2100" b="1" dirty="0">
                <a:solidFill>
                  <a:srgbClr val="000000"/>
                </a:solidFill>
                <a:latin typeface="Courier New"/>
              </a:rPr>
              <a:t>      {</a:t>
            </a:r>
          </a:p>
          <a:p>
            <a:pPr lvl="1">
              <a:lnSpc>
                <a:spcPct val="90000"/>
              </a:lnSpc>
            </a:pPr>
            <a:r>
              <a:rPr lang="en-US" sz="2100" b="1" dirty="0">
                <a:solidFill>
                  <a:srgbClr val="000000"/>
                </a:solidFill>
                <a:latin typeface="Courier New"/>
              </a:rPr>
              <a:t>         status = true;</a:t>
            </a:r>
          </a:p>
          <a:p>
            <a:pPr lvl="1">
              <a:lnSpc>
                <a:spcPct val="90000"/>
              </a:lnSpc>
            </a:pPr>
            <a:r>
              <a:rPr lang="en-US" sz="2100" b="1" dirty="0">
                <a:solidFill>
                  <a:srgbClr val="000000"/>
                </a:solidFill>
                <a:latin typeface="Courier New"/>
              </a:rPr>
              <a:t>      }</a:t>
            </a:r>
          </a:p>
          <a:p>
            <a:pPr lvl="1">
              <a:lnSpc>
                <a:spcPct val="90000"/>
              </a:lnSpc>
            </a:pPr>
            <a:endParaRPr lang="en-US" sz="2100" b="1" dirty="0">
              <a:solidFill>
                <a:srgbClr val="000000"/>
              </a:solidFill>
              <a:latin typeface="Courier New"/>
            </a:endParaRPr>
          </a:p>
          <a:p>
            <a:pPr lvl="1">
              <a:lnSpc>
                <a:spcPct val="90000"/>
              </a:lnSpc>
            </a:pPr>
            <a:r>
              <a:rPr lang="en-US" sz="2100" b="1" dirty="0">
                <a:solidFill>
                  <a:srgbClr val="000000"/>
                </a:solidFill>
                <a:latin typeface="Courier New"/>
              </a:rPr>
              <a:t>      return( status );</a:t>
            </a:r>
          </a:p>
          <a:p>
            <a:pPr lvl="1">
              <a:lnSpc>
                <a:spcPct val="90000"/>
              </a:lnSpc>
            </a:pPr>
            <a:r>
              <a:rPr lang="en-US" sz="2100" b="1" dirty="0">
                <a:solidFill>
                  <a:srgbClr val="000000"/>
                </a:solidFill>
                <a:latin typeface="Courier New"/>
              </a:rPr>
              <a:t>   }</a:t>
            </a:r>
            <a:endParaRPr dirty="0" smtClean="0"/>
          </a:p>
          <a:p>
            <a:pPr lvl="1">
              <a:lnSpc>
                <a:spcPct val="90000"/>
              </a:lnSpc>
            </a:pPr>
            <a:r>
              <a:rPr lang="en-US" sz="2100" b="1" strike="noStrike" dirty="0" smtClean="0">
                <a:solidFill>
                  <a:srgbClr val="000000"/>
                </a:solidFill>
                <a:latin typeface="Courier New"/>
                <a:ea typeface="DejaVu Sans"/>
              </a:rPr>
              <a:t>   </a:t>
            </a:r>
            <a:r>
              <a:rPr lang="en-US" sz="2100" b="1" strike="noStrike" dirty="0">
                <a:solidFill>
                  <a:srgbClr val="000000"/>
                </a:solidFill>
                <a:latin typeface="Courier New"/>
                <a:ea typeface="DejaVu Sans"/>
              </a:rPr>
              <a:t>...</a:t>
            </a:r>
            <a:endParaRPr dirty="0"/>
          </a:p>
          <a:p>
            <a:pPr lvl="1">
              <a:lnSpc>
                <a:spcPct val="90000"/>
              </a:lnSpc>
            </a:pPr>
            <a:r>
              <a:rPr lang="en-US" sz="2100" b="1" strike="noStrike" dirty="0">
                <a:solidFill>
                  <a:srgbClr val="000000"/>
                </a:solidFill>
                <a:latin typeface="Courier New"/>
                <a:ea typeface="DejaVu Sans"/>
              </a:rPr>
              <a:t>&lt;/script&gt;</a:t>
            </a:r>
            <a:endParaRPr dirty="0"/>
          </a:p>
        </p:txBody>
      </p:sp>
      <p:sp>
        <p:nvSpPr>
          <p:cNvPr id="171" name="CustomShape 3"/>
          <p:cNvSpPr/>
          <p:nvPr/>
        </p:nvSpPr>
        <p:spPr>
          <a:xfrm>
            <a:off x="5535360" y="6143040"/>
            <a:ext cx="3112920" cy="402840"/>
          </a:xfrm>
          <a:prstGeom prst="roundRect">
            <a:avLst>
              <a:gd name="adj" fmla="val 13910"/>
            </a:avLst>
          </a:prstGeom>
          <a:ln/>
        </p:spPr>
        <p:style>
          <a:lnRef idx="1">
            <a:schemeClr val="accent5"/>
          </a:lnRef>
          <a:fillRef idx="2">
            <a:schemeClr val="accent5"/>
          </a:fillRef>
          <a:effectRef idx="1">
            <a:schemeClr val="accent5"/>
          </a:effectRef>
          <a:fontRef idx="minor">
            <a:schemeClr val="dk1"/>
          </a:fontRef>
        </p:style>
        <p:txBody>
          <a:bodyPr wrap="none" lIns="90000" tIns="45000" rIns="90000" bIns="45000" anchor="ctr"/>
          <a:lstStyle/>
          <a:p>
            <a:pPr algn="ctr">
              <a:lnSpc>
                <a:spcPct val="100000"/>
              </a:lnSpc>
            </a:pPr>
            <a:r>
              <a:rPr lang="en-US" strike="noStrike" dirty="0">
                <a:solidFill>
                  <a:schemeClr val="bg1"/>
                </a:solidFill>
                <a:latin typeface="Arial"/>
                <a:ea typeface="DejaVu Sans"/>
                <a:hlinkClick r:id="rId2"/>
              </a:rPr>
              <a:t>keyupNumberValidation.html</a:t>
            </a:r>
            <a:endParaRPr dirty="0">
              <a:solidFill>
                <a:schemeClr val="bg1"/>
              </a:solidFill>
            </a:endParaRPr>
          </a:p>
        </p:txBody>
      </p:sp>
      <p:sp>
        <p:nvSpPr>
          <p:cNvPr id="5" name="CustomShape 3"/>
          <p:cNvSpPr/>
          <p:nvPr/>
        </p:nvSpPr>
        <p:spPr>
          <a:xfrm>
            <a:off x="2703903" y="6144511"/>
            <a:ext cx="2341632" cy="399898"/>
          </a:xfrm>
          <a:prstGeom prst="roundRect">
            <a:avLst>
              <a:gd name="adj" fmla="val 13910"/>
            </a:avLst>
          </a:prstGeom>
          <a:ln/>
        </p:spPr>
        <p:style>
          <a:lnRef idx="1">
            <a:schemeClr val="accent1"/>
          </a:lnRef>
          <a:fillRef idx="2">
            <a:schemeClr val="accent1"/>
          </a:fillRef>
          <a:effectRef idx="1">
            <a:schemeClr val="accent1"/>
          </a:effectRef>
          <a:fontRef idx="minor">
            <a:schemeClr val="dk1"/>
          </a:fontRef>
        </p:style>
        <p:txBody>
          <a:bodyPr wrap="none" lIns="90000" tIns="45000" rIns="90000" bIns="45000" anchor="ctr">
            <a:spAutoFit/>
          </a:bodyPr>
          <a:lstStyle/>
          <a:p>
            <a:pPr algn="ctr">
              <a:lnSpc>
                <a:spcPct val="100000"/>
              </a:lnSpc>
            </a:pPr>
            <a:r>
              <a:rPr lang="en-US" strike="noStrike" dirty="0" smtClean="0">
                <a:solidFill>
                  <a:schemeClr val="bg1"/>
                </a:solidFill>
                <a:latin typeface="Arial"/>
                <a:ea typeface="DejaVu Sans"/>
                <a:hlinkClick r:id="rId3"/>
              </a:rPr>
              <a:t>diff </a:t>
            </a:r>
            <a:r>
              <a:rPr lang="en-US" strike="noStrike" dirty="0" err="1" smtClean="0">
                <a:solidFill>
                  <a:schemeClr val="bg1"/>
                </a:solidFill>
                <a:latin typeface="Arial"/>
                <a:ea typeface="DejaVu Sans"/>
                <a:hlinkClick r:id="rId3"/>
              </a:rPr>
              <a:t>num</a:t>
            </a:r>
            <a:r>
              <a:rPr lang="en-US" strike="noStrike" dirty="0" smtClean="0">
                <a:solidFill>
                  <a:schemeClr val="bg1"/>
                </a:solidFill>
                <a:latin typeface="Arial"/>
                <a:ea typeface="DejaVu Sans"/>
                <a:hlinkClick r:id="rId3"/>
              </a:rPr>
              <a:t> &amp; word valid</a:t>
            </a:r>
            <a:endParaRPr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5"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b="1" strike="noStrike">
                <a:solidFill>
                  <a:srgbClr val="000000"/>
                </a:solidFill>
                <a:latin typeface="Arial"/>
                <a:ea typeface="DejaVu Sans"/>
              </a:rPr>
              <a:t>Count characters via console</a:t>
            </a:r>
            <a:endParaRPr/>
          </a:p>
        </p:txBody>
      </p:sp>
      <p:sp>
        <p:nvSpPr>
          <p:cNvPr id="176"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7500" lnSpcReduction="20000"/>
          </a:bodyPr>
          <a:lstStyle/>
          <a:p>
            <a:r>
              <a:rPr lang="en-US" sz="2400" b="1" strike="noStrike" dirty="0">
                <a:solidFill>
                  <a:srgbClr val="000000"/>
                </a:solidFill>
                <a:latin typeface="Arial"/>
                <a:ea typeface="DejaVu Sans"/>
              </a:rPr>
              <a:t>Discussion:</a:t>
            </a:r>
            <a:endParaRPr sz="2400" dirty="0"/>
          </a:p>
          <a:p>
            <a:pPr lvl="1"/>
            <a:r>
              <a:rPr lang="en-US" sz="2000" strike="noStrike" dirty="0">
                <a:solidFill>
                  <a:srgbClr val="000000"/>
                </a:solidFill>
                <a:latin typeface="Arial"/>
                <a:ea typeface="DejaVu Sans"/>
              </a:rPr>
              <a:t>The JavaScript </a:t>
            </a:r>
            <a:r>
              <a:rPr lang="en-US" sz="2000" strike="noStrike" dirty="0" smtClean="0">
                <a:solidFill>
                  <a:srgbClr val="000000"/>
                </a:solidFill>
                <a:latin typeface="Arial"/>
                <a:ea typeface="DejaVu Sans"/>
              </a:rPr>
              <a:t>console via </a:t>
            </a:r>
            <a:r>
              <a:rPr lang="en-US" sz="2000" strike="noStrike" dirty="0" smtClean="0">
                <a:solidFill>
                  <a:srgbClr val="000000"/>
                </a:solidFill>
                <a:latin typeface="Arial"/>
                <a:ea typeface="DejaVu Sans"/>
                <a:hlinkClick r:id="rId2"/>
              </a:rPr>
              <a:t>Firebug</a:t>
            </a:r>
            <a:r>
              <a:rPr lang="en-US" sz="2000" strike="noStrike" dirty="0" smtClean="0">
                <a:solidFill>
                  <a:srgbClr val="000000"/>
                </a:solidFill>
                <a:latin typeface="Arial"/>
                <a:ea typeface="DejaVu Sans"/>
              </a:rPr>
              <a:t> </a:t>
            </a:r>
            <a:r>
              <a:rPr lang="en-US" sz="2000" strike="noStrike" dirty="0">
                <a:solidFill>
                  <a:srgbClr val="000000"/>
                </a:solidFill>
                <a:latin typeface="Arial"/>
                <a:ea typeface="DejaVu Sans"/>
              </a:rPr>
              <a:t>is a convenient way to display </a:t>
            </a:r>
            <a:r>
              <a:rPr lang="en-US" sz="2000" strike="noStrike" dirty="0" smtClean="0">
                <a:solidFill>
                  <a:srgbClr val="000000"/>
                </a:solidFill>
                <a:latin typeface="Arial"/>
                <a:ea typeface="DejaVu Sans"/>
              </a:rPr>
              <a:t>variables during the application development process.</a:t>
            </a:r>
            <a:endParaRPr sz="2000" dirty="0"/>
          </a:p>
          <a:p>
            <a:endParaRPr sz="2000" dirty="0"/>
          </a:p>
          <a:p>
            <a:r>
              <a:rPr lang="en-US" sz="2400" b="1" strike="noStrike" dirty="0" smtClean="0">
                <a:solidFill>
                  <a:srgbClr val="000000"/>
                </a:solidFill>
                <a:latin typeface="Arial"/>
                <a:ea typeface="DejaVu Sans"/>
              </a:rPr>
              <a:t>HTML </a:t>
            </a:r>
            <a:r>
              <a:rPr lang="en-US" sz="2400" b="1" strike="noStrike" dirty="0">
                <a:solidFill>
                  <a:srgbClr val="000000"/>
                </a:solidFill>
                <a:latin typeface="Arial"/>
                <a:ea typeface="DejaVu Sans"/>
              </a:rPr>
              <a:t>Example:</a:t>
            </a:r>
            <a:endParaRPr sz="2400" dirty="0"/>
          </a:p>
          <a:p>
            <a:pPr lvl="1"/>
            <a:r>
              <a:rPr lang="en-US" b="1" strike="noStrike" dirty="0">
                <a:solidFill>
                  <a:srgbClr val="000000"/>
                </a:solidFill>
                <a:latin typeface="Courier New"/>
                <a:ea typeface="DejaVu Sans"/>
              </a:rPr>
              <a:t>&lt;head&gt;</a:t>
            </a:r>
            <a:endParaRPr dirty="0"/>
          </a:p>
          <a:p>
            <a:pPr lvl="1"/>
            <a:r>
              <a:rPr lang="en-US" b="1" strike="noStrike" dirty="0">
                <a:solidFill>
                  <a:srgbClr val="000000"/>
                </a:solidFill>
                <a:latin typeface="Courier New"/>
                <a:ea typeface="DejaVu Sans"/>
              </a:rPr>
              <a:t>   &lt;meta charset="ISO-8859-1"&gt;</a:t>
            </a:r>
            <a:endParaRPr dirty="0"/>
          </a:p>
          <a:p>
            <a:pPr lvl="1"/>
            <a:r>
              <a:rPr lang="en-US" b="1" strike="noStrike" dirty="0">
                <a:solidFill>
                  <a:srgbClr val="000000"/>
                </a:solidFill>
                <a:latin typeface="Courier New"/>
                <a:ea typeface="DejaVu Sans"/>
              </a:rPr>
              <a:t>   &lt;title&gt;</a:t>
            </a:r>
            <a:r>
              <a:rPr lang="en-US" b="1" strike="noStrike" dirty="0" err="1">
                <a:solidFill>
                  <a:srgbClr val="000000"/>
                </a:solidFill>
                <a:latin typeface="Courier New"/>
                <a:ea typeface="DejaVu Sans"/>
              </a:rPr>
              <a:t>keyup</a:t>
            </a:r>
            <a:r>
              <a:rPr lang="en-US" b="1" strike="noStrike" dirty="0">
                <a:solidFill>
                  <a:srgbClr val="000000"/>
                </a:solidFill>
                <a:latin typeface="Courier New"/>
                <a:ea typeface="DejaVu Sans"/>
              </a:rPr>
              <a:t>() Event Character Count via Console&lt;/title&gt;</a:t>
            </a:r>
            <a:endParaRPr dirty="0"/>
          </a:p>
          <a:p>
            <a:pPr lvl="1"/>
            <a:r>
              <a:rPr lang="en-US" b="1" strike="noStrike" dirty="0">
                <a:solidFill>
                  <a:srgbClr val="000000"/>
                </a:solidFill>
                <a:latin typeface="Courier New"/>
                <a:ea typeface="DejaVu Sans"/>
              </a:rPr>
              <a:t>   &lt;script </a:t>
            </a:r>
            <a:r>
              <a:rPr lang="en-US" b="1" strike="noStrike" dirty="0" err="1">
                <a:solidFill>
                  <a:srgbClr val="000000"/>
                </a:solidFill>
                <a:latin typeface="Courier New"/>
                <a:ea typeface="DejaVu Sans"/>
              </a:rPr>
              <a:t>src</a:t>
            </a:r>
            <a:r>
              <a:rPr lang="en-US" b="1" strike="noStrike" dirty="0">
                <a:solidFill>
                  <a:srgbClr val="000000"/>
                </a:solidFill>
                <a:latin typeface="Courier New"/>
                <a:ea typeface="DejaVu Sans"/>
              </a:rPr>
              <a:t>="http://ajax.googleapis.com/ajax/libs/</a:t>
            </a:r>
            <a:r>
              <a:rPr lang="en-US" b="1" strike="noStrike" dirty="0" err="1">
                <a:solidFill>
                  <a:srgbClr val="000000"/>
                </a:solidFill>
                <a:latin typeface="Courier New"/>
                <a:ea typeface="DejaVu Sans"/>
              </a:rPr>
              <a:t>jquery</a:t>
            </a:r>
            <a:r>
              <a:rPr lang="en-US" b="1" strike="noStrike" dirty="0">
                <a:solidFill>
                  <a:srgbClr val="000000"/>
                </a:solidFill>
                <a:latin typeface="Courier New"/>
                <a:ea typeface="DejaVu Sans"/>
              </a:rPr>
              <a:t>/1.12.2/jquery.min.js"&gt;&lt;/script&gt;</a:t>
            </a:r>
            <a:endParaRPr dirty="0"/>
          </a:p>
          <a:p>
            <a:pPr lvl="1"/>
            <a:endParaRPr dirty="0"/>
          </a:p>
          <a:p>
            <a:pPr lvl="1"/>
            <a:r>
              <a:rPr lang="en-US" b="1" strike="noStrike" dirty="0">
                <a:solidFill>
                  <a:srgbClr val="000000"/>
                </a:solidFill>
                <a:latin typeface="Courier New"/>
                <a:ea typeface="DejaVu Sans"/>
              </a:rPr>
              <a:t>   &lt;script&gt;</a:t>
            </a:r>
            <a:endParaRPr dirty="0"/>
          </a:p>
          <a:p>
            <a:pPr lvl="1"/>
            <a:r>
              <a:rPr lang="en-US" b="1" strike="noStrike" dirty="0">
                <a:solidFill>
                  <a:srgbClr val="000000"/>
                </a:solidFill>
                <a:latin typeface="Courier New"/>
                <a:ea typeface="DejaVu Sans"/>
              </a:rPr>
              <a:t>      $( 'document' ).ready( function() {</a:t>
            </a:r>
            <a:endParaRPr dirty="0"/>
          </a:p>
          <a:p>
            <a:pPr lvl="1"/>
            <a:r>
              <a:rPr lang="en-US" b="1" strike="noStrike" dirty="0">
                <a:solidFill>
                  <a:srgbClr val="000000"/>
                </a:solidFill>
                <a:latin typeface="Courier New"/>
                <a:ea typeface="DejaVu Sans"/>
              </a:rPr>
              <a:t>         $( '</a:t>
            </a:r>
            <a:r>
              <a:rPr lang="en-US" b="1" strike="noStrike" dirty="0" err="1">
                <a:solidFill>
                  <a:srgbClr val="000000"/>
                </a:solidFill>
                <a:latin typeface="Courier New"/>
                <a:ea typeface="DejaVu Sans"/>
              </a:rPr>
              <a:t>textarea</a:t>
            </a:r>
            <a:r>
              <a:rPr lang="en-US" b="1" strike="noStrike" dirty="0">
                <a:solidFill>
                  <a:srgbClr val="000000"/>
                </a:solidFill>
                <a:latin typeface="Courier New"/>
                <a:ea typeface="DejaVu Sans"/>
              </a:rPr>
              <a:t>' ).</a:t>
            </a:r>
            <a:r>
              <a:rPr lang="en-US" b="1" strike="noStrike" dirty="0" err="1">
                <a:solidFill>
                  <a:srgbClr val="000000"/>
                </a:solidFill>
                <a:latin typeface="Courier New"/>
                <a:ea typeface="DejaVu Sans"/>
              </a:rPr>
              <a:t>keyup</a:t>
            </a:r>
            <a:r>
              <a:rPr lang="en-US" b="1" strike="noStrike" dirty="0">
                <a:solidFill>
                  <a:srgbClr val="000000"/>
                </a:solidFill>
                <a:latin typeface="Courier New"/>
                <a:ea typeface="DejaVu Sans"/>
              </a:rPr>
              <a:t>( function( event ) {</a:t>
            </a:r>
            <a:endParaRPr dirty="0"/>
          </a:p>
          <a:p>
            <a:pPr lvl="1"/>
            <a:r>
              <a:rPr lang="en-US" b="1" strike="noStrike" dirty="0">
                <a:solidFill>
                  <a:srgbClr val="000000"/>
                </a:solidFill>
                <a:latin typeface="Courier New"/>
                <a:ea typeface="DejaVu Sans"/>
              </a:rPr>
              <a:t>            </a:t>
            </a:r>
            <a:r>
              <a:rPr lang="en-US" b="1" strike="noStrike" dirty="0" err="1">
                <a:solidFill>
                  <a:srgbClr val="000000"/>
                </a:solidFill>
                <a:latin typeface="Courier New"/>
                <a:ea typeface="DejaVu Sans"/>
              </a:rPr>
              <a:t>var</a:t>
            </a:r>
            <a:r>
              <a:rPr lang="en-US" b="1" strike="noStrike" dirty="0">
                <a:solidFill>
                  <a:srgbClr val="000000"/>
                </a:solidFill>
                <a:latin typeface="Courier New"/>
                <a:ea typeface="DejaVu Sans"/>
              </a:rPr>
              <a:t> </a:t>
            </a:r>
            <a:r>
              <a:rPr lang="en-US" b="1" strike="noStrike" dirty="0" err="1">
                <a:solidFill>
                  <a:srgbClr val="000000"/>
                </a:solidFill>
                <a:latin typeface="Courier New"/>
                <a:ea typeface="DejaVu Sans"/>
              </a:rPr>
              <a:t>str</a:t>
            </a:r>
            <a:r>
              <a:rPr lang="en-US" b="1" strike="noStrike" dirty="0">
                <a:solidFill>
                  <a:srgbClr val="000000"/>
                </a:solidFill>
                <a:latin typeface="Courier New"/>
                <a:ea typeface="DejaVu Sans"/>
              </a:rPr>
              <a:t> = $(this).</a:t>
            </a:r>
            <a:r>
              <a:rPr lang="en-US" b="1" strike="noStrike" dirty="0" err="1">
                <a:solidFill>
                  <a:srgbClr val="000000"/>
                </a:solidFill>
                <a:latin typeface="Courier New"/>
                <a:ea typeface="DejaVu Sans"/>
              </a:rPr>
              <a:t>val</a:t>
            </a:r>
            <a:r>
              <a:rPr lang="en-US" b="1" strike="noStrike" dirty="0">
                <a:solidFill>
                  <a:srgbClr val="000000"/>
                </a:solidFill>
                <a:latin typeface="Courier New"/>
                <a:ea typeface="DejaVu Sans"/>
              </a:rPr>
              <a:t>();</a:t>
            </a:r>
            <a:endParaRPr dirty="0"/>
          </a:p>
          <a:p>
            <a:pPr lvl="1"/>
            <a:r>
              <a:rPr lang="en-US" b="1" strike="noStrike" dirty="0">
                <a:solidFill>
                  <a:srgbClr val="000000"/>
                </a:solidFill>
                <a:latin typeface="Courier New"/>
                <a:ea typeface="DejaVu Sans"/>
              </a:rPr>
              <a:t>            console.log( </a:t>
            </a:r>
            <a:r>
              <a:rPr lang="en-US" b="1" strike="noStrike" dirty="0" err="1">
                <a:solidFill>
                  <a:srgbClr val="000000"/>
                </a:solidFill>
                <a:latin typeface="Courier New"/>
                <a:ea typeface="DejaVu Sans"/>
              </a:rPr>
              <a:t>str.length</a:t>
            </a:r>
            <a:r>
              <a:rPr lang="en-US" b="1" strike="noStrike" dirty="0">
                <a:solidFill>
                  <a:srgbClr val="000000"/>
                </a:solidFill>
                <a:latin typeface="Courier New"/>
                <a:ea typeface="DejaVu Sans"/>
              </a:rPr>
              <a:t> );</a:t>
            </a:r>
            <a:endParaRPr dirty="0"/>
          </a:p>
          <a:p>
            <a:pPr lvl="1"/>
            <a:r>
              <a:rPr lang="en-US" b="1" strike="noStrike" dirty="0">
                <a:solidFill>
                  <a:srgbClr val="000000"/>
                </a:solidFill>
                <a:latin typeface="Courier New"/>
                <a:ea typeface="DejaVu Sans"/>
              </a:rPr>
              <a:t>         });</a:t>
            </a:r>
            <a:endParaRPr dirty="0"/>
          </a:p>
          <a:p>
            <a:pPr lvl="1"/>
            <a:r>
              <a:rPr lang="en-US" b="1" strike="noStrike" dirty="0">
                <a:solidFill>
                  <a:srgbClr val="000000"/>
                </a:solidFill>
                <a:latin typeface="Courier New"/>
                <a:ea typeface="DejaVu Sans"/>
              </a:rPr>
              <a:t>      });</a:t>
            </a:r>
            <a:endParaRPr dirty="0"/>
          </a:p>
          <a:p>
            <a:pPr lvl="1"/>
            <a:r>
              <a:rPr lang="en-US" b="1" strike="noStrike" dirty="0">
                <a:solidFill>
                  <a:srgbClr val="000000"/>
                </a:solidFill>
                <a:latin typeface="Courier New"/>
                <a:ea typeface="DejaVu Sans"/>
              </a:rPr>
              <a:t>   &lt;/script&gt;</a:t>
            </a:r>
            <a:endParaRPr dirty="0"/>
          </a:p>
          <a:p>
            <a:pPr lvl="1"/>
            <a:r>
              <a:rPr lang="en-US" b="1" strike="noStrike" dirty="0">
                <a:solidFill>
                  <a:srgbClr val="000000"/>
                </a:solidFill>
                <a:latin typeface="Courier New"/>
                <a:ea typeface="DejaVu Sans"/>
              </a:rPr>
              <a:t>&lt;/head&gt;</a:t>
            </a:r>
            <a:endParaRPr dirty="0"/>
          </a:p>
          <a:p>
            <a:pPr lvl="1"/>
            <a:endParaRPr dirty="0"/>
          </a:p>
          <a:p>
            <a:pPr lvl="1"/>
            <a:r>
              <a:rPr lang="en-US" b="1" strike="noStrike" dirty="0">
                <a:solidFill>
                  <a:srgbClr val="000000"/>
                </a:solidFill>
                <a:latin typeface="Courier New"/>
                <a:ea typeface="DejaVu Sans"/>
              </a:rPr>
              <a:t>&lt;body&gt;</a:t>
            </a:r>
            <a:endParaRPr dirty="0"/>
          </a:p>
          <a:p>
            <a:pPr lvl="1"/>
            <a:r>
              <a:rPr lang="en-US" b="1" strike="noStrike" dirty="0">
                <a:solidFill>
                  <a:srgbClr val="000000"/>
                </a:solidFill>
                <a:latin typeface="Courier New"/>
                <a:ea typeface="DejaVu Sans"/>
              </a:rPr>
              <a:t>   &lt;</a:t>
            </a:r>
            <a:r>
              <a:rPr lang="en-US" b="1" strike="noStrike" dirty="0" err="1">
                <a:solidFill>
                  <a:srgbClr val="000000"/>
                </a:solidFill>
                <a:latin typeface="Courier New"/>
                <a:ea typeface="DejaVu Sans"/>
              </a:rPr>
              <a:t>textarea</a:t>
            </a:r>
            <a:r>
              <a:rPr lang="en-US" b="1" strike="noStrike" dirty="0">
                <a:solidFill>
                  <a:srgbClr val="000000"/>
                </a:solidFill>
                <a:latin typeface="Courier New"/>
                <a:ea typeface="DejaVu Sans"/>
              </a:rPr>
              <a:t>&gt;&lt;/</a:t>
            </a:r>
            <a:r>
              <a:rPr lang="en-US" b="1" strike="noStrike" dirty="0" err="1">
                <a:solidFill>
                  <a:srgbClr val="000000"/>
                </a:solidFill>
                <a:latin typeface="Courier New"/>
                <a:ea typeface="DejaVu Sans"/>
              </a:rPr>
              <a:t>textarea</a:t>
            </a:r>
            <a:r>
              <a:rPr lang="en-US" b="1" strike="noStrike" dirty="0">
                <a:solidFill>
                  <a:srgbClr val="000000"/>
                </a:solidFill>
                <a:latin typeface="Courier New"/>
                <a:ea typeface="DejaVu Sans"/>
              </a:rPr>
              <a:t>&gt; &lt;</a:t>
            </a:r>
            <a:r>
              <a:rPr lang="en-US" b="1" strike="noStrike" dirty="0" err="1">
                <a:solidFill>
                  <a:srgbClr val="000000"/>
                </a:solidFill>
                <a:latin typeface="Courier New"/>
                <a:ea typeface="DejaVu Sans"/>
              </a:rPr>
              <a:t>br</a:t>
            </a:r>
            <a:r>
              <a:rPr lang="en-US" b="1" strike="noStrike" dirty="0">
                <a:solidFill>
                  <a:srgbClr val="000000"/>
                </a:solidFill>
                <a:latin typeface="Courier New"/>
                <a:ea typeface="DejaVu Sans"/>
              </a:rPr>
              <a:t>&gt;</a:t>
            </a:r>
            <a:endParaRPr dirty="0"/>
          </a:p>
          <a:p>
            <a:pPr lvl="1"/>
            <a:r>
              <a:rPr lang="en-US" b="1" strike="noStrike" dirty="0">
                <a:solidFill>
                  <a:srgbClr val="000000"/>
                </a:solidFill>
                <a:latin typeface="Courier New"/>
                <a:ea typeface="DejaVu Sans"/>
              </a:rPr>
              <a:t>   Character count: 0</a:t>
            </a:r>
            <a:endParaRPr dirty="0"/>
          </a:p>
          <a:p>
            <a:pPr lvl="1"/>
            <a:r>
              <a:rPr lang="en-US" b="1" strike="noStrike" dirty="0">
                <a:solidFill>
                  <a:srgbClr val="000000"/>
                </a:solidFill>
                <a:latin typeface="Courier New"/>
                <a:ea typeface="DejaVu Sans"/>
              </a:rPr>
              <a:t>&lt;/body&gt;</a:t>
            </a:r>
            <a:endParaRPr dirty="0"/>
          </a:p>
        </p:txBody>
      </p:sp>
      <p:sp>
        <p:nvSpPr>
          <p:cNvPr id="177" name="CustomShape 3"/>
          <p:cNvSpPr/>
          <p:nvPr/>
        </p:nvSpPr>
        <p:spPr>
          <a:xfrm>
            <a:off x="5463720" y="6143040"/>
            <a:ext cx="3256200" cy="402840"/>
          </a:xfrm>
          <a:prstGeom prst="roundRect">
            <a:avLst>
              <a:gd name="adj" fmla="val 13910"/>
            </a:avLst>
          </a:prstGeom>
          <a:ln/>
        </p:spPr>
        <p:style>
          <a:lnRef idx="1">
            <a:schemeClr val="accent5"/>
          </a:lnRef>
          <a:fillRef idx="2">
            <a:schemeClr val="accent5"/>
          </a:fillRef>
          <a:effectRef idx="1">
            <a:schemeClr val="accent5"/>
          </a:effectRef>
          <a:fontRef idx="minor">
            <a:schemeClr val="dk1"/>
          </a:fontRef>
        </p:style>
        <p:txBody>
          <a:bodyPr wrap="none" lIns="90000" tIns="45000" rIns="90000" bIns="45000" anchor="ctr"/>
          <a:lstStyle/>
          <a:p>
            <a:pPr algn="ctr">
              <a:lnSpc>
                <a:spcPct val="100000"/>
              </a:lnSpc>
            </a:pPr>
            <a:r>
              <a:rPr lang="en-US" strike="noStrike" dirty="0">
                <a:solidFill>
                  <a:schemeClr val="bg1"/>
                </a:solidFill>
                <a:latin typeface="Arial"/>
                <a:ea typeface="DejaVu Sans"/>
                <a:hlinkClick r:id="rId3"/>
              </a:rPr>
              <a:t>keyupCharCountConsole.html</a:t>
            </a:r>
            <a:endParaRPr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8"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b="1" strike="noStrike" dirty="0" smtClean="0">
                <a:solidFill>
                  <a:srgbClr val="000000"/>
                </a:solidFill>
                <a:latin typeface="Arial"/>
                <a:ea typeface="DejaVu Sans"/>
              </a:rPr>
              <a:t>Lab</a:t>
            </a:r>
            <a:r>
              <a:rPr lang="en-US" sz="3600" b="1" dirty="0">
                <a:solidFill>
                  <a:srgbClr val="000000"/>
                </a:solidFill>
              </a:rPr>
              <a:t>: Count characters via </a:t>
            </a:r>
            <a:r>
              <a:rPr lang="en-US" sz="3600" b="1" dirty="0" smtClean="0">
                <a:solidFill>
                  <a:srgbClr val="000000"/>
                </a:solidFill>
              </a:rPr>
              <a:t>page</a:t>
            </a:r>
            <a:endParaRPr sz="3600" dirty="0"/>
          </a:p>
        </p:txBody>
      </p:sp>
      <p:sp>
        <p:nvSpPr>
          <p:cNvPr id="179"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3200" b="1" strike="noStrike" dirty="0">
                <a:solidFill>
                  <a:srgbClr val="000000"/>
                </a:solidFill>
                <a:latin typeface="Arial"/>
                <a:ea typeface="DejaVu Sans"/>
              </a:rPr>
              <a:t>Assignment:</a:t>
            </a:r>
            <a:endParaRPr sz="3200" dirty="0"/>
          </a:p>
          <a:p>
            <a:pPr lvl="1">
              <a:lnSpc>
                <a:spcPct val="90000"/>
              </a:lnSpc>
            </a:pPr>
            <a:r>
              <a:rPr lang="en-US" sz="2800" strike="noStrike" dirty="0">
                <a:solidFill>
                  <a:srgbClr val="000000"/>
                </a:solidFill>
                <a:latin typeface="Arial"/>
                <a:ea typeface="DejaVu Sans"/>
              </a:rPr>
              <a:t>Modify the previous example so that instead of printing the string length count to the JavaScript console, update the count value </a:t>
            </a:r>
            <a:r>
              <a:rPr lang="en-US" sz="2800" strike="noStrike" dirty="0" smtClean="0">
                <a:solidFill>
                  <a:srgbClr val="000000"/>
                </a:solidFill>
                <a:latin typeface="Arial"/>
                <a:ea typeface="DejaVu Sans"/>
              </a:rPr>
              <a:t>on the page and display the number immediately </a:t>
            </a:r>
            <a:r>
              <a:rPr lang="en-US" sz="2800" strike="noStrike" dirty="0">
                <a:solidFill>
                  <a:srgbClr val="000000"/>
                </a:solidFill>
                <a:latin typeface="Arial"/>
                <a:ea typeface="DejaVu Sans"/>
              </a:rPr>
              <a:t>after the </a:t>
            </a:r>
            <a:r>
              <a:rPr lang="en-US" sz="2800" strike="noStrike" dirty="0" err="1">
                <a:solidFill>
                  <a:srgbClr val="000000"/>
                </a:solidFill>
                <a:latin typeface="Arial"/>
                <a:ea typeface="DejaVu Sans"/>
              </a:rPr>
              <a:t>textarea</a:t>
            </a:r>
            <a:r>
              <a:rPr lang="en-US" sz="2800" strike="noStrike" dirty="0">
                <a:solidFill>
                  <a:srgbClr val="000000"/>
                </a:solidFill>
                <a:latin typeface="Arial"/>
                <a:ea typeface="DejaVu Sans"/>
              </a:rPr>
              <a:t>.</a:t>
            </a:r>
            <a:endParaRPr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0"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b="1" strike="noStrike" dirty="0">
                <a:solidFill>
                  <a:srgbClr val="000000"/>
                </a:solidFill>
                <a:latin typeface="Arial"/>
                <a:ea typeface="DejaVu Sans"/>
              </a:rPr>
              <a:t>Count characters </a:t>
            </a:r>
            <a:r>
              <a:rPr lang="en-US" sz="3600" b="1" strike="noStrike">
                <a:solidFill>
                  <a:srgbClr val="000000"/>
                </a:solidFill>
                <a:latin typeface="Arial"/>
                <a:ea typeface="DejaVu Sans"/>
              </a:rPr>
              <a:t>via </a:t>
            </a:r>
            <a:r>
              <a:rPr lang="en-US" sz="3600" b="1" strike="noStrike" smtClean="0">
                <a:solidFill>
                  <a:srgbClr val="000000"/>
                </a:solidFill>
                <a:latin typeface="Arial"/>
                <a:ea typeface="DejaVu Sans"/>
              </a:rPr>
              <a:t>page </a:t>
            </a:r>
            <a:r>
              <a:rPr lang="en-US" sz="3600" b="1" strike="noStrike" dirty="0">
                <a:solidFill>
                  <a:srgbClr val="000000"/>
                </a:solidFill>
                <a:latin typeface="Arial"/>
                <a:ea typeface="DejaVu Sans"/>
              </a:rPr>
              <a:t>(solution)</a:t>
            </a:r>
            <a:endParaRPr dirty="0"/>
          </a:p>
        </p:txBody>
      </p:sp>
      <p:sp>
        <p:nvSpPr>
          <p:cNvPr id="181"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a:lnSpc>
                <a:spcPct val="95000"/>
              </a:lnSpc>
            </a:pPr>
            <a:r>
              <a:rPr lang="en-US" sz="2000" b="1" strike="noStrike" dirty="0">
                <a:solidFill>
                  <a:srgbClr val="000000"/>
                </a:solidFill>
                <a:latin typeface="Arial"/>
                <a:ea typeface="DejaVu Sans"/>
              </a:rPr>
              <a:t>Discussion:</a:t>
            </a:r>
            <a:endParaRPr sz="2000" dirty="0"/>
          </a:p>
          <a:p>
            <a:pPr lvl="1">
              <a:lnSpc>
                <a:spcPct val="95000"/>
              </a:lnSpc>
            </a:pPr>
            <a:r>
              <a:rPr lang="en-US" strike="noStrike" dirty="0" smtClean="0">
                <a:solidFill>
                  <a:srgbClr val="000000"/>
                </a:solidFill>
                <a:latin typeface="Arial"/>
                <a:ea typeface="DejaVu Sans"/>
              </a:rPr>
              <a:t>A span element was created to hold an integer value. Inside the anonymous function, a selector matching the id of that span was created. The </a:t>
            </a:r>
            <a:r>
              <a:rPr lang="en-US" b="1" strike="noStrike" dirty="0" smtClean="0">
                <a:solidFill>
                  <a:srgbClr val="000000"/>
                </a:solidFill>
                <a:latin typeface="Courier New" panose="02070309020205020404" pitchFamily="49" charset="0"/>
                <a:ea typeface="DejaVu Sans"/>
                <a:cs typeface="Courier New" panose="02070309020205020404" pitchFamily="49" charset="0"/>
              </a:rPr>
              <a:t>html()</a:t>
            </a:r>
            <a:r>
              <a:rPr lang="en-US" strike="noStrike" dirty="0" smtClean="0">
                <a:solidFill>
                  <a:srgbClr val="000000"/>
                </a:solidFill>
                <a:latin typeface="Arial"/>
                <a:ea typeface="DejaVu Sans"/>
              </a:rPr>
              <a:t> method sets the content of the span which is the </a:t>
            </a:r>
            <a:r>
              <a:rPr lang="en-US" b="1" strike="noStrike" dirty="0" smtClean="0">
                <a:solidFill>
                  <a:srgbClr val="000000"/>
                </a:solidFill>
                <a:latin typeface="Courier New" panose="02070309020205020404" pitchFamily="49" charset="0"/>
                <a:ea typeface="DejaVu Sans"/>
                <a:cs typeface="Courier New" panose="02070309020205020404" pitchFamily="49" charset="0"/>
              </a:rPr>
              <a:t>length</a:t>
            </a:r>
            <a:r>
              <a:rPr lang="en-US" strike="noStrike" dirty="0" smtClean="0">
                <a:solidFill>
                  <a:srgbClr val="000000"/>
                </a:solidFill>
                <a:latin typeface="Arial"/>
                <a:ea typeface="DejaVu Sans"/>
              </a:rPr>
              <a:t> property of the string object.</a:t>
            </a:r>
            <a:endParaRPr dirty="0"/>
          </a:p>
          <a:p>
            <a:pPr>
              <a:lnSpc>
                <a:spcPct val="95000"/>
              </a:lnSpc>
            </a:pPr>
            <a:endParaRPr dirty="0"/>
          </a:p>
          <a:p>
            <a:pPr>
              <a:lnSpc>
                <a:spcPct val="95000"/>
              </a:lnSpc>
            </a:pPr>
            <a:r>
              <a:rPr lang="en-US" sz="2000" b="1" strike="noStrike" dirty="0" smtClean="0">
                <a:solidFill>
                  <a:srgbClr val="000000"/>
                </a:solidFill>
                <a:latin typeface="Arial"/>
                <a:ea typeface="DejaVu Sans"/>
              </a:rPr>
              <a:t>HTML </a:t>
            </a:r>
            <a:r>
              <a:rPr lang="en-US" sz="2000" b="1" strike="noStrike" dirty="0">
                <a:solidFill>
                  <a:srgbClr val="000000"/>
                </a:solidFill>
                <a:latin typeface="Arial"/>
                <a:ea typeface="DejaVu Sans"/>
              </a:rPr>
              <a:t>Example:</a:t>
            </a:r>
            <a:endParaRPr sz="2000" dirty="0"/>
          </a:p>
          <a:p>
            <a:pPr lvl="1">
              <a:lnSpc>
                <a:spcPct val="95000"/>
              </a:lnSpc>
            </a:pPr>
            <a:r>
              <a:rPr lang="en-US" sz="1600" b="1" strike="noStrike" dirty="0">
                <a:solidFill>
                  <a:srgbClr val="000000"/>
                </a:solidFill>
                <a:latin typeface="Courier New"/>
                <a:ea typeface="DejaVu Sans"/>
              </a:rPr>
              <a:t>&lt;head&gt;</a:t>
            </a:r>
            <a:endParaRPr sz="1600" dirty="0"/>
          </a:p>
          <a:p>
            <a:pPr lvl="1">
              <a:lnSpc>
                <a:spcPct val="95000"/>
              </a:lnSpc>
            </a:pPr>
            <a:r>
              <a:rPr lang="en-US" sz="1600" b="1" strike="noStrike" dirty="0">
                <a:solidFill>
                  <a:srgbClr val="000000"/>
                </a:solidFill>
                <a:latin typeface="Courier New"/>
                <a:ea typeface="DejaVu Sans"/>
              </a:rPr>
              <a:t>   &lt;script </a:t>
            </a:r>
            <a:r>
              <a:rPr lang="en-US" sz="1600" b="1" strike="noStrike" dirty="0" err="1">
                <a:solidFill>
                  <a:srgbClr val="000000"/>
                </a:solidFill>
                <a:latin typeface="Courier New"/>
                <a:ea typeface="DejaVu Sans"/>
              </a:rPr>
              <a:t>src</a:t>
            </a:r>
            <a:r>
              <a:rPr lang="en-US" sz="1600" b="1" strike="noStrike" dirty="0">
                <a:solidFill>
                  <a:srgbClr val="000000"/>
                </a:solidFill>
                <a:latin typeface="Courier New"/>
                <a:ea typeface="DejaVu Sans"/>
              </a:rPr>
              <a:t>="http://ajax.googleapis.com/ajax/libs/</a:t>
            </a:r>
            <a:r>
              <a:rPr lang="en-US" sz="1600" b="1" strike="noStrike" dirty="0" err="1">
                <a:solidFill>
                  <a:srgbClr val="000000"/>
                </a:solidFill>
                <a:latin typeface="Courier New"/>
                <a:ea typeface="DejaVu Sans"/>
              </a:rPr>
              <a:t>jquery</a:t>
            </a:r>
            <a:r>
              <a:rPr lang="en-US" sz="1600" b="1" strike="noStrike" dirty="0">
                <a:solidFill>
                  <a:srgbClr val="000000"/>
                </a:solidFill>
                <a:latin typeface="Courier New"/>
                <a:ea typeface="DejaVu Sans"/>
              </a:rPr>
              <a:t>/1.12.2/jquery.min.js"&gt;&lt;/script&gt;</a:t>
            </a:r>
            <a:endParaRPr sz="1600" dirty="0"/>
          </a:p>
          <a:p>
            <a:pPr lvl="1">
              <a:lnSpc>
                <a:spcPct val="95000"/>
              </a:lnSpc>
            </a:pPr>
            <a:endParaRPr sz="1600" dirty="0"/>
          </a:p>
          <a:p>
            <a:pPr lvl="1">
              <a:lnSpc>
                <a:spcPct val="95000"/>
              </a:lnSpc>
            </a:pPr>
            <a:r>
              <a:rPr lang="en-US" sz="1600" b="1" strike="noStrike" dirty="0">
                <a:solidFill>
                  <a:srgbClr val="000000"/>
                </a:solidFill>
                <a:latin typeface="Courier New"/>
                <a:ea typeface="DejaVu Sans"/>
              </a:rPr>
              <a:t>   &lt;script&gt;</a:t>
            </a:r>
            <a:endParaRPr sz="1600" dirty="0"/>
          </a:p>
          <a:p>
            <a:pPr lvl="1">
              <a:lnSpc>
                <a:spcPct val="95000"/>
              </a:lnSpc>
            </a:pPr>
            <a:r>
              <a:rPr lang="en-US" sz="1600" b="1" strike="noStrike" dirty="0">
                <a:solidFill>
                  <a:srgbClr val="000000"/>
                </a:solidFill>
                <a:latin typeface="Courier New"/>
                <a:ea typeface="DejaVu Sans"/>
              </a:rPr>
              <a:t>      $( 'document' ).ready( function() {</a:t>
            </a:r>
            <a:endParaRPr sz="1600" dirty="0"/>
          </a:p>
          <a:p>
            <a:pPr lvl="1">
              <a:lnSpc>
                <a:spcPct val="95000"/>
              </a:lnSpc>
            </a:pPr>
            <a:r>
              <a:rPr lang="en-US" sz="1600" b="1" strike="noStrike" dirty="0">
                <a:solidFill>
                  <a:srgbClr val="000000"/>
                </a:solidFill>
                <a:latin typeface="Courier New"/>
                <a:ea typeface="DejaVu Sans"/>
              </a:rPr>
              <a:t>         $( '</a:t>
            </a:r>
            <a:r>
              <a:rPr lang="en-US" sz="1600" b="1" strike="noStrike" dirty="0" err="1">
                <a:solidFill>
                  <a:srgbClr val="000000"/>
                </a:solidFill>
                <a:latin typeface="Courier New"/>
                <a:ea typeface="DejaVu Sans"/>
              </a:rPr>
              <a:t>textarea</a:t>
            </a:r>
            <a:r>
              <a:rPr lang="en-US" sz="1600" b="1" strike="noStrike" dirty="0">
                <a:solidFill>
                  <a:srgbClr val="000000"/>
                </a:solidFill>
                <a:latin typeface="Courier New"/>
                <a:ea typeface="DejaVu Sans"/>
              </a:rPr>
              <a:t>' ).</a:t>
            </a:r>
            <a:r>
              <a:rPr lang="en-US" sz="1600" b="1" strike="noStrike" dirty="0" err="1">
                <a:solidFill>
                  <a:srgbClr val="000000"/>
                </a:solidFill>
                <a:latin typeface="Courier New"/>
                <a:ea typeface="DejaVu Sans"/>
              </a:rPr>
              <a:t>keyup</a:t>
            </a:r>
            <a:r>
              <a:rPr lang="en-US" sz="1600" b="1" strike="noStrike" dirty="0">
                <a:solidFill>
                  <a:srgbClr val="000000"/>
                </a:solidFill>
                <a:latin typeface="Courier New"/>
                <a:ea typeface="DejaVu Sans"/>
              </a:rPr>
              <a:t>( function( event ) {</a:t>
            </a:r>
            <a:endParaRPr sz="1600" dirty="0"/>
          </a:p>
          <a:p>
            <a:pPr lvl="1">
              <a:lnSpc>
                <a:spcPct val="95000"/>
              </a:lnSpc>
            </a:pPr>
            <a:r>
              <a:rPr lang="en-US" sz="1600" b="1" strike="noStrike" dirty="0">
                <a:solidFill>
                  <a:srgbClr val="000000"/>
                </a:solidFill>
                <a:latin typeface="Courier New"/>
                <a:ea typeface="DejaVu Sans"/>
              </a:rPr>
              <a:t>            </a:t>
            </a:r>
            <a:r>
              <a:rPr lang="en-US" sz="1600" b="1" strike="noStrike" dirty="0" err="1">
                <a:solidFill>
                  <a:srgbClr val="000000"/>
                </a:solidFill>
                <a:latin typeface="Courier New"/>
                <a:ea typeface="DejaVu Sans"/>
              </a:rPr>
              <a:t>var</a:t>
            </a:r>
            <a:r>
              <a:rPr lang="en-US" sz="1600" b="1" strike="noStrike" dirty="0">
                <a:solidFill>
                  <a:srgbClr val="000000"/>
                </a:solidFill>
                <a:latin typeface="Courier New"/>
                <a:ea typeface="DejaVu Sans"/>
              </a:rPr>
              <a:t> </a:t>
            </a:r>
            <a:r>
              <a:rPr lang="en-US" sz="1600" b="1" strike="noStrike" dirty="0" err="1">
                <a:solidFill>
                  <a:srgbClr val="000000"/>
                </a:solidFill>
                <a:latin typeface="Courier New"/>
                <a:ea typeface="DejaVu Sans"/>
              </a:rPr>
              <a:t>str</a:t>
            </a:r>
            <a:r>
              <a:rPr lang="en-US" sz="1600" b="1" strike="noStrike" dirty="0">
                <a:solidFill>
                  <a:srgbClr val="000000"/>
                </a:solidFill>
                <a:latin typeface="Courier New"/>
                <a:ea typeface="DejaVu Sans"/>
              </a:rPr>
              <a:t> = $(this).</a:t>
            </a:r>
            <a:r>
              <a:rPr lang="en-US" sz="1600" b="1" strike="noStrike" dirty="0" err="1">
                <a:solidFill>
                  <a:srgbClr val="000000"/>
                </a:solidFill>
                <a:latin typeface="Courier New"/>
                <a:ea typeface="DejaVu Sans"/>
              </a:rPr>
              <a:t>val</a:t>
            </a:r>
            <a:r>
              <a:rPr lang="en-US" sz="1600" b="1" strike="noStrike" dirty="0">
                <a:solidFill>
                  <a:srgbClr val="000000"/>
                </a:solidFill>
                <a:latin typeface="Courier New"/>
                <a:ea typeface="DejaVu Sans"/>
              </a:rPr>
              <a:t>();</a:t>
            </a:r>
            <a:endParaRPr sz="1600" dirty="0"/>
          </a:p>
          <a:p>
            <a:pPr lvl="1">
              <a:lnSpc>
                <a:spcPct val="95000"/>
              </a:lnSpc>
            </a:pPr>
            <a:r>
              <a:rPr lang="en-US" sz="1600" b="1" strike="noStrike" dirty="0">
                <a:solidFill>
                  <a:srgbClr val="000000"/>
                </a:solidFill>
                <a:latin typeface="Courier New"/>
                <a:ea typeface="DejaVu Sans"/>
              </a:rPr>
              <a:t>            $( '#</a:t>
            </a:r>
            <a:r>
              <a:rPr lang="en-US" sz="1600" b="1" strike="noStrike" dirty="0" err="1">
                <a:solidFill>
                  <a:srgbClr val="000000"/>
                </a:solidFill>
                <a:latin typeface="Courier New"/>
                <a:ea typeface="DejaVu Sans"/>
              </a:rPr>
              <a:t>countSpan</a:t>
            </a:r>
            <a:r>
              <a:rPr lang="en-US" sz="1600" b="1" strike="noStrike" dirty="0">
                <a:solidFill>
                  <a:srgbClr val="000000"/>
                </a:solidFill>
                <a:latin typeface="Courier New"/>
                <a:ea typeface="DejaVu Sans"/>
              </a:rPr>
              <a:t>' ).html( </a:t>
            </a:r>
            <a:r>
              <a:rPr lang="en-US" sz="1600" b="1" strike="noStrike" dirty="0" err="1">
                <a:solidFill>
                  <a:srgbClr val="000000"/>
                </a:solidFill>
                <a:latin typeface="Courier New"/>
                <a:ea typeface="DejaVu Sans"/>
              </a:rPr>
              <a:t>str.length</a:t>
            </a:r>
            <a:r>
              <a:rPr lang="en-US" sz="1600" b="1" strike="noStrike" dirty="0">
                <a:solidFill>
                  <a:srgbClr val="000000"/>
                </a:solidFill>
                <a:latin typeface="Courier New"/>
                <a:ea typeface="DejaVu Sans"/>
              </a:rPr>
              <a:t> );</a:t>
            </a:r>
            <a:endParaRPr sz="1600" dirty="0"/>
          </a:p>
          <a:p>
            <a:pPr lvl="1">
              <a:lnSpc>
                <a:spcPct val="95000"/>
              </a:lnSpc>
            </a:pPr>
            <a:r>
              <a:rPr lang="en-US" sz="1600" b="1" strike="noStrike" dirty="0">
                <a:solidFill>
                  <a:srgbClr val="000000"/>
                </a:solidFill>
                <a:latin typeface="Courier New"/>
                <a:ea typeface="DejaVu Sans"/>
              </a:rPr>
              <a:t>         });</a:t>
            </a:r>
            <a:endParaRPr sz="1600" dirty="0"/>
          </a:p>
          <a:p>
            <a:pPr lvl="1">
              <a:lnSpc>
                <a:spcPct val="95000"/>
              </a:lnSpc>
            </a:pPr>
            <a:r>
              <a:rPr lang="en-US" sz="1600" b="1" strike="noStrike" dirty="0">
                <a:solidFill>
                  <a:srgbClr val="000000"/>
                </a:solidFill>
                <a:latin typeface="Courier New"/>
                <a:ea typeface="DejaVu Sans"/>
              </a:rPr>
              <a:t>      });</a:t>
            </a:r>
            <a:endParaRPr sz="1600" dirty="0"/>
          </a:p>
          <a:p>
            <a:pPr lvl="1">
              <a:lnSpc>
                <a:spcPct val="95000"/>
              </a:lnSpc>
            </a:pPr>
            <a:r>
              <a:rPr lang="en-US" sz="1600" b="1" strike="noStrike" dirty="0">
                <a:solidFill>
                  <a:srgbClr val="000000"/>
                </a:solidFill>
                <a:latin typeface="Courier New"/>
                <a:ea typeface="DejaVu Sans"/>
              </a:rPr>
              <a:t>   &lt;/script&gt;</a:t>
            </a:r>
            <a:endParaRPr sz="1600" dirty="0"/>
          </a:p>
          <a:p>
            <a:pPr lvl="1">
              <a:lnSpc>
                <a:spcPct val="95000"/>
              </a:lnSpc>
            </a:pPr>
            <a:r>
              <a:rPr lang="en-US" sz="1600" b="1" strike="noStrike" dirty="0">
                <a:solidFill>
                  <a:srgbClr val="000000"/>
                </a:solidFill>
                <a:latin typeface="Courier New"/>
                <a:ea typeface="DejaVu Sans"/>
              </a:rPr>
              <a:t>&lt;/head&gt;</a:t>
            </a:r>
            <a:endParaRPr sz="1600" dirty="0"/>
          </a:p>
          <a:p>
            <a:pPr lvl="1">
              <a:lnSpc>
                <a:spcPct val="95000"/>
              </a:lnSpc>
            </a:pPr>
            <a:endParaRPr sz="1600" dirty="0"/>
          </a:p>
          <a:p>
            <a:pPr lvl="1">
              <a:lnSpc>
                <a:spcPct val="95000"/>
              </a:lnSpc>
            </a:pPr>
            <a:r>
              <a:rPr lang="en-US" sz="1600" b="1" strike="noStrike" dirty="0">
                <a:solidFill>
                  <a:srgbClr val="000000"/>
                </a:solidFill>
                <a:latin typeface="Courier New"/>
                <a:ea typeface="DejaVu Sans"/>
              </a:rPr>
              <a:t>&lt;body&gt;</a:t>
            </a:r>
            <a:endParaRPr sz="1600" dirty="0"/>
          </a:p>
          <a:p>
            <a:pPr lvl="1">
              <a:lnSpc>
                <a:spcPct val="95000"/>
              </a:lnSpc>
            </a:pPr>
            <a:r>
              <a:rPr lang="en-US" sz="1600" b="1" strike="noStrike" dirty="0">
                <a:solidFill>
                  <a:srgbClr val="000000"/>
                </a:solidFill>
                <a:latin typeface="Courier New"/>
                <a:ea typeface="DejaVu Sans"/>
              </a:rPr>
              <a:t>   &lt;</a:t>
            </a:r>
            <a:r>
              <a:rPr lang="en-US" sz="1600" b="1" strike="noStrike" dirty="0" err="1">
                <a:solidFill>
                  <a:srgbClr val="000000"/>
                </a:solidFill>
                <a:latin typeface="Courier New"/>
                <a:ea typeface="DejaVu Sans"/>
              </a:rPr>
              <a:t>textarea</a:t>
            </a:r>
            <a:r>
              <a:rPr lang="en-US" sz="1600" b="1" strike="noStrike" dirty="0">
                <a:solidFill>
                  <a:srgbClr val="000000"/>
                </a:solidFill>
                <a:latin typeface="Courier New"/>
                <a:ea typeface="DejaVu Sans"/>
              </a:rPr>
              <a:t>&gt;&lt;/</a:t>
            </a:r>
            <a:r>
              <a:rPr lang="en-US" sz="1600" b="1" strike="noStrike" dirty="0" err="1">
                <a:solidFill>
                  <a:srgbClr val="000000"/>
                </a:solidFill>
                <a:latin typeface="Courier New"/>
                <a:ea typeface="DejaVu Sans"/>
              </a:rPr>
              <a:t>textarea</a:t>
            </a:r>
            <a:r>
              <a:rPr lang="en-US" sz="1600" b="1" strike="noStrike" dirty="0">
                <a:solidFill>
                  <a:srgbClr val="000000"/>
                </a:solidFill>
                <a:latin typeface="Courier New"/>
                <a:ea typeface="DejaVu Sans"/>
              </a:rPr>
              <a:t>&gt; &lt;</a:t>
            </a:r>
            <a:r>
              <a:rPr lang="en-US" sz="1600" b="1" strike="noStrike" dirty="0" err="1">
                <a:solidFill>
                  <a:srgbClr val="000000"/>
                </a:solidFill>
                <a:latin typeface="Courier New"/>
                <a:ea typeface="DejaVu Sans"/>
              </a:rPr>
              <a:t>br</a:t>
            </a:r>
            <a:r>
              <a:rPr lang="en-US" sz="1600" b="1" strike="noStrike" dirty="0">
                <a:solidFill>
                  <a:srgbClr val="000000"/>
                </a:solidFill>
                <a:latin typeface="Courier New"/>
                <a:ea typeface="DejaVu Sans"/>
              </a:rPr>
              <a:t>&gt;</a:t>
            </a:r>
            <a:endParaRPr sz="1600" dirty="0"/>
          </a:p>
          <a:p>
            <a:pPr lvl="1">
              <a:lnSpc>
                <a:spcPct val="95000"/>
              </a:lnSpc>
            </a:pPr>
            <a:r>
              <a:rPr lang="en-US" sz="1600" b="1" strike="noStrike" dirty="0">
                <a:solidFill>
                  <a:srgbClr val="000000"/>
                </a:solidFill>
                <a:latin typeface="Courier New"/>
                <a:ea typeface="DejaVu Sans"/>
              </a:rPr>
              <a:t>   Character count: &lt;span id="</a:t>
            </a:r>
            <a:r>
              <a:rPr lang="en-US" sz="1600" b="1" strike="noStrike" dirty="0" err="1">
                <a:solidFill>
                  <a:srgbClr val="000000"/>
                </a:solidFill>
                <a:latin typeface="Courier New"/>
                <a:ea typeface="DejaVu Sans"/>
              </a:rPr>
              <a:t>countSpan</a:t>
            </a:r>
            <a:r>
              <a:rPr lang="en-US" sz="1600" b="1" strike="noStrike" dirty="0">
                <a:solidFill>
                  <a:srgbClr val="000000"/>
                </a:solidFill>
                <a:latin typeface="Courier New"/>
                <a:ea typeface="DejaVu Sans"/>
              </a:rPr>
              <a:t>"&gt;0&lt;/span&gt;</a:t>
            </a:r>
            <a:endParaRPr sz="1600" dirty="0"/>
          </a:p>
          <a:p>
            <a:pPr lvl="1">
              <a:lnSpc>
                <a:spcPct val="95000"/>
              </a:lnSpc>
            </a:pPr>
            <a:r>
              <a:rPr lang="en-US" sz="1600" b="1" strike="noStrike" dirty="0">
                <a:solidFill>
                  <a:srgbClr val="000000"/>
                </a:solidFill>
                <a:latin typeface="Courier New"/>
                <a:ea typeface="DejaVu Sans"/>
              </a:rPr>
              <a:t>&lt;/body&gt;</a:t>
            </a:r>
            <a:endParaRPr sz="1600" dirty="0"/>
          </a:p>
        </p:txBody>
      </p:sp>
      <p:sp>
        <p:nvSpPr>
          <p:cNvPr id="182" name="CustomShape 3"/>
          <p:cNvSpPr/>
          <p:nvPr/>
        </p:nvSpPr>
        <p:spPr>
          <a:xfrm>
            <a:off x="5615280" y="6255774"/>
            <a:ext cx="2953080" cy="402840"/>
          </a:xfrm>
          <a:prstGeom prst="roundRect">
            <a:avLst>
              <a:gd name="adj" fmla="val 13910"/>
            </a:avLst>
          </a:prstGeom>
          <a:ln/>
        </p:spPr>
        <p:style>
          <a:lnRef idx="1">
            <a:schemeClr val="accent5"/>
          </a:lnRef>
          <a:fillRef idx="2">
            <a:schemeClr val="accent5"/>
          </a:fillRef>
          <a:effectRef idx="1">
            <a:schemeClr val="accent5"/>
          </a:effectRef>
          <a:fontRef idx="minor">
            <a:schemeClr val="dk1"/>
          </a:fontRef>
        </p:style>
        <p:txBody>
          <a:bodyPr wrap="none" lIns="90000" tIns="45000" rIns="90000" bIns="45000" anchor="ctr"/>
          <a:lstStyle/>
          <a:p>
            <a:pPr algn="ctr">
              <a:lnSpc>
                <a:spcPct val="100000"/>
              </a:lnSpc>
            </a:pPr>
            <a:r>
              <a:rPr lang="en-US" strike="noStrike" dirty="0">
                <a:solidFill>
                  <a:schemeClr val="bg1"/>
                </a:solidFill>
                <a:latin typeface="Arial"/>
                <a:ea typeface="DejaVu Sans"/>
                <a:hlinkClick r:id="rId2"/>
              </a:rPr>
              <a:t>keyupCharCountSpan.html</a:t>
            </a:r>
            <a:endParaRPr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74" name="Rectangle 10"/>
          <p:cNvSpPr>
            <a:spLocks noGrp="1" noChangeArrowheads="1"/>
          </p:cNvSpPr>
          <p:nvPr>
            <p:ph type="ctrTitle"/>
          </p:nvPr>
        </p:nvSpPr>
        <p:spPr>
          <a:xfrm>
            <a:off x="685800" y="2130425"/>
            <a:ext cx="7772400" cy="1470025"/>
          </a:xfrm>
        </p:spPr>
        <p:txBody>
          <a:bodyPr anchor="ctr"/>
          <a:lstStyle/>
          <a:p>
            <a:pPr algn="ctr"/>
            <a:r>
              <a:rPr lang="en-US" altLang="en-US" sz="4400" b="1" dirty="0" smtClean="0"/>
              <a:t>Questions?</a:t>
            </a:r>
            <a:endParaRPr lang="en-US" altLang="en-US" sz="4400" b="1" dirty="0"/>
          </a:p>
        </p:txBody>
      </p:sp>
      <p:sp>
        <p:nvSpPr>
          <p:cNvPr id="139275" name="Rectangle 11"/>
          <p:cNvSpPr>
            <a:spLocks noGrp="1" noChangeArrowheads="1"/>
          </p:cNvSpPr>
          <p:nvPr>
            <p:ph type="subTitle" idx="4294967295"/>
          </p:nvPr>
        </p:nvSpPr>
        <p:spPr>
          <a:xfrm>
            <a:off x="1371600" y="3886200"/>
            <a:ext cx="6400800" cy="1752600"/>
          </a:xfrm>
        </p:spPr>
        <p:txBody>
          <a:bodyPr/>
          <a:lstStyle/>
          <a:p>
            <a:pPr marL="0" indent="0" algn="ctr">
              <a:buNone/>
            </a:pPr>
            <a:endParaRPr lang="en-US" altLang="en-US" sz="3200" dirty="0"/>
          </a:p>
        </p:txBody>
      </p:sp>
    </p:spTree>
    <p:extLst>
      <p:ext uri="{BB962C8B-B14F-4D97-AF65-F5344CB8AC3E}">
        <p14:creationId xmlns:p14="http://schemas.microsoft.com/office/powerpoint/2010/main" val="2404481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dirty="0" smtClean="0">
                <a:solidFill>
                  <a:srgbClr val="000000"/>
                </a:solidFill>
                <a:latin typeface="Arial"/>
                <a:ea typeface="DejaVu Sans"/>
              </a:rPr>
              <a:t>What </a:t>
            </a:r>
            <a:r>
              <a:rPr lang="en-US" sz="4400" b="1" strike="noStrike" dirty="0">
                <a:solidFill>
                  <a:srgbClr val="000000"/>
                </a:solidFill>
                <a:latin typeface="Arial"/>
                <a:ea typeface="DejaVu Sans"/>
              </a:rPr>
              <a:t>is jQuery?</a:t>
            </a:r>
            <a:endParaRPr dirty="0"/>
          </a:p>
        </p:txBody>
      </p:sp>
      <p:sp>
        <p:nvSpPr>
          <p:cNvPr id="79"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62500" lnSpcReduction="20000"/>
          </a:bodyPr>
          <a:lstStyle/>
          <a:p>
            <a:pPr>
              <a:lnSpc>
                <a:spcPct val="100000"/>
              </a:lnSpc>
            </a:pPr>
            <a:r>
              <a:rPr lang="en-US" sz="4500" b="1" strike="noStrike" dirty="0">
                <a:solidFill>
                  <a:srgbClr val="000000"/>
                </a:solidFill>
                <a:latin typeface="Arial"/>
                <a:ea typeface="DejaVu Sans"/>
              </a:rPr>
              <a:t>Defined:</a:t>
            </a:r>
            <a:endParaRPr sz="4500" dirty="0"/>
          </a:p>
          <a:p>
            <a:pPr lvl="1"/>
            <a:r>
              <a:rPr lang="en-US" sz="3800" strike="noStrike" dirty="0">
                <a:solidFill>
                  <a:srgbClr val="000000"/>
                </a:solidFill>
                <a:latin typeface="Arial"/>
                <a:ea typeface="DejaVu Sans"/>
              </a:rPr>
              <a:t>The most popular general purpose JavaScript library available</a:t>
            </a:r>
            <a:r>
              <a:rPr lang="en-US" sz="3800" strike="noStrike" dirty="0" smtClean="0">
                <a:solidFill>
                  <a:srgbClr val="000000"/>
                </a:solidFill>
                <a:latin typeface="Arial"/>
                <a:ea typeface="DejaVu Sans"/>
              </a:rPr>
              <a:t>. It </a:t>
            </a:r>
            <a:r>
              <a:rPr lang="en-US" sz="3800" strike="noStrike" dirty="0">
                <a:solidFill>
                  <a:srgbClr val="000000"/>
                </a:solidFill>
                <a:latin typeface="Arial"/>
                <a:ea typeface="DejaVu Sans"/>
              </a:rPr>
              <a:t>provides commonly requested functionality in a standard and cross-browser compatible fashion.</a:t>
            </a:r>
            <a:endParaRPr sz="3800" dirty="0"/>
          </a:p>
          <a:p>
            <a:pPr>
              <a:lnSpc>
                <a:spcPct val="100000"/>
              </a:lnSpc>
            </a:pPr>
            <a:endParaRPr sz="3800" dirty="0"/>
          </a:p>
          <a:p>
            <a:pPr>
              <a:lnSpc>
                <a:spcPct val="100000"/>
              </a:lnSpc>
            </a:pPr>
            <a:r>
              <a:rPr lang="en-US" sz="4500" b="1" strike="noStrike" dirty="0">
                <a:solidFill>
                  <a:srgbClr val="000000"/>
                </a:solidFill>
                <a:latin typeface="Arial"/>
                <a:ea typeface="DejaVu Sans"/>
              </a:rPr>
              <a:t>Website:</a:t>
            </a:r>
            <a:endParaRPr sz="4500" dirty="0"/>
          </a:p>
          <a:p>
            <a:pPr lvl="1"/>
            <a:r>
              <a:rPr lang="en-US" sz="3800" u="sng" strike="noStrike" dirty="0" smtClean="0">
                <a:solidFill>
                  <a:srgbClr val="009999"/>
                </a:solidFill>
                <a:latin typeface="Arial"/>
                <a:ea typeface="DejaVu Sans"/>
                <a:hlinkClick r:id="rId3"/>
              </a:rPr>
              <a:t>http</a:t>
            </a:r>
            <a:r>
              <a:rPr lang="en-US" sz="3800" u="sng" strike="noStrike" dirty="0">
                <a:solidFill>
                  <a:srgbClr val="009999"/>
                </a:solidFill>
                <a:latin typeface="Arial"/>
                <a:ea typeface="DejaVu Sans"/>
                <a:hlinkClick r:id="rId3"/>
              </a:rPr>
              <a:t>://</a:t>
            </a:r>
            <a:r>
              <a:rPr lang="en-US" sz="3800" u="sng" strike="noStrike" dirty="0" smtClean="0">
                <a:solidFill>
                  <a:srgbClr val="009999"/>
                </a:solidFill>
                <a:latin typeface="Arial"/>
                <a:ea typeface="DejaVu Sans"/>
                <a:hlinkClick r:id="rId3"/>
              </a:rPr>
              <a:t>jquery.com</a:t>
            </a:r>
            <a:endParaRPr lang="en-US" sz="3800" dirty="0"/>
          </a:p>
          <a:p>
            <a:pPr lvl="1"/>
            <a:endParaRPr sz="3400" dirty="0"/>
          </a:p>
          <a:p>
            <a:pPr>
              <a:lnSpc>
                <a:spcPct val="100000"/>
              </a:lnSpc>
            </a:pPr>
            <a:r>
              <a:rPr lang="en-US" sz="4500" b="1" strike="noStrike" dirty="0">
                <a:solidFill>
                  <a:srgbClr val="000000"/>
                </a:solidFill>
                <a:latin typeface="Arial"/>
                <a:ea typeface="DejaVu Sans"/>
              </a:rPr>
              <a:t>Documentation (excellent):</a:t>
            </a:r>
            <a:endParaRPr sz="4500" dirty="0"/>
          </a:p>
          <a:p>
            <a:pPr lvl="1"/>
            <a:r>
              <a:rPr lang="en-US" sz="3800" u="sng" strike="noStrike" dirty="0" smtClean="0">
                <a:solidFill>
                  <a:srgbClr val="009999"/>
                </a:solidFill>
                <a:latin typeface="Arial"/>
                <a:ea typeface="DejaVu Sans"/>
                <a:hlinkClick r:id="rId4"/>
              </a:rPr>
              <a:t>http://api.jquery.com</a:t>
            </a:r>
            <a:endParaRPr lang="en-US" sz="3800" u="sng" strike="noStrike" dirty="0" smtClean="0">
              <a:solidFill>
                <a:srgbClr val="009999"/>
              </a:solidFill>
              <a:latin typeface="Arial"/>
              <a:ea typeface="DejaVu Sans"/>
            </a:endParaRPr>
          </a:p>
          <a:p>
            <a:pPr lvl="1"/>
            <a:endParaRPr lang="en-US" sz="4000" u="sng" strike="noStrike" dirty="0" smtClean="0">
              <a:solidFill>
                <a:srgbClr val="009999"/>
              </a:solidFill>
              <a:latin typeface="Arial"/>
              <a:ea typeface="DejaVu Sans"/>
            </a:endParaRPr>
          </a:p>
          <a:p>
            <a:pPr>
              <a:lnSpc>
                <a:spcPct val="100000"/>
              </a:lnSpc>
            </a:pPr>
            <a:r>
              <a:rPr lang="en-US" sz="4500" b="1" dirty="0" smtClean="0">
                <a:solidFill>
                  <a:srgbClr val="000000"/>
                </a:solidFill>
              </a:rPr>
              <a:t>Firefox Search Engine Plugin for jQuery API:</a:t>
            </a:r>
            <a:endParaRPr lang="en-US" sz="4500" dirty="0" smtClean="0"/>
          </a:p>
          <a:p>
            <a:pPr lvl="1"/>
            <a:r>
              <a:rPr lang="en-US" sz="3800" u="sng" dirty="0" smtClean="0">
                <a:solidFill>
                  <a:srgbClr val="009999"/>
                </a:solidFill>
                <a:hlinkClick r:id="rId5"/>
              </a:rPr>
              <a:t>https://addons.mozilla.org/en-US/firefox/addon/jquery-api/?src=search</a:t>
            </a:r>
            <a:endParaRPr lang="en-US" sz="3800"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dirty="0" smtClean="0">
                <a:solidFill>
                  <a:srgbClr val="000000"/>
                </a:solidFill>
                <a:latin typeface="Arial"/>
                <a:ea typeface="DejaVu Sans"/>
              </a:rPr>
              <a:t>Who uses </a:t>
            </a:r>
            <a:r>
              <a:rPr lang="en-US" sz="4400" b="1" strike="noStrike" dirty="0">
                <a:solidFill>
                  <a:srgbClr val="000000"/>
                </a:solidFill>
                <a:latin typeface="Arial"/>
                <a:ea typeface="DejaVu Sans"/>
              </a:rPr>
              <a:t>jQuery?</a:t>
            </a:r>
            <a:endParaRPr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7473" y="3552816"/>
            <a:ext cx="4367185" cy="2972794"/>
          </a:xfrm>
          <a:prstGeom prst="rect">
            <a:avLst/>
          </a:prstGeom>
        </p:spPr>
      </p:pic>
      <p:sp>
        <p:nvSpPr>
          <p:cNvPr id="6" name="CustomShape 2"/>
          <p:cNvSpPr/>
          <p:nvPr/>
        </p:nvSpPr>
        <p:spPr>
          <a:xfrm>
            <a:off x="457740" y="1571197"/>
            <a:ext cx="8224706" cy="18197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a:lnSpc>
                <a:spcPct val="100000"/>
              </a:lnSpc>
            </a:pPr>
            <a:r>
              <a:rPr lang="en-US" sz="3200" dirty="0">
                <a:solidFill>
                  <a:srgbClr val="000000"/>
                </a:solidFill>
              </a:rPr>
              <a:t>According </a:t>
            </a:r>
            <a:r>
              <a:rPr lang="en-US" sz="3200" dirty="0" smtClean="0">
                <a:solidFill>
                  <a:srgbClr val="000000"/>
                </a:solidFill>
              </a:rPr>
              <a:t>to the sites </a:t>
            </a:r>
            <a:r>
              <a:rPr lang="en-US" sz="3200" dirty="0">
                <a:solidFill>
                  <a:srgbClr val="000000"/>
                </a:solidFill>
                <a:hlinkClick r:id="rId4"/>
              </a:rPr>
              <a:t>http://</a:t>
            </a:r>
            <a:r>
              <a:rPr lang="en-US" sz="3200" dirty="0" smtClean="0">
                <a:solidFill>
                  <a:srgbClr val="000000"/>
                </a:solidFill>
                <a:hlinkClick r:id="rId4"/>
              </a:rPr>
              <a:t>w3techs.com</a:t>
            </a:r>
            <a:r>
              <a:rPr lang="en-US" sz="3200" dirty="0" smtClean="0">
                <a:solidFill>
                  <a:srgbClr val="000000"/>
                </a:solidFill>
              </a:rPr>
              <a:t> and </a:t>
            </a:r>
            <a:r>
              <a:rPr lang="en-US" sz="3200" dirty="0">
                <a:solidFill>
                  <a:srgbClr val="000000"/>
                </a:solidFill>
                <a:hlinkClick r:id="rId5"/>
              </a:rPr>
              <a:t>http://trends.builtwith.com/javascript</a:t>
            </a:r>
            <a:r>
              <a:rPr lang="en-US" sz="3200" dirty="0">
                <a:solidFill>
                  <a:srgbClr val="000000"/>
                </a:solidFill>
              </a:rPr>
              <a:t> </a:t>
            </a:r>
            <a:r>
              <a:rPr lang="en-US" sz="3200" dirty="0" smtClean="0">
                <a:solidFill>
                  <a:srgbClr val="000000"/>
                </a:solidFill>
              </a:rPr>
              <a:t>that track new technologies, jQuery </a:t>
            </a:r>
            <a:r>
              <a:rPr lang="en-US" sz="3200" strike="noStrike" dirty="0">
                <a:solidFill>
                  <a:srgbClr val="000000"/>
                </a:solidFill>
                <a:latin typeface="Arial"/>
                <a:ea typeface="DejaVu Sans"/>
              </a:rPr>
              <a:t>is the most popular JavaScript </a:t>
            </a:r>
            <a:r>
              <a:rPr lang="en-US" sz="3200" strike="noStrike" dirty="0" smtClean="0">
                <a:solidFill>
                  <a:srgbClr val="000000"/>
                </a:solidFill>
                <a:latin typeface="Arial"/>
                <a:ea typeface="DejaVu Sans"/>
              </a:rPr>
              <a:t>library on the internet.</a:t>
            </a:r>
            <a:endParaRPr sz="3200" dirty="0">
              <a:solidFill>
                <a:srgbClr val="000000"/>
              </a:solidFill>
              <a:latin typeface="Arial"/>
              <a:ea typeface="DejaVu San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dirty="0">
                <a:solidFill>
                  <a:srgbClr val="000000"/>
                </a:solidFill>
                <a:latin typeface="Arial"/>
                <a:ea typeface="DejaVu Sans"/>
              </a:rPr>
              <a:t>Why use jQuery?</a:t>
            </a:r>
            <a:endParaRPr dirty="0"/>
          </a:p>
        </p:txBody>
      </p:sp>
      <p:sp>
        <p:nvSpPr>
          <p:cNvPr id="81"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a:lnSpc>
                <a:spcPct val="100000"/>
              </a:lnSpc>
            </a:pPr>
            <a:r>
              <a:rPr lang="en-US" sz="3600" b="1" strike="noStrike" dirty="0" smtClean="0">
                <a:solidFill>
                  <a:srgbClr val="000000"/>
                </a:solidFill>
                <a:latin typeface="Arial"/>
                <a:ea typeface="DejaVu Sans"/>
              </a:rPr>
              <a:t>Advantages </a:t>
            </a:r>
            <a:r>
              <a:rPr lang="en-US" sz="3600" b="1" strike="noStrike" dirty="0">
                <a:solidFill>
                  <a:srgbClr val="000000"/>
                </a:solidFill>
                <a:latin typeface="Arial"/>
                <a:ea typeface="DejaVu Sans"/>
              </a:rPr>
              <a:t>include</a:t>
            </a:r>
            <a:r>
              <a:rPr lang="en-US" sz="3600" b="1" strike="noStrike" dirty="0" smtClean="0">
                <a:solidFill>
                  <a:srgbClr val="000000"/>
                </a:solidFill>
                <a:latin typeface="Arial"/>
                <a:ea typeface="DejaVu Sans"/>
              </a:rPr>
              <a:t>:</a:t>
            </a:r>
            <a:endParaRPr sz="3600" dirty="0"/>
          </a:p>
          <a:p>
            <a:pPr marL="463550" lvl="1">
              <a:lnSpc>
                <a:spcPct val="90000"/>
              </a:lnSpc>
            </a:pPr>
            <a:endParaRPr lang="en-US" sz="3200" b="1" strike="noStrike" dirty="0" smtClean="0">
              <a:solidFill>
                <a:srgbClr val="000000"/>
              </a:solidFill>
              <a:latin typeface="Arial"/>
              <a:ea typeface="DejaVu Sans"/>
            </a:endParaRPr>
          </a:p>
          <a:p>
            <a:pPr marL="914400" lvl="1" indent="-450850">
              <a:lnSpc>
                <a:spcPct val="90000"/>
              </a:lnSpc>
              <a:buFont typeface="Wingdings" charset="2"/>
              <a:buChar char=""/>
            </a:pPr>
            <a:r>
              <a:rPr lang="en-US" sz="3200" b="1" strike="noStrike" dirty="0" smtClean="0">
                <a:solidFill>
                  <a:srgbClr val="000000"/>
                </a:solidFill>
                <a:latin typeface="Arial"/>
                <a:ea typeface="DejaVu Sans"/>
              </a:rPr>
              <a:t>Similar to JavaScript except easier</a:t>
            </a:r>
          </a:p>
          <a:p>
            <a:pPr marL="914400" lvl="1" indent="-450850">
              <a:lnSpc>
                <a:spcPct val="90000"/>
              </a:lnSpc>
              <a:buFont typeface="Wingdings" charset="2"/>
              <a:buChar char=""/>
            </a:pPr>
            <a:r>
              <a:rPr lang="en-US" sz="3200" strike="noStrike" dirty="0" smtClean="0">
                <a:solidFill>
                  <a:srgbClr val="000000"/>
                </a:solidFill>
                <a:latin typeface="Arial"/>
                <a:ea typeface="DejaVu Sans"/>
              </a:rPr>
              <a:t>Advanced </a:t>
            </a:r>
            <a:r>
              <a:rPr lang="en-US" sz="3200" strike="noStrike" dirty="0">
                <a:solidFill>
                  <a:srgbClr val="000000"/>
                </a:solidFill>
                <a:latin typeface="Arial"/>
                <a:ea typeface="DejaVu Sans"/>
              </a:rPr>
              <a:t>element </a:t>
            </a:r>
            <a:r>
              <a:rPr lang="en-US" sz="3200" strike="noStrike" dirty="0" smtClean="0">
                <a:solidFill>
                  <a:srgbClr val="000000"/>
                </a:solidFill>
                <a:latin typeface="Arial"/>
                <a:ea typeface="DejaVu Sans"/>
              </a:rPr>
              <a:t>selectors (CSS)</a:t>
            </a:r>
            <a:endParaRPr sz="3200" dirty="0"/>
          </a:p>
          <a:p>
            <a:pPr marL="914400" lvl="1" indent="-450850">
              <a:lnSpc>
                <a:spcPct val="90000"/>
              </a:lnSpc>
              <a:buFont typeface="Wingdings" charset="2"/>
              <a:buChar char=""/>
            </a:pPr>
            <a:r>
              <a:rPr lang="en-US" sz="3200" strike="noStrike" dirty="0">
                <a:solidFill>
                  <a:srgbClr val="000000"/>
                </a:solidFill>
                <a:latin typeface="Arial"/>
                <a:ea typeface="DejaVu Sans"/>
              </a:rPr>
              <a:t>Cross browser compatible</a:t>
            </a:r>
            <a:endParaRPr sz="3200" dirty="0"/>
          </a:p>
          <a:p>
            <a:pPr marL="914400" lvl="1" indent="-450850">
              <a:lnSpc>
                <a:spcPct val="90000"/>
              </a:lnSpc>
              <a:buFont typeface="Wingdings" charset="2"/>
              <a:buChar char=""/>
            </a:pPr>
            <a:r>
              <a:rPr lang="en-US" sz="3200" strike="noStrike" dirty="0">
                <a:solidFill>
                  <a:srgbClr val="000000"/>
                </a:solidFill>
                <a:latin typeface="Arial"/>
                <a:ea typeface="DejaVu Sans"/>
              </a:rPr>
              <a:t>DOM query </a:t>
            </a:r>
            <a:r>
              <a:rPr lang="en-US" sz="3200" strike="noStrike" dirty="0" smtClean="0">
                <a:solidFill>
                  <a:srgbClr val="000000"/>
                </a:solidFill>
                <a:latin typeface="Arial"/>
                <a:ea typeface="DejaVu Sans"/>
              </a:rPr>
              <a:t>(get) &amp; manipulation (set)</a:t>
            </a:r>
            <a:endParaRPr sz="3200" dirty="0"/>
          </a:p>
          <a:p>
            <a:pPr marL="914400" lvl="1" indent="-450850">
              <a:lnSpc>
                <a:spcPct val="90000"/>
              </a:lnSpc>
              <a:buFont typeface="Wingdings" charset="2"/>
              <a:buChar char=""/>
            </a:pPr>
            <a:r>
              <a:rPr lang="en-US" sz="3200" dirty="0" smtClean="0">
                <a:solidFill>
                  <a:srgbClr val="000000"/>
                </a:solidFill>
              </a:rPr>
              <a:t>Easy event handling</a:t>
            </a:r>
          </a:p>
          <a:p>
            <a:pPr marL="914400" lvl="1" indent="-450850">
              <a:lnSpc>
                <a:spcPct val="90000"/>
              </a:lnSpc>
              <a:buFont typeface="Wingdings" charset="2"/>
              <a:buChar char=""/>
            </a:pPr>
            <a:r>
              <a:rPr lang="en-US" sz="3200" b="1" dirty="0" smtClean="0">
                <a:solidFill>
                  <a:srgbClr val="000000"/>
                </a:solidFill>
              </a:rPr>
              <a:t>Form validation</a:t>
            </a:r>
            <a:endParaRPr lang="en-US" sz="3200" b="1" dirty="0"/>
          </a:p>
          <a:p>
            <a:pPr marL="914400" lvl="1" indent="-450850">
              <a:lnSpc>
                <a:spcPct val="90000"/>
              </a:lnSpc>
              <a:buFont typeface="Wingdings" charset="2"/>
              <a:buChar char=""/>
            </a:pPr>
            <a:r>
              <a:rPr lang="en-US" sz="3200" strike="noStrike" dirty="0" smtClean="0">
                <a:solidFill>
                  <a:srgbClr val="000000"/>
                </a:solidFill>
                <a:latin typeface="Arial"/>
                <a:ea typeface="DejaVu Sans"/>
              </a:rPr>
              <a:t>Display </a:t>
            </a:r>
            <a:r>
              <a:rPr lang="en-US" sz="3200" strike="noStrike" dirty="0">
                <a:solidFill>
                  <a:srgbClr val="000000"/>
                </a:solidFill>
                <a:latin typeface="Arial"/>
                <a:ea typeface="DejaVu Sans"/>
              </a:rPr>
              <a:t>effects and animation</a:t>
            </a:r>
            <a:endParaRPr sz="3200" dirty="0"/>
          </a:p>
          <a:p>
            <a:pPr marL="914400" lvl="1" indent="-450850">
              <a:lnSpc>
                <a:spcPct val="90000"/>
              </a:lnSpc>
              <a:buFont typeface="Wingdings" charset="2"/>
              <a:buChar char=""/>
            </a:pPr>
            <a:r>
              <a:rPr lang="en-US" sz="3200" strike="noStrike" dirty="0" smtClean="0">
                <a:solidFill>
                  <a:srgbClr val="000000"/>
                </a:solidFill>
                <a:latin typeface="Arial"/>
                <a:ea typeface="DejaVu Sans"/>
              </a:rPr>
              <a:t>Advanced </a:t>
            </a:r>
            <a:r>
              <a:rPr lang="en-US" sz="3200" strike="noStrike" dirty="0">
                <a:solidFill>
                  <a:srgbClr val="000000"/>
                </a:solidFill>
                <a:latin typeface="Arial"/>
                <a:ea typeface="DejaVu Sans"/>
              </a:rPr>
              <a:t>capabilities </a:t>
            </a:r>
            <a:r>
              <a:rPr lang="en-US" sz="3200" strike="noStrike" dirty="0" smtClean="0">
                <a:solidFill>
                  <a:srgbClr val="000000"/>
                </a:solidFill>
                <a:latin typeface="Arial"/>
                <a:ea typeface="DejaVu Sans"/>
              </a:rPr>
              <a:t>(AJAX)</a:t>
            </a:r>
            <a:endParaRPr sz="3200" dirty="0"/>
          </a:p>
          <a:p>
            <a:pPr marL="914400" lvl="1" indent="-450850">
              <a:lnSpc>
                <a:spcPct val="90000"/>
              </a:lnSpc>
              <a:buFont typeface="Wingdings" charset="2"/>
              <a:buChar char=""/>
            </a:pPr>
            <a:r>
              <a:rPr lang="en-US" sz="3200" strike="noStrike" dirty="0">
                <a:solidFill>
                  <a:srgbClr val="000000"/>
                </a:solidFill>
                <a:latin typeface="Arial"/>
                <a:ea typeface="DejaVu Sans"/>
              </a:rPr>
              <a:t>Encapsulates </a:t>
            </a:r>
            <a:r>
              <a:rPr lang="en-US" sz="3200" strike="noStrike" dirty="0" smtClean="0">
                <a:solidFill>
                  <a:srgbClr val="000000"/>
                </a:solidFill>
                <a:latin typeface="Arial"/>
                <a:ea typeface="DejaVu Sans"/>
              </a:rPr>
              <a:t>standard JavaScript </a:t>
            </a:r>
            <a:r>
              <a:rPr lang="en-US" sz="3200" strike="noStrike" dirty="0">
                <a:solidFill>
                  <a:srgbClr val="000000"/>
                </a:solidFill>
                <a:latin typeface="Arial"/>
                <a:ea typeface="DejaVu Sans"/>
              </a:rPr>
              <a:t>capabilities</a:t>
            </a:r>
            <a:endParaRPr sz="3200" dirty="0"/>
          </a:p>
        </p:txBody>
      </p:sp>
    </p:spTree>
    <p:extLst>
      <p:ext uri="{BB962C8B-B14F-4D97-AF65-F5344CB8AC3E}">
        <p14:creationId xmlns:p14="http://schemas.microsoft.com/office/powerpoint/2010/main" val="36640500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dirty="0">
                <a:solidFill>
                  <a:srgbClr val="000000"/>
                </a:solidFill>
                <a:latin typeface="Arial"/>
                <a:ea typeface="DejaVu Sans"/>
              </a:rPr>
              <a:t>jQuery </a:t>
            </a:r>
            <a:r>
              <a:rPr lang="en-US" sz="4400" b="1" strike="noStrike" dirty="0" smtClean="0">
                <a:solidFill>
                  <a:srgbClr val="000000"/>
                </a:solidFill>
                <a:latin typeface="Arial"/>
                <a:ea typeface="DejaVu Sans"/>
              </a:rPr>
              <a:t>Limitations</a:t>
            </a:r>
            <a:endParaRPr dirty="0"/>
          </a:p>
        </p:txBody>
      </p:sp>
      <p:sp>
        <p:nvSpPr>
          <p:cNvPr id="77"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600" b="1" dirty="0" smtClean="0">
                <a:solidFill>
                  <a:srgbClr val="000000"/>
                </a:solidFill>
              </a:rPr>
              <a:t>Disadvantages </a:t>
            </a:r>
            <a:r>
              <a:rPr lang="en-US" sz="3600" b="1" dirty="0">
                <a:solidFill>
                  <a:srgbClr val="000000"/>
                </a:solidFill>
              </a:rPr>
              <a:t>include</a:t>
            </a:r>
            <a:r>
              <a:rPr lang="en-US" sz="3600" b="1" dirty="0" smtClean="0">
                <a:solidFill>
                  <a:srgbClr val="000000"/>
                </a:solidFill>
              </a:rPr>
              <a:t>:</a:t>
            </a:r>
            <a:endParaRPr lang="en-US" sz="3600" b="1" dirty="0">
              <a:solidFill>
                <a:srgbClr val="000000"/>
              </a:solidFill>
            </a:endParaRPr>
          </a:p>
          <a:p>
            <a:pPr marL="463550" lvl="1">
              <a:lnSpc>
                <a:spcPct val="100000"/>
              </a:lnSpc>
            </a:pPr>
            <a:endParaRPr lang="en-US" sz="3200" dirty="0" smtClean="0">
              <a:solidFill>
                <a:srgbClr val="000000"/>
              </a:solidFill>
              <a:latin typeface="Arial"/>
              <a:ea typeface="DejaVu Sans"/>
            </a:endParaRPr>
          </a:p>
          <a:p>
            <a:pPr marL="914400" lvl="1" indent="-450850">
              <a:lnSpc>
                <a:spcPct val="100000"/>
              </a:lnSpc>
              <a:buFont typeface="Wingdings" charset="2"/>
              <a:buChar char=""/>
            </a:pPr>
            <a:r>
              <a:rPr lang="en-US" sz="3200" dirty="0" smtClean="0">
                <a:solidFill>
                  <a:srgbClr val="000000"/>
                </a:solidFill>
                <a:latin typeface="Arial"/>
                <a:ea typeface="DejaVu Sans"/>
              </a:rPr>
              <a:t>Exceed memory on mobile </a:t>
            </a:r>
            <a:r>
              <a:rPr lang="en-US" sz="3200" dirty="0">
                <a:solidFill>
                  <a:srgbClr val="000000"/>
                </a:solidFill>
              </a:rPr>
              <a:t>browsers </a:t>
            </a:r>
            <a:r>
              <a:rPr lang="en-US" sz="3200" dirty="0" smtClean="0">
                <a:solidFill>
                  <a:srgbClr val="000000"/>
                </a:solidFill>
              </a:rPr>
              <a:t>(See </a:t>
            </a:r>
            <a:r>
              <a:rPr lang="en-US" sz="3200" dirty="0" smtClean="0">
                <a:solidFill>
                  <a:srgbClr val="000000"/>
                </a:solidFill>
                <a:hlinkClick r:id="rId3"/>
              </a:rPr>
              <a:t>http</a:t>
            </a:r>
            <a:r>
              <a:rPr lang="en-US" sz="3200" dirty="0">
                <a:solidFill>
                  <a:srgbClr val="000000"/>
                </a:solidFill>
                <a:hlinkClick r:id="rId3"/>
              </a:rPr>
              <a:t>://jquerymobile.com</a:t>
            </a:r>
            <a:r>
              <a:rPr lang="en-US" sz="3200" dirty="0" smtClean="0">
                <a:solidFill>
                  <a:srgbClr val="000000"/>
                </a:solidFill>
                <a:hlinkClick r:id="rId3"/>
              </a:rPr>
              <a:t>/</a:t>
            </a:r>
            <a:r>
              <a:rPr lang="en-US" sz="3200" dirty="0" smtClean="0">
                <a:solidFill>
                  <a:srgbClr val="000000"/>
                </a:solidFill>
              </a:rPr>
              <a:t>).</a:t>
            </a:r>
            <a:endParaRPr lang="en-US" sz="3200" dirty="0" smtClean="0">
              <a:solidFill>
                <a:srgbClr val="000000"/>
              </a:solidFill>
              <a:latin typeface="Arial"/>
              <a:ea typeface="DejaVu Sans"/>
            </a:endParaRPr>
          </a:p>
          <a:p>
            <a:pPr marL="914400" lvl="1" indent="-450850">
              <a:lnSpc>
                <a:spcPct val="100000"/>
              </a:lnSpc>
              <a:buFont typeface="Wingdings" charset="2"/>
              <a:buChar char=""/>
            </a:pPr>
            <a:r>
              <a:rPr lang="en-US" sz="3200" dirty="0" smtClean="0">
                <a:solidFill>
                  <a:srgbClr val="000000"/>
                </a:solidFill>
                <a:latin typeface="Arial"/>
                <a:ea typeface="DejaVu Sans"/>
              </a:rPr>
              <a:t>May not be necessary with modern browsers. (IE9 is catching up).</a:t>
            </a:r>
          </a:p>
          <a:p>
            <a:pPr marL="914400" lvl="1" indent="-450850">
              <a:lnSpc>
                <a:spcPct val="100000"/>
              </a:lnSpc>
              <a:buFont typeface="Wingdings" charset="2"/>
              <a:buChar char=""/>
            </a:pPr>
            <a:r>
              <a:rPr lang="en-US" sz="3200" dirty="0" smtClean="0">
                <a:solidFill>
                  <a:srgbClr val="000000"/>
                </a:solidFill>
                <a:latin typeface="Arial"/>
                <a:ea typeface="DejaVu Sans"/>
              </a:rPr>
              <a:t>Overuse may slow down the client computer.</a:t>
            </a:r>
            <a:endParaRPr sz="3200" dirty="0"/>
          </a:p>
        </p:txBody>
      </p:sp>
    </p:spTree>
    <p:extLst>
      <p:ext uri="{BB962C8B-B14F-4D97-AF65-F5344CB8AC3E}">
        <p14:creationId xmlns:p14="http://schemas.microsoft.com/office/powerpoint/2010/main" val="32541141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395280" y="189000"/>
            <a:ext cx="8228520" cy="97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dirty="0">
                <a:solidFill>
                  <a:srgbClr val="000000"/>
                </a:solidFill>
                <a:latin typeface="Arial"/>
                <a:ea typeface="DejaVu Sans"/>
              </a:rPr>
              <a:t>Installing jQuery</a:t>
            </a:r>
            <a:endParaRPr dirty="0"/>
          </a:p>
        </p:txBody>
      </p:sp>
      <p:sp>
        <p:nvSpPr>
          <p:cNvPr id="83" name="CustomShape 2"/>
          <p:cNvSpPr/>
          <p:nvPr/>
        </p:nvSpPr>
        <p:spPr>
          <a:xfrm>
            <a:off x="457200" y="1600200"/>
            <a:ext cx="8228520" cy="49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a:lnSpc>
                <a:spcPct val="100000"/>
              </a:lnSpc>
            </a:pPr>
            <a:r>
              <a:rPr lang="en-US" sz="2800" b="1" strike="noStrike" dirty="0">
                <a:solidFill>
                  <a:srgbClr val="000000"/>
                </a:solidFill>
                <a:latin typeface="Arial"/>
                <a:ea typeface="DejaVu Sans"/>
              </a:rPr>
              <a:t>Local Installation:</a:t>
            </a:r>
            <a:endParaRPr dirty="0"/>
          </a:p>
          <a:p>
            <a:pPr lvl="1"/>
            <a:r>
              <a:rPr lang="en-US" sz="2400" strike="noStrike" dirty="0">
                <a:solidFill>
                  <a:srgbClr val="000000"/>
                </a:solidFill>
                <a:latin typeface="Arial"/>
                <a:ea typeface="DejaVu Sans"/>
              </a:rPr>
              <a:t>Download library (one file) from jQuery.com and use it like any other external JavaScript file.</a:t>
            </a:r>
            <a:endParaRPr dirty="0"/>
          </a:p>
          <a:p>
            <a:pPr>
              <a:lnSpc>
                <a:spcPct val="100000"/>
              </a:lnSpc>
            </a:pPr>
            <a:endParaRPr dirty="0"/>
          </a:p>
          <a:p>
            <a:pPr lvl="2"/>
            <a:r>
              <a:rPr lang="en-US" sz="2400" b="1" strike="noStrike" dirty="0">
                <a:solidFill>
                  <a:srgbClr val="000000"/>
                </a:solidFill>
                <a:latin typeface="Courier New"/>
                <a:ea typeface="DejaVu Sans"/>
              </a:rPr>
              <a:t>&lt;script type="text/</a:t>
            </a:r>
            <a:r>
              <a:rPr lang="en-US" sz="2400" b="1" strike="noStrike" dirty="0" err="1">
                <a:solidFill>
                  <a:srgbClr val="000000"/>
                </a:solidFill>
                <a:latin typeface="Courier New"/>
                <a:ea typeface="DejaVu Sans"/>
              </a:rPr>
              <a:t>javascript</a:t>
            </a:r>
            <a:r>
              <a:rPr lang="en-US" sz="2400" b="1" strike="noStrike" dirty="0">
                <a:solidFill>
                  <a:srgbClr val="000000"/>
                </a:solidFill>
                <a:latin typeface="Courier New"/>
                <a:ea typeface="DejaVu Sans"/>
              </a:rPr>
              <a:t>"       </a:t>
            </a:r>
            <a:r>
              <a:rPr lang="en-US" sz="2400" b="1" strike="noStrike" dirty="0" err="1">
                <a:solidFill>
                  <a:srgbClr val="000000"/>
                </a:solidFill>
                <a:latin typeface="Courier New"/>
                <a:ea typeface="DejaVu Sans"/>
              </a:rPr>
              <a:t>src</a:t>
            </a:r>
            <a:r>
              <a:rPr lang="en-US" sz="2400" b="1" strike="noStrike" dirty="0">
                <a:solidFill>
                  <a:srgbClr val="000000"/>
                </a:solidFill>
                <a:latin typeface="Courier New"/>
                <a:ea typeface="DejaVu Sans"/>
              </a:rPr>
              <a:t>="</a:t>
            </a:r>
            <a:r>
              <a:rPr lang="en-US" sz="2400" b="1" strike="noStrike" dirty="0" err="1">
                <a:solidFill>
                  <a:srgbClr val="000000"/>
                </a:solidFill>
                <a:latin typeface="Courier New"/>
                <a:ea typeface="DejaVu Sans"/>
              </a:rPr>
              <a:t>js</a:t>
            </a:r>
            <a:r>
              <a:rPr lang="en-US" sz="2400" b="1" strike="noStrike" dirty="0">
                <a:solidFill>
                  <a:srgbClr val="000000"/>
                </a:solidFill>
                <a:latin typeface="Courier New"/>
                <a:ea typeface="DejaVu Sans"/>
              </a:rPr>
              <a:t>/jquery.min.js"&gt;&lt;/script&gt;</a:t>
            </a:r>
            <a:endParaRPr dirty="0"/>
          </a:p>
          <a:p>
            <a:pPr>
              <a:lnSpc>
                <a:spcPct val="100000"/>
              </a:lnSpc>
            </a:pPr>
            <a:endParaRPr dirty="0"/>
          </a:p>
          <a:p>
            <a:pPr>
              <a:lnSpc>
                <a:spcPct val="100000"/>
              </a:lnSpc>
            </a:pPr>
            <a:r>
              <a:rPr lang="en-US" sz="2800" b="1" strike="noStrike" dirty="0">
                <a:solidFill>
                  <a:srgbClr val="000000"/>
                </a:solidFill>
                <a:latin typeface="Arial"/>
                <a:ea typeface="DejaVu Sans"/>
              </a:rPr>
              <a:t>Content Delivery Network (CDN):</a:t>
            </a:r>
            <a:endParaRPr dirty="0"/>
          </a:p>
          <a:p>
            <a:pPr lvl="1"/>
            <a:r>
              <a:rPr lang="en-US" sz="2400" strike="noStrike" dirty="0">
                <a:solidFill>
                  <a:srgbClr val="000000"/>
                </a:solidFill>
                <a:latin typeface="Arial"/>
                <a:ea typeface="DejaVu Sans"/>
              </a:rPr>
              <a:t>Network of servers that are intended to serve content with high availability and high performance.</a:t>
            </a:r>
            <a:endParaRPr dirty="0"/>
          </a:p>
          <a:p>
            <a:pPr>
              <a:lnSpc>
                <a:spcPct val="100000"/>
              </a:lnSpc>
            </a:pPr>
            <a:endParaRPr dirty="0"/>
          </a:p>
          <a:p>
            <a:pPr>
              <a:lnSpc>
                <a:spcPct val="100000"/>
              </a:lnSpc>
            </a:pPr>
            <a:r>
              <a:rPr lang="en-US" sz="2800" b="1" strike="noStrike" dirty="0">
                <a:solidFill>
                  <a:srgbClr val="000000"/>
                </a:solidFill>
                <a:latin typeface="Arial"/>
                <a:ea typeface="DejaVu Sans"/>
              </a:rPr>
              <a:t>Which is better?</a:t>
            </a:r>
            <a:endParaRPr dirty="0"/>
          </a:p>
          <a:p>
            <a:pPr marL="688975" lvl="1" indent="-225425">
              <a:lnSpc>
                <a:spcPct val="100000"/>
              </a:lnSpc>
              <a:buFont typeface="Wingdings" charset="2"/>
              <a:buChar char=""/>
            </a:pPr>
            <a:r>
              <a:rPr lang="en-US" sz="2400" strike="noStrike" dirty="0">
                <a:solidFill>
                  <a:srgbClr val="000000"/>
                </a:solidFill>
                <a:latin typeface="Arial"/>
                <a:ea typeface="DejaVu Sans"/>
              </a:rPr>
              <a:t>Use local if access to internet is limited (laptop via bus).</a:t>
            </a:r>
            <a:endParaRPr dirty="0"/>
          </a:p>
          <a:p>
            <a:pPr marL="688975" lvl="1" indent="-225425">
              <a:lnSpc>
                <a:spcPct val="100000"/>
              </a:lnSpc>
              <a:buFont typeface="Wingdings" charset="2"/>
              <a:buChar char=""/>
            </a:pPr>
            <a:r>
              <a:rPr lang="en-US" sz="2400" strike="noStrike" dirty="0">
                <a:solidFill>
                  <a:srgbClr val="000000"/>
                </a:solidFill>
                <a:latin typeface="Arial"/>
                <a:ea typeface="DejaVu Sans"/>
              </a:rPr>
              <a:t>CDN is </a:t>
            </a:r>
            <a:r>
              <a:rPr lang="en-US" sz="2400" strike="noStrike" dirty="0" smtClean="0">
                <a:solidFill>
                  <a:srgbClr val="000000"/>
                </a:solidFill>
                <a:latin typeface="Arial"/>
                <a:ea typeface="DejaVu Sans"/>
              </a:rPr>
              <a:t>preferred. Why</a:t>
            </a:r>
            <a:r>
              <a:rPr lang="en-US" sz="2400" strike="noStrike" dirty="0">
                <a:solidFill>
                  <a:srgbClr val="000000"/>
                </a:solidFill>
                <a:latin typeface="Arial"/>
                <a:ea typeface="DejaVu Sans"/>
              </a:rPr>
              <a:t>?</a:t>
            </a:r>
            <a:endParaRPr dirty="0"/>
          </a:p>
          <a:p>
            <a:pPr marL="1252538" lvl="2" indent="-338138">
              <a:lnSpc>
                <a:spcPct val="100000"/>
              </a:lnSpc>
              <a:buFont typeface="Arial"/>
              <a:buAutoNum type="arabicPeriod"/>
            </a:pPr>
            <a:r>
              <a:rPr lang="en-US" sz="2000" strike="noStrike" dirty="0">
                <a:solidFill>
                  <a:srgbClr val="000000"/>
                </a:solidFill>
                <a:latin typeface="Arial"/>
                <a:ea typeface="DejaVu Sans"/>
              </a:rPr>
              <a:t>Upgrading to next release is easier (labor is expensive).</a:t>
            </a:r>
            <a:endParaRPr dirty="0"/>
          </a:p>
          <a:p>
            <a:pPr marL="1252538" lvl="2" indent="-338138">
              <a:lnSpc>
                <a:spcPct val="100000"/>
              </a:lnSpc>
              <a:buFont typeface="Arial"/>
              <a:buAutoNum type="arabicPeriod"/>
            </a:pPr>
            <a:r>
              <a:rPr lang="en-US" sz="2000" strike="noStrike" dirty="0">
                <a:solidFill>
                  <a:srgbClr val="000000"/>
                </a:solidFill>
                <a:latin typeface="Arial"/>
                <a:ea typeface="DejaVu Sans"/>
              </a:rPr>
              <a:t>Due to caching, might be faster.</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3835</TotalTime>
  <Words>6669</Words>
  <Application>Microsoft Office PowerPoint</Application>
  <PresentationFormat>On-screen Show (4:3)</PresentationFormat>
  <Paragraphs>834</Paragraphs>
  <Slides>48</Slides>
  <Notes>27</Notes>
  <HiddenSlides>21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48</vt:i4>
      </vt:variant>
    </vt:vector>
  </HeadingPairs>
  <TitlesOfParts>
    <vt:vector size="58" baseType="lpstr">
      <vt:lpstr>Arial Unicode MS</vt:lpstr>
      <vt:lpstr>Arial</vt:lpstr>
      <vt:lpstr>Calibri</vt:lpstr>
      <vt:lpstr>Courier New</vt:lpstr>
      <vt:lpstr>DejaVu Sans</vt:lpstr>
      <vt:lpstr>Liberation Serif</vt:lpstr>
      <vt:lpstr>StarSymbol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 McClurg</dc:creator>
  <cp:lastModifiedBy>Fred McClurg</cp:lastModifiedBy>
  <cp:revision>172</cp:revision>
  <dcterms:modified xsi:type="dcterms:W3CDTF">2016-05-06T15:27:57Z</dcterms:modified>
</cp:coreProperties>
</file>