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323" r:id="rId4"/>
    <p:sldId id="257" r:id="rId5"/>
    <p:sldId id="288" r:id="rId6"/>
    <p:sldId id="324" r:id="rId7"/>
    <p:sldId id="289" r:id="rId8"/>
    <p:sldId id="290" r:id="rId9"/>
    <p:sldId id="293" r:id="rId10"/>
    <p:sldId id="291" r:id="rId11"/>
    <p:sldId id="292" r:id="rId12"/>
    <p:sldId id="294" r:id="rId13"/>
    <p:sldId id="295" r:id="rId14"/>
    <p:sldId id="296" r:id="rId15"/>
    <p:sldId id="297" r:id="rId16"/>
    <p:sldId id="325" r:id="rId17"/>
    <p:sldId id="304" r:id="rId18"/>
    <p:sldId id="316" r:id="rId19"/>
    <p:sldId id="299" r:id="rId20"/>
    <p:sldId id="298" r:id="rId21"/>
    <p:sldId id="326" r:id="rId22"/>
    <p:sldId id="305" r:id="rId23"/>
    <p:sldId id="306" r:id="rId24"/>
    <p:sldId id="307" r:id="rId25"/>
    <p:sldId id="303" r:id="rId26"/>
    <p:sldId id="302" r:id="rId27"/>
    <p:sldId id="309" r:id="rId28"/>
    <p:sldId id="311" r:id="rId29"/>
    <p:sldId id="327" r:id="rId30"/>
    <p:sldId id="312" r:id="rId31"/>
    <p:sldId id="314" r:id="rId32"/>
    <p:sldId id="315" r:id="rId33"/>
    <p:sldId id="317" r:id="rId34"/>
    <p:sldId id="318" r:id="rId35"/>
    <p:sldId id="319" r:id="rId36"/>
    <p:sldId id="320" r:id="rId37"/>
    <p:sldId id="321" r:id="rId38"/>
    <p:sldId id="322" r:id="rId39"/>
    <p:sldId id="313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266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66" autoAdjust="0"/>
    <p:restoredTop sz="94660"/>
  </p:normalViewPr>
  <p:slideViewPr>
    <p:cSldViewPr>
      <p:cViewPr varScale="1">
        <p:scale>
          <a:sx n="38" d="100"/>
          <a:sy n="38" d="100"/>
        </p:scale>
        <p:origin x="56" y="5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Chapter 5:  The vim Editor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E5B8A64-0564-4162-8A58-843AAE121562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56CF9F-FB2E-4CC3-9E25-DD5C83A1B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3993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Chapter 5:  The vim Editor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D66387D-E581-499E-9FD0-F67872056C88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6F7DBB-DB7E-46F2-BF52-531354C377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6232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7DBB-DB7E-46F2-BF52-531354C377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6022F5C-1934-4ECD-A62D-1D28A8ADA496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Chapter 5:  The vim Editor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5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7DBB-DB7E-46F2-BF52-531354C3774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434F5A-00B7-45B5-878B-86D56B0D0F16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Chapter 5:  The vim Editor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7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2/27/2016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2971800"/>
            <a:ext cx="7696200" cy="32004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5:  The vim Editor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800000"/>
                </a:solidFill>
              </a:rPr>
              <a:t>Linux Operating System</a:t>
            </a:r>
            <a:endParaRPr lang="en-US" sz="4800" b="1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66453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6286500"/>
            <a:ext cx="79057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Copyright </a:t>
            </a:r>
            <a:r>
              <a:rPr lang="en-US" sz="2800" dirty="0" smtClean="0"/>
              <a:t>2016,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vi:  Page Scroll Commands</a:t>
            </a:r>
            <a:endParaRPr lang="en-US" b="1" dirty="0">
              <a:solidFill>
                <a:srgbClr val="8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137430"/>
              </p:ext>
            </p:extLst>
          </p:nvPr>
        </p:nvGraphicFramePr>
        <p:xfrm>
          <a:off x="4191000" y="2209800"/>
          <a:ext cx="21336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Ctrl+U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Ctrl+B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□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Ctrl+D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Ctrl+F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19200" y="5638800"/>
            <a:ext cx="253043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forward full screen</a:t>
            </a:r>
            <a:endParaRPr lang="en-US" sz="2400" dirty="0"/>
          </a:p>
        </p:txBody>
      </p:sp>
      <p:cxnSp>
        <p:nvCxnSpPr>
          <p:cNvPr id="17" name="Curved Connector 16"/>
          <p:cNvCxnSpPr>
            <a:stCxn id="16" idx="3"/>
          </p:cNvCxnSpPr>
          <p:nvPr/>
        </p:nvCxnSpPr>
        <p:spPr>
          <a:xfrm flipV="1">
            <a:off x="3749637" y="5410200"/>
            <a:ext cx="441363" cy="459433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1447800"/>
            <a:ext cx="1845634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up full screen</a:t>
            </a:r>
            <a:endParaRPr lang="en-US" sz="2400" dirty="0"/>
          </a:p>
        </p:txBody>
      </p:sp>
      <p:cxnSp>
        <p:nvCxnSpPr>
          <p:cNvPr id="22" name="Curved Connector 21"/>
          <p:cNvCxnSpPr>
            <a:stCxn id="21" idx="3"/>
          </p:cNvCxnSpPr>
          <p:nvPr/>
        </p:nvCxnSpPr>
        <p:spPr>
          <a:xfrm>
            <a:off x="3141034" y="1678633"/>
            <a:ext cx="1049966" cy="91216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45357" y="3729335"/>
            <a:ext cx="2093843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cursor position</a:t>
            </a:r>
            <a:endParaRPr lang="en-US" sz="2400" dirty="0"/>
          </a:p>
        </p:txBody>
      </p:sp>
      <p:cxnSp>
        <p:nvCxnSpPr>
          <p:cNvPr id="25" name="Curved Connector 24"/>
          <p:cNvCxnSpPr>
            <a:stCxn id="24" idx="1"/>
          </p:cNvCxnSpPr>
          <p:nvPr/>
        </p:nvCxnSpPr>
        <p:spPr>
          <a:xfrm rot="10800000">
            <a:off x="5486401" y="3957936"/>
            <a:ext cx="1258957" cy="2233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19200" y="4719935"/>
            <a:ext cx="2301079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down half screen</a:t>
            </a:r>
            <a:endParaRPr lang="en-US" sz="2400" dirty="0"/>
          </a:p>
        </p:txBody>
      </p:sp>
      <p:cxnSp>
        <p:nvCxnSpPr>
          <p:cNvPr id="28" name="Curved Connector 27"/>
          <p:cNvCxnSpPr>
            <a:stCxn id="27" idx="3"/>
          </p:cNvCxnSpPr>
          <p:nvPr/>
        </p:nvCxnSpPr>
        <p:spPr>
          <a:xfrm flipV="1">
            <a:off x="3520279" y="4648200"/>
            <a:ext cx="670721" cy="302568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5400" y="2514600"/>
            <a:ext cx="216944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back half screen</a:t>
            </a:r>
            <a:endParaRPr lang="en-US" sz="2400" dirty="0"/>
          </a:p>
        </p:txBody>
      </p:sp>
      <p:cxnSp>
        <p:nvCxnSpPr>
          <p:cNvPr id="43" name="Curved Connector 42"/>
          <p:cNvCxnSpPr>
            <a:stCxn id="42" idx="3"/>
          </p:cNvCxnSpPr>
          <p:nvPr/>
        </p:nvCxnSpPr>
        <p:spPr>
          <a:xfrm>
            <a:off x="3464840" y="2745433"/>
            <a:ext cx="726160" cy="53116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283719"/>
              </p:ext>
            </p:extLst>
          </p:nvPr>
        </p:nvGraphicFramePr>
        <p:xfrm>
          <a:off x="4038600" y="1600200"/>
          <a:ext cx="4191000" cy="4572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17500" dir="2700000" algn="tl" rotWithShape="0">
                    <a:scrgbClr r="0" g="0" b="0">
                      <a:alpha val="43000"/>
                    </a:scrgbClr>
                  </a:outerShdw>
                </a:effectLst>
                <a:tableStyleId>{5940675A-B579-460E-94D1-54222C63F5DA}</a:tableStyleId>
              </a:tblPr>
              <a:tblGrid>
                <a:gridCol w="4191000"/>
              </a:tblGrid>
              <a:tr h="1524000">
                <a:tc>
                  <a:txBody>
                    <a:bodyPr/>
                    <a:lstStyle/>
                    <a:p>
                      <a:pPr algn="l"/>
                      <a:r>
                        <a:rPr lang="en-US" sz="4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zt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l"/>
                      <a:r>
                        <a:rPr lang="en-US" sz="4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zz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l"/>
                      <a:r>
                        <a:rPr lang="en-US" sz="4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zb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vi:  Screen Scroll Commands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34839" y="3729335"/>
            <a:ext cx="1917961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middle screen</a:t>
            </a:r>
            <a:endParaRPr lang="en-US" sz="2400" dirty="0"/>
          </a:p>
        </p:txBody>
      </p:sp>
      <p:cxnSp>
        <p:nvCxnSpPr>
          <p:cNvPr id="25" name="Curved Connector 24"/>
          <p:cNvCxnSpPr>
            <a:stCxn id="24" idx="3"/>
          </p:cNvCxnSpPr>
          <p:nvPr/>
        </p:nvCxnSpPr>
        <p:spPr>
          <a:xfrm>
            <a:off x="3352800" y="3960168"/>
            <a:ext cx="685800" cy="2232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5710535"/>
            <a:ext cx="202356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bottom screen</a:t>
            </a:r>
            <a:endParaRPr lang="en-US" sz="2400" dirty="0"/>
          </a:p>
        </p:txBody>
      </p:sp>
      <p:cxnSp>
        <p:nvCxnSpPr>
          <p:cNvPr id="28" name="Curved Connector 27"/>
          <p:cNvCxnSpPr>
            <a:stCxn id="27" idx="3"/>
          </p:cNvCxnSpPr>
          <p:nvPr/>
        </p:nvCxnSpPr>
        <p:spPr>
          <a:xfrm flipV="1">
            <a:off x="3318967" y="5867400"/>
            <a:ext cx="719633" cy="73968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34188" y="1600200"/>
            <a:ext cx="1513812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top screen</a:t>
            </a:r>
            <a:endParaRPr lang="en-US" sz="2400" dirty="0"/>
          </a:p>
        </p:txBody>
      </p:sp>
      <p:cxnSp>
        <p:nvCxnSpPr>
          <p:cNvPr id="43" name="Curved Connector 42"/>
          <p:cNvCxnSpPr>
            <a:stCxn id="42" idx="3"/>
          </p:cNvCxnSpPr>
          <p:nvPr/>
        </p:nvCxnSpPr>
        <p:spPr>
          <a:xfrm>
            <a:off x="3048000" y="1831033"/>
            <a:ext cx="990600" cy="15016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555671"/>
              </p:ext>
            </p:extLst>
          </p:nvPr>
        </p:nvGraphicFramePr>
        <p:xfrm>
          <a:off x="1905000" y="1600200"/>
          <a:ext cx="6248403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629"/>
                <a:gridCol w="892629"/>
                <a:gridCol w="892629"/>
                <a:gridCol w="892629"/>
                <a:gridCol w="892629"/>
                <a:gridCol w="892629"/>
                <a:gridCol w="892629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□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800000"/>
                </a:solidFill>
              </a:rPr>
              <a:t>vi: Move by word, sentence, paragraph</a:t>
            </a:r>
            <a:endParaRPr lang="en-US" sz="3200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1295400"/>
            <a:ext cx="1805494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paragraph up</a:t>
            </a:r>
            <a:endParaRPr lang="en-US" sz="2400" dirty="0"/>
          </a:p>
        </p:txBody>
      </p:sp>
      <p:cxnSp>
        <p:nvCxnSpPr>
          <p:cNvPr id="9" name="Curved Connector 8"/>
          <p:cNvCxnSpPr>
            <a:stCxn id="8" idx="3"/>
          </p:cNvCxnSpPr>
          <p:nvPr/>
        </p:nvCxnSpPr>
        <p:spPr>
          <a:xfrm>
            <a:off x="3024694" y="1526233"/>
            <a:ext cx="937706" cy="53116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3000" y="6096000"/>
            <a:ext cx="2281778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paragraph down</a:t>
            </a:r>
            <a:endParaRPr lang="en-US" sz="2400" dirty="0"/>
          </a:p>
        </p:txBody>
      </p:sp>
      <p:cxnSp>
        <p:nvCxnSpPr>
          <p:cNvPr id="17" name="Curved Connector 16"/>
          <p:cNvCxnSpPr>
            <a:stCxn id="16" idx="3"/>
          </p:cNvCxnSpPr>
          <p:nvPr/>
        </p:nvCxnSpPr>
        <p:spPr>
          <a:xfrm flipV="1">
            <a:off x="3424778" y="5791200"/>
            <a:ext cx="537622" cy="535633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19200" y="1992670"/>
            <a:ext cx="1683474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sentence up</a:t>
            </a:r>
            <a:endParaRPr lang="en-US" sz="2400" dirty="0"/>
          </a:p>
        </p:txBody>
      </p:sp>
      <p:cxnSp>
        <p:nvCxnSpPr>
          <p:cNvPr id="22" name="Curved Connector 21"/>
          <p:cNvCxnSpPr>
            <a:stCxn id="21" idx="3"/>
          </p:cNvCxnSpPr>
          <p:nvPr/>
        </p:nvCxnSpPr>
        <p:spPr>
          <a:xfrm>
            <a:off x="2902674" y="2223503"/>
            <a:ext cx="1059726" cy="74829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5334000"/>
            <a:ext cx="2074799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sentence down</a:t>
            </a:r>
            <a:endParaRPr lang="en-US" sz="2400" dirty="0"/>
          </a:p>
        </p:txBody>
      </p:sp>
      <p:cxnSp>
        <p:nvCxnSpPr>
          <p:cNvPr id="31" name="Curved Connector 30"/>
          <p:cNvCxnSpPr>
            <a:stCxn id="30" idx="3"/>
          </p:cNvCxnSpPr>
          <p:nvPr/>
        </p:nvCxnSpPr>
        <p:spPr>
          <a:xfrm flipV="1">
            <a:off x="3293999" y="4953001"/>
            <a:ext cx="651002" cy="611832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19196" y="2209800"/>
            <a:ext cx="1005404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cursor</a:t>
            </a:r>
            <a:endParaRPr lang="en-US" sz="2400" dirty="0"/>
          </a:p>
        </p:txBody>
      </p:sp>
      <p:cxnSp>
        <p:nvCxnSpPr>
          <p:cNvPr id="43" name="Curved Connector 42"/>
          <p:cNvCxnSpPr/>
          <p:nvPr/>
        </p:nvCxnSpPr>
        <p:spPr>
          <a:xfrm rot="5400000">
            <a:off x="4076700" y="2552700"/>
            <a:ext cx="1447803" cy="1066801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91653" y="4495799"/>
            <a:ext cx="129514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word big</a:t>
            </a:r>
            <a:endParaRPr lang="en-US" sz="2400" dirty="0"/>
          </a:p>
        </p:txBody>
      </p:sp>
      <p:cxnSp>
        <p:nvCxnSpPr>
          <p:cNvPr id="50" name="Curved Connector 40"/>
          <p:cNvCxnSpPr>
            <a:stCxn id="49" idx="1"/>
          </p:cNvCxnSpPr>
          <p:nvPr/>
        </p:nvCxnSpPr>
        <p:spPr>
          <a:xfrm rot="10800000">
            <a:off x="6858253" y="4191000"/>
            <a:ext cx="533400" cy="535633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20000" y="2286000"/>
            <a:ext cx="1143000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end big word </a:t>
            </a:r>
            <a:endParaRPr lang="en-US" sz="2400" dirty="0"/>
          </a:p>
        </p:txBody>
      </p:sp>
      <p:cxnSp>
        <p:nvCxnSpPr>
          <p:cNvPr id="55" name="Curved Connector 40"/>
          <p:cNvCxnSpPr>
            <a:stCxn id="54" idx="2"/>
          </p:cNvCxnSpPr>
          <p:nvPr/>
        </p:nvCxnSpPr>
        <p:spPr>
          <a:xfrm rot="5400000">
            <a:off x="7749748" y="3215849"/>
            <a:ext cx="540605" cy="342900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19200" y="2667000"/>
            <a:ext cx="193392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back big word</a:t>
            </a:r>
            <a:endParaRPr lang="en-US" sz="2400" dirty="0"/>
          </a:p>
        </p:txBody>
      </p:sp>
      <p:cxnSp>
        <p:nvCxnSpPr>
          <p:cNvPr id="75" name="Curved Connector 40"/>
          <p:cNvCxnSpPr>
            <a:stCxn id="74" idx="2"/>
          </p:cNvCxnSpPr>
          <p:nvPr/>
        </p:nvCxnSpPr>
        <p:spPr>
          <a:xfrm rot="16200000" flipH="1">
            <a:off x="2009715" y="3305114"/>
            <a:ext cx="528937" cy="176038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371600" y="4567535"/>
            <a:ext cx="152374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back word</a:t>
            </a:r>
            <a:endParaRPr lang="en-US" sz="2400" dirty="0"/>
          </a:p>
        </p:txBody>
      </p:sp>
      <p:cxnSp>
        <p:nvCxnSpPr>
          <p:cNvPr id="77" name="Curved Connector 40"/>
          <p:cNvCxnSpPr>
            <a:stCxn id="76" idx="3"/>
          </p:cNvCxnSpPr>
          <p:nvPr/>
        </p:nvCxnSpPr>
        <p:spPr>
          <a:xfrm flipV="1">
            <a:off x="2895347" y="4191000"/>
            <a:ext cx="305053" cy="607368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53453" y="1600200"/>
            <a:ext cx="152374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end word</a:t>
            </a:r>
            <a:endParaRPr lang="en-US" sz="2400" dirty="0"/>
          </a:p>
        </p:txBody>
      </p:sp>
      <p:cxnSp>
        <p:nvCxnSpPr>
          <p:cNvPr id="34" name="Curved Connector 40"/>
          <p:cNvCxnSpPr>
            <a:stCxn id="33" idx="2"/>
          </p:cNvCxnSpPr>
          <p:nvPr/>
        </p:nvCxnSpPr>
        <p:spPr>
          <a:xfrm rot="5400000">
            <a:off x="5831597" y="2173869"/>
            <a:ext cx="1595735" cy="137172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50373" y="4948521"/>
            <a:ext cx="843885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word</a:t>
            </a:r>
            <a:endParaRPr lang="en-US" sz="2400" dirty="0"/>
          </a:p>
        </p:txBody>
      </p:sp>
      <p:cxnSp>
        <p:nvCxnSpPr>
          <p:cNvPr id="38" name="Curved Connector 40"/>
          <p:cNvCxnSpPr>
            <a:stCxn id="37" idx="1"/>
          </p:cNvCxnSpPr>
          <p:nvPr/>
        </p:nvCxnSpPr>
        <p:spPr>
          <a:xfrm rot="10800000">
            <a:off x="5029209" y="4191000"/>
            <a:ext cx="721165" cy="988354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601111"/>
              </p:ext>
            </p:extLst>
          </p:nvPr>
        </p:nvGraphicFramePr>
        <p:xfrm>
          <a:off x="4450080" y="2556389"/>
          <a:ext cx="283464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880"/>
                <a:gridCol w="944880"/>
                <a:gridCol w="944880"/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67"/>
          <p:cNvGrpSpPr/>
          <p:nvPr/>
        </p:nvGrpSpPr>
        <p:grpSpPr>
          <a:xfrm>
            <a:off x="3036261" y="1828800"/>
            <a:ext cx="2831139" cy="838200"/>
            <a:chOff x="3036261" y="2701411"/>
            <a:chExt cx="2831139" cy="838200"/>
          </a:xfrm>
        </p:grpSpPr>
        <p:sp>
          <p:nvSpPr>
            <p:cNvPr id="42" name="TextBox 41"/>
            <p:cNvSpPr txBox="1"/>
            <p:nvPr/>
          </p:nvSpPr>
          <p:spPr>
            <a:xfrm>
              <a:off x="3036261" y="2701411"/>
              <a:ext cx="2093843" cy="46166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cursor position</a:t>
              </a:r>
              <a:endParaRPr lang="en-US" sz="2400" dirty="0"/>
            </a:p>
          </p:txBody>
        </p:sp>
        <p:cxnSp>
          <p:nvCxnSpPr>
            <p:cNvPr id="43" name="Curved Connector 42"/>
            <p:cNvCxnSpPr>
              <a:stCxn id="42" idx="3"/>
            </p:cNvCxnSpPr>
            <p:nvPr/>
          </p:nvCxnSpPr>
          <p:spPr>
            <a:xfrm>
              <a:off x="5130104" y="2932244"/>
              <a:ext cx="737296" cy="607367"/>
            </a:xfrm>
            <a:prstGeom prst="curvedConnector3">
              <a:avLst>
                <a:gd name="adj1" fmla="val 99522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8100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vi:  Delete Commands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6598" y="3576935"/>
            <a:ext cx="221887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delete character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700416" y="2667000"/>
            <a:ext cx="209583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delete previous</a:t>
            </a:r>
            <a:endParaRPr lang="en-US" sz="2400" dirty="0"/>
          </a:p>
        </p:txBody>
      </p:sp>
      <p:cxnSp>
        <p:nvCxnSpPr>
          <p:cNvPr id="41" name="Curved Connector 40"/>
          <p:cNvCxnSpPr>
            <a:stCxn id="40" idx="3"/>
          </p:cNvCxnSpPr>
          <p:nvPr/>
        </p:nvCxnSpPr>
        <p:spPr>
          <a:xfrm flipV="1">
            <a:off x="3796246" y="2895601"/>
            <a:ext cx="928154" cy="2232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6535" y="3283803"/>
            <a:ext cx="1311627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delete to</a:t>
            </a:r>
          </a:p>
          <a:p>
            <a:pPr algn="ctr"/>
            <a:r>
              <a:rPr lang="en-US" sz="2400" dirty="0" smtClean="0"/>
              <a:t>line end</a:t>
            </a:r>
            <a:endParaRPr lang="en-US" sz="2400" dirty="0"/>
          </a:p>
        </p:txBody>
      </p:sp>
      <p:cxnSp>
        <p:nvCxnSpPr>
          <p:cNvPr id="50" name="Curved Connector 40"/>
          <p:cNvCxnSpPr>
            <a:stCxn id="49" idx="1"/>
          </p:cNvCxnSpPr>
          <p:nvPr/>
        </p:nvCxnSpPr>
        <p:spPr>
          <a:xfrm rot="10800000">
            <a:off x="6781801" y="3124200"/>
            <a:ext cx="514735" cy="575102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08328" y="2335649"/>
            <a:ext cx="72336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cxnSp>
        <p:nvCxnSpPr>
          <p:cNvPr id="28" name="Curved Connector 27"/>
          <p:cNvCxnSpPr>
            <a:stCxn id="27" idx="3"/>
          </p:cNvCxnSpPr>
          <p:nvPr/>
        </p:nvCxnSpPr>
        <p:spPr>
          <a:xfrm flipV="1">
            <a:off x="5235475" y="3124200"/>
            <a:ext cx="631925" cy="683568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80307"/>
              </p:ext>
            </p:extLst>
          </p:nvPr>
        </p:nvGraphicFramePr>
        <p:xfrm>
          <a:off x="1371600" y="1447800"/>
          <a:ext cx="7315200" cy="52120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94503"/>
                <a:gridCol w="5820697"/>
              </a:tblGrid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Char</a:t>
                      </a:r>
                      <a:endParaRPr lang="en-US" sz="3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3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Undo last operation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Undo last line change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1" dirty="0" err="1" smtClean="0">
                          <a:latin typeface="+mn-lt"/>
                          <a:cs typeface="Courier New" pitchFamily="49" charset="0"/>
                        </a:rPr>
                        <a:t>Ctrl+R</a:t>
                      </a:r>
                      <a:endParaRPr lang="en-US" sz="32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Redo the undo command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Repeat previous command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Join current line with next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Match brace</a:t>
                      </a:r>
                      <a:r>
                        <a:rPr lang="en-US" sz="3200" baseline="0" dirty="0" smtClean="0"/>
                        <a:t> or parenthesis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Find next occurrence of word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Change</a:t>
                      </a:r>
                      <a:r>
                        <a:rPr lang="en-US" sz="3200" baseline="0" dirty="0" smtClean="0"/>
                        <a:t> case of character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1143000"/>
          </a:xfrm>
        </p:spPr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vi: Misc one character commands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vi:  Delete and Change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09606"/>
              </p:ext>
            </p:extLst>
          </p:nvPr>
        </p:nvGraphicFramePr>
        <p:xfrm>
          <a:off x="1295400" y="1752600"/>
          <a:ext cx="7543800" cy="38404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95400"/>
                <a:gridCol w="62484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Cmd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Description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US" sz="3600" b="1" i="0" dirty="0" err="1" smtClean="0"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  <a:endParaRPr lang="en-US" sz="36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Change 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latin typeface="Courier New" pitchFamily="49" charset="0"/>
                          <a:cs typeface="Courier New" pitchFamily="49" charset="0"/>
                        </a:rPr>
                        <a:t>cc</a:t>
                      </a:r>
                      <a:endParaRPr lang="en-US" sz="36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Change line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r>
                        <a:rPr lang="en-US" sz="3600" b="1" i="0" dirty="0" err="1" smtClean="0"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  <a:endParaRPr lang="en-US" sz="3600" b="1" i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Delete 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err="1" smtClean="0">
                          <a:latin typeface="Courier New" pitchFamily="49" charset="0"/>
                          <a:cs typeface="Courier New" pitchFamily="49" charset="0"/>
                        </a:rPr>
                        <a:t>dd</a:t>
                      </a:r>
                      <a:endParaRPr lang="en-US" sz="36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Delete</a:t>
                      </a:r>
                      <a:r>
                        <a:rPr lang="en-US" sz="3600" baseline="0" dirty="0" smtClean="0"/>
                        <a:t> line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3600" b="0" i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sz="3600" b="1" i="0" dirty="0" smtClean="0">
                          <a:latin typeface="Courier New" pitchFamily="49" charset="0"/>
                          <a:cs typeface="Courier New" pitchFamily="49" charset="0"/>
                        </a:rPr>
                        <a:t>dd</a:t>
                      </a:r>
                      <a:endParaRPr lang="en-US" sz="36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Delete line into buffer named “a”</a:t>
                      </a:r>
                      <a:endParaRPr lang="en-US" sz="3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16231"/>
              </p:ext>
            </p:extLst>
          </p:nvPr>
        </p:nvGraphicFramePr>
        <p:xfrm>
          <a:off x="1295400" y="1447800"/>
          <a:ext cx="7543800" cy="4480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95400"/>
                <a:gridCol w="62484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Cmd</a:t>
                      </a:r>
                      <a:endParaRPr lang="en-US" sz="36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36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endParaRPr lang="en-US" sz="36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Yank (copy) line</a:t>
                      </a:r>
                      <a:endParaRPr lang="en-US" sz="3600" dirty="0"/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yy</a:t>
                      </a:r>
                      <a:endParaRPr lang="en-US" sz="36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Yank (copy) line</a:t>
                      </a:r>
                      <a:endParaRPr lang="en-US" sz="3600" dirty="0"/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sz="36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Put (paste) yanked line above</a:t>
                      </a:r>
                      <a:endParaRPr lang="en-US" sz="3600" dirty="0"/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Put (paste) yanked line below</a:t>
                      </a:r>
                      <a:endParaRPr lang="en-US" sz="3600" dirty="0"/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3600" b="0" i="1" dirty="0" err="1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yy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Yank</a:t>
                      </a:r>
                      <a:r>
                        <a:rPr lang="en-US" sz="3500" baseline="0" dirty="0" smtClean="0"/>
                        <a:t> line into buffer named “</a:t>
                      </a:r>
                      <a:r>
                        <a:rPr lang="en-US" sz="3500" b="1" baseline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sz="3500" baseline="0" dirty="0" smtClean="0"/>
                        <a:t>”</a:t>
                      </a:r>
                      <a:endParaRPr lang="en-US" sz="3500" dirty="0"/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3600" b="0" i="1" dirty="0" err="1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Put</a:t>
                      </a:r>
                      <a:r>
                        <a:rPr lang="en-US" sz="3500" baseline="0" dirty="0" smtClean="0"/>
                        <a:t> line from named buffer “</a:t>
                      </a:r>
                      <a:r>
                        <a:rPr lang="en-US" sz="3500" b="1" baseline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sz="3500" baseline="0" dirty="0" smtClean="0"/>
                        <a:t>”</a:t>
                      </a:r>
                      <a:endParaRPr lang="en-US" sz="35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vi:  Yank and Put Commands</a:t>
            </a:r>
            <a:endParaRPr lang="en-US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490760"/>
              </p:ext>
            </p:extLst>
          </p:nvPr>
        </p:nvGraphicFramePr>
        <p:xfrm>
          <a:off x="1295400" y="1478280"/>
          <a:ext cx="7543800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62484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Cmd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Description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r>
                        <a:rPr lang="en-US" sz="4000" i="1" dirty="0" err="1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sz="4000" b="1" i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Mark position with</a:t>
                      </a:r>
                      <a:r>
                        <a:rPr lang="en-US" sz="3600" baseline="0" dirty="0" smtClean="0"/>
                        <a:t> letter “x”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en-US" sz="4000" i="1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sz="4000" b="1" i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Go to marked</a:t>
                      </a:r>
                      <a:r>
                        <a:rPr lang="en-US" sz="3600" baseline="0" dirty="0" smtClean="0"/>
                        <a:t> line</a:t>
                      </a:r>
                      <a:r>
                        <a:rPr lang="en-US" sz="3600" dirty="0" smtClean="0"/>
                        <a:t> “x”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`</a:t>
                      </a:r>
                      <a:r>
                        <a:rPr lang="en-US" sz="4000" i="1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sz="4000" b="1" i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Go to marked</a:t>
                      </a:r>
                      <a:r>
                        <a:rPr lang="en-US" sz="3600" baseline="0" dirty="0" smtClean="0"/>
                        <a:t> char position “x”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vi:  Marker commands</a:t>
            </a:r>
            <a:endParaRPr lang="en-US" sz="44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295400" y="1478280"/>
          <a:ext cx="7543800" cy="3444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62484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Cmd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Description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latin typeface="Courier New" pitchFamily="49" charset="0"/>
                          <a:cs typeface="Courier New" pitchFamily="49" charset="0"/>
                        </a:rPr>
                        <a:t>&gt;&gt;</a:t>
                      </a:r>
                      <a:endParaRPr lang="en-US" sz="40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Shift (indent) current line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latin typeface="Courier New" pitchFamily="49" charset="0"/>
                          <a:cs typeface="Courier New" pitchFamily="49" charset="0"/>
                        </a:rPr>
                        <a:t>&gt;}</a:t>
                      </a:r>
                      <a:endParaRPr lang="en-US" sz="40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Shift</a:t>
                      </a:r>
                      <a:r>
                        <a:rPr lang="en-US" sz="3600" baseline="0" dirty="0" smtClean="0"/>
                        <a:t> (i</a:t>
                      </a:r>
                      <a:r>
                        <a:rPr lang="en-US" sz="3600" dirty="0" smtClean="0"/>
                        <a:t>ndent) next</a:t>
                      </a:r>
                      <a:r>
                        <a:rPr lang="en-US" sz="3600" baseline="0" dirty="0" smtClean="0"/>
                        <a:t> paragraph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endParaRPr lang="en-US" sz="40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Unshift</a:t>
                      </a:r>
                      <a:r>
                        <a:rPr lang="en-US" sz="3600" dirty="0" smtClean="0"/>
                        <a:t> (</a:t>
                      </a:r>
                      <a:r>
                        <a:rPr lang="en-US" sz="3600" dirty="0" err="1" smtClean="0"/>
                        <a:t>unindent</a:t>
                      </a:r>
                      <a:r>
                        <a:rPr lang="en-US" sz="3600" dirty="0" smtClean="0"/>
                        <a:t>) current line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latin typeface="Courier New" pitchFamily="49" charset="0"/>
                          <a:cs typeface="Courier New" pitchFamily="49" charset="0"/>
                        </a:rPr>
                        <a:t>&lt;}</a:t>
                      </a:r>
                      <a:endParaRPr lang="en-US" sz="40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/>
                        <a:t>Unshift</a:t>
                      </a:r>
                      <a:r>
                        <a:rPr lang="en-US" sz="3600" dirty="0" smtClean="0"/>
                        <a:t> (</a:t>
                      </a:r>
                      <a:r>
                        <a:rPr lang="en-US" sz="3600" dirty="0" err="1" smtClean="0"/>
                        <a:t>unindent</a:t>
                      </a:r>
                      <a:r>
                        <a:rPr lang="en-US" sz="3600" dirty="0" smtClean="0"/>
                        <a:t>) paragraph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Autofit/>
          </a:bodyPr>
          <a:lstStyle/>
          <a:p>
            <a:r>
              <a:rPr lang="en-US" sz="3500" b="1" dirty="0" smtClean="0">
                <a:solidFill>
                  <a:srgbClr val="800000"/>
                </a:solidFill>
              </a:rPr>
              <a:t>vi:  Shift (indentation) commands</a:t>
            </a:r>
            <a:endParaRPr lang="en-US" sz="35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44279"/>
              </p:ext>
            </p:extLst>
          </p:nvPr>
        </p:nvGraphicFramePr>
        <p:xfrm>
          <a:off x="1295400" y="1447800"/>
          <a:ext cx="75438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2484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Cmd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Description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r>
                        <a:rPr lang="en-US" sz="4000" b="0" i="1" dirty="0" err="1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sz="4000" b="0" i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Find character “</a:t>
                      </a:r>
                      <a:r>
                        <a:rPr lang="en-US" sz="3600" i="1" dirty="0" smtClean="0"/>
                        <a:t>x</a:t>
                      </a:r>
                      <a:r>
                        <a:rPr lang="en-US" sz="3600" dirty="0" smtClean="0"/>
                        <a:t>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r>
                        <a:rPr lang="en-US" sz="4000" b="0" i="1" dirty="0" err="1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sz="4000" b="0" i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Find previous “</a:t>
                      </a:r>
                      <a:r>
                        <a:rPr lang="en-US" sz="3600" i="1" dirty="0" smtClean="0"/>
                        <a:t>x</a:t>
                      </a:r>
                      <a:r>
                        <a:rPr lang="en-US" sz="3600" dirty="0" smtClean="0"/>
                        <a:t>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r>
                        <a:rPr lang="en-US" sz="4000" b="0" i="1" dirty="0" err="1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sz="4000" b="0" i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Find</a:t>
                      </a:r>
                      <a:r>
                        <a:rPr lang="en-US" sz="3600" baseline="0" dirty="0" smtClean="0"/>
                        <a:t> character before “x”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r>
                        <a:rPr lang="en-US" sz="4000" b="0" i="1" dirty="0" err="1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sz="4000" b="0" i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Find character after previous “</a:t>
                      </a:r>
                      <a:r>
                        <a:rPr lang="en-US" sz="3600" i="1" dirty="0" smtClean="0"/>
                        <a:t>x</a:t>
                      </a:r>
                      <a:r>
                        <a:rPr lang="en-US" sz="3600" dirty="0" smtClean="0"/>
                        <a:t>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4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Repeat</a:t>
                      </a:r>
                      <a:r>
                        <a:rPr lang="en-US" sz="3500" baseline="0" dirty="0" smtClean="0"/>
                        <a:t> prior </a:t>
                      </a:r>
                      <a:r>
                        <a:rPr lang="en-US" sz="3500" b="1" baseline="0" dirty="0" smtClean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lang="en-US" sz="3500" baseline="0" dirty="0" smtClean="0"/>
                        <a:t>, </a:t>
                      </a:r>
                      <a:r>
                        <a:rPr lang="en-US" sz="3500" b="1" baseline="0" dirty="0" smtClean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lang="en-US" sz="3500" baseline="0" dirty="0" smtClean="0"/>
                        <a:t>, </a:t>
                      </a:r>
                      <a:r>
                        <a:rPr lang="en-US" sz="3500" b="1" baseline="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lang="en-US" sz="3500" baseline="0" dirty="0" smtClean="0"/>
                        <a:t>, or </a:t>
                      </a:r>
                      <a:r>
                        <a:rPr lang="en-US" sz="3500" b="1" baseline="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lang="en-US" sz="3500" baseline="0" dirty="0" smtClean="0"/>
                        <a:t> command</a:t>
                      </a:r>
                      <a:endParaRPr lang="en-US" sz="3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vi:  Find character commands</a:t>
            </a:r>
            <a:endParaRPr lang="en-US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3600" b="1" dirty="0" smtClean="0"/>
              <a:t>vi, vim, </a:t>
            </a:r>
            <a:r>
              <a:rPr lang="en-US" sz="3600" b="1" dirty="0" err="1" smtClean="0"/>
              <a:t>gvim</a:t>
            </a:r>
            <a:r>
              <a:rPr lang="en-US" sz="3600" dirty="0" smtClean="0"/>
              <a:t>:</a:t>
            </a:r>
          </a:p>
          <a:p>
            <a:pPr marL="128016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	yum install vim-X11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err="1" smtClean="0"/>
              <a:t>ascii</a:t>
            </a:r>
            <a:r>
              <a:rPr lang="en-US" sz="3600" b="1" dirty="0" smtClean="0"/>
              <a:t> man page:</a:t>
            </a:r>
          </a:p>
          <a:p>
            <a:pPr marL="128016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	yum install man-pages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  <a:effectLst/>
              </a:rPr>
              <a:t>Install for this class …</a:t>
            </a:r>
            <a:endParaRPr lang="en-US" dirty="0" smtClean="0">
              <a:solidFill>
                <a:srgbClr val="800000"/>
              </a:solidFill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62359"/>
              </p:ext>
            </p:extLst>
          </p:nvPr>
        </p:nvGraphicFramePr>
        <p:xfrm>
          <a:off x="1295400" y="1447800"/>
          <a:ext cx="7543800" cy="3444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  <a:gridCol w="57150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chemeClr val="tx1"/>
                          </a:solidFill>
                        </a:rPr>
                        <a:t>Cmd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lang="en-US" sz="4000" b="0" i="1" dirty="0" err="1" smtClean="0">
                          <a:latin typeface="Courier New" pitchFamily="49" charset="0"/>
                          <a:cs typeface="Courier New" pitchFamily="49" charset="0"/>
                        </a:rPr>
                        <a:t>str</a:t>
                      </a:r>
                      <a:endParaRPr lang="en-US" sz="40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Define and find string “</a:t>
                      </a:r>
                      <a:r>
                        <a:rPr lang="en-US" sz="3600" b="1" dirty="0" err="1" smtClean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lang="en-US" sz="3600" dirty="0" smtClean="0"/>
                        <a:t>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?</a:t>
                      </a:r>
                      <a:r>
                        <a:rPr lang="en-US" sz="4000" b="0" i="1" dirty="0" err="1" smtClean="0">
                          <a:latin typeface="Courier New" pitchFamily="49" charset="0"/>
                          <a:cs typeface="Courier New" pitchFamily="49" charset="0"/>
                        </a:rPr>
                        <a:t>str</a:t>
                      </a:r>
                      <a:endParaRPr lang="en-US" sz="40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Define &amp; find previous “</a:t>
                      </a:r>
                      <a:r>
                        <a:rPr lang="en-US" sz="3600" b="1" dirty="0" err="1" smtClean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lang="en-US" sz="3600" dirty="0" smtClean="0"/>
                        <a:t>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4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Find next</a:t>
                      </a:r>
                      <a:r>
                        <a:rPr lang="en-US" sz="3600" baseline="0" dirty="0" smtClean="0"/>
                        <a:t> string occurrence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4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Find previous occurrence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800000"/>
                </a:solidFill>
              </a:rPr>
              <a:t>vi:  Find string commands</a:t>
            </a:r>
            <a:endParaRPr lang="en-US" sz="48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0"/>
            <a:ext cx="7498080" cy="11430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 Commands</a:t>
            </a:r>
            <a:endParaRPr lang="en-US" sz="80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Substitute Addresses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 smtClean="0"/>
              <a:t>Syntax:</a:t>
            </a:r>
          </a:p>
          <a:p>
            <a:pPr marL="402336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:[address]s/search/replace/options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Address Examples: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none	Current line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>
                <a:cs typeface="Courier New" pitchFamily="49" charset="0"/>
              </a:rPr>
              <a:t>		Entire buffer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1,$</a:t>
            </a:r>
            <a:r>
              <a:rPr lang="en-US" dirty="0" smtClean="0">
                <a:cs typeface="Courier New" pitchFamily="49" charset="0"/>
              </a:rPr>
              <a:t>	Lines one through the last line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.,$</a:t>
            </a:r>
            <a:r>
              <a:rPr lang="en-US" dirty="0" smtClean="0">
                <a:cs typeface="Courier New" pitchFamily="49" charset="0"/>
              </a:rPr>
              <a:t>	Current line through the last line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m,'n</a:t>
            </a:r>
            <a:r>
              <a:rPr lang="en-US" dirty="0" smtClean="0">
                <a:cs typeface="Courier New" pitchFamily="49" charset="0"/>
              </a:rPr>
              <a:t>	From marker “m” through marker “n”</a:t>
            </a:r>
            <a:endParaRPr lang="en-US" dirty="0"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63055"/>
              </p:ext>
            </p:extLst>
          </p:nvPr>
        </p:nvGraphicFramePr>
        <p:xfrm>
          <a:off x="1219200" y="2681730"/>
          <a:ext cx="7772400" cy="393243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981200"/>
                <a:gridCol w="5791200"/>
              </a:tblGrid>
              <a:tr h="38083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Address</a:t>
                      </a:r>
                      <a:endParaRPr lang="en-US" sz="3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3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3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US" sz="36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cs typeface="Courier New" pitchFamily="49" charset="0"/>
                        </a:rPr>
                        <a:t>Current line</a:t>
                      </a:r>
                      <a:endParaRPr lang="en-US" sz="3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3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endParaRPr lang="en-US" sz="36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cs typeface="Courier New" pitchFamily="49" charset="0"/>
                        </a:rPr>
                        <a:t>Entire buffer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2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1,$</a:t>
                      </a:r>
                      <a:endParaRPr lang="en-US" sz="3600" b="1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cs typeface="Courier New" pitchFamily="49" charset="0"/>
                        </a:rPr>
                        <a:t>Lines one through last line</a:t>
                      </a:r>
                      <a:endParaRPr lang="en-US" sz="3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25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.,$</a:t>
                      </a:r>
                      <a:endParaRPr lang="en-US" sz="36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cs typeface="Courier New" pitchFamily="49" charset="0"/>
                        </a:rPr>
                        <a:t>Current line through last line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12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en-US" sz="3600" b="0" i="1" dirty="0" err="1" smtClean="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,'</a:t>
                      </a:r>
                      <a:r>
                        <a:rPr lang="en-US" sz="3600" b="0" i="1" dirty="0" err="1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36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Line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en-US" sz="3000" dirty="0" smtClean="0"/>
                        <a:t>range </a:t>
                      </a:r>
                      <a:r>
                        <a:rPr lang="en-US" sz="3000" baseline="0" dirty="0" smtClean="0"/>
                        <a:t>from </a:t>
                      </a:r>
                      <a:r>
                        <a:rPr lang="en-US" sz="3000" dirty="0" smtClean="0"/>
                        <a:t>mark “</a:t>
                      </a:r>
                      <a:r>
                        <a:rPr lang="en-US" sz="3000" b="1" dirty="0" smtClean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lang="en-US" sz="3000" dirty="0" smtClean="0"/>
                        <a:t>” to “</a:t>
                      </a:r>
                      <a:r>
                        <a:rPr lang="en-US" sz="3000" b="1" dirty="0" smtClean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lang="en-US" sz="3000" dirty="0" smtClean="0"/>
                        <a:t>”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Search Regular Expressions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13837"/>
              </p:ext>
            </p:extLst>
          </p:nvPr>
        </p:nvGraphicFramePr>
        <p:xfrm>
          <a:off x="1371600" y="2362200"/>
          <a:ext cx="75438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248400"/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Chars</a:t>
                      </a:r>
                      <a:endParaRPr lang="en-US" sz="24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24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  <a:endParaRPr lang="en-US" sz="24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Beginning of line anchor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endParaRPr lang="en-US" sz="24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End of line anchor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US" sz="24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Any one character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24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Zero or more of the previous character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Zero or one of the previous character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\+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One or more of the previous character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Any character in set (ex: [0-9], [a-z], [</a:t>
                      </a:r>
                      <a:r>
                        <a:rPr lang="en-US" sz="2400" dirty="0" err="1" smtClean="0">
                          <a:cs typeface="Courier New" pitchFamily="49" charset="0"/>
                        </a:rPr>
                        <a:t>aeiou</a:t>
                      </a:r>
                      <a:r>
                        <a:rPr lang="en-US" sz="2400" dirty="0" smtClean="0">
                          <a:cs typeface="Courier New" pitchFamily="49" charset="0"/>
                        </a:rPr>
                        <a:t>])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[^]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Character not in set (ex: [^</a:t>
                      </a:r>
                      <a:r>
                        <a:rPr lang="en-US" sz="24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-~</a:t>
                      </a:r>
                      <a:r>
                        <a:rPr lang="en-US" sz="2400" dirty="0" smtClean="0">
                          <a:cs typeface="Courier New" pitchFamily="49" charset="0"/>
                        </a:rPr>
                        <a:t>] and [^</a:t>
                      </a:r>
                      <a:r>
                        <a:rPr lang="en-US" sz="2400" dirty="0" err="1" smtClean="0">
                          <a:cs typeface="Courier New" pitchFamily="49" charset="0"/>
                        </a:rPr>
                        <a:t>aeiou</a:t>
                      </a:r>
                      <a:r>
                        <a:rPr lang="en-US" sz="2400" dirty="0" smtClean="0">
                          <a:cs typeface="Courier New" pitchFamily="49" charset="0"/>
                        </a:rPr>
                        <a:t>])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1371600"/>
            <a:ext cx="7866888" cy="5181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/>
              <a:t>Syntax:</a:t>
            </a:r>
          </a:p>
          <a:p>
            <a:pPr marL="402336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:[address]s/search/replace/options</a:t>
            </a:r>
            <a:endParaRPr lang="en-US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Search 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Syntax:</a:t>
            </a:r>
          </a:p>
          <a:p>
            <a:pPr lvl="1"/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:[address]s/search/replace/options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Regular Expression Search Examples: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cs typeface="Courier New" pitchFamily="49" charset="0"/>
              </a:rPr>
              <a:t>		Beginning of line anchor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cs typeface="Courier New" pitchFamily="49" charset="0"/>
              </a:rPr>
              <a:t>		End of line anchor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	</a:t>
            </a:r>
            <a:r>
              <a:rPr lang="en-US" dirty="0" smtClean="0">
                <a:cs typeface="Courier New" pitchFamily="49" charset="0"/>
              </a:rPr>
              <a:t>	Any one character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	</a:t>
            </a:r>
            <a:r>
              <a:rPr lang="en-US" dirty="0" smtClean="0">
                <a:cs typeface="Courier New" pitchFamily="49" charset="0"/>
              </a:rPr>
              <a:t>	Zero or more of the previous character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\=	</a:t>
            </a:r>
            <a:r>
              <a:rPr lang="en-US" dirty="0" smtClean="0">
                <a:cs typeface="Courier New" pitchFamily="49" charset="0"/>
              </a:rPr>
              <a:t>	Zero or one of the previous character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\+	</a:t>
            </a:r>
            <a:r>
              <a:rPr lang="en-US" dirty="0" smtClean="0">
                <a:cs typeface="Courier New" pitchFamily="49" charset="0"/>
              </a:rPr>
              <a:t>	One or more of the previous character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		</a:t>
            </a:r>
            <a:r>
              <a:rPr lang="en-US" dirty="0" smtClean="0">
                <a:cs typeface="Courier New" pitchFamily="49" charset="0"/>
              </a:rPr>
              <a:t>Any character in set (ex: [0-9], [a-z], [</a:t>
            </a:r>
            <a:r>
              <a:rPr lang="en-US" dirty="0" err="1" smtClean="0">
                <a:cs typeface="Courier New" pitchFamily="49" charset="0"/>
              </a:rPr>
              <a:t>aeiou</a:t>
            </a:r>
            <a:r>
              <a:rPr lang="en-US" dirty="0" smtClean="0">
                <a:cs typeface="Courier New" pitchFamily="49" charset="0"/>
              </a:rPr>
              <a:t>])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[^]	</a:t>
            </a:r>
            <a:r>
              <a:rPr lang="en-US" dirty="0" smtClean="0">
                <a:cs typeface="Courier New" pitchFamily="49" charset="0"/>
              </a:rPr>
              <a:t>Any character not in set (ex: [^ -~], [^</a:t>
            </a:r>
            <a:r>
              <a:rPr lang="en-US" dirty="0" err="1" smtClean="0">
                <a:cs typeface="Courier New" pitchFamily="49" charset="0"/>
              </a:rPr>
              <a:t>aeiou</a:t>
            </a:r>
            <a:r>
              <a:rPr lang="en-US" dirty="0" smtClean="0">
                <a:cs typeface="Courier New" pitchFamily="49" charset="0"/>
              </a:rPr>
              <a:t>])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\&lt;</a:t>
            </a:r>
            <a:r>
              <a:rPr lang="en-US" dirty="0" smtClean="0">
                <a:cs typeface="Courier New" pitchFamily="49" charset="0"/>
              </a:rPr>
              <a:t>	Beginning of word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\&gt;</a:t>
            </a:r>
            <a:r>
              <a:rPr lang="en-US" dirty="0" smtClean="0">
                <a:cs typeface="Courier New" pitchFamily="49" charset="0"/>
              </a:rPr>
              <a:t>	End of word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\( \)</a:t>
            </a:r>
            <a:r>
              <a:rPr lang="en-US" dirty="0" smtClean="0">
                <a:cs typeface="Courier New" pitchFamily="49" charset="0"/>
              </a:rPr>
              <a:t>	Grouping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23664"/>
              </p:ext>
            </p:extLst>
          </p:nvPr>
        </p:nvGraphicFramePr>
        <p:xfrm>
          <a:off x="1295400" y="2438400"/>
          <a:ext cx="7543800" cy="411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6248400"/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Char</a:t>
                      </a:r>
                      <a:endParaRPr lang="en-US" sz="24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24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\&lt;</a:t>
                      </a:r>
                      <a:endParaRPr lang="en-US" sz="24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Beginning of word anchor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\&gt;</a:t>
                      </a:r>
                      <a:endParaRPr lang="en-US" sz="24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End of word anchor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\( \)</a:t>
                      </a:r>
                      <a:endParaRPr lang="en-US" sz="24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Numbered grouping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\|</a:t>
                      </a:r>
                      <a:endParaRPr lang="en-US" sz="24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Alternative (OR) expressions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Courier New" pitchFamily="49" charset="0"/>
                          <a:cs typeface="Courier New" pitchFamily="49" charset="0"/>
                        </a:rPr>
                        <a:t>\{</a:t>
                      </a:r>
                      <a:r>
                        <a:rPr lang="en-US" sz="2400" b="1" i="1" dirty="0" err="1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sz="2400" b="1" i="0" dirty="0" err="1" smtClean="0"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400" b="1" i="1" dirty="0" err="1" smtClean="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r>
                        <a:rPr lang="en-US" sz="2400" b="1" i="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24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 </a:t>
                      </a:r>
                      <a:r>
                        <a:rPr lang="en-US" sz="2400" i="1" dirty="0" smtClean="0"/>
                        <a:t>n</a:t>
                      </a:r>
                      <a:r>
                        <a:rPr lang="en-US" sz="2400" dirty="0" smtClean="0"/>
                        <a:t> to </a:t>
                      </a:r>
                      <a:r>
                        <a:rPr lang="en-US" sz="2400" i="1" dirty="0" smtClean="0"/>
                        <a:t>m</a:t>
                      </a:r>
                      <a:r>
                        <a:rPr lang="en-US" sz="2400" dirty="0" smtClean="0"/>
                        <a:t> of the previous</a:t>
                      </a:r>
                      <a:r>
                        <a:rPr lang="en-US" sz="2400" baseline="0" dirty="0" smtClean="0"/>
                        <a:t> character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Courier New" pitchFamily="49" charset="0"/>
                          <a:cs typeface="Courier New" pitchFamily="49" charset="0"/>
                        </a:rPr>
                        <a:t>\{</a:t>
                      </a:r>
                      <a:r>
                        <a:rPr lang="en-US" sz="2400" b="1" i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sz="2400" b="1" i="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24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</a:t>
                      </a:r>
                      <a:r>
                        <a:rPr lang="en-US" sz="2400" baseline="0" dirty="0" smtClean="0"/>
                        <a:t> exactly </a:t>
                      </a:r>
                      <a:r>
                        <a:rPr lang="en-US" sz="2400" i="1" baseline="0" dirty="0" smtClean="0"/>
                        <a:t>n</a:t>
                      </a:r>
                      <a:r>
                        <a:rPr lang="en-US" sz="2400" baseline="0" dirty="0" smtClean="0"/>
                        <a:t> times of previous character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Courier New" pitchFamily="49" charset="0"/>
                          <a:cs typeface="Courier New" pitchFamily="49" charset="0"/>
                        </a:rPr>
                        <a:t>\{,</a:t>
                      </a:r>
                      <a:r>
                        <a:rPr lang="en-US" sz="2400" b="1" i="1" dirty="0" smtClean="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r>
                        <a:rPr lang="en-US" sz="2400" b="1" i="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24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 </a:t>
                      </a:r>
                      <a:r>
                        <a:rPr lang="en-US" sz="2400" baseline="0" dirty="0" smtClean="0"/>
                        <a:t>maximum of m (0 to </a:t>
                      </a:r>
                      <a:r>
                        <a:rPr lang="en-US" sz="2400" i="1" baseline="0" dirty="0" smtClean="0"/>
                        <a:t>m</a:t>
                      </a:r>
                      <a:r>
                        <a:rPr lang="en-US" sz="2400" baseline="0" dirty="0" smtClean="0"/>
                        <a:t>) of previous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Courier New" pitchFamily="49" charset="0"/>
                          <a:cs typeface="Courier New" pitchFamily="49" charset="0"/>
                        </a:rPr>
                        <a:t>\{</a:t>
                      </a:r>
                      <a:r>
                        <a:rPr lang="en-US" sz="2400" b="1" i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sz="2400" b="1" i="0" dirty="0" smtClean="0">
                          <a:latin typeface="Courier New" pitchFamily="49" charset="0"/>
                          <a:cs typeface="Courier New" pitchFamily="49" charset="0"/>
                        </a:rPr>
                        <a:t>,}</a:t>
                      </a:r>
                      <a:endParaRPr lang="en-US" sz="24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 a minimum of n of</a:t>
                      </a:r>
                      <a:r>
                        <a:rPr lang="en-US" sz="2400" baseline="0" dirty="0" smtClean="0"/>
                        <a:t> previous character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Search 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:[address]s/search/replace/options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80626"/>
              </p:ext>
            </p:extLst>
          </p:nvPr>
        </p:nvGraphicFramePr>
        <p:xfrm>
          <a:off x="1324428" y="2514600"/>
          <a:ext cx="7543801" cy="4114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67139"/>
                <a:gridCol w="4057261"/>
                <a:gridCol w="2819401"/>
              </a:tblGrid>
              <a:tr h="3894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Matching</a:t>
                      </a:r>
                      <a:endParaRPr lang="en-US" sz="24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Equivalent</a:t>
                      </a:r>
                      <a:endParaRPr lang="en-US" sz="24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Any</a:t>
                      </a:r>
                      <a:r>
                        <a:rPr lang="en-US" sz="2400" baseline="0" dirty="0" smtClean="0"/>
                        <a:t> white space character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 white</a:t>
                      </a:r>
                      <a:r>
                        <a:rPr lang="en-US" sz="2400" baseline="0" dirty="0" smtClean="0"/>
                        <a:t> space character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\a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Alphabetic character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[a-</a:t>
                      </a:r>
                      <a:r>
                        <a:rPr lang="en-US" sz="2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zA</a:t>
                      </a: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-Z]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\A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 alphabetic character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[^a-</a:t>
                      </a:r>
                      <a:r>
                        <a:rPr lang="en-US" sz="2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zA</a:t>
                      </a: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-Z]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\d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Digit character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[0-9]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\D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 digit character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[^0-9]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\l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Lowercase character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[a-z]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\u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Uppercase character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[A-Z]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3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Regular Expression Replacements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 smtClean="0"/>
              <a:t>Syntax:</a:t>
            </a:r>
          </a:p>
          <a:p>
            <a:pPr lvl="1"/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:[address]s/search/replace/options</a:t>
            </a:r>
            <a:br>
              <a:rPr lang="en-US" sz="3300" b="1" dirty="0" smtClean="0">
                <a:latin typeface="Courier New" pitchFamily="49" charset="0"/>
                <a:cs typeface="Courier New" pitchFamily="49" charset="0"/>
              </a:rPr>
            </a:br>
            <a:endParaRPr lang="en-US" sz="3300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Replace Examples: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&amp;		Replace with string that was matched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cs typeface="Courier New" pitchFamily="49" charset="0"/>
              </a:rPr>
              <a:t>	End of line anchor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\&lt;</a:t>
            </a:r>
            <a:r>
              <a:rPr lang="en-US" dirty="0" smtClean="0">
                <a:cs typeface="Courier New" pitchFamily="49" charset="0"/>
              </a:rPr>
              <a:t>	Beginning of word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\&gt;</a:t>
            </a:r>
            <a:r>
              <a:rPr lang="en-US" dirty="0" smtClean="0">
                <a:cs typeface="Courier New" pitchFamily="49" charset="0"/>
              </a:rPr>
              <a:t>	End of word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	</a:t>
            </a:r>
            <a:r>
              <a:rPr lang="en-US" dirty="0" smtClean="0">
                <a:cs typeface="Courier New" pitchFamily="49" charset="0"/>
              </a:rPr>
              <a:t>	Zero or more of the previous character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	</a:t>
            </a:r>
            <a:r>
              <a:rPr lang="en-US" dirty="0" smtClean="0">
                <a:cs typeface="Courier New" pitchFamily="49" charset="0"/>
              </a:rPr>
              <a:t>	Any one character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	</a:t>
            </a:r>
            <a:r>
              <a:rPr lang="en-US" dirty="0" smtClean="0">
                <a:cs typeface="Courier New" pitchFamily="49" charset="0"/>
              </a:rPr>
              <a:t>Any character in set (ex: [0-9], [a-z], [</a:t>
            </a:r>
            <a:r>
              <a:rPr lang="en-US" dirty="0" err="1" smtClean="0">
                <a:cs typeface="Courier New" pitchFamily="49" charset="0"/>
              </a:rPr>
              <a:t>aeiou</a:t>
            </a:r>
            <a:r>
              <a:rPr lang="en-US" dirty="0" smtClean="0">
                <a:cs typeface="Courier New" pitchFamily="49" charset="0"/>
              </a:rPr>
              <a:t>])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[^]	</a:t>
            </a:r>
            <a:r>
              <a:rPr lang="en-US" dirty="0" smtClean="0">
                <a:cs typeface="Courier New" pitchFamily="49" charset="0"/>
              </a:rPr>
              <a:t>Any character not in set (ex: [^ -~], [^</a:t>
            </a:r>
            <a:r>
              <a:rPr lang="en-US" dirty="0" err="1" smtClean="0">
                <a:cs typeface="Courier New" pitchFamily="49" charset="0"/>
              </a:rPr>
              <a:t>aeiou</a:t>
            </a:r>
            <a:r>
              <a:rPr lang="en-US" dirty="0" smtClean="0">
                <a:cs typeface="Courier New" pitchFamily="49" charset="0"/>
              </a:rPr>
              <a:t>])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\( \)</a:t>
            </a:r>
            <a:r>
              <a:rPr lang="en-US" dirty="0" smtClean="0">
                <a:cs typeface="Courier New" pitchFamily="49" charset="0"/>
              </a:rPr>
              <a:t>	Grouping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575560"/>
          <a:ext cx="7543800" cy="4053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  <a:gridCol w="5486400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Replace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cs typeface="Courier New" pitchFamily="49" charset="0"/>
                        </a:rPr>
                        <a:t>Replace with matched string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\1 </a:t>
                      </a:r>
                      <a:r>
                        <a:rPr lang="en-US" sz="3200" b="1" dirty="0" smtClean="0">
                          <a:latin typeface="+mn-lt"/>
                          <a:cs typeface="Courier New" pitchFamily="49" charset="0"/>
                        </a:rPr>
                        <a:t>…</a:t>
                      </a:r>
                      <a:r>
                        <a:rPr lang="en-US" sz="3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\9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Matched groups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\L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Following characters lowercase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\U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Following characters uppercase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\l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Next</a:t>
                      </a:r>
                      <a:r>
                        <a:rPr lang="en-US" sz="3200" baseline="0" dirty="0" smtClean="0"/>
                        <a:t> character lowercase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\u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Next character uppercase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Search Modifiers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Syntax:</a:t>
            </a:r>
          </a:p>
          <a:p>
            <a:pPr lvl="1"/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:[address]s/search/replace/options</a:t>
            </a:r>
            <a:endParaRPr lang="en-US" sz="2600" dirty="0"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69861"/>
              </p:ext>
            </p:extLst>
          </p:nvPr>
        </p:nvGraphicFramePr>
        <p:xfrm>
          <a:off x="1204686" y="2926080"/>
          <a:ext cx="7772400" cy="2743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981200"/>
                <a:gridCol w="5791200"/>
              </a:tblGrid>
              <a:tr h="38083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Options</a:t>
                      </a:r>
                      <a:endParaRPr lang="en-US" sz="36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36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3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40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Confirm substitutions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3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40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cs typeface="Courier New" pitchFamily="49" charset="0"/>
                        </a:rPr>
                        <a:t>All occurrences</a:t>
                      </a:r>
                      <a:r>
                        <a:rPr lang="en-US" sz="3600" baseline="0" dirty="0" smtClean="0">
                          <a:cs typeface="Courier New" pitchFamily="49" charset="0"/>
                        </a:rPr>
                        <a:t> in line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3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sz="40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cs typeface="Courier New" pitchFamily="49" charset="0"/>
                        </a:rPr>
                        <a:t>Ignore case</a:t>
                      </a:r>
                      <a:endParaRPr lang="en-US" sz="3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Global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:[address]g[!]/search/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cmds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:[address]v/search/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cmds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600" dirty="0"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27705"/>
              </p:ext>
            </p:extLst>
          </p:nvPr>
        </p:nvGraphicFramePr>
        <p:xfrm>
          <a:off x="1295400" y="3520440"/>
          <a:ext cx="7543800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2484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Cmd</a:t>
                      </a:r>
                      <a:endParaRPr lang="en-US" sz="2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2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4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 lines matching.  Ex:</a:t>
                      </a:r>
                    </a:p>
                    <a:p>
                      <a:pPr>
                        <a:tabLst>
                          <a:tab pos="342900" algn="l"/>
                        </a:tabLst>
                      </a:pPr>
                      <a:r>
                        <a:rPr kumimoji="0" lang="en-US" sz="24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:g/Microsoft/d</a:t>
                      </a:r>
                      <a:endParaRPr kumimoji="0" lang="en-US" sz="2400" b="1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40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Search</a:t>
                      </a:r>
                      <a:r>
                        <a:rPr lang="en-US" sz="2400" baseline="0" dirty="0" smtClean="0"/>
                        <a:t> and replace match.  Ex:</a:t>
                      </a:r>
                    </a:p>
                    <a:p>
                      <a:pPr>
                        <a:tabLst>
                          <a:tab pos="342900" algn="l"/>
                        </a:tabLst>
                      </a:pPr>
                      <a:r>
                        <a:rPr lang="en-US" sz="24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	:g/^search/s/$/append/</a:t>
                      </a:r>
                      <a:r>
                        <a:rPr lang="en-US" sz="24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latin typeface="Courier New" pitchFamily="49" charset="0"/>
                          <a:cs typeface="Courier New" pitchFamily="49" charset="0"/>
                        </a:rPr>
                        <a:t>v</a:t>
                      </a:r>
                      <a:endParaRPr lang="en-US" sz="40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 lines not matching.  Ex:</a:t>
                      </a:r>
                    </a:p>
                    <a:p>
                      <a:pPr>
                        <a:tabLst>
                          <a:tab pos="342900" algn="l"/>
                        </a:tabLst>
                      </a:pPr>
                      <a:r>
                        <a:rPr kumimoji="0" lang="en-US" sz="24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:v/Linux/d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562088" cy="1143000"/>
          </a:xfr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3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Copy and Move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:[address]co[address]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:[address]m[address]</a:t>
            </a:r>
          </a:p>
          <a:p>
            <a:pPr lvl="1"/>
            <a:endParaRPr lang="en-US" sz="2600" dirty="0"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27705"/>
              </p:ext>
            </p:extLst>
          </p:nvPr>
        </p:nvGraphicFramePr>
        <p:xfrm>
          <a:off x="1295400" y="3429000"/>
          <a:ext cx="7543800" cy="2956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62484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Cmd</a:t>
                      </a:r>
                      <a:endParaRPr lang="en-US" sz="36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36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co</a:t>
                      </a:r>
                      <a:endParaRPr lang="en-US" sz="40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Copy lines </a:t>
                      </a:r>
                      <a:r>
                        <a:rPr lang="en-US" sz="2800" baseline="0" dirty="0" smtClean="0"/>
                        <a:t>5 to last line after current line:</a:t>
                      </a:r>
                      <a:endParaRPr lang="en-US" sz="2800" dirty="0" smtClean="0"/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	:5,$co.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endParaRPr lang="en-US" sz="40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Move lines marked “a” to</a:t>
                      </a:r>
                      <a:r>
                        <a:rPr lang="en-US" sz="2800" baseline="0" dirty="0" smtClean="0"/>
                        <a:t> “b” after line marked “z”: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28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	:’</a:t>
                      </a:r>
                      <a:r>
                        <a:rPr lang="en-US" sz="28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a,’bm’z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  <a:effectLst/>
              </a:rPr>
              <a:t>vi, vim, </a:t>
            </a:r>
            <a:r>
              <a:rPr lang="en-US" b="1" dirty="0" err="1" smtClean="0">
                <a:solidFill>
                  <a:srgbClr val="800000"/>
                </a:solidFill>
                <a:effectLst/>
              </a:rPr>
              <a:t>gvim</a:t>
            </a:r>
            <a:r>
              <a:rPr lang="en-US" dirty="0" smtClean="0">
                <a:solidFill>
                  <a:srgbClr val="800000"/>
                </a:solidFill>
                <a:effectLst/>
              </a:rPr>
              <a:t>:  Visual Editor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8343" y="3048000"/>
            <a:ext cx="8673258" cy="29718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435608" y="1371600"/>
            <a:ext cx="7498080" cy="160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pPr marL="402336" lvl="1" indent="0">
              <a:buNone/>
            </a:pPr>
            <a:r>
              <a:rPr lang="en-US" sz="3200" b="1" dirty="0" err="1" smtClean="0">
                <a:latin typeface="Courier New"/>
                <a:cs typeface="Courier New"/>
              </a:rPr>
              <a:t>gvim</a:t>
            </a:r>
            <a:r>
              <a:rPr lang="en-US" sz="3200" b="1" dirty="0" smtClean="0">
                <a:latin typeface="Courier New"/>
                <a:cs typeface="Courier New"/>
              </a:rPr>
              <a:t> </a:t>
            </a:r>
            <a:r>
              <a:rPr lang="en-US" sz="3200" b="1" i="1" dirty="0" smtClean="0">
                <a:latin typeface="Courier New"/>
                <a:cs typeface="Courier New"/>
              </a:rPr>
              <a:t>filename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Editing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900" b="1" dirty="0" smtClean="0"/>
              <a:t>Syntax:</a:t>
            </a:r>
          </a:p>
          <a:p>
            <a:pPr lvl="1"/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:e </a:t>
            </a:r>
            <a:r>
              <a:rPr lang="en-US" sz="29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900" dirty="0" smtClean="0">
                <a:cs typeface="Courier New" pitchFamily="49" charset="0"/>
              </a:rPr>
              <a:t>Edit file “filename”</a:t>
            </a:r>
          </a:p>
          <a:p>
            <a:pPr lvl="1"/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:e!</a:t>
            </a:r>
            <a:r>
              <a:rPr lang="en-US" sz="2900" dirty="0" smtClean="0">
                <a:cs typeface="Courier New" pitchFamily="49" charset="0"/>
              </a:rPr>
              <a:t>		Revert file to last save</a:t>
            </a:r>
          </a:p>
          <a:p>
            <a:pPr lvl="1"/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:w </a:t>
            </a:r>
            <a:r>
              <a:rPr lang="en-US" sz="29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900" dirty="0" smtClean="0">
                <a:cs typeface="Courier New" pitchFamily="49" charset="0"/>
              </a:rPr>
              <a:t>	Write file “filename”</a:t>
            </a:r>
          </a:p>
          <a:p>
            <a:pPr lvl="1"/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:q</a:t>
            </a:r>
            <a:r>
              <a:rPr lang="en-US" sz="2900" dirty="0" smtClean="0">
                <a:cs typeface="Courier New" pitchFamily="49" charset="0"/>
              </a:rPr>
              <a:t>		Quit the editor</a:t>
            </a:r>
          </a:p>
          <a:p>
            <a:pPr lvl="1"/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:q!</a:t>
            </a:r>
            <a:r>
              <a:rPr lang="en-US" sz="2900" dirty="0" smtClean="0">
                <a:cs typeface="Courier New" pitchFamily="49" charset="0"/>
              </a:rPr>
              <a:t>		Quit without saving</a:t>
            </a:r>
          </a:p>
          <a:p>
            <a:pPr lvl="1"/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wq</a:t>
            </a:r>
            <a:r>
              <a:rPr lang="en-US" sz="2900" dirty="0" smtClean="0">
                <a:cs typeface="Courier New" pitchFamily="49" charset="0"/>
              </a:rPr>
              <a:t>		Write file and quit editor</a:t>
            </a:r>
          </a:p>
          <a:p>
            <a:pPr lvl="1"/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:n</a:t>
            </a:r>
            <a:r>
              <a:rPr lang="en-US" sz="2900" dirty="0" smtClean="0">
                <a:cs typeface="Courier New" pitchFamily="49" charset="0"/>
              </a:rPr>
              <a:t>		Next file</a:t>
            </a:r>
          </a:p>
          <a:p>
            <a:pPr lvl="1"/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ZZ</a:t>
            </a:r>
            <a:r>
              <a:rPr lang="en-US" sz="2900" dirty="0" smtClean="0">
                <a:cs typeface="Courier New" pitchFamily="49" charset="0"/>
              </a:rPr>
              <a:t>		Write file (if modified) and exit</a:t>
            </a:r>
            <a:endParaRPr lang="en-US" sz="29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Editor Settings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Keep same indentation as previous line (</a:t>
            </a:r>
            <a:r>
              <a:rPr lang="en-US" sz="2100" dirty="0" err="1" smtClean="0"/>
              <a:t>Ctrl+T</a:t>
            </a:r>
            <a:r>
              <a:rPr lang="en-US" sz="2100" dirty="0" smtClean="0"/>
              <a:t> for next indent, </a:t>
            </a:r>
            <a:r>
              <a:rPr lang="en-US" sz="2100" dirty="0" err="1" smtClean="0"/>
              <a:t>Ctrl+D</a:t>
            </a:r>
            <a:r>
              <a:rPr lang="en-US" sz="2100" dirty="0" smtClean="0"/>
              <a:t> previous indent)</a:t>
            </a:r>
          </a:p>
          <a:p>
            <a:pPr lvl="1"/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autoindent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:set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ai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/>
              <a:t>Writes file before using  “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:n</a:t>
            </a:r>
            <a:r>
              <a:rPr lang="en-US" sz="2100" dirty="0" smtClean="0">
                <a:cs typeface="Courier New" pitchFamily="49" charset="0"/>
              </a:rPr>
              <a:t>” </a:t>
            </a:r>
            <a:r>
              <a:rPr lang="en-US" sz="2100" dirty="0" smtClean="0"/>
              <a:t> to edit next file</a:t>
            </a:r>
          </a:p>
          <a:p>
            <a:pPr lvl="1"/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autowrite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:set aw</a:t>
            </a:r>
          </a:p>
          <a:p>
            <a:r>
              <a:rPr lang="en-US" sz="2100" dirty="0" smtClean="0"/>
              <a:t>Number of columns in editor</a:t>
            </a:r>
          </a:p>
          <a:p>
            <a:pPr lvl="1"/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:set columns=80	:set co=80</a:t>
            </a:r>
          </a:p>
          <a:p>
            <a:r>
              <a:rPr lang="en-US" sz="2100" dirty="0" smtClean="0"/>
              <a:t>Insert spaces instead of tabs</a:t>
            </a:r>
          </a:p>
          <a:p>
            <a:pPr lvl="1"/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expandtab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:set et</a:t>
            </a:r>
          </a:p>
          <a:p>
            <a:r>
              <a:rPr lang="en-US" sz="2100" dirty="0" smtClean="0"/>
              <a:t>Highlight search string</a:t>
            </a:r>
          </a:p>
          <a:p>
            <a:pPr lvl="1"/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hlsearch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	:set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hls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cs typeface="Courier New" pitchFamily="49" charset="0"/>
              </a:rPr>
              <a:t>Case insensitive search</a:t>
            </a:r>
          </a:p>
          <a:p>
            <a:pPr lvl="1"/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ignorecase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:set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ic</a:t>
            </a:r>
            <a:endParaRPr lang="en-US" sz="2100" dirty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More Editor Settings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/>
          </a:bodyPr>
          <a:lstStyle/>
          <a:p>
            <a:r>
              <a:rPr lang="en-US" sz="2300" dirty="0" smtClean="0"/>
              <a:t>Number of lines displayed</a:t>
            </a:r>
          </a:p>
          <a:p>
            <a:pPr lvl="1"/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:set lines=30</a:t>
            </a:r>
          </a:p>
          <a:p>
            <a:r>
              <a:rPr lang="en-US" sz="2300" dirty="0" smtClean="0">
                <a:cs typeface="Courier New" pitchFamily="49" charset="0"/>
              </a:rPr>
              <a:t>Search for pattern as it is typed</a:t>
            </a:r>
          </a:p>
          <a:p>
            <a:pPr lvl="1"/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incsearch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		:set is</a:t>
            </a:r>
          </a:p>
          <a:p>
            <a:r>
              <a:rPr lang="en-US" sz="2300" dirty="0" smtClean="0">
                <a:cs typeface="Courier New" pitchFamily="49" charset="0"/>
              </a:rPr>
              <a:t>Display line numbers</a:t>
            </a:r>
          </a:p>
          <a:p>
            <a:pPr lvl="1"/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nonumber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		:set nu</a:t>
            </a:r>
            <a:endParaRPr lang="en-US" sz="2300" dirty="0" smtClean="0">
              <a:cs typeface="Courier New" pitchFamily="49" charset="0"/>
            </a:endParaRPr>
          </a:p>
          <a:p>
            <a:r>
              <a:rPr lang="en-US" sz="2300" dirty="0" smtClean="0"/>
              <a:t>Wrap buffer when searching for a string</a:t>
            </a:r>
          </a:p>
          <a:p>
            <a:pPr lvl="1"/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wrapscan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		:set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ws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300" dirty="0" smtClean="0">
                <a:cs typeface="Courier New" pitchFamily="49" charset="0"/>
              </a:rPr>
              <a:t>Define number of spaces in a tab</a:t>
            </a:r>
          </a:p>
          <a:p>
            <a:pPr lvl="1"/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tabstop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=3		:set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=3</a:t>
            </a:r>
          </a:p>
          <a:p>
            <a:r>
              <a:rPr lang="en-US" sz="2300" dirty="0" smtClean="0">
                <a:cs typeface="Courier New" pitchFamily="49" charset="0"/>
              </a:rPr>
              <a:t>Threshold for reporting number of lines changed.</a:t>
            </a:r>
          </a:p>
          <a:p>
            <a:pPr lvl="1"/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set report=1</a:t>
            </a:r>
            <a:endParaRPr lang="en-US" sz="2300" dirty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Still More Editor Settings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cs typeface="Courier New" pitchFamily="49" charset="0"/>
              </a:rPr>
              <a:t>Number of spaces for shift (indent).  Works with “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2800" dirty="0" smtClean="0">
                <a:cs typeface="Courier New" pitchFamily="49" charset="0"/>
              </a:rPr>
              <a:t>” and “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800" dirty="0" smtClean="0">
                <a:cs typeface="Courier New" pitchFamily="49" charset="0"/>
              </a:rPr>
              <a:t>”. 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shiftwidth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=3		:set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=3</a:t>
            </a:r>
            <a:endParaRPr lang="en-US" dirty="0" smtClean="0"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Show matching braces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{}</a:t>
            </a:r>
            <a:r>
              <a:rPr lang="en-US" sz="2800" dirty="0" smtClean="0">
                <a:cs typeface="Courier New" pitchFamily="49" charset="0"/>
              </a:rPr>
              <a:t>, parenthesis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>
                <a:cs typeface="Courier New" pitchFamily="49" charset="0"/>
              </a:rPr>
              <a:t>, or brackets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[]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showmatch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		:set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Number of characters from right margin where wrapping begins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wrapmargin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=2		:set wm=2</a:t>
            </a:r>
            <a:endParaRPr lang="en-US" dirty="0" smtClean="0"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Flash screen instead of beeping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visualbell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:set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vb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3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vim: Ex Editor Alias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cs typeface="Courier New" pitchFamily="49" charset="0"/>
              </a:rPr>
              <a:t>Alias an Insert Mode abbreviation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Syntax: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:abbreviate alias expanded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sz="3200" dirty="0" smtClean="0">
              <a:cs typeface="Courier New" pitchFamily="49" charset="0"/>
            </a:endParaRPr>
          </a:p>
          <a:p>
            <a:pPr lvl="1"/>
            <a:r>
              <a:rPr lang="en-US" sz="3600" dirty="0" smtClean="0">
                <a:cs typeface="Courier New" pitchFamily="49" charset="0"/>
              </a:rPr>
              <a:t>Example: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ittti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ITT Technical</a:t>
            </a:r>
            <a:br>
              <a:rPr lang="en-US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     Institute</a:t>
            </a:r>
            <a:endParaRPr lang="en-US" sz="3200" dirty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3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Editor Key Map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cs typeface="Courier New" pitchFamily="49" charset="0"/>
              </a:rPr>
              <a:t>Map an unused key to a command</a:t>
            </a:r>
          </a:p>
          <a:p>
            <a:pPr lvl="1"/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:map K :%s/[ \t][ \t]*$//^M</a:t>
            </a:r>
            <a:br>
              <a:rPr lang="en-US" sz="3300" b="1" dirty="0" smtClean="0">
                <a:latin typeface="Courier New" pitchFamily="49" charset="0"/>
                <a:cs typeface="Courier New" pitchFamily="49" charset="0"/>
              </a:rPr>
            </a:br>
            <a:endParaRPr lang="en-US" sz="33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600" dirty="0" smtClean="0">
                <a:cs typeface="Courier New" pitchFamily="49" charset="0"/>
              </a:rPr>
              <a:t>Unused vim key commands:</a:t>
            </a:r>
          </a:p>
          <a:p>
            <a:pPr lvl="1"/>
            <a:r>
              <a:rPr lang="en-US" sz="3100" dirty="0" err="1" smtClean="0">
                <a:cs typeface="Courier New" pitchFamily="49" charset="0"/>
              </a:rPr>
              <a:t>Ctrl+A</a:t>
            </a:r>
            <a:r>
              <a:rPr lang="en-US" sz="3100" dirty="0" smtClean="0">
                <a:cs typeface="Courier New" pitchFamily="49" charset="0"/>
              </a:rPr>
              <a:t>		</a:t>
            </a:r>
            <a:r>
              <a:rPr lang="en-US" sz="3100" dirty="0" err="1" smtClean="0">
                <a:cs typeface="Courier New" pitchFamily="49" charset="0"/>
              </a:rPr>
              <a:t>Ctrl+Q</a:t>
            </a:r>
            <a:r>
              <a:rPr lang="en-US" sz="3100" dirty="0" smtClean="0">
                <a:cs typeface="Courier New" pitchFamily="49" charset="0"/>
              </a:rPr>
              <a:t>	 </a:t>
            </a:r>
            <a:r>
              <a:rPr lang="en-US" sz="3100" dirty="0" err="1" smtClean="0">
                <a:cs typeface="Courier New" pitchFamily="49" charset="0"/>
              </a:rPr>
              <a:t>Ctrl+Z</a:t>
            </a:r>
            <a:endParaRPr lang="en-US" sz="3100" dirty="0" smtClean="0">
              <a:cs typeface="Courier New" pitchFamily="49" charset="0"/>
            </a:endParaRPr>
          </a:p>
          <a:p>
            <a:pPr lvl="1"/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100" dirty="0" smtClean="0">
                <a:cs typeface="Courier New" pitchFamily="49" charset="0"/>
              </a:rPr>
              <a:t>			</a:t>
            </a:r>
            <a:r>
              <a:rPr lang="en-US" sz="3100" dirty="0" err="1" smtClean="0">
                <a:cs typeface="Courier New" pitchFamily="49" charset="0"/>
              </a:rPr>
              <a:t>Ctrl+S</a:t>
            </a:r>
            <a:endParaRPr lang="en-US" sz="3100" dirty="0" smtClean="0">
              <a:cs typeface="Courier New" pitchFamily="49" charset="0"/>
            </a:endParaRPr>
          </a:p>
          <a:p>
            <a:pPr lvl="1"/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3100" dirty="0" smtClean="0">
                <a:cs typeface="Courier New" pitchFamily="49" charset="0"/>
              </a:rPr>
              <a:t>			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v</a:t>
            </a:r>
          </a:p>
          <a:p>
            <a:pPr lvl="1"/>
            <a:r>
              <a:rPr lang="en-US" sz="3100" dirty="0" err="1" smtClean="0">
                <a:cs typeface="Courier New" pitchFamily="49" charset="0"/>
              </a:rPr>
              <a:t>Ctrl+K</a:t>
            </a:r>
            <a:r>
              <a:rPr lang="en-US" sz="3100" dirty="0" smtClean="0">
                <a:cs typeface="Courier New" pitchFamily="49" charset="0"/>
              </a:rPr>
              <a:t>		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V</a:t>
            </a:r>
          </a:p>
          <a:p>
            <a:pPr lvl="1"/>
            <a:r>
              <a:rPr lang="en-US" sz="3100" dirty="0" err="1" smtClean="0">
                <a:cs typeface="Courier New" pitchFamily="49" charset="0"/>
              </a:rPr>
              <a:t>Ctrl+O</a:t>
            </a:r>
            <a:r>
              <a:rPr lang="en-US" sz="3100" dirty="0" smtClean="0">
                <a:cs typeface="Courier New" pitchFamily="49" charset="0"/>
              </a:rPr>
              <a:t>	</a:t>
            </a:r>
            <a:r>
              <a:rPr lang="en-US" sz="3100" dirty="0" err="1" smtClean="0">
                <a:cs typeface="Courier New" pitchFamily="49" charset="0"/>
              </a:rPr>
              <a:t>Ctrl+V</a:t>
            </a:r>
            <a:endParaRPr lang="en-US" sz="3100" dirty="0" smtClean="0">
              <a:cs typeface="Courier New" pitchFamily="49" charset="0"/>
            </a:endParaRPr>
          </a:p>
          <a:p>
            <a:pPr lvl="1"/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3100" b="1" dirty="0" smtClean="0">
                <a:cs typeface="Courier New" pitchFamily="49" charset="0"/>
              </a:rPr>
              <a:t>	</a:t>
            </a:r>
            <a:r>
              <a:rPr lang="en-US" sz="3100" dirty="0" smtClean="0">
                <a:cs typeface="Courier New" pitchFamily="49" charset="0"/>
              </a:rPr>
              <a:t>		</a:t>
            </a:r>
            <a:r>
              <a:rPr lang="en-US" sz="3100" dirty="0" err="1" smtClean="0">
                <a:cs typeface="Courier New" pitchFamily="49" charset="0"/>
              </a:rPr>
              <a:t>Ctrl+X</a:t>
            </a:r>
            <a:endParaRPr lang="en-US" sz="3100" dirty="0" smtClean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Execute Shell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1447800"/>
            <a:ext cx="7848600" cy="5181600"/>
          </a:xfrm>
        </p:spPr>
        <p:txBody>
          <a:bodyPr>
            <a:noAutofit/>
          </a:bodyPr>
          <a:lstStyle/>
          <a:p>
            <a:r>
              <a:rPr lang="en-US" sz="2500" dirty="0" smtClean="0">
                <a:cs typeface="Courier New" pitchFamily="49" charset="0"/>
              </a:rPr>
              <a:t>Syntax</a:t>
            </a:r>
          </a:p>
          <a:p>
            <a:pPr lvl="1"/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:!!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2500" b="1" dirty="0" smtClean="0">
                <a:cs typeface="Courier New" pitchFamily="49" charset="0"/>
              </a:rPr>
              <a:t>		</a:t>
            </a:r>
            <a:r>
              <a:rPr lang="en-US" sz="2500" dirty="0" smtClean="0">
                <a:cs typeface="Courier New" pitchFamily="49" charset="0"/>
              </a:rPr>
              <a:t>Use current line as input to </a:t>
            </a:r>
            <a:r>
              <a:rPr lang="en-US" sz="2500" dirty="0" err="1" smtClean="0">
                <a:cs typeface="Courier New" pitchFamily="49" charset="0"/>
              </a:rPr>
              <a:t>cmd</a:t>
            </a:r>
            <a:r>
              <a:rPr lang="en-US" sz="2500" dirty="0" smtClean="0">
                <a:cs typeface="Courier New" pitchFamily="49" charset="0"/>
              </a:rPr>
              <a:t> and</a:t>
            </a:r>
            <a:br>
              <a:rPr lang="en-US" sz="2500" dirty="0" smtClean="0">
                <a:cs typeface="Courier New" pitchFamily="49" charset="0"/>
              </a:rPr>
            </a:br>
            <a:r>
              <a:rPr lang="en-US" sz="2500" dirty="0" smtClean="0">
                <a:cs typeface="Courier New" pitchFamily="49" charset="0"/>
              </a:rPr>
              <a:t>			replace with output from </a:t>
            </a:r>
            <a:r>
              <a:rPr lang="en-US" sz="2500" dirty="0" err="1" smtClean="0">
                <a:cs typeface="Courier New" pitchFamily="49" charset="0"/>
              </a:rPr>
              <a:t>cmd</a:t>
            </a:r>
            <a:endParaRPr lang="en-US" sz="2500" dirty="0" smtClean="0">
              <a:cs typeface="Courier New" pitchFamily="49" charset="0"/>
            </a:endParaRPr>
          </a:p>
          <a:p>
            <a:pPr lvl="1"/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:!}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dirty="0" smtClean="0">
                <a:cs typeface="Courier New" pitchFamily="49" charset="0"/>
              </a:rPr>
              <a:t>Use paragraph as input to </a:t>
            </a:r>
            <a:r>
              <a:rPr lang="en-US" sz="2500" dirty="0" err="1" smtClean="0">
                <a:cs typeface="Courier New" pitchFamily="49" charset="0"/>
              </a:rPr>
              <a:t>cmd</a:t>
            </a:r>
            <a:r>
              <a:rPr lang="en-US" sz="2500" dirty="0" smtClean="0">
                <a:cs typeface="Courier New" pitchFamily="49" charset="0"/>
              </a:rPr>
              <a:t> and</a:t>
            </a:r>
            <a:br>
              <a:rPr lang="en-US" sz="2500" dirty="0" smtClean="0">
                <a:cs typeface="Courier New" pitchFamily="49" charset="0"/>
              </a:rPr>
            </a:br>
            <a:r>
              <a:rPr lang="en-US" sz="2500" dirty="0" smtClean="0">
                <a:cs typeface="Courier New" pitchFamily="49" charset="0"/>
              </a:rPr>
              <a:t>			replace with output from </a:t>
            </a:r>
            <a:r>
              <a:rPr lang="en-US" sz="2500" dirty="0" err="1" smtClean="0">
                <a:cs typeface="Courier New" pitchFamily="49" charset="0"/>
              </a:rPr>
              <a:t>cmd</a:t>
            </a: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500" dirty="0" smtClean="0">
                <a:cs typeface="Courier New" pitchFamily="49" charset="0"/>
              </a:rPr>
              <a:t>Examples:</a:t>
            </a:r>
          </a:p>
          <a:p>
            <a:pPr lvl="1"/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:!!which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sz="2500" dirty="0" smtClean="0">
                <a:cs typeface="Courier New" pitchFamily="49" charset="0"/>
              </a:rPr>
              <a:t>	Inputs the location of Perl</a:t>
            </a:r>
          </a:p>
          <a:p>
            <a:pPr lvl="1"/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:!}sort</a:t>
            </a:r>
            <a:r>
              <a:rPr lang="en-US" sz="2500" dirty="0" smtClean="0">
                <a:cs typeface="Courier New" pitchFamily="49" charset="0"/>
              </a:rPr>
              <a:t>	</a:t>
            </a:r>
            <a:r>
              <a:rPr lang="en-US" sz="2500" dirty="0" err="1" smtClean="0">
                <a:cs typeface="Courier New" pitchFamily="49" charset="0"/>
              </a:rPr>
              <a:t>Sort</a:t>
            </a:r>
            <a:r>
              <a:rPr lang="en-US" sz="2500" dirty="0" smtClean="0">
                <a:cs typeface="Courier New" pitchFamily="49" charset="0"/>
              </a:rPr>
              <a:t> the next paragraph</a:t>
            </a:r>
          </a:p>
          <a:p>
            <a:pPr lvl="1"/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:!}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sz="2500" dirty="0" smtClean="0">
                <a:cs typeface="Courier New" pitchFamily="49" charset="0"/>
              </a:rPr>
              <a:t>		Format next paragraph by wrapping</a:t>
            </a:r>
            <a:br>
              <a:rPr lang="en-US" sz="2500" dirty="0" smtClean="0">
                <a:cs typeface="Courier New" pitchFamily="49" charset="0"/>
              </a:rPr>
            </a:br>
            <a:r>
              <a:rPr lang="en-US" sz="2500" dirty="0" smtClean="0">
                <a:cs typeface="Courier New" pitchFamily="49" charset="0"/>
              </a:rPr>
              <a:t>			long lines and joining short lines</a:t>
            </a:r>
          </a:p>
          <a:p>
            <a:pPr lvl="1"/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:1,$!expand –t 3</a:t>
            </a:r>
            <a:r>
              <a:rPr lang="en-US" sz="2500" dirty="0" smtClean="0">
                <a:cs typeface="Courier New" pitchFamily="49" charset="0"/>
              </a:rPr>
              <a:t>	Replace tabs with 3</a:t>
            </a:r>
            <a:br>
              <a:rPr lang="en-US" sz="2500" dirty="0" smtClean="0">
                <a:cs typeface="Courier New" pitchFamily="49" charset="0"/>
              </a:rPr>
            </a:br>
            <a:r>
              <a:rPr lang="en-US" sz="2500" dirty="0" smtClean="0">
                <a:cs typeface="Courier New" pitchFamily="49" charset="0"/>
              </a:rPr>
              <a:t>					spaces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Indent Shell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1447800"/>
            <a:ext cx="7848600" cy="518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Syntax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:1,$!indent</a:t>
            </a:r>
            <a:endParaRPr lang="en-US" sz="2400" dirty="0" smtClean="0">
              <a:cs typeface="Courier New" pitchFamily="49" charset="0"/>
            </a:endParaRPr>
          </a:p>
        </p:txBody>
      </p:sp>
      <p:pic>
        <p:nvPicPr>
          <p:cNvPr id="5" name="Picture 4" descr="indent.befo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389133"/>
            <a:ext cx="7240001" cy="3106667"/>
          </a:xfrm>
          <a:prstGeom prst="rect">
            <a:avLst/>
          </a:prstGeom>
        </p:spPr>
      </p:pic>
      <p:pic>
        <p:nvPicPr>
          <p:cNvPr id="6" name="Picture 5" descr="indent.af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1599" y="3505200"/>
            <a:ext cx="7240001" cy="310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Split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1447800"/>
            <a:ext cx="7848600" cy="518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Syntax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:split [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cs typeface="Courier New" pitchFamily="49" charset="0"/>
            </a:endParaRPr>
          </a:p>
        </p:txBody>
      </p:sp>
      <p:pic>
        <p:nvPicPr>
          <p:cNvPr id="6" name="Picture 5" descr="indent.af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889" y="2590800"/>
            <a:ext cx="6967711" cy="4114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vim: Location of </a:t>
            </a: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vimrc</a:t>
            </a:r>
            <a:endParaRPr lang="en-US" sz="4400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b="1" dirty="0" smtClean="0">
                <a:cs typeface="Courier New" pitchFamily="49" charset="0"/>
              </a:rPr>
              <a:t>Location:</a:t>
            </a:r>
          </a:p>
          <a:p>
            <a:pPr lvl="1"/>
            <a:r>
              <a:rPr lang="en-US" sz="3600" b="1" dirty="0" smtClean="0">
                <a:cs typeface="Courier New" pitchFamily="49" charset="0"/>
              </a:rPr>
              <a:t>Unix:</a:t>
            </a:r>
          </a:p>
          <a:p>
            <a:pPr lvl="3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$HOME/.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vimrc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~/.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vimrc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900" b="1" dirty="0" smtClean="0">
                <a:latin typeface="Courier New" pitchFamily="49" charset="0"/>
                <a:cs typeface="Courier New" pitchFamily="49" charset="0"/>
              </a:rPr>
            </a:br>
            <a:endParaRPr lang="en-US" sz="29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3600" b="1" dirty="0" smtClean="0">
                <a:cs typeface="Courier New" pitchFamily="49" charset="0"/>
              </a:rPr>
              <a:t>Windows: </a:t>
            </a:r>
          </a:p>
          <a:p>
            <a:pPr lvl="3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:version</a:t>
            </a:r>
          </a:p>
          <a:p>
            <a:pPr lvl="3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:echo $HOME</a:t>
            </a:r>
          </a:p>
          <a:p>
            <a:pPr lvl="3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:echo $VIM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vim: Modes of Operation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51816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Command Mode</a:t>
            </a:r>
            <a:r>
              <a:rPr lang="en-US" sz="3000" dirty="0" smtClean="0"/>
              <a:t>:  Accepts vim commands</a:t>
            </a:r>
          </a:p>
          <a:p>
            <a:r>
              <a:rPr lang="en-US" sz="3000" b="1" dirty="0" smtClean="0">
                <a:cs typeface="Courier New" pitchFamily="49" charset="0"/>
              </a:rPr>
              <a:t>Input Mode</a:t>
            </a:r>
            <a:r>
              <a:rPr lang="en-US" sz="3000" dirty="0" smtClean="0">
                <a:cs typeface="Courier New" pitchFamily="49" charset="0"/>
              </a:rPr>
              <a:t>:  Accepts any text</a:t>
            </a: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endParaRPr lang="en-US" dirty="0" smtClean="0">
              <a:cs typeface="Courier New" pitchFamily="49" charset="0"/>
            </a:endParaRPr>
          </a:p>
          <a:p>
            <a:pPr marL="2120900" indent="-2120900">
              <a:buNone/>
            </a:pPr>
            <a:r>
              <a:rPr lang="en-US" b="1" dirty="0" smtClean="0">
                <a:cs typeface="Courier New" pitchFamily="49" charset="0"/>
              </a:rPr>
              <a:t>Escape Key</a:t>
            </a:r>
            <a:r>
              <a:rPr lang="en-US" dirty="0" smtClean="0">
                <a:cs typeface="Courier New" pitchFamily="49" charset="0"/>
              </a:rPr>
              <a:t>:  Toggles between Command and Input Modes</a:t>
            </a:r>
            <a:endParaRPr lang="en-US" dirty="0">
              <a:cs typeface="Courier New" pitchFamily="49" charset="0"/>
            </a:endParaRPr>
          </a:p>
        </p:txBody>
      </p:sp>
      <p:pic>
        <p:nvPicPr>
          <p:cNvPr id="7" name="Picture 6" descr="gvim.insertM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8499" y="2697138"/>
            <a:ext cx="7759301" cy="14478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209869" y="3449807"/>
            <a:ext cx="1341348" cy="1445463"/>
            <a:chOff x="1133669" y="3419669"/>
            <a:chExt cx="1341348" cy="1445463"/>
          </a:xfrm>
        </p:grpSpPr>
        <p:sp>
          <p:nvSpPr>
            <p:cNvPr id="9" name="Oval 8"/>
            <p:cNvSpPr/>
            <p:nvPr/>
          </p:nvSpPr>
          <p:spPr>
            <a:xfrm>
              <a:off x="1133669" y="3419669"/>
              <a:ext cx="457200" cy="304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76400" y="4495800"/>
              <a:ext cx="79861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cursor</a:t>
              </a:r>
              <a:endParaRPr lang="en-US" dirty="0"/>
            </a:p>
          </p:txBody>
        </p:sp>
        <p:cxnSp>
          <p:nvCxnSpPr>
            <p:cNvPr id="12" name="Curved Connector 11"/>
            <p:cNvCxnSpPr>
              <a:stCxn id="10" idx="1"/>
              <a:endCxn id="9" idx="2"/>
            </p:cNvCxnSpPr>
            <p:nvPr/>
          </p:nvCxnSpPr>
          <p:spPr>
            <a:xfrm rot="10800000">
              <a:off x="1133670" y="3572070"/>
              <a:ext cx="542731" cy="1108397"/>
            </a:xfrm>
            <a:prstGeom prst="curvedConnector3">
              <a:avLst>
                <a:gd name="adj1" fmla="val 142120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09531" y="3630200"/>
            <a:ext cx="2415271" cy="1465869"/>
            <a:chOff x="274548" y="3590731"/>
            <a:chExt cx="2415271" cy="1465869"/>
          </a:xfrm>
        </p:grpSpPr>
        <p:sp>
          <p:nvSpPr>
            <p:cNvPr id="15" name="Oval 14"/>
            <p:cNvSpPr/>
            <p:nvPr/>
          </p:nvSpPr>
          <p:spPr>
            <a:xfrm>
              <a:off x="274548" y="3590731"/>
              <a:ext cx="676469" cy="304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76400" y="4410269"/>
              <a:ext cx="101341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mode</a:t>
              </a:r>
            </a:p>
            <a:p>
              <a:pPr algn="ctr"/>
              <a:r>
                <a:rPr lang="en-US" dirty="0" smtClean="0"/>
                <a:t>indicator</a:t>
              </a:r>
              <a:endParaRPr lang="en-US" dirty="0"/>
            </a:p>
          </p:txBody>
        </p:sp>
        <p:cxnSp>
          <p:nvCxnSpPr>
            <p:cNvPr id="17" name="Curved Connector 16"/>
            <p:cNvCxnSpPr>
              <a:stCxn id="16" idx="1"/>
              <a:endCxn id="15" idx="6"/>
            </p:cNvCxnSpPr>
            <p:nvPr/>
          </p:nvCxnSpPr>
          <p:spPr>
            <a:xfrm rot="10800000">
              <a:off x="951018" y="3743131"/>
              <a:ext cx="725383" cy="990304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419600" y="3639531"/>
            <a:ext cx="2820952" cy="1465869"/>
            <a:chOff x="189017" y="3676262"/>
            <a:chExt cx="2820952" cy="1465869"/>
          </a:xfrm>
        </p:grpSpPr>
        <p:sp>
          <p:nvSpPr>
            <p:cNvPr id="19" name="Oval 18"/>
            <p:cNvSpPr/>
            <p:nvPr/>
          </p:nvSpPr>
          <p:spPr>
            <a:xfrm>
              <a:off x="2552769" y="3676262"/>
              <a:ext cx="457200" cy="304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9017" y="4495800"/>
              <a:ext cx="90858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line</a:t>
              </a:r>
            </a:p>
            <a:p>
              <a:pPr algn="ctr"/>
              <a:r>
                <a:rPr lang="en-US" dirty="0" smtClean="0"/>
                <a:t>number</a:t>
              </a:r>
              <a:endParaRPr lang="en-US" dirty="0"/>
            </a:p>
          </p:txBody>
        </p:sp>
        <p:cxnSp>
          <p:nvCxnSpPr>
            <p:cNvPr id="21" name="Curved Connector 20"/>
            <p:cNvCxnSpPr>
              <a:stCxn id="20" idx="3"/>
              <a:endCxn id="19" idx="2"/>
            </p:cNvCxnSpPr>
            <p:nvPr/>
          </p:nvCxnSpPr>
          <p:spPr>
            <a:xfrm flipV="1">
              <a:off x="1097599" y="3828662"/>
              <a:ext cx="1455170" cy="990304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406618" y="3639531"/>
            <a:ext cx="1289582" cy="1465869"/>
            <a:chOff x="652035" y="3676262"/>
            <a:chExt cx="1289582" cy="1465869"/>
          </a:xfrm>
        </p:grpSpPr>
        <p:sp>
          <p:nvSpPr>
            <p:cNvPr id="23" name="Oval 22"/>
            <p:cNvSpPr/>
            <p:nvPr/>
          </p:nvSpPr>
          <p:spPr>
            <a:xfrm>
              <a:off x="1484417" y="3676262"/>
              <a:ext cx="457200" cy="304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2035" y="4495800"/>
              <a:ext cx="90858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column</a:t>
              </a:r>
            </a:p>
            <a:p>
              <a:pPr algn="ctr"/>
              <a:r>
                <a:rPr lang="en-US" dirty="0" smtClean="0"/>
                <a:t>number</a:t>
              </a:r>
              <a:endParaRPr lang="en-US" dirty="0"/>
            </a:p>
          </p:txBody>
        </p:sp>
        <p:cxnSp>
          <p:nvCxnSpPr>
            <p:cNvPr id="25" name="Curved Connector 24"/>
            <p:cNvCxnSpPr>
              <a:stCxn id="24" idx="0"/>
              <a:endCxn id="23" idx="4"/>
            </p:cNvCxnSpPr>
            <p:nvPr/>
          </p:nvCxnSpPr>
          <p:spPr>
            <a:xfrm rot="5400000" flipH="1" flipV="1">
              <a:off x="1152302" y="3935086"/>
              <a:ext cx="514738" cy="606691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696200" y="3639531"/>
            <a:ext cx="970386" cy="1465869"/>
            <a:chOff x="1179617" y="3676262"/>
            <a:chExt cx="970386" cy="1465869"/>
          </a:xfrm>
        </p:grpSpPr>
        <p:sp>
          <p:nvSpPr>
            <p:cNvPr id="27" name="Oval 26"/>
            <p:cNvSpPr/>
            <p:nvPr/>
          </p:nvSpPr>
          <p:spPr>
            <a:xfrm>
              <a:off x="1692803" y="3676262"/>
              <a:ext cx="457200" cy="304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79617" y="4495800"/>
              <a:ext cx="907621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percent</a:t>
              </a:r>
            </a:p>
            <a:p>
              <a:r>
                <a:rPr lang="en-US" dirty="0" smtClean="0"/>
                <a:t>content</a:t>
              </a:r>
            </a:p>
          </p:txBody>
        </p:sp>
        <p:cxnSp>
          <p:nvCxnSpPr>
            <p:cNvPr id="29" name="Curved Connector 28"/>
            <p:cNvCxnSpPr>
              <a:stCxn id="28" idx="0"/>
              <a:endCxn id="27" idx="4"/>
            </p:cNvCxnSpPr>
            <p:nvPr/>
          </p:nvCxnSpPr>
          <p:spPr>
            <a:xfrm rot="5400000" flipH="1" flipV="1">
              <a:off x="1520046" y="4094444"/>
              <a:ext cx="514738" cy="287975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vim:  Command Modes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Vi Command Mode</a:t>
            </a:r>
            <a:r>
              <a:rPr lang="en-US" sz="4000" dirty="0" smtClean="0"/>
              <a:t>:</a:t>
            </a:r>
          </a:p>
          <a:p>
            <a:pPr lvl="1"/>
            <a:r>
              <a:rPr lang="en-US" sz="4000" dirty="0" smtClean="0"/>
              <a:t>Short (usually one or two) character commands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b="1" dirty="0" smtClean="0">
                <a:cs typeface="Courier New" pitchFamily="49" charset="0"/>
              </a:rPr>
              <a:t>Ex Command Mode</a:t>
            </a:r>
            <a:r>
              <a:rPr lang="en-US" sz="4000" dirty="0" smtClean="0">
                <a:cs typeface="Courier New" pitchFamily="49" charset="0"/>
              </a:rPr>
              <a:t>:</a:t>
            </a:r>
          </a:p>
          <a:p>
            <a:pPr lvl="1"/>
            <a:r>
              <a:rPr lang="en-US" sz="4000" dirty="0" smtClean="0">
                <a:cs typeface="Courier New" pitchFamily="49" charset="0"/>
              </a:rPr>
              <a:t>Always begins with colon</a:t>
            </a:r>
            <a:endParaRPr lang="en-US" sz="40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0"/>
            <a:ext cx="7498080" cy="11430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 Commands</a:t>
            </a:r>
            <a:endParaRPr lang="en-US" sz="80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vi:  Cursor Movement Commands</a:t>
            </a:r>
            <a:endParaRPr lang="en-US" sz="34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1125"/>
              </p:ext>
            </p:extLst>
          </p:nvPr>
        </p:nvGraphicFramePr>
        <p:xfrm>
          <a:off x="1905000" y="1600201"/>
          <a:ext cx="6324600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544286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1G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33600" y="1295400"/>
            <a:ext cx="2624629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goto</a:t>
            </a:r>
            <a:r>
              <a:rPr lang="en-US" sz="2400" dirty="0" smtClean="0"/>
              <a:t> first line of file</a:t>
            </a:r>
            <a:endParaRPr lang="en-US" sz="2400" dirty="0"/>
          </a:p>
        </p:txBody>
      </p:sp>
      <p:cxnSp>
        <p:nvCxnSpPr>
          <p:cNvPr id="9" name="Curved Connector 8"/>
          <p:cNvCxnSpPr>
            <a:stCxn id="8" idx="3"/>
          </p:cNvCxnSpPr>
          <p:nvPr/>
        </p:nvCxnSpPr>
        <p:spPr>
          <a:xfrm>
            <a:off x="4758229" y="1526233"/>
            <a:ext cx="499571" cy="37876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33600" y="6248400"/>
            <a:ext cx="2557303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goto</a:t>
            </a:r>
            <a:r>
              <a:rPr lang="en-US" sz="2400" dirty="0" smtClean="0"/>
              <a:t> last line of file</a:t>
            </a:r>
            <a:endParaRPr lang="en-US" sz="2400" dirty="0"/>
          </a:p>
        </p:txBody>
      </p:sp>
      <p:cxnSp>
        <p:nvCxnSpPr>
          <p:cNvPr id="17" name="Curved Connector 16"/>
          <p:cNvCxnSpPr>
            <a:stCxn id="16" idx="3"/>
          </p:cNvCxnSpPr>
          <p:nvPr/>
        </p:nvCxnSpPr>
        <p:spPr>
          <a:xfrm flipV="1">
            <a:off x="4690903" y="6172200"/>
            <a:ext cx="643097" cy="307033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1916470"/>
            <a:ext cx="2837893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home (top of screen)</a:t>
            </a:r>
            <a:endParaRPr lang="en-US" sz="2400" dirty="0"/>
          </a:p>
        </p:txBody>
      </p:sp>
      <p:cxnSp>
        <p:nvCxnSpPr>
          <p:cNvPr id="22" name="Curved Connector 21"/>
          <p:cNvCxnSpPr>
            <a:stCxn id="21" idx="3"/>
          </p:cNvCxnSpPr>
          <p:nvPr/>
        </p:nvCxnSpPr>
        <p:spPr>
          <a:xfrm>
            <a:off x="4819093" y="2147303"/>
            <a:ext cx="514907" cy="44349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1400" y="2537540"/>
            <a:ext cx="1013419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line up</a:t>
            </a:r>
            <a:endParaRPr lang="en-US" sz="2400" dirty="0"/>
          </a:p>
        </p:txBody>
      </p:sp>
      <p:cxnSp>
        <p:nvCxnSpPr>
          <p:cNvPr id="25" name="Curved Connector 24"/>
          <p:cNvCxnSpPr>
            <a:stCxn id="24" idx="3"/>
          </p:cNvCxnSpPr>
          <p:nvPr/>
        </p:nvCxnSpPr>
        <p:spPr>
          <a:xfrm>
            <a:off x="4594819" y="2768373"/>
            <a:ext cx="815381" cy="58442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6600" y="5077023"/>
            <a:ext cx="1404744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line down</a:t>
            </a:r>
            <a:endParaRPr lang="en-US" sz="2400" dirty="0"/>
          </a:p>
        </p:txBody>
      </p:sp>
      <p:cxnSp>
        <p:nvCxnSpPr>
          <p:cNvPr id="28" name="Curved Connector 27"/>
          <p:cNvCxnSpPr>
            <a:stCxn id="27" idx="3"/>
          </p:cNvCxnSpPr>
          <p:nvPr/>
        </p:nvCxnSpPr>
        <p:spPr>
          <a:xfrm flipV="1">
            <a:off x="4681344" y="4800600"/>
            <a:ext cx="728856" cy="507256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05000" y="5662711"/>
            <a:ext cx="2915285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lower (</a:t>
            </a:r>
            <a:r>
              <a:rPr lang="en-US" sz="2400" dirty="0" err="1" smtClean="0"/>
              <a:t>btm</a:t>
            </a:r>
            <a:r>
              <a:rPr lang="en-US" sz="2400" dirty="0" smtClean="0"/>
              <a:t> of screen)</a:t>
            </a:r>
            <a:endParaRPr lang="en-US" sz="2400" dirty="0"/>
          </a:p>
        </p:txBody>
      </p:sp>
      <p:cxnSp>
        <p:nvCxnSpPr>
          <p:cNvPr id="31" name="Curved Connector 30"/>
          <p:cNvCxnSpPr>
            <a:stCxn id="30" idx="3"/>
          </p:cNvCxnSpPr>
          <p:nvPr/>
        </p:nvCxnSpPr>
        <p:spPr>
          <a:xfrm flipV="1">
            <a:off x="4820285" y="5410200"/>
            <a:ext cx="589915" cy="483344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20371" y="4491335"/>
            <a:ext cx="579006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left</a:t>
            </a:r>
            <a:endParaRPr lang="en-US" sz="2400" dirty="0"/>
          </a:p>
        </p:txBody>
      </p:sp>
      <p:cxnSp>
        <p:nvCxnSpPr>
          <p:cNvPr id="41" name="Curved Connector 40"/>
          <p:cNvCxnSpPr>
            <a:stCxn id="40" idx="3"/>
          </p:cNvCxnSpPr>
          <p:nvPr/>
        </p:nvCxnSpPr>
        <p:spPr>
          <a:xfrm flipV="1">
            <a:off x="4099377" y="4267200"/>
            <a:ext cx="396423" cy="454968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43200" y="3158611"/>
            <a:ext cx="1917961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middle screen</a:t>
            </a:r>
            <a:endParaRPr lang="en-US" sz="2400" dirty="0"/>
          </a:p>
        </p:txBody>
      </p:sp>
      <p:cxnSp>
        <p:nvCxnSpPr>
          <p:cNvPr id="43" name="Curved Connector 42"/>
          <p:cNvCxnSpPr>
            <a:stCxn id="42" idx="3"/>
          </p:cNvCxnSpPr>
          <p:nvPr/>
        </p:nvCxnSpPr>
        <p:spPr>
          <a:xfrm>
            <a:off x="4661161" y="3389444"/>
            <a:ext cx="672839" cy="649156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39253" y="4872335"/>
            <a:ext cx="76174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right</a:t>
            </a:r>
            <a:endParaRPr lang="en-US" sz="2400" dirty="0"/>
          </a:p>
        </p:txBody>
      </p:sp>
      <p:cxnSp>
        <p:nvCxnSpPr>
          <p:cNvPr id="50" name="Curved Connector 40"/>
          <p:cNvCxnSpPr>
            <a:stCxn id="49" idx="1"/>
          </p:cNvCxnSpPr>
          <p:nvPr/>
        </p:nvCxnSpPr>
        <p:spPr>
          <a:xfrm rot="10800000">
            <a:off x="6629401" y="4343400"/>
            <a:ext cx="609853" cy="759768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39253" y="2743200"/>
            <a:ext cx="152374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end of line</a:t>
            </a:r>
            <a:endParaRPr lang="en-US" sz="2400" dirty="0"/>
          </a:p>
        </p:txBody>
      </p:sp>
      <p:cxnSp>
        <p:nvCxnSpPr>
          <p:cNvPr id="55" name="Curved Connector 40"/>
          <p:cNvCxnSpPr>
            <a:stCxn id="54" idx="2"/>
          </p:cNvCxnSpPr>
          <p:nvPr/>
        </p:nvCxnSpPr>
        <p:spPr>
          <a:xfrm rot="5400000">
            <a:off x="7584197" y="3316869"/>
            <a:ext cx="528935" cy="30492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66800" y="2814935"/>
            <a:ext cx="152374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begin line</a:t>
            </a:r>
            <a:endParaRPr lang="en-US" sz="2400" dirty="0"/>
          </a:p>
        </p:txBody>
      </p:sp>
      <p:cxnSp>
        <p:nvCxnSpPr>
          <p:cNvPr id="75" name="Curved Connector 40"/>
          <p:cNvCxnSpPr>
            <a:stCxn id="74" idx="2"/>
          </p:cNvCxnSpPr>
          <p:nvPr/>
        </p:nvCxnSpPr>
        <p:spPr>
          <a:xfrm rot="16200000" flipH="1">
            <a:off x="1790637" y="3314637"/>
            <a:ext cx="533400" cy="457326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524000" y="4796135"/>
            <a:ext cx="152374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begin text</a:t>
            </a:r>
            <a:endParaRPr lang="en-US" sz="2400" dirty="0"/>
          </a:p>
        </p:txBody>
      </p:sp>
      <p:cxnSp>
        <p:nvCxnSpPr>
          <p:cNvPr id="77" name="Curved Connector 40"/>
          <p:cNvCxnSpPr>
            <a:stCxn id="76" idx="0"/>
          </p:cNvCxnSpPr>
          <p:nvPr/>
        </p:nvCxnSpPr>
        <p:spPr>
          <a:xfrm rot="5400000" flipH="1" flipV="1">
            <a:off x="2402471" y="3922004"/>
            <a:ext cx="757535" cy="990728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800000"/>
                </a:solidFill>
              </a:rPr>
              <a:t>vi:  Insert/Append Commands</a:t>
            </a:r>
            <a:endParaRPr lang="en-US" sz="3800" b="1" dirty="0">
              <a:solidFill>
                <a:srgbClr val="8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895556"/>
              </p:ext>
            </p:extLst>
          </p:nvPr>
        </p:nvGraphicFramePr>
        <p:xfrm>
          <a:off x="3505200" y="2697480"/>
          <a:ext cx="47244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880"/>
                <a:gridCol w="944880"/>
                <a:gridCol w="944880"/>
                <a:gridCol w="944880"/>
                <a:gridCol w="944880"/>
              </a:tblGrid>
              <a:tr h="544286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□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3707871" y="1927940"/>
            <a:ext cx="2133593" cy="815260"/>
            <a:chOff x="3276607" y="2537540"/>
            <a:chExt cx="2133593" cy="815260"/>
          </a:xfrm>
        </p:grpSpPr>
        <p:sp>
          <p:nvSpPr>
            <p:cNvPr id="24" name="TextBox 23"/>
            <p:cNvSpPr txBox="1"/>
            <p:nvPr/>
          </p:nvSpPr>
          <p:spPr>
            <a:xfrm>
              <a:off x="3276607" y="2537540"/>
              <a:ext cx="1623009" cy="46166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open above</a:t>
              </a:r>
              <a:endParaRPr lang="en-US" sz="2400" dirty="0"/>
            </a:p>
          </p:txBody>
        </p:sp>
        <p:cxnSp>
          <p:nvCxnSpPr>
            <p:cNvPr id="25" name="Curved Connector 24"/>
            <p:cNvCxnSpPr>
              <a:stCxn id="24" idx="3"/>
            </p:cNvCxnSpPr>
            <p:nvPr/>
          </p:nvCxnSpPr>
          <p:spPr>
            <a:xfrm>
              <a:off x="4899616" y="2768373"/>
              <a:ext cx="510584" cy="584427"/>
            </a:xfrm>
            <a:prstGeom prst="curvedConnector2">
              <a:avLst/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610372" y="4800600"/>
            <a:ext cx="2257028" cy="914400"/>
            <a:chOff x="3153172" y="4876800"/>
            <a:chExt cx="2257028" cy="914400"/>
          </a:xfrm>
        </p:grpSpPr>
        <p:sp>
          <p:nvSpPr>
            <p:cNvPr id="27" name="TextBox 26"/>
            <p:cNvSpPr txBox="1"/>
            <p:nvPr/>
          </p:nvSpPr>
          <p:spPr>
            <a:xfrm>
              <a:off x="3153172" y="5329535"/>
              <a:ext cx="1651607" cy="46166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open below</a:t>
              </a:r>
              <a:endParaRPr lang="en-US" sz="2400" dirty="0"/>
            </a:p>
          </p:txBody>
        </p:sp>
        <p:cxnSp>
          <p:nvCxnSpPr>
            <p:cNvPr id="28" name="Curved Connector 27"/>
            <p:cNvCxnSpPr>
              <a:stCxn id="27" idx="3"/>
            </p:cNvCxnSpPr>
            <p:nvPr/>
          </p:nvCxnSpPr>
          <p:spPr>
            <a:xfrm flipV="1">
              <a:off x="4804779" y="4876800"/>
              <a:ext cx="605421" cy="683568"/>
            </a:xfrm>
            <a:prstGeom prst="curvedConnector2">
              <a:avLst/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057400" y="3810000"/>
            <a:ext cx="2590800" cy="1066800"/>
            <a:chOff x="1518748" y="4038600"/>
            <a:chExt cx="2590800" cy="1066800"/>
          </a:xfrm>
        </p:grpSpPr>
        <p:sp>
          <p:nvSpPr>
            <p:cNvPr id="40" name="TextBox 39"/>
            <p:cNvSpPr txBox="1"/>
            <p:nvPr/>
          </p:nvSpPr>
          <p:spPr>
            <a:xfrm>
              <a:off x="1518748" y="4643735"/>
              <a:ext cx="1381853" cy="46166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insert left</a:t>
              </a:r>
              <a:endParaRPr lang="en-US" sz="2400" dirty="0"/>
            </a:p>
          </p:txBody>
        </p:sp>
        <p:cxnSp>
          <p:nvCxnSpPr>
            <p:cNvPr id="41" name="Curved Connector 40"/>
            <p:cNvCxnSpPr>
              <a:stCxn id="40" idx="3"/>
            </p:cNvCxnSpPr>
            <p:nvPr/>
          </p:nvCxnSpPr>
          <p:spPr>
            <a:xfrm flipV="1">
              <a:off x="2900601" y="4038600"/>
              <a:ext cx="1208947" cy="835968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036261" y="2701411"/>
            <a:ext cx="2678739" cy="879989"/>
            <a:chOff x="2655261" y="3158611"/>
            <a:chExt cx="2678739" cy="879989"/>
          </a:xfrm>
        </p:grpSpPr>
        <p:sp>
          <p:nvSpPr>
            <p:cNvPr id="42" name="TextBox 41"/>
            <p:cNvSpPr txBox="1"/>
            <p:nvPr/>
          </p:nvSpPr>
          <p:spPr>
            <a:xfrm>
              <a:off x="2655261" y="3158611"/>
              <a:ext cx="2093843" cy="46166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cursor position</a:t>
              </a:r>
              <a:endParaRPr lang="en-US" sz="2400" dirty="0"/>
            </a:p>
          </p:txBody>
        </p:sp>
        <p:cxnSp>
          <p:nvCxnSpPr>
            <p:cNvPr id="43" name="Curved Connector 42"/>
            <p:cNvCxnSpPr>
              <a:stCxn id="42" idx="3"/>
            </p:cNvCxnSpPr>
            <p:nvPr/>
          </p:nvCxnSpPr>
          <p:spPr>
            <a:xfrm>
              <a:off x="4749104" y="3389444"/>
              <a:ext cx="584896" cy="649156"/>
            </a:xfrm>
            <a:prstGeom prst="curvedConnector2">
              <a:avLst/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391400" y="4724400"/>
            <a:ext cx="1079333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append</a:t>
            </a:r>
          </a:p>
          <a:p>
            <a:pPr algn="ctr"/>
            <a:r>
              <a:rPr lang="en-US" sz="2400" dirty="0" smtClean="0"/>
              <a:t>right</a:t>
            </a:r>
            <a:endParaRPr lang="en-US" sz="2400" dirty="0"/>
          </a:p>
        </p:txBody>
      </p:sp>
      <p:cxnSp>
        <p:nvCxnSpPr>
          <p:cNvPr id="50" name="Curved Connector 40"/>
          <p:cNvCxnSpPr>
            <a:stCxn id="49" idx="1"/>
          </p:cNvCxnSpPr>
          <p:nvPr/>
        </p:nvCxnSpPr>
        <p:spPr>
          <a:xfrm rot="10800000">
            <a:off x="6794334" y="4031397"/>
            <a:ext cx="597067" cy="1108502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58000" y="1905000"/>
            <a:ext cx="1523747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append line</a:t>
            </a:r>
            <a:endParaRPr lang="en-US" sz="2400" dirty="0"/>
          </a:p>
        </p:txBody>
      </p:sp>
      <p:cxnSp>
        <p:nvCxnSpPr>
          <p:cNvPr id="55" name="Curved Connector 40"/>
          <p:cNvCxnSpPr>
            <a:stCxn id="54" idx="2"/>
          </p:cNvCxnSpPr>
          <p:nvPr/>
        </p:nvCxnSpPr>
        <p:spPr>
          <a:xfrm rot="16200000" flipH="1">
            <a:off x="7349636" y="3006235"/>
            <a:ext cx="693005" cy="152528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295653" y="3500733"/>
            <a:ext cx="2438147" cy="461665"/>
            <a:chOff x="1600453" y="4796135"/>
            <a:chExt cx="2438147" cy="461665"/>
          </a:xfrm>
        </p:grpSpPr>
        <p:sp>
          <p:nvSpPr>
            <p:cNvPr id="76" name="TextBox 75"/>
            <p:cNvSpPr txBox="1"/>
            <p:nvPr/>
          </p:nvSpPr>
          <p:spPr>
            <a:xfrm>
              <a:off x="1600453" y="4796135"/>
              <a:ext cx="1523747" cy="46166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insert line</a:t>
              </a:r>
              <a:endParaRPr lang="en-US" sz="2400" dirty="0"/>
            </a:p>
          </p:txBody>
        </p:sp>
        <p:cxnSp>
          <p:nvCxnSpPr>
            <p:cNvPr id="77" name="Curved Connector 40"/>
            <p:cNvCxnSpPr>
              <a:stCxn id="76" idx="3"/>
            </p:cNvCxnSpPr>
            <p:nvPr/>
          </p:nvCxnSpPr>
          <p:spPr>
            <a:xfrm>
              <a:off x="3124200" y="5026968"/>
              <a:ext cx="914400" cy="2234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443025"/>
              </p:ext>
            </p:extLst>
          </p:nvPr>
        </p:nvGraphicFramePr>
        <p:xfrm>
          <a:off x="4450080" y="1794389"/>
          <a:ext cx="283464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880"/>
                <a:gridCol w="944880"/>
                <a:gridCol w="944880"/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8" name="Group 67"/>
          <p:cNvGrpSpPr/>
          <p:nvPr/>
        </p:nvGrpSpPr>
        <p:grpSpPr>
          <a:xfrm>
            <a:off x="3036261" y="1066800"/>
            <a:ext cx="2831139" cy="838200"/>
            <a:chOff x="3036261" y="2701411"/>
            <a:chExt cx="2831139" cy="838200"/>
          </a:xfrm>
        </p:grpSpPr>
        <p:sp>
          <p:nvSpPr>
            <p:cNvPr id="42" name="TextBox 41"/>
            <p:cNvSpPr txBox="1"/>
            <p:nvPr/>
          </p:nvSpPr>
          <p:spPr>
            <a:xfrm>
              <a:off x="3036261" y="2701411"/>
              <a:ext cx="2093843" cy="46166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cursor position</a:t>
              </a:r>
              <a:endParaRPr lang="en-US" sz="2400" dirty="0"/>
            </a:p>
          </p:txBody>
        </p:sp>
        <p:cxnSp>
          <p:nvCxnSpPr>
            <p:cNvPr id="43" name="Curved Connector 42"/>
            <p:cNvCxnSpPr>
              <a:stCxn id="42" idx="3"/>
            </p:cNvCxnSpPr>
            <p:nvPr/>
          </p:nvCxnSpPr>
          <p:spPr>
            <a:xfrm>
              <a:off x="5130104" y="2932244"/>
              <a:ext cx="737296" cy="607367"/>
            </a:xfrm>
            <a:prstGeom prst="curvedConnector3">
              <a:avLst>
                <a:gd name="adj1" fmla="val 99953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itle 1"/>
          <p:cNvSpPr txBox="1">
            <a:spLocks/>
          </p:cNvSpPr>
          <p:nvPr/>
        </p:nvSpPr>
        <p:spPr>
          <a:xfrm>
            <a:off x="1295400" y="3500735"/>
            <a:ext cx="7498080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vim:  Replace (Overwrite) Commands</a:t>
            </a:r>
            <a:endParaRPr kumimoji="0" lang="en-US" sz="3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479335"/>
              </p:ext>
            </p:extLst>
          </p:nvPr>
        </p:nvGraphicFramePr>
        <p:xfrm>
          <a:off x="5390037" y="5238095"/>
          <a:ext cx="188976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880"/>
                <a:gridCol w="944880"/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759357" y="6167735"/>
            <a:ext cx="2568332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replace line end</a:t>
            </a:r>
            <a:endParaRPr lang="en-US" sz="2400" dirty="0"/>
          </a:p>
        </p:txBody>
      </p:sp>
      <p:cxnSp>
        <p:nvCxnSpPr>
          <p:cNvPr id="73" name="Curved Connector 27"/>
          <p:cNvCxnSpPr>
            <a:stCxn id="72" idx="3"/>
          </p:cNvCxnSpPr>
          <p:nvPr/>
        </p:nvCxnSpPr>
        <p:spPr>
          <a:xfrm flipV="1">
            <a:off x="6327689" y="5786735"/>
            <a:ext cx="467476" cy="611833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14600" y="5401270"/>
            <a:ext cx="2347374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replace character</a:t>
            </a:r>
            <a:endParaRPr lang="en-US" sz="2400" dirty="0"/>
          </a:p>
        </p:txBody>
      </p:sp>
      <p:cxnSp>
        <p:nvCxnSpPr>
          <p:cNvPr id="78" name="Curved Connector 77"/>
          <p:cNvCxnSpPr>
            <a:stCxn id="75" idx="3"/>
          </p:cNvCxnSpPr>
          <p:nvPr/>
        </p:nvCxnSpPr>
        <p:spPr>
          <a:xfrm>
            <a:off x="4861974" y="5632103"/>
            <a:ext cx="713991" cy="2232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137565" y="4525746"/>
            <a:ext cx="2373939" cy="727589"/>
            <a:chOff x="3036261" y="2701411"/>
            <a:chExt cx="2373939" cy="727589"/>
          </a:xfrm>
        </p:grpSpPr>
        <p:sp>
          <p:nvSpPr>
            <p:cNvPr id="80" name="TextBox 79"/>
            <p:cNvSpPr txBox="1"/>
            <p:nvPr/>
          </p:nvSpPr>
          <p:spPr>
            <a:xfrm>
              <a:off x="3036261" y="2701411"/>
              <a:ext cx="2093843" cy="46166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cursor position</a:t>
              </a:r>
              <a:endParaRPr lang="en-US" sz="2400" dirty="0"/>
            </a:p>
          </p:txBody>
        </p:sp>
        <p:cxnSp>
          <p:nvCxnSpPr>
            <p:cNvPr id="81" name="Curved Connector 42"/>
            <p:cNvCxnSpPr>
              <a:stCxn id="80" idx="3"/>
            </p:cNvCxnSpPr>
            <p:nvPr/>
          </p:nvCxnSpPr>
          <p:spPr>
            <a:xfrm>
              <a:off x="5130104" y="2932244"/>
              <a:ext cx="280096" cy="496756"/>
            </a:xfrm>
            <a:prstGeom prst="curvedConnector2">
              <a:avLst/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800000"/>
                </a:solidFill>
              </a:rPr>
              <a:t>vi:  Change/Substitute Commands</a:t>
            </a:r>
            <a:endParaRPr lang="en-US" sz="3400" b="1" dirty="0">
              <a:solidFill>
                <a:srgbClr val="8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90572" y="2814935"/>
            <a:ext cx="2670924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substitute character</a:t>
            </a:r>
            <a:endParaRPr lang="en-US" sz="2400" dirty="0"/>
          </a:p>
        </p:txBody>
      </p:sp>
      <p:cxnSp>
        <p:nvCxnSpPr>
          <p:cNvPr id="28" name="Curved Connector 27"/>
          <p:cNvCxnSpPr>
            <a:stCxn id="27" idx="3"/>
          </p:cNvCxnSpPr>
          <p:nvPr/>
        </p:nvCxnSpPr>
        <p:spPr>
          <a:xfrm flipV="1">
            <a:off x="5461496" y="2362200"/>
            <a:ext cx="405904" cy="683568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84764" y="1905000"/>
            <a:ext cx="1927131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substitute line</a:t>
            </a:r>
            <a:endParaRPr lang="en-US" sz="2400" dirty="0"/>
          </a:p>
        </p:txBody>
      </p:sp>
      <p:cxnSp>
        <p:nvCxnSpPr>
          <p:cNvPr id="41" name="Curved Connector 40"/>
          <p:cNvCxnSpPr>
            <a:stCxn id="40" idx="3"/>
          </p:cNvCxnSpPr>
          <p:nvPr/>
        </p:nvCxnSpPr>
        <p:spPr>
          <a:xfrm flipV="1">
            <a:off x="3711895" y="2133600"/>
            <a:ext cx="1012505" cy="2233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70298" y="2521803"/>
            <a:ext cx="1164101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change</a:t>
            </a:r>
          </a:p>
          <a:p>
            <a:pPr algn="ctr"/>
            <a:r>
              <a:rPr lang="en-US" sz="2400" dirty="0" smtClean="0"/>
              <a:t>line end</a:t>
            </a:r>
            <a:endParaRPr lang="en-US" sz="2400" dirty="0"/>
          </a:p>
        </p:txBody>
      </p:sp>
      <p:cxnSp>
        <p:nvCxnSpPr>
          <p:cNvPr id="50" name="Curved Connector 40"/>
          <p:cNvCxnSpPr>
            <a:stCxn id="49" idx="1"/>
          </p:cNvCxnSpPr>
          <p:nvPr/>
        </p:nvCxnSpPr>
        <p:spPr>
          <a:xfrm rot="10800000">
            <a:off x="6858000" y="2362200"/>
            <a:ext cx="512299" cy="575102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508328" y="1573649"/>
            <a:ext cx="72336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21497</TotalTime>
  <Words>1186</Words>
  <Application>Microsoft Office PowerPoint</Application>
  <PresentationFormat>On-screen Show (4:3)</PresentationFormat>
  <Paragraphs>492</Paragraphs>
  <Slides>39</Slides>
  <Notes>2</Notes>
  <HiddenSlides>24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 Narrow</vt:lpstr>
      <vt:lpstr>Calibri</vt:lpstr>
      <vt:lpstr>Courier New</vt:lpstr>
      <vt:lpstr>Gill Sans MT</vt:lpstr>
      <vt:lpstr>Verdana</vt:lpstr>
      <vt:lpstr>Wingdings 2</vt:lpstr>
      <vt:lpstr>Solstice</vt:lpstr>
      <vt:lpstr>Linux Operating System</vt:lpstr>
      <vt:lpstr>Install for this class …</vt:lpstr>
      <vt:lpstr>vi, vim, gvim:  Visual Editor</vt:lpstr>
      <vt:lpstr>vim: Modes of Operation</vt:lpstr>
      <vt:lpstr>vim:  Command Modes</vt:lpstr>
      <vt:lpstr>Vi Commands</vt:lpstr>
      <vt:lpstr>vi:  Cursor Movement Commands</vt:lpstr>
      <vt:lpstr>vi:  Insert/Append Commands</vt:lpstr>
      <vt:lpstr>vi:  Change/Substitute Commands</vt:lpstr>
      <vt:lpstr>vi:  Page Scroll Commands</vt:lpstr>
      <vt:lpstr>vi:  Screen Scroll Commands</vt:lpstr>
      <vt:lpstr>vi: Move by word, sentence, paragraph</vt:lpstr>
      <vt:lpstr>vi:  Delete Commands</vt:lpstr>
      <vt:lpstr>vi: Misc one character commands</vt:lpstr>
      <vt:lpstr>vi:  Delete and Change</vt:lpstr>
      <vt:lpstr>vi:  Yank and Put Commands</vt:lpstr>
      <vt:lpstr>vi:  Marker commands</vt:lpstr>
      <vt:lpstr>vi:  Shift (indentation) commands</vt:lpstr>
      <vt:lpstr>vi:  Find character commands</vt:lpstr>
      <vt:lpstr>vi:  Find string commands</vt:lpstr>
      <vt:lpstr>Ex Commands</vt:lpstr>
      <vt:lpstr>ex: Substitute Addresses</vt:lpstr>
      <vt:lpstr>ex: Search Regular Expressions</vt:lpstr>
      <vt:lpstr>ex: Search Regular Expressions</vt:lpstr>
      <vt:lpstr>ex: Search Regular Expressions</vt:lpstr>
      <vt:lpstr>ex: Regular Expression Replacements</vt:lpstr>
      <vt:lpstr>ex: Search Modifiers</vt:lpstr>
      <vt:lpstr>ex: Global Commands</vt:lpstr>
      <vt:lpstr>ex: Copy and Move Commands</vt:lpstr>
      <vt:lpstr>ex: Editing Files</vt:lpstr>
      <vt:lpstr>ex: Editor Settings</vt:lpstr>
      <vt:lpstr>ex: More Editor Settings</vt:lpstr>
      <vt:lpstr>ex: Still More Editor Settings</vt:lpstr>
      <vt:lpstr>vim: Ex Editor Alias Commands</vt:lpstr>
      <vt:lpstr>ex: Editor Key Map Commands</vt:lpstr>
      <vt:lpstr>ex: Execute Shell Commands</vt:lpstr>
      <vt:lpstr>ex: Indent Shell Command</vt:lpstr>
      <vt:lpstr>ex: Split Command</vt:lpstr>
      <vt:lpstr>vim: Location of vimrc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McClurg, Fred R</cp:lastModifiedBy>
  <cp:revision>1190</cp:revision>
  <dcterms:created xsi:type="dcterms:W3CDTF">2011-02-25T23:27:39Z</dcterms:created>
  <dcterms:modified xsi:type="dcterms:W3CDTF">2016-02-27T22:12:44Z</dcterms:modified>
</cp:coreProperties>
</file>