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63.jpg" ContentType="image/jpeg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0" r:id="rId4"/>
    <p:sldId id="264" r:id="rId5"/>
    <p:sldId id="318" r:id="rId6"/>
    <p:sldId id="261" r:id="rId7"/>
    <p:sldId id="319" r:id="rId8"/>
    <p:sldId id="317" r:id="rId9"/>
    <p:sldId id="266" r:id="rId10"/>
    <p:sldId id="267" r:id="rId11"/>
    <p:sldId id="268" r:id="rId12"/>
    <p:sldId id="269" r:id="rId13"/>
    <p:sldId id="272" r:id="rId14"/>
    <p:sldId id="273" r:id="rId15"/>
    <p:sldId id="274" r:id="rId16"/>
    <p:sldId id="275" r:id="rId17"/>
    <p:sldId id="278" r:id="rId18"/>
    <p:sldId id="279" r:id="rId19"/>
    <p:sldId id="281" r:id="rId20"/>
    <p:sldId id="282" r:id="rId21"/>
    <p:sldId id="283" r:id="rId22"/>
    <p:sldId id="303" r:id="rId23"/>
    <p:sldId id="304" r:id="rId24"/>
    <p:sldId id="305" r:id="rId25"/>
    <p:sldId id="320" r:id="rId26"/>
    <p:sldId id="316" r:id="rId27"/>
    <p:sldId id="315" r:id="rId28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492" autoAdjust="0"/>
  </p:normalViewPr>
  <p:slideViewPr>
    <p:cSldViewPr>
      <p:cViewPr varScale="1">
        <p:scale>
          <a:sx n="67" d="100"/>
          <a:sy n="67" d="100"/>
        </p:scale>
        <p:origin x="1229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F6CF8-6329-41F2-A255-2D74C1ACB67A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DB719-D6A2-4AB1-A3E7-C3F8A8FD16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04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64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1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513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711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389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931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332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299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280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499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217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350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059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867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591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60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099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74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159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782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575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494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48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9373" y="1338908"/>
            <a:ext cx="7545253" cy="140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082360" y="4804831"/>
            <a:ext cx="791870" cy="192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917" y="331634"/>
            <a:ext cx="872616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222" y="1187791"/>
            <a:ext cx="8180705" cy="300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8924" y="4823492"/>
            <a:ext cx="1924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docs.docker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hub.docker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40659" y="3860717"/>
            <a:ext cx="1274722" cy="1069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840054"/>
            <a:ext cx="5029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000" spc="-5" dirty="0" err="1">
                <a:solidFill>
                  <a:srgbClr val="FFFFFF"/>
                </a:solidFill>
              </a:rPr>
              <a:t>Introduction</a:t>
            </a:r>
            <a:r>
              <a:rPr lang="es-ES" sz="4000" spc="-5" dirty="0">
                <a:solidFill>
                  <a:srgbClr val="FFFFFF"/>
                </a:solidFill>
              </a:rPr>
              <a:t> </a:t>
            </a:r>
            <a:r>
              <a:rPr lang="es-ES" sz="4000" spc="-5" dirty="0" err="1">
                <a:solidFill>
                  <a:srgbClr val="FFFFFF"/>
                </a:solidFill>
              </a:rPr>
              <a:t>to</a:t>
            </a:r>
            <a:r>
              <a:rPr lang="es-ES" sz="4000" spc="-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Docker</a:t>
            </a:r>
            <a:endParaRPr sz="4000" dirty="0"/>
          </a:p>
        </p:txBody>
      </p:sp>
      <p:pic>
        <p:nvPicPr>
          <p:cNvPr id="1030" name="Picture 6" descr="https://azure.microsoft.com/svghandler/container-registry/?width=600&amp;height=315">
            <a:extLst>
              <a:ext uri="{FF2B5EF4-FFF2-40B4-BE49-F238E27FC236}">
                <a16:creationId xmlns:a16="http://schemas.microsoft.com/office/drawing/2014/main" id="{A46499B1-048B-4063-AAB9-404DE345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99" y="665594"/>
            <a:ext cx="4559422" cy="23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36487"/>
            <a:ext cx="410781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Some Docker</a:t>
            </a:r>
            <a:r>
              <a:rPr sz="2850" spc="-45" dirty="0"/>
              <a:t> </a:t>
            </a:r>
            <a:r>
              <a:rPr sz="2850" spc="5" dirty="0"/>
              <a:t>vocabulary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1266552" y="748839"/>
            <a:ext cx="7237095" cy="429091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Image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basis of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Docker </a:t>
            </a:r>
            <a:r>
              <a:rPr sz="1800" dirty="0">
                <a:latin typeface="Arial"/>
                <a:cs typeface="Arial"/>
              </a:rPr>
              <a:t>container. </a:t>
            </a:r>
            <a:r>
              <a:rPr sz="1800" spc="-5" dirty="0">
                <a:latin typeface="Arial"/>
                <a:cs typeface="Arial"/>
              </a:rPr>
              <a:t>Represents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full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Container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standard </a:t>
            </a:r>
            <a:r>
              <a:rPr sz="1800" spc="-5" dirty="0">
                <a:latin typeface="Arial"/>
                <a:cs typeface="Arial"/>
              </a:rPr>
              <a:t>unit in which the application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resides and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Engine</a:t>
            </a:r>
            <a:endParaRPr sz="1800" dirty="0">
              <a:latin typeface="Arial"/>
              <a:cs typeface="Arial"/>
            </a:endParaRPr>
          </a:p>
          <a:p>
            <a:pPr marL="12700" marR="67310">
              <a:lnSpc>
                <a:spcPts val="1950"/>
              </a:lnSpc>
              <a:spcBef>
                <a:spcPts val="780"/>
              </a:spcBef>
            </a:pPr>
            <a:r>
              <a:rPr sz="1800" spc="-5" dirty="0">
                <a:latin typeface="Arial"/>
                <a:cs typeface="Arial"/>
              </a:rPr>
              <a:t>Creates, </a:t>
            </a:r>
            <a:r>
              <a:rPr sz="1800" dirty="0">
                <a:latin typeface="Arial"/>
                <a:cs typeface="Arial"/>
              </a:rPr>
              <a:t>ships </a:t>
            </a:r>
            <a:r>
              <a:rPr sz="1800" spc="-5" dirty="0">
                <a:latin typeface="Arial"/>
                <a:cs typeface="Arial"/>
              </a:rPr>
              <a:t>and runs Docker </a:t>
            </a:r>
            <a:r>
              <a:rPr sz="1800" dirty="0">
                <a:latin typeface="Arial"/>
                <a:cs typeface="Arial"/>
              </a:rPr>
              <a:t>containers </a:t>
            </a:r>
            <a:r>
              <a:rPr sz="1800" spc="-5" dirty="0">
                <a:latin typeface="Arial"/>
                <a:cs typeface="Arial"/>
              </a:rPr>
              <a:t>deployable 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physical or  </a:t>
            </a:r>
            <a:r>
              <a:rPr sz="1800" dirty="0">
                <a:latin typeface="Arial"/>
                <a:cs typeface="Arial"/>
              </a:rPr>
              <a:t>virtual, </a:t>
            </a:r>
            <a:r>
              <a:rPr sz="1800" spc="-5" dirty="0">
                <a:latin typeface="Arial"/>
                <a:cs typeface="Arial"/>
              </a:rPr>
              <a:t>host locally, in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datacenter or </a:t>
            </a:r>
            <a:r>
              <a:rPr sz="1800" dirty="0">
                <a:latin typeface="Arial"/>
                <a:cs typeface="Arial"/>
              </a:rPr>
              <a:t>cloud service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Registry Service (Docker Hub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Public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 or Docker Trusted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Registry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Private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Cloud or </a:t>
            </a:r>
            <a:r>
              <a:rPr sz="1800" dirty="0">
                <a:latin typeface="Arial"/>
                <a:cs typeface="Arial"/>
              </a:rPr>
              <a:t>server </a:t>
            </a:r>
            <a:r>
              <a:rPr sz="1800" spc="-5" dirty="0">
                <a:latin typeface="Arial"/>
                <a:cs typeface="Arial"/>
              </a:rPr>
              <a:t>based </a:t>
            </a:r>
            <a:r>
              <a:rPr sz="1800" dirty="0">
                <a:latin typeface="Arial"/>
                <a:cs typeface="Arial"/>
              </a:rPr>
              <a:t>storage </a:t>
            </a:r>
            <a:r>
              <a:rPr sz="1800" spc="-5" dirty="0">
                <a:latin typeface="Arial"/>
                <a:cs typeface="Arial"/>
              </a:rPr>
              <a:t>and distribution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906" y="1803801"/>
            <a:ext cx="764393" cy="764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219" y="801163"/>
            <a:ext cx="764393" cy="764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64" y="2852474"/>
            <a:ext cx="764393" cy="7643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326" y="4023997"/>
            <a:ext cx="731018" cy="731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14655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Basic </a:t>
            </a:r>
            <a:r>
              <a:rPr sz="2850" spc="5" dirty="0"/>
              <a:t>Docker</a:t>
            </a:r>
            <a:r>
              <a:rPr sz="2850" spc="-50" dirty="0"/>
              <a:t> </a:t>
            </a:r>
            <a:r>
              <a:rPr sz="2850" spc="5" dirty="0"/>
              <a:t>Commands</a:t>
            </a:r>
            <a:endParaRPr sz="2850" dirty="0"/>
          </a:p>
        </p:txBody>
      </p:sp>
      <p:sp>
        <p:nvSpPr>
          <p:cNvPr id="3" name="object 3"/>
          <p:cNvSpPr txBox="1"/>
          <p:nvPr/>
        </p:nvSpPr>
        <p:spPr>
          <a:xfrm>
            <a:off x="301624" y="903809"/>
            <a:ext cx="7730490" cy="3931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pull</a:t>
            </a:r>
            <a:r>
              <a:rPr sz="1400" spc="-2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20" dirty="0" err="1">
                <a:solidFill>
                  <a:srgbClr val="708391"/>
                </a:solidFill>
                <a:latin typeface="Consolas"/>
                <a:cs typeface="Consolas"/>
              </a:rPr>
              <a:t>node:latest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ls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–d –p 5000:5000 –-name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 </a:t>
            </a:r>
            <a:r>
              <a:rPr lang="es-ES" sz="1400" spc="-5" dirty="0" err="1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p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s</a:t>
            </a:r>
          </a:p>
          <a:p>
            <a:pPr marL="12700"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stop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i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&lt;image</a:t>
            </a:r>
            <a:r>
              <a:rPr sz="1400" spc="-3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build –t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r>
              <a:rPr sz="1400" spc="-9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.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push</a:t>
            </a:r>
            <a:r>
              <a:rPr sz="1400" spc="-9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$ docker --help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24" y="4811433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1AAAF7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45198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Dockerfile </a:t>
            </a:r>
            <a:r>
              <a:rPr sz="2850" spc="10" dirty="0"/>
              <a:t>– </a:t>
            </a:r>
            <a:r>
              <a:rPr sz="2850" spc="5" dirty="0"/>
              <a:t>Linux</a:t>
            </a:r>
            <a:r>
              <a:rPr sz="2850" spc="-55" dirty="0"/>
              <a:t> </a:t>
            </a:r>
            <a:r>
              <a:rPr sz="2850" spc="5" dirty="0"/>
              <a:t>Example</a:t>
            </a:r>
            <a:endParaRPr sz="2850"/>
          </a:p>
        </p:txBody>
      </p:sp>
      <p:sp>
        <p:nvSpPr>
          <p:cNvPr id="5" name="object 5"/>
          <p:cNvSpPr txBox="1"/>
          <p:nvPr/>
        </p:nvSpPr>
        <p:spPr>
          <a:xfrm>
            <a:off x="6080023" y="1032450"/>
            <a:ext cx="2766060" cy="3573779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09245" marR="467995" indent="-296545">
              <a:lnSpc>
                <a:spcPts val="2320"/>
              </a:lnSpc>
              <a:spcBef>
                <a:spcPts val="645"/>
              </a:spcBef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Instructions</a:t>
            </a:r>
            <a:r>
              <a:rPr sz="2400" spc="-6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on  how to build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2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360FF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09245" marR="508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Looks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very</a:t>
            </a:r>
            <a:r>
              <a:rPr sz="2400" spc="-6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similar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to “native” 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commands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360FF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09245" marR="63246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Important to  optimize</a:t>
            </a:r>
            <a:r>
              <a:rPr sz="24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your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Dockerfile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BDAC44-DFD0-446A-9006-9858CF17C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32450"/>
            <a:ext cx="5047345" cy="39567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710184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</a:t>
            </a:r>
            <a:r>
              <a:rPr sz="4000" spc="-20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2:</a:t>
            </a:r>
            <a:endParaRPr sz="4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4000" spc="-5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>
                <a:solidFill>
                  <a:srgbClr val="FFFFFF"/>
                </a:solidFill>
                <a:latin typeface="Arial"/>
                <a:cs typeface="Arial"/>
              </a:rPr>
              <a:t>Container  </a:t>
            </a:r>
            <a:endParaRPr lang="en-US" sz="4000" spc="-5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4000" spc="-5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Volumes</a:t>
            </a:r>
            <a:endParaRPr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Volume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4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513842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Let’s </a:t>
            </a:r>
            <a:r>
              <a:rPr sz="2850" spc="10" dirty="0"/>
              <a:t>Go </a:t>
            </a:r>
            <a:r>
              <a:rPr sz="2850" spc="0" dirty="0"/>
              <a:t>Back </a:t>
            </a:r>
            <a:r>
              <a:rPr sz="2850" spc="5" dirty="0"/>
              <a:t>to Our</a:t>
            </a:r>
            <a:r>
              <a:rPr sz="2850" spc="-50" dirty="0"/>
              <a:t> </a:t>
            </a:r>
            <a:r>
              <a:rPr sz="2850" spc="0" dirty="0"/>
              <a:t>Dockerfile</a:t>
            </a:r>
            <a:endParaRPr sz="28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AA8DB8-F77E-4A93-A8EE-41517E6D0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27" y="902105"/>
            <a:ext cx="5047345" cy="39567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70719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Each Dockerfile </a:t>
            </a:r>
            <a:r>
              <a:rPr sz="2850" spc="10" dirty="0"/>
              <a:t>Command </a:t>
            </a:r>
            <a:r>
              <a:rPr sz="2850" spc="5" dirty="0"/>
              <a:t>Creates </a:t>
            </a:r>
            <a:r>
              <a:rPr sz="2850" spc="10" dirty="0"/>
              <a:t>a</a:t>
            </a:r>
            <a:r>
              <a:rPr sz="2850" spc="-65" dirty="0"/>
              <a:t> </a:t>
            </a:r>
            <a:r>
              <a:rPr sz="2850" spc="5" dirty="0"/>
              <a:t>Layer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7449935" y="3936717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148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46B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536" y="3936717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49935" y="408109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8536" y="4081091"/>
            <a:ext cx="5871845" cy="433705"/>
          </a:xfrm>
          <a:prstGeom prst="rect">
            <a:avLst/>
          </a:prstGeom>
          <a:solidFill>
            <a:srgbClr val="1AAAF7"/>
          </a:solidFill>
        </p:spPr>
        <p:txBody>
          <a:bodyPr vert="horz" wrap="square" lIns="0" tIns="9271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9935" y="3463293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8536" y="3463293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8536" y="3463292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8536" y="3463292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9935" y="3607667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9935" y="298986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8536" y="298986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9935" y="313426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9935" y="251421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8536" y="251421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9935" y="2658619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49935" y="203858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79"/>
                </a:moveTo>
                <a:lnTo>
                  <a:pt x="0" y="14437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78536" y="203858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36"/>
                </a:lnTo>
                <a:lnTo>
                  <a:pt x="5871398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398" y="14437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49935" y="218296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49935" y="1560621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4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8534" y="1560621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4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49935" y="170500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49935" y="107570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8534" y="107570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6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49935" y="122008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78536" y="3607667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2390" algn="ctr">
              <a:spcBef>
                <a:spcPts val="400"/>
              </a:spcBef>
            </a:pPr>
            <a:r>
              <a:rPr lang="es-ES" dirty="0">
                <a:latin typeface="Arial"/>
                <a:cs typeface="Arial"/>
              </a:rPr>
              <a:t>FROM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578536" y="3134268"/>
            <a:ext cx="5871845" cy="326370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8894" rIns="0" bIns="0" rtlCol="0">
            <a:spAutoFit/>
          </a:bodyPr>
          <a:lstStyle/>
          <a:p>
            <a:pPr marL="1791335">
              <a:lnSpc>
                <a:spcPct val="100000"/>
              </a:lnSpc>
              <a:spcBef>
                <a:spcPts val="384"/>
              </a:spcBef>
            </a:pPr>
            <a:r>
              <a:rPr lang="es-ES" sz="1800" dirty="0">
                <a:latin typeface="Arial"/>
                <a:cs typeface="Arial"/>
              </a:rPr>
              <a:t>            RUN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8536" y="2658619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400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WORKDIR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78536" y="2182960"/>
            <a:ext cx="5871845" cy="340478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2865" rIns="0" bIns="0" rtlCol="0">
            <a:spAutoFit/>
          </a:bodyPr>
          <a:lstStyle/>
          <a:p>
            <a:pPr marL="1886585">
              <a:lnSpc>
                <a:spcPct val="100000"/>
              </a:lnSpc>
              <a:spcBef>
                <a:spcPts val="495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          </a:t>
            </a:r>
            <a:r>
              <a:rPr lang="es-ES"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COPY</a:t>
            </a:r>
            <a:endParaRPr sz="18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78534" y="1705001"/>
            <a:ext cx="5871845" cy="327013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9530" rIns="0" bIns="0" rtlCol="0">
            <a:spAutoFit/>
          </a:bodyPr>
          <a:lstStyle/>
          <a:p>
            <a:pPr marL="1854835">
              <a:lnSpc>
                <a:spcPct val="100000"/>
              </a:lnSpc>
              <a:spcBef>
                <a:spcPts val="390"/>
              </a:spcBef>
            </a:pPr>
            <a:r>
              <a:rPr lang="es-ES" sz="1800" dirty="0">
                <a:latin typeface="Arial"/>
                <a:cs typeface="Arial"/>
              </a:rPr>
              <a:t>         EXPOSE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78534" y="1220080"/>
            <a:ext cx="5871845" cy="43370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83820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5771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Docker </a:t>
            </a:r>
            <a:r>
              <a:rPr sz="3200" spc="-10" dirty="0"/>
              <a:t>Image Pull: Pulls</a:t>
            </a:r>
            <a:r>
              <a:rPr sz="3200" spc="-75" dirty="0"/>
              <a:t> </a:t>
            </a:r>
            <a:r>
              <a:rPr sz="3200" spc="-5" dirty="0"/>
              <a:t>Layers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F8CAB1-320E-4A93-A6DD-EFE54FA72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571190"/>
            <a:ext cx="8915400" cy="200111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270510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Docker</a:t>
            </a:r>
            <a:r>
              <a:rPr sz="2850" spc="-70" dirty="0"/>
              <a:t> </a:t>
            </a:r>
            <a:r>
              <a:rPr sz="2850" spc="5" dirty="0"/>
              <a:t>Volumes</a:t>
            </a:r>
            <a:endParaRPr sz="28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2519" y="869955"/>
            <a:ext cx="806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Volumes mount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on the host into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specific</a:t>
            </a:r>
            <a:r>
              <a:rPr sz="18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519" y="1504950"/>
            <a:ext cx="6289675" cy="15589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64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used to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share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(and persist) data between</a:t>
            </a:r>
            <a:r>
              <a:rPr sz="18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containers</a:t>
            </a:r>
            <a:endParaRPr sz="1800" dirty="0">
              <a:latin typeface="Arial"/>
              <a:cs typeface="Arial"/>
            </a:endParaRPr>
          </a:p>
          <a:p>
            <a:pPr marL="492759" lvl="1" indent="-137160">
              <a:lnSpc>
                <a:spcPct val="100000"/>
              </a:lnSpc>
              <a:spcBef>
                <a:spcPts val="540"/>
              </a:spcBef>
              <a:buClr>
                <a:srgbClr val="1AAAF7"/>
              </a:buClr>
              <a:buChar char="•"/>
              <a:tabLst>
                <a:tab pos="49339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persists after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deleted</a:t>
            </a:r>
            <a:endParaRPr sz="1800" dirty="0">
              <a:latin typeface="Arial"/>
              <a:cs typeface="Arial"/>
            </a:endParaRPr>
          </a:p>
          <a:p>
            <a:pPr marL="1178560" lvl="2" indent="-152400">
              <a:lnSpc>
                <a:spcPct val="100000"/>
              </a:lnSpc>
              <a:spcBef>
                <a:spcPts val="175"/>
              </a:spcBef>
              <a:buClr>
                <a:srgbClr val="1AAAF7"/>
              </a:buClr>
              <a:buChar char="•"/>
              <a:tabLst>
                <a:tab pos="1179195" algn="l"/>
              </a:tabLst>
            </a:pP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Unless </a:t>
            </a:r>
            <a:r>
              <a:rPr sz="1500" dirty="0">
                <a:solidFill>
                  <a:srgbClr val="244256"/>
                </a:solidFill>
                <a:latin typeface="Arial"/>
                <a:cs typeface="Arial"/>
              </a:rPr>
              <a:t>you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explicitly delete</a:t>
            </a:r>
            <a:r>
              <a:rPr sz="1500" spc="-2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it</a:t>
            </a:r>
            <a:endParaRPr sz="15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1AAAF7"/>
              </a:buClr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207010" indent="-194310">
              <a:lnSpc>
                <a:spcPct val="100000"/>
              </a:lnSpc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created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Dockerfile or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via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CLI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3362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Why </a:t>
            </a:r>
            <a:r>
              <a:rPr sz="3200" spc="-5" dirty="0"/>
              <a:t>Use</a:t>
            </a:r>
            <a:r>
              <a:rPr sz="3200" spc="-85" dirty="0"/>
              <a:t> </a:t>
            </a:r>
            <a:r>
              <a:rPr sz="3200" spc="-5" dirty="0"/>
              <a:t>Volumes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8020" y="1168802"/>
            <a:ext cx="8375015" cy="2805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Mount local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source code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into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running</a:t>
            </a:r>
            <a:r>
              <a:rPr sz="2000" spc="-3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container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AAAF7"/>
              </a:buClr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-v</a:t>
            </a:r>
            <a:r>
              <a:rPr sz="2000" spc="-8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$(pwd):/usr/src/app/  </a:t>
            </a:r>
            <a:r>
              <a:rPr lang="es-ES" sz="2000" spc="-5" dirty="0" err="1">
                <a:solidFill>
                  <a:srgbClr val="708391"/>
                </a:solidFill>
                <a:latin typeface="Consolas"/>
                <a:cs typeface="Consolas"/>
              </a:rPr>
              <a:t>myapp</a:t>
            </a:r>
            <a:endParaRPr lang="es-ES" sz="20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29565" indent="-316865">
              <a:lnSpc>
                <a:spcPts val="2290"/>
              </a:lnSpc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Improve</a:t>
            </a:r>
            <a:r>
              <a:rPr sz="20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2000" dirty="0">
              <a:latin typeface="Arial"/>
              <a:cs typeface="Arial"/>
            </a:endParaRPr>
          </a:p>
          <a:p>
            <a:pPr marL="786765" marR="5080" indent="-362585">
              <a:lnSpc>
                <a:spcPts val="1950"/>
              </a:lnSpc>
              <a:spcBef>
                <a:spcPts val="135"/>
              </a:spcBef>
              <a:tabLst>
                <a:tab pos="786765" algn="l"/>
              </a:tabLst>
            </a:pPr>
            <a:r>
              <a:rPr sz="1800" dirty="0">
                <a:solidFill>
                  <a:srgbClr val="1AAAF7"/>
                </a:solidFill>
                <a:latin typeface="Arial"/>
                <a:cs typeface="Arial"/>
              </a:rPr>
              <a:t>−	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As directory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structures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get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complicated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traversing the tree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can slow system 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1800" dirty="0">
              <a:latin typeface="Arial"/>
              <a:cs typeface="Arial"/>
            </a:endParaRPr>
          </a:p>
          <a:p>
            <a:pPr marL="329565" indent="-316865">
              <a:lnSpc>
                <a:spcPct val="100000"/>
              </a:lnSpc>
              <a:spcBef>
                <a:spcPts val="17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Data</a:t>
            </a:r>
            <a:r>
              <a:rPr sz="20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persistence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823" y="1328443"/>
            <a:ext cx="33528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000000"/>
                </a:solidFill>
              </a:rPr>
              <a:t>Section </a:t>
            </a:r>
            <a:r>
              <a:rPr sz="4000" spc="-5" dirty="0">
                <a:solidFill>
                  <a:srgbClr val="000000"/>
                </a:solidFill>
              </a:rPr>
              <a:t>3:  </a:t>
            </a:r>
            <a:r>
              <a:rPr sz="4000" spc="-5" dirty="0">
                <a:solidFill>
                  <a:srgbClr val="FFFFFF"/>
                </a:solidFill>
              </a:rPr>
              <a:t>Networking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bo 9">
            <a:extLst>
              <a:ext uri="{FF2B5EF4-FFF2-40B4-BE49-F238E27FC236}">
                <a16:creationId xmlns:a16="http://schemas.microsoft.com/office/drawing/2014/main" id="{1FE55174-EBE4-4179-9476-AA1160DDDB52}"/>
              </a:ext>
            </a:extLst>
          </p:cNvPr>
          <p:cNvSpPr/>
          <p:nvPr/>
        </p:nvSpPr>
        <p:spPr>
          <a:xfrm>
            <a:off x="76200" y="3265652"/>
            <a:ext cx="2743200" cy="143969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70BE9FC3-E4BB-4347-8852-76878489C5E3}"/>
              </a:ext>
            </a:extLst>
          </p:cNvPr>
          <p:cNvSpPr/>
          <p:nvPr/>
        </p:nvSpPr>
        <p:spPr>
          <a:xfrm>
            <a:off x="5400323" y="3257550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9C3224D3-2E17-4C35-91D9-66B43CC05ED8}"/>
              </a:ext>
            </a:extLst>
          </p:cNvPr>
          <p:cNvSpPr/>
          <p:nvPr/>
        </p:nvSpPr>
        <p:spPr>
          <a:xfrm>
            <a:off x="5626382" y="1142542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7FB55D82-4C24-4636-80BE-0C0F962BF3B9}"/>
              </a:ext>
            </a:extLst>
          </p:cNvPr>
          <p:cNvSpPr/>
          <p:nvPr/>
        </p:nvSpPr>
        <p:spPr>
          <a:xfrm>
            <a:off x="152400" y="1142542"/>
            <a:ext cx="2743200" cy="135300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2986"/>
            <a:ext cx="1424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Agenda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6343" y="1142542"/>
            <a:ext cx="2494280" cy="128047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200" b="1" spc="-5" dirty="0" err="1">
                <a:solidFill>
                  <a:schemeClr val="bg1"/>
                </a:solidFill>
                <a:latin typeface="Arial"/>
                <a:cs typeface="Arial"/>
              </a:rPr>
              <a:t>Section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ES" sz="1200" b="1" spc="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s-ES" sz="1200" spc="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What is Docker</a:t>
            </a:r>
            <a:endParaRPr lang="es-E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What is Docker Not  </a:t>
            </a:r>
            <a:endParaRPr lang="es-ES" sz="1200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Basic Docker Commands  </a:t>
            </a:r>
            <a:r>
              <a:rPr sz="1200" spc="-5" dirty="0" err="1">
                <a:solidFill>
                  <a:schemeClr val="bg1"/>
                </a:solidFill>
                <a:latin typeface="Arial"/>
                <a:cs typeface="Arial"/>
              </a:rPr>
              <a:t>Dockerfiles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3315393"/>
            <a:ext cx="1903095" cy="1080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2: 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image  </a:t>
            </a:r>
            <a:endParaRPr lang="en-US" sz="1200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volumes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52442" y="1164913"/>
            <a:ext cx="2191385" cy="80733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3: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172210">
              <a:lnSpc>
                <a:spcPct val="140600"/>
              </a:lnSpc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Networking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1042" y="3314175"/>
            <a:ext cx="2512695" cy="108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4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compose /</a:t>
            </a:r>
            <a:r>
              <a:rPr sz="1200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 err="1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lang="es-ES" sz="1200" dirty="0" err="1">
                <a:solidFill>
                  <a:schemeClr val="bg1"/>
                </a:solidFill>
                <a:latin typeface="Arial"/>
                <a:cs typeface="Arial"/>
              </a:rPr>
              <a:t>acks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endParaRPr lang="es-E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85"/>
              </a:spcBef>
            </a:pPr>
            <a:r>
              <a:rPr lang="es-ES" sz="1200" i="1" spc="-5" dirty="0">
                <a:solidFill>
                  <a:schemeClr val="bg1"/>
                </a:solidFill>
                <a:latin typeface="Arial"/>
                <a:cs typeface="Arial"/>
              </a:rPr>
              <a:t>Demo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A95AB5B-60C2-4305-80B1-E486A2A2B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46" y="1352550"/>
            <a:ext cx="2358289" cy="2887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558546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What </a:t>
            </a:r>
            <a:r>
              <a:rPr sz="2850" spc="0" dirty="0"/>
              <a:t>is </a:t>
            </a:r>
            <a:r>
              <a:rPr sz="2850" spc="5" dirty="0"/>
              <a:t>Docker </a:t>
            </a:r>
            <a:r>
              <a:rPr sz="2850" spc="0" dirty="0"/>
              <a:t>Bridge</a:t>
            </a:r>
            <a:r>
              <a:rPr sz="2850" spc="-85" dirty="0"/>
              <a:t> </a:t>
            </a:r>
            <a:r>
              <a:rPr sz="2850" spc="5" dirty="0"/>
              <a:t>Networking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371266" y="1376274"/>
            <a:ext cx="2921635" cy="2142490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266" y="1376274"/>
            <a:ext cx="2921635" cy="2142490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7163" y="1054999"/>
            <a:ext cx="110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944" y="2803869"/>
            <a:ext cx="2670175" cy="32766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944" y="2803869"/>
            <a:ext cx="2670175" cy="32766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03028" y="2843080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0939" y="197973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7702" y="197973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0439" y="1775129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7205" y="1775129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2670" y="235067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7156" y="2328180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70012" y="1973401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29513" y="1768795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1744" y="23443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2717" y="1337472"/>
            <a:ext cx="5208905" cy="2142490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2717" y="1337472"/>
            <a:ext cx="5208905" cy="2142490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82517" y="1016195"/>
            <a:ext cx="110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49392" y="276506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392" y="276506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18572" y="2804285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32392" y="194093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5290" y="195908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91883" y="1736324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3389" y="2289380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43446" y="1736324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44116" y="231187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27112" y="1959101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386606" y="1754498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38836" y="23300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08387" y="278721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08387" y="278721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77570" y="2826430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70110" y="1959101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29603" y="1754498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81834" y="23300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4299" y="3609878"/>
            <a:ext cx="821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olas"/>
                <a:cs typeface="Consolas"/>
              </a:rPr>
              <a:t>docker network create -d bridge --name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bridgenet1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7252334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Docker </a:t>
            </a:r>
            <a:r>
              <a:rPr sz="2850" spc="0" dirty="0"/>
              <a:t>Bridge </a:t>
            </a:r>
            <a:r>
              <a:rPr sz="2850" spc="5" dirty="0"/>
              <a:t>Networking and </a:t>
            </a:r>
            <a:r>
              <a:rPr sz="2850" spc="0" dirty="0"/>
              <a:t>Port</a:t>
            </a:r>
            <a:r>
              <a:rPr sz="2850" spc="-80" dirty="0"/>
              <a:t> </a:t>
            </a:r>
            <a:r>
              <a:rPr sz="2850" spc="5" dirty="0"/>
              <a:t>Mapping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997208" y="1531879"/>
            <a:ext cx="2597785" cy="2108835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208" y="1531879"/>
            <a:ext cx="2597785" cy="2108835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7292" y="3638467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698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6545" y="1210600"/>
            <a:ext cx="1278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 host</a:t>
            </a:r>
            <a:r>
              <a:rPr sz="16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7292" y="3121318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874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4527" y="2793569"/>
            <a:ext cx="1676400" cy="328295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86483" y="1770009"/>
            <a:ext cx="818985" cy="393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3557" y="1565398"/>
            <a:ext cx="2585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8215" y="233919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9956" y="2094940"/>
            <a:ext cx="736600" cy="244475"/>
          </a:xfrm>
          <a:custGeom>
            <a:avLst/>
            <a:gdLst/>
            <a:ahLst/>
            <a:cxnLst/>
            <a:rect l="l" t="t" r="r" b="b"/>
            <a:pathLst>
              <a:path w="736600" h="244475">
                <a:moveTo>
                  <a:pt x="0" y="0"/>
                </a:moveTo>
                <a:lnTo>
                  <a:pt x="736488" y="0"/>
                </a:lnTo>
                <a:lnTo>
                  <a:pt x="736488" y="244199"/>
                </a:lnTo>
                <a:lnTo>
                  <a:pt x="0" y="244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29956" y="2094940"/>
            <a:ext cx="736600" cy="244475"/>
          </a:xfrm>
          <a:prstGeom prst="rect">
            <a:avLst/>
          </a:prstGeom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/>
                <a:cs typeface="Arial"/>
              </a:rPr>
              <a:t>10.0.0.8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1207" y="4213141"/>
            <a:ext cx="5384800" cy="327660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788160">
              <a:lnSpc>
                <a:spcPct val="100000"/>
              </a:lnSpc>
              <a:spcBef>
                <a:spcPts val="4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L2/L3 physical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6703" y="2075207"/>
            <a:ext cx="282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/>
                <a:cs typeface="Arial"/>
              </a:rPr>
              <a:t>:80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2563" y="3380767"/>
            <a:ext cx="480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/>
                <a:cs typeface="Arial"/>
              </a:rPr>
              <a:t>:8080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6006" y="3394193"/>
            <a:ext cx="1223010" cy="246379"/>
          </a:xfrm>
          <a:prstGeom prst="rect">
            <a:avLst/>
          </a:prstGeom>
          <a:solidFill>
            <a:srgbClr val="FFFFFF"/>
          </a:solidFill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/>
                <a:cs typeface="Arial"/>
              </a:rPr>
              <a:t>172.14.3.55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4715" y="2197292"/>
            <a:ext cx="4536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44256"/>
                </a:solidFill>
                <a:latin typeface="Courier New"/>
                <a:cs typeface="Courier New"/>
              </a:rPr>
              <a:t>$ </a:t>
            </a:r>
            <a:r>
              <a:rPr sz="1600" b="1" spc="-5" dirty="0">
                <a:solidFill>
                  <a:srgbClr val="244256"/>
                </a:solidFill>
                <a:latin typeface="Courier New"/>
                <a:cs typeface="Courier New"/>
              </a:rPr>
              <a:t>docker container run -p 8080:80</a:t>
            </a:r>
            <a:r>
              <a:rPr sz="1600" b="1" spc="-85" dirty="0">
                <a:solidFill>
                  <a:srgbClr val="244256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44256"/>
                </a:solidFill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14268" y="2382537"/>
            <a:ext cx="0" cy="751840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0"/>
                </a:moveTo>
                <a:lnTo>
                  <a:pt x="0" y="75138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81093" y="2233608"/>
            <a:ext cx="199499" cy="209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2293" y="3114868"/>
            <a:ext cx="163974" cy="210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4011" y="1723601"/>
            <a:ext cx="428625" cy="381000"/>
          </a:xfrm>
          <a:custGeom>
            <a:avLst/>
            <a:gdLst/>
            <a:ahLst/>
            <a:cxnLst/>
            <a:rect l="l" t="t" r="r" b="b"/>
            <a:pathLst>
              <a:path w="428625" h="381000">
                <a:moveTo>
                  <a:pt x="0" y="0"/>
                </a:moveTo>
                <a:lnTo>
                  <a:pt x="428374" y="38052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81985" y="2071073"/>
            <a:ext cx="104574" cy="999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3908" y="1723601"/>
            <a:ext cx="104775" cy="347345"/>
          </a:xfrm>
          <a:custGeom>
            <a:avLst/>
            <a:gdLst/>
            <a:ahLst/>
            <a:cxnLst/>
            <a:rect l="l" t="t" r="r" b="b"/>
            <a:pathLst>
              <a:path w="104775" h="347344">
                <a:moveTo>
                  <a:pt x="104599" y="0"/>
                </a:moveTo>
                <a:lnTo>
                  <a:pt x="0" y="34699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14259" y="2051988"/>
            <a:ext cx="79324" cy="1109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44068" y="1434109"/>
            <a:ext cx="746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r>
              <a:rPr sz="14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7666660" y="1434109"/>
            <a:ext cx="1151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394779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 </a:t>
            </a:r>
            <a:r>
              <a:rPr sz="4000" spc="-5" dirty="0">
                <a:latin typeface="Arial"/>
                <a:cs typeface="Arial"/>
              </a:rPr>
              <a:t>4: 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Compose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2389" y="4508860"/>
            <a:ext cx="2990044" cy="58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7139" y="4530615"/>
            <a:ext cx="2900680" cy="492125"/>
          </a:xfrm>
          <a:custGeom>
            <a:avLst/>
            <a:gdLst/>
            <a:ahLst/>
            <a:cxnLst/>
            <a:rect l="l" t="t" r="r" b="b"/>
            <a:pathLst>
              <a:path w="2900679" h="492125">
                <a:moveTo>
                  <a:pt x="0" y="82024"/>
                </a:moveTo>
                <a:lnTo>
                  <a:pt x="6446" y="50097"/>
                </a:lnTo>
                <a:lnTo>
                  <a:pt x="24024" y="24024"/>
                </a:lnTo>
                <a:lnTo>
                  <a:pt x="50097" y="6446"/>
                </a:lnTo>
                <a:lnTo>
                  <a:pt x="82024" y="0"/>
                </a:lnTo>
                <a:lnTo>
                  <a:pt x="2818494" y="0"/>
                </a:lnTo>
                <a:lnTo>
                  <a:pt x="2864007" y="13784"/>
                </a:lnTo>
                <a:lnTo>
                  <a:pt x="2894281" y="50634"/>
                </a:lnTo>
                <a:lnTo>
                  <a:pt x="2900519" y="82024"/>
                </a:lnTo>
                <a:lnTo>
                  <a:pt x="2900519" y="410099"/>
                </a:lnTo>
                <a:lnTo>
                  <a:pt x="2894073" y="442022"/>
                </a:lnTo>
                <a:lnTo>
                  <a:pt x="2876494" y="468086"/>
                </a:lnTo>
                <a:lnTo>
                  <a:pt x="2850421" y="485656"/>
                </a:lnTo>
                <a:lnTo>
                  <a:pt x="2818494" y="492099"/>
                </a:lnTo>
                <a:lnTo>
                  <a:pt x="82024" y="492099"/>
                </a:lnTo>
                <a:lnTo>
                  <a:pt x="50097" y="485656"/>
                </a:lnTo>
                <a:lnTo>
                  <a:pt x="24024" y="468086"/>
                </a:lnTo>
                <a:lnTo>
                  <a:pt x="6446" y="442022"/>
                </a:lnTo>
                <a:lnTo>
                  <a:pt x="0" y="410099"/>
                </a:lnTo>
                <a:lnTo>
                  <a:pt x="0" y="82024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910" y="273345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281" y="4862190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97979"/>
                </a:solidFill>
                <a:latin typeface="Arial"/>
                <a:cs typeface="Arial"/>
              </a:rPr>
              <a:t>49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886" y="1107722"/>
            <a:ext cx="4218305" cy="446405"/>
          </a:xfrm>
          <a:custGeom>
            <a:avLst/>
            <a:gdLst/>
            <a:ahLst/>
            <a:cxnLst/>
            <a:rect l="l" t="t" r="r" b="b"/>
            <a:pathLst>
              <a:path w="4218305" h="446405">
                <a:moveTo>
                  <a:pt x="0" y="74302"/>
                </a:moveTo>
                <a:lnTo>
                  <a:pt x="5838" y="45381"/>
                </a:lnTo>
                <a:lnTo>
                  <a:pt x="21762" y="21763"/>
                </a:lnTo>
                <a:lnTo>
                  <a:pt x="45379" y="5839"/>
                </a:lnTo>
                <a:lnTo>
                  <a:pt x="74300" y="0"/>
                </a:lnTo>
                <a:lnTo>
                  <a:pt x="4144004" y="0"/>
                </a:lnTo>
                <a:lnTo>
                  <a:pt x="4185242" y="12484"/>
                </a:lnTo>
                <a:lnTo>
                  <a:pt x="4212651" y="45868"/>
                </a:lnTo>
                <a:lnTo>
                  <a:pt x="4218304" y="74302"/>
                </a:lnTo>
                <a:lnTo>
                  <a:pt x="4218304" y="371496"/>
                </a:lnTo>
                <a:lnTo>
                  <a:pt x="4212467" y="400419"/>
                </a:lnTo>
                <a:lnTo>
                  <a:pt x="4196548" y="424036"/>
                </a:lnTo>
                <a:lnTo>
                  <a:pt x="4172931" y="439960"/>
                </a:lnTo>
                <a:lnTo>
                  <a:pt x="4144004" y="445799"/>
                </a:lnTo>
                <a:lnTo>
                  <a:pt x="74300" y="445799"/>
                </a:lnTo>
                <a:lnTo>
                  <a:pt x="45379" y="439960"/>
                </a:lnTo>
                <a:lnTo>
                  <a:pt x="21762" y="424036"/>
                </a:lnTo>
                <a:lnTo>
                  <a:pt x="5838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r>
              <a:rPr lang="en-US" b="1" dirty="0"/>
              <a:t>Docker Manual Commands </a:t>
            </a:r>
            <a:endParaRPr b="1" dirty="0"/>
          </a:p>
        </p:txBody>
      </p:sp>
      <p:sp>
        <p:nvSpPr>
          <p:cNvPr id="7" name="object 7"/>
          <p:cNvSpPr txBox="1"/>
          <p:nvPr/>
        </p:nvSpPr>
        <p:spPr>
          <a:xfrm>
            <a:off x="415660" y="1591862"/>
            <a:ext cx="4218305" cy="118577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spcBef>
                <a:spcPts val="295"/>
              </a:spcBef>
              <a:buFontTx/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Build and run o</a:t>
            </a:r>
            <a:r>
              <a:rPr lang="en-IN" sz="1400" spc="-5" dirty="0">
                <a:solidFill>
                  <a:srgbClr val="244256"/>
                </a:solidFill>
                <a:latin typeface="Arial"/>
                <a:cs typeface="Arial"/>
              </a:rPr>
              <a:t>Manually </a:t>
            </a:r>
            <a:r>
              <a:rPr lang="en-IN" sz="1400" dirty="0">
                <a:solidFill>
                  <a:srgbClr val="244256"/>
                </a:solidFill>
                <a:latin typeface="Arial"/>
                <a:cs typeface="Arial"/>
              </a:rPr>
              <a:t>connect containers</a:t>
            </a:r>
            <a:r>
              <a:rPr lang="en-IN" sz="14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lang="en-IN" sz="1400" spc="-5" dirty="0">
                <a:solidFill>
                  <a:srgbClr val="244256"/>
                </a:solidFill>
                <a:latin typeface="Arial"/>
                <a:cs typeface="Arial"/>
              </a:rPr>
              <a:t>together</a:t>
            </a:r>
            <a:endParaRPr lang="en-IN" sz="1400" dirty="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lang="en-US" sz="1400" spc="-5" dirty="0">
                <a:solidFill>
                  <a:srgbClr val="244256"/>
                </a:solidFill>
                <a:latin typeface="Arial"/>
                <a:cs typeface="Arial"/>
              </a:rPr>
              <a:t>o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ne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a</a:t>
            </a:r>
            <a:r>
              <a:rPr sz="1400" spc="-4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time</a:t>
            </a:r>
            <a:endParaRPr sz="1400" dirty="0">
              <a:latin typeface="Arial"/>
              <a:cs typeface="Arial"/>
            </a:endParaRPr>
          </a:p>
          <a:p>
            <a:pPr marL="271145" marR="5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Must be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careful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with dependencies and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start 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up</a:t>
            </a:r>
            <a:r>
              <a:rPr sz="1400" spc="-1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order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0615" y="1112642"/>
            <a:ext cx="4230370" cy="446405"/>
          </a:xfrm>
          <a:custGeom>
            <a:avLst/>
            <a:gdLst/>
            <a:ahLst/>
            <a:cxnLst/>
            <a:rect l="l" t="t" r="r" b="b"/>
            <a:pathLst>
              <a:path w="4230370" h="446405">
                <a:moveTo>
                  <a:pt x="0" y="74302"/>
                </a:moveTo>
                <a:lnTo>
                  <a:pt x="5836" y="45381"/>
                </a:lnTo>
                <a:lnTo>
                  <a:pt x="21756" y="21763"/>
                </a:lnTo>
                <a:lnTo>
                  <a:pt x="45372" y="5839"/>
                </a:lnTo>
                <a:lnTo>
                  <a:pt x="74299" y="0"/>
                </a:lnTo>
                <a:lnTo>
                  <a:pt x="4155441" y="0"/>
                </a:lnTo>
                <a:lnTo>
                  <a:pt x="4196665" y="12484"/>
                </a:lnTo>
                <a:lnTo>
                  <a:pt x="4224088" y="45868"/>
                </a:lnTo>
                <a:lnTo>
                  <a:pt x="4229741" y="74302"/>
                </a:lnTo>
                <a:lnTo>
                  <a:pt x="4229741" y="371496"/>
                </a:lnTo>
                <a:lnTo>
                  <a:pt x="4223901" y="400419"/>
                </a:lnTo>
                <a:lnTo>
                  <a:pt x="4207975" y="424036"/>
                </a:lnTo>
                <a:lnTo>
                  <a:pt x="4184358" y="439960"/>
                </a:lnTo>
                <a:lnTo>
                  <a:pt x="4155441" y="445799"/>
                </a:lnTo>
                <a:lnTo>
                  <a:pt x="74299" y="445799"/>
                </a:lnTo>
                <a:lnTo>
                  <a:pt x="45372" y="439960"/>
                </a:lnTo>
                <a:lnTo>
                  <a:pt x="21756" y="424036"/>
                </a:lnTo>
                <a:lnTo>
                  <a:pt x="5836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r>
              <a:rPr lang="en-US" b="1" dirty="0"/>
              <a:t>Docker Compose</a:t>
            </a:r>
            <a:endParaRPr b="1" dirty="0"/>
          </a:p>
        </p:txBody>
      </p:sp>
      <p:sp>
        <p:nvSpPr>
          <p:cNvPr id="9" name="object 9"/>
          <p:cNvSpPr/>
          <p:nvPr/>
        </p:nvSpPr>
        <p:spPr>
          <a:xfrm>
            <a:off x="905618" y="3261393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43428" y="1680130"/>
            <a:ext cx="3909695" cy="12160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Define multi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 in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compose.yml</a:t>
            </a:r>
            <a:r>
              <a:rPr sz="14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file</a:t>
            </a:r>
            <a:endParaRPr sz="1400" dirty="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Single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command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 deploy entire</a:t>
            </a:r>
            <a:r>
              <a:rPr sz="1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</a:t>
            </a:r>
            <a:endParaRPr sz="1400" dirty="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Handles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1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dependencies</a:t>
            </a:r>
            <a:endParaRPr sz="1400" dirty="0">
              <a:latin typeface="Arial"/>
              <a:cs typeface="Arial"/>
            </a:endParaRPr>
          </a:p>
          <a:p>
            <a:pPr marL="271145" marR="513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Works with Docker Swarm, Networking,  Volumes, Universal Control</a:t>
            </a:r>
            <a:r>
              <a:rPr sz="1400" spc="-2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Plane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68538" y="3408168"/>
            <a:ext cx="794628" cy="105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1237" y="3440867"/>
            <a:ext cx="602615" cy="0"/>
          </a:xfrm>
          <a:custGeom>
            <a:avLst/>
            <a:gdLst/>
            <a:ahLst/>
            <a:cxnLst/>
            <a:rect l="l" t="t" r="r" b="b"/>
            <a:pathLst>
              <a:path w="602615">
                <a:moveTo>
                  <a:pt x="0" y="0"/>
                </a:moveTo>
                <a:lnTo>
                  <a:pt x="602173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2161" y="3399593"/>
            <a:ext cx="103874" cy="82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1264" y="3238118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9269" y="3766379"/>
            <a:ext cx="282951" cy="2854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3725" y="3349279"/>
            <a:ext cx="278356" cy="2854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3725" y="2871776"/>
            <a:ext cx="278356" cy="2853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9315" y="3203143"/>
            <a:ext cx="487823" cy="4878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7817" y="3450368"/>
            <a:ext cx="878608" cy="105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0517" y="3483068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15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5413" y="3441793"/>
            <a:ext cx="103879" cy="825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7927" y="2972869"/>
            <a:ext cx="878498" cy="5805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0626" y="3051143"/>
            <a:ext cx="699135" cy="429895"/>
          </a:xfrm>
          <a:custGeom>
            <a:avLst/>
            <a:gdLst/>
            <a:ahLst/>
            <a:cxnLst/>
            <a:rect l="l" t="t" r="r" b="b"/>
            <a:pathLst>
              <a:path w="699135" h="429895">
                <a:moveTo>
                  <a:pt x="0" y="429624"/>
                </a:moveTo>
                <a:lnTo>
                  <a:pt x="69893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7573" y="3012293"/>
            <a:ext cx="107217" cy="908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7897" y="3448068"/>
            <a:ext cx="844598" cy="5247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0596" y="3480768"/>
            <a:ext cx="663575" cy="376555"/>
          </a:xfrm>
          <a:custGeom>
            <a:avLst/>
            <a:gdLst/>
            <a:ahLst/>
            <a:cxnLst/>
            <a:rect l="l" t="t" r="r" b="b"/>
            <a:pathLst>
              <a:path w="663575" h="376554">
                <a:moveTo>
                  <a:pt x="0" y="0"/>
                </a:moveTo>
                <a:lnTo>
                  <a:pt x="663488" y="376449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22445" y="3805567"/>
            <a:ext cx="107754" cy="889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10439" y="3603418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2855469" y="917723"/>
                </a:moveTo>
                <a:lnTo>
                  <a:pt x="0" y="917723"/>
                </a:lnTo>
                <a:lnTo>
                  <a:pt x="1427722" y="0"/>
                </a:lnTo>
                <a:lnTo>
                  <a:pt x="2855469" y="917723"/>
                </a:lnTo>
                <a:close/>
              </a:path>
            </a:pathLst>
          </a:custGeom>
          <a:solidFill>
            <a:srgbClr val="E1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10438" y="3603417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0" y="917723"/>
                </a:moveTo>
                <a:lnTo>
                  <a:pt x="1427722" y="0"/>
                </a:lnTo>
                <a:lnTo>
                  <a:pt x="2855469" y="917723"/>
                </a:lnTo>
                <a:lnTo>
                  <a:pt x="0" y="917723"/>
                </a:lnTo>
                <a:close/>
              </a:path>
            </a:pathLst>
          </a:custGeom>
          <a:ln w="9524">
            <a:solidFill>
              <a:srgbClr val="E1E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4737" y="4485716"/>
            <a:ext cx="640978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4538" y="44901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07437" y="44945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4185" y="4488936"/>
            <a:ext cx="640973" cy="5974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24934" y="4483341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62236" y="3121868"/>
            <a:ext cx="556848" cy="5553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0487" y="4056891"/>
            <a:ext cx="1735455" cy="351790"/>
          </a:xfrm>
          <a:custGeom>
            <a:avLst/>
            <a:gdLst/>
            <a:ahLst/>
            <a:cxnLst/>
            <a:rect l="l" t="t" r="r" b="b"/>
            <a:pathLst>
              <a:path w="1735454" h="351789">
                <a:moveTo>
                  <a:pt x="0" y="175799"/>
                </a:moveTo>
                <a:lnTo>
                  <a:pt x="3184" y="160629"/>
                </a:lnTo>
                <a:lnTo>
                  <a:pt x="12562" y="145818"/>
                </a:lnTo>
                <a:lnTo>
                  <a:pt x="48862" y="117482"/>
                </a:lnTo>
                <a:lnTo>
                  <a:pt x="106815" y="91213"/>
                </a:lnTo>
                <a:lnTo>
                  <a:pt x="143260" y="78986"/>
                </a:lnTo>
                <a:lnTo>
                  <a:pt x="184338" y="67434"/>
                </a:lnTo>
                <a:lnTo>
                  <a:pt x="229788" y="56610"/>
                </a:lnTo>
                <a:lnTo>
                  <a:pt x="279349" y="46566"/>
                </a:lnTo>
                <a:lnTo>
                  <a:pt x="332761" y="37355"/>
                </a:lnTo>
                <a:lnTo>
                  <a:pt x="389764" y="29031"/>
                </a:lnTo>
                <a:lnTo>
                  <a:pt x="450097" y="21645"/>
                </a:lnTo>
                <a:lnTo>
                  <a:pt x="513500" y="15251"/>
                </a:lnTo>
                <a:lnTo>
                  <a:pt x="579712" y="9901"/>
                </a:lnTo>
                <a:lnTo>
                  <a:pt x="648473" y="5648"/>
                </a:lnTo>
                <a:lnTo>
                  <a:pt x="719523" y="2545"/>
                </a:lnTo>
                <a:lnTo>
                  <a:pt x="792602" y="645"/>
                </a:lnTo>
                <a:lnTo>
                  <a:pt x="867448" y="0"/>
                </a:lnTo>
                <a:lnTo>
                  <a:pt x="942294" y="645"/>
                </a:lnTo>
                <a:lnTo>
                  <a:pt x="1015372" y="2545"/>
                </a:lnTo>
                <a:lnTo>
                  <a:pt x="1086422" y="5648"/>
                </a:lnTo>
                <a:lnTo>
                  <a:pt x="1155183" y="9901"/>
                </a:lnTo>
                <a:lnTo>
                  <a:pt x="1221396" y="15251"/>
                </a:lnTo>
                <a:lnTo>
                  <a:pt x="1284799" y="21645"/>
                </a:lnTo>
                <a:lnTo>
                  <a:pt x="1345132" y="29031"/>
                </a:lnTo>
                <a:lnTo>
                  <a:pt x="1402134" y="37355"/>
                </a:lnTo>
                <a:lnTo>
                  <a:pt x="1455546" y="46566"/>
                </a:lnTo>
                <a:lnTo>
                  <a:pt x="1505108" y="56610"/>
                </a:lnTo>
                <a:lnTo>
                  <a:pt x="1550557" y="67434"/>
                </a:lnTo>
                <a:lnTo>
                  <a:pt x="1591635" y="78986"/>
                </a:lnTo>
                <a:lnTo>
                  <a:pt x="1628081" y="91213"/>
                </a:lnTo>
                <a:lnTo>
                  <a:pt x="1686034" y="117482"/>
                </a:lnTo>
                <a:lnTo>
                  <a:pt x="1722333" y="145818"/>
                </a:lnTo>
                <a:lnTo>
                  <a:pt x="1734896" y="175799"/>
                </a:lnTo>
                <a:lnTo>
                  <a:pt x="1707020" y="220172"/>
                </a:lnTo>
                <a:lnTo>
                  <a:pt x="1659634" y="247525"/>
                </a:lnTo>
                <a:lnTo>
                  <a:pt x="1591635" y="272601"/>
                </a:lnTo>
                <a:lnTo>
                  <a:pt x="1550557" y="284154"/>
                </a:lnTo>
                <a:lnTo>
                  <a:pt x="1505108" y="294979"/>
                </a:lnTo>
                <a:lnTo>
                  <a:pt x="1455546" y="305024"/>
                </a:lnTo>
                <a:lnTo>
                  <a:pt x="1402134" y="314235"/>
                </a:lnTo>
                <a:lnTo>
                  <a:pt x="1345132" y="322561"/>
                </a:lnTo>
                <a:lnTo>
                  <a:pt x="1284799" y="329948"/>
                </a:lnTo>
                <a:lnTo>
                  <a:pt x="1221396" y="336344"/>
                </a:lnTo>
                <a:lnTo>
                  <a:pt x="1155183" y="341695"/>
                </a:lnTo>
                <a:lnTo>
                  <a:pt x="1086422" y="345948"/>
                </a:lnTo>
                <a:lnTo>
                  <a:pt x="1015372" y="349052"/>
                </a:lnTo>
                <a:lnTo>
                  <a:pt x="942294" y="350953"/>
                </a:lnTo>
                <a:lnTo>
                  <a:pt x="867448" y="351599"/>
                </a:lnTo>
                <a:lnTo>
                  <a:pt x="792602" y="350953"/>
                </a:lnTo>
                <a:lnTo>
                  <a:pt x="719523" y="349052"/>
                </a:lnTo>
                <a:lnTo>
                  <a:pt x="648473" y="345948"/>
                </a:lnTo>
                <a:lnTo>
                  <a:pt x="579712" y="341695"/>
                </a:lnTo>
                <a:lnTo>
                  <a:pt x="513500" y="336344"/>
                </a:lnTo>
                <a:lnTo>
                  <a:pt x="450097" y="329948"/>
                </a:lnTo>
                <a:lnTo>
                  <a:pt x="389764" y="322561"/>
                </a:lnTo>
                <a:lnTo>
                  <a:pt x="332761" y="314235"/>
                </a:lnTo>
                <a:lnTo>
                  <a:pt x="279349" y="305024"/>
                </a:lnTo>
                <a:lnTo>
                  <a:pt x="229788" y="294979"/>
                </a:lnTo>
                <a:lnTo>
                  <a:pt x="184338" y="284154"/>
                </a:lnTo>
                <a:lnTo>
                  <a:pt x="143260" y="272601"/>
                </a:lnTo>
                <a:lnTo>
                  <a:pt x="106815" y="260374"/>
                </a:lnTo>
                <a:lnTo>
                  <a:pt x="48862" y="234106"/>
                </a:lnTo>
                <a:lnTo>
                  <a:pt x="12562" y="205774"/>
                </a:lnTo>
                <a:lnTo>
                  <a:pt x="3184" y="190965"/>
                </a:lnTo>
                <a:lnTo>
                  <a:pt x="0" y="175799"/>
                </a:lnTo>
                <a:close/>
              </a:path>
            </a:pathLst>
          </a:custGeom>
          <a:ln w="9524">
            <a:solidFill>
              <a:srgbClr val="008E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788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9787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84963" y="4049191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6859" y="4008842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54961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54960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70136" y="4195266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25636" y="3826067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4384" y="1607719"/>
            <a:ext cx="1781733" cy="2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7343" y="1374372"/>
            <a:ext cx="5836688" cy="3483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069" y="1385970"/>
            <a:ext cx="5647797" cy="339558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0" y="1197427"/>
                </a:moveTo>
                <a:lnTo>
                  <a:pt x="1311472" y="439901"/>
                </a:lnTo>
                <a:lnTo>
                  <a:pt x="1311472" y="0"/>
                </a:lnTo>
                <a:lnTo>
                  <a:pt x="5435214" y="0"/>
                </a:lnTo>
                <a:lnTo>
                  <a:pt x="5435214" y="1099752"/>
                </a:lnTo>
                <a:lnTo>
                  <a:pt x="1311472" y="1099752"/>
                </a:lnTo>
                <a:lnTo>
                  <a:pt x="0" y="1197427"/>
                </a:lnTo>
                <a:close/>
              </a:path>
              <a:path w="5435600" h="2639695">
                <a:moveTo>
                  <a:pt x="5435214" y="2639424"/>
                </a:moveTo>
                <a:lnTo>
                  <a:pt x="1311472" y="2639424"/>
                </a:lnTo>
                <a:lnTo>
                  <a:pt x="1311472" y="1099752"/>
                </a:lnTo>
                <a:lnTo>
                  <a:pt x="5435214" y="1099752"/>
                </a:lnTo>
                <a:lnTo>
                  <a:pt x="5435214" y="2639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226117" y="1385970"/>
            <a:ext cx="5492750" cy="344426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1311472" y="0"/>
                </a:moveTo>
                <a:lnTo>
                  <a:pt x="1998770" y="0"/>
                </a:lnTo>
                <a:lnTo>
                  <a:pt x="3029693" y="0"/>
                </a:lnTo>
                <a:lnTo>
                  <a:pt x="5435214" y="0"/>
                </a:lnTo>
                <a:lnTo>
                  <a:pt x="5435214" y="439901"/>
                </a:lnTo>
                <a:lnTo>
                  <a:pt x="5435214" y="1099752"/>
                </a:lnTo>
                <a:lnTo>
                  <a:pt x="5435214" y="2639424"/>
                </a:lnTo>
                <a:lnTo>
                  <a:pt x="3029693" y="2639424"/>
                </a:lnTo>
                <a:lnTo>
                  <a:pt x="1998770" y="2639424"/>
                </a:lnTo>
                <a:lnTo>
                  <a:pt x="1311472" y="2639424"/>
                </a:lnTo>
                <a:lnTo>
                  <a:pt x="1311472" y="1099752"/>
                </a:lnTo>
                <a:lnTo>
                  <a:pt x="0" y="1197427"/>
                </a:lnTo>
                <a:lnTo>
                  <a:pt x="1311472" y="439901"/>
                </a:lnTo>
                <a:lnTo>
                  <a:pt x="131147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8199" y="1440206"/>
            <a:ext cx="3831435" cy="3550972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r>
              <a:rPr lang="en-US" sz="1200" dirty="0"/>
              <a:t>version: '2' # specify docker-compose version</a:t>
            </a:r>
          </a:p>
          <a:p>
            <a:br>
              <a:rPr lang="en-US" sz="1200" dirty="0"/>
            </a:br>
            <a:r>
              <a:rPr lang="en-US" sz="1200" dirty="0"/>
              <a:t># Define the services/containers to be run</a:t>
            </a:r>
          </a:p>
          <a:p>
            <a:r>
              <a:rPr lang="en-US" sz="1200" dirty="0"/>
              <a:t>services:</a:t>
            </a:r>
          </a:p>
          <a:p>
            <a:r>
              <a:rPr lang="en-US" sz="1200" dirty="0"/>
              <a:t>angular: # name of the first service</a:t>
            </a:r>
          </a:p>
          <a:p>
            <a:r>
              <a:rPr lang="en-US" sz="1200" dirty="0"/>
              <a:t>build: client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"4200:4200"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express: #name of the second service</a:t>
            </a:r>
          </a:p>
          <a:p>
            <a:r>
              <a:rPr lang="en-US" sz="1200" dirty="0"/>
              <a:t>build: </a:t>
            </a:r>
            <a:r>
              <a:rPr lang="en-US" sz="1200" dirty="0" err="1"/>
              <a:t>api</a:t>
            </a:r>
            <a:r>
              <a:rPr lang="en-US" sz="1200" dirty="0"/>
              <a:t>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"3977:3977" #specify ports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database: # name of the third service</a:t>
            </a:r>
          </a:p>
          <a:p>
            <a:r>
              <a:rPr lang="en-US" sz="1200" dirty="0"/>
              <a:t>image: mongo # specify image to build container from</a:t>
            </a:r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"27017:27017"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pPr marL="194945" marR="2930525" indent="-182880">
              <a:lnSpc>
                <a:spcPts val="1420"/>
              </a:lnSpc>
              <a:spcBef>
                <a:spcPts val="160"/>
              </a:spcBef>
            </a:pPr>
            <a:endParaRPr sz="1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2591" y="1673511"/>
            <a:ext cx="487823" cy="487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lang="es-ES" sz="2800" spc="-5" dirty="0" err="1">
                <a:solidFill>
                  <a:srgbClr val="708391"/>
                </a:solidFill>
                <a:latin typeface="Arial"/>
                <a:cs typeface="Arial"/>
              </a:rPr>
              <a:t>Scale</a:t>
            </a:r>
            <a:r>
              <a:rPr lang="es-ES" sz="2800" b="1" spc="-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6B0172C-27D4-45A8-8161-7615BE227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23950"/>
            <a:ext cx="44767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27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373" y="1338908"/>
            <a:ext cx="7434580" cy="67454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s-ES" sz="4000" spc="-5" dirty="0">
                <a:latin typeface="Arial"/>
                <a:cs typeface="Arial"/>
              </a:rPr>
              <a:t>Demo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C5D764EF-691A-4986-A356-827C1BFC27EA}"/>
              </a:ext>
            </a:extLst>
          </p:cNvPr>
          <p:cNvSpPr/>
          <p:nvPr/>
        </p:nvSpPr>
        <p:spPr>
          <a:xfrm>
            <a:off x="6500496" y="2093509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Execution</a:t>
            </a:r>
            <a:endParaRPr lang="es-ES" dirty="0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49674539-0394-48E9-AF6E-59508B501F5F}"/>
              </a:ext>
            </a:extLst>
          </p:cNvPr>
          <p:cNvSpPr/>
          <p:nvPr/>
        </p:nvSpPr>
        <p:spPr>
          <a:xfrm>
            <a:off x="3505200" y="2093509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2D47F547-E93A-4132-997A-28AAFD35580D}"/>
              </a:ext>
            </a:extLst>
          </p:cNvPr>
          <p:cNvSpPr/>
          <p:nvPr/>
        </p:nvSpPr>
        <p:spPr>
          <a:xfrm>
            <a:off x="152400" y="2093509"/>
            <a:ext cx="2743200" cy="135300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2E0054C2-9921-4D5B-B7EA-F0451558DF34}"/>
              </a:ext>
            </a:extLst>
          </p:cNvPr>
          <p:cNvSpPr txBox="1"/>
          <p:nvPr/>
        </p:nvSpPr>
        <p:spPr>
          <a:xfrm>
            <a:off x="584752" y="2611594"/>
            <a:ext cx="1752600" cy="33406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600" dirty="0">
                <a:solidFill>
                  <a:schemeClr val="bg1"/>
                </a:solidFill>
                <a:latin typeface="Arial"/>
                <a:cs typeface="Arial"/>
              </a:rPr>
              <a:t>Selenium Grid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5035C52-8020-4C4C-8FCB-EDDF1203A77F}"/>
              </a:ext>
            </a:extLst>
          </p:cNvPr>
          <p:cNvSpPr txBox="1"/>
          <p:nvPr/>
        </p:nvSpPr>
        <p:spPr>
          <a:xfrm>
            <a:off x="3909696" y="2734359"/>
            <a:ext cx="2191385" cy="33406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600" dirty="0">
                <a:solidFill>
                  <a:schemeClr val="bg1"/>
                </a:solidFill>
                <a:latin typeface="Arial"/>
                <a:cs typeface="Arial"/>
              </a:rPr>
              <a:t>Docker </a:t>
            </a:r>
            <a:r>
              <a:rPr lang="es-ES" sz="1600" dirty="0" err="1">
                <a:solidFill>
                  <a:schemeClr val="bg1"/>
                </a:solidFill>
                <a:latin typeface="Arial"/>
                <a:cs typeface="Arial"/>
              </a:rPr>
              <a:t>Engine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8D4D6AF-1493-488D-BAAA-5A1BD8B83766}"/>
              </a:ext>
            </a:extLst>
          </p:cNvPr>
          <p:cNvSpPr txBox="1"/>
          <p:nvPr/>
        </p:nvSpPr>
        <p:spPr>
          <a:xfrm>
            <a:off x="274807" y="3148483"/>
            <a:ext cx="363488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0575">
              <a:spcBef>
                <a:spcPts val="685"/>
              </a:spcBef>
            </a:pPr>
            <a:r>
              <a:rPr lang="es-ES" sz="1600" dirty="0">
                <a:solidFill>
                  <a:schemeClr val="bg1"/>
                </a:solidFill>
                <a:latin typeface="Arial"/>
                <a:cs typeface="Arial"/>
              </a:rPr>
              <a:t>Container  &amp; Images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Flecha: a la izquierda y derecha 20">
            <a:extLst>
              <a:ext uri="{FF2B5EF4-FFF2-40B4-BE49-F238E27FC236}">
                <a16:creationId xmlns:a16="http://schemas.microsoft.com/office/drawing/2014/main" id="{36B932E5-A69E-4B87-AC95-1994DD6DA223}"/>
              </a:ext>
            </a:extLst>
          </p:cNvPr>
          <p:cNvSpPr/>
          <p:nvPr/>
        </p:nvSpPr>
        <p:spPr>
          <a:xfrm>
            <a:off x="2667000" y="2647950"/>
            <a:ext cx="969837" cy="38100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2" name="Flecha: a la izquierda y derecha 21">
            <a:extLst>
              <a:ext uri="{FF2B5EF4-FFF2-40B4-BE49-F238E27FC236}">
                <a16:creationId xmlns:a16="http://schemas.microsoft.com/office/drawing/2014/main" id="{E0643CCF-D928-420A-B422-F35EA87896A4}"/>
              </a:ext>
            </a:extLst>
          </p:cNvPr>
          <p:cNvSpPr/>
          <p:nvPr/>
        </p:nvSpPr>
        <p:spPr>
          <a:xfrm>
            <a:off x="5663785" y="2647950"/>
            <a:ext cx="889415" cy="38100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DE93626A-47D2-452B-8E9B-44BFE65532D3}"/>
              </a:ext>
            </a:extLst>
          </p:cNvPr>
          <p:cNvSpPr txBox="1"/>
          <p:nvPr/>
        </p:nvSpPr>
        <p:spPr>
          <a:xfrm>
            <a:off x="584752" y="2052808"/>
            <a:ext cx="1752600" cy="33406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85"/>
              </a:spcBef>
            </a:pPr>
            <a:r>
              <a:rPr lang="es-ES" sz="1600" dirty="0" err="1">
                <a:solidFill>
                  <a:schemeClr val="bg1"/>
                </a:solidFill>
                <a:latin typeface="Arial"/>
                <a:cs typeface="Arial"/>
              </a:rPr>
              <a:t>Build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1E193438-5840-4685-8FE1-E761DE29026B}"/>
              </a:ext>
            </a:extLst>
          </p:cNvPr>
          <p:cNvSpPr txBox="1"/>
          <p:nvPr/>
        </p:nvSpPr>
        <p:spPr>
          <a:xfrm>
            <a:off x="3950652" y="2023982"/>
            <a:ext cx="1752600" cy="33406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85"/>
              </a:spcBef>
            </a:pPr>
            <a:r>
              <a:rPr lang="es-ES" sz="1600" dirty="0" err="1">
                <a:solidFill>
                  <a:schemeClr val="bg1"/>
                </a:solidFill>
                <a:latin typeface="Arial"/>
                <a:cs typeface="Arial"/>
              </a:rPr>
              <a:t>Ship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17F76E9E-5804-4CCD-A667-2B19B8945138}"/>
              </a:ext>
            </a:extLst>
          </p:cNvPr>
          <p:cNvSpPr txBox="1"/>
          <p:nvPr/>
        </p:nvSpPr>
        <p:spPr>
          <a:xfrm>
            <a:off x="6945948" y="2053116"/>
            <a:ext cx="1752600" cy="33406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85"/>
              </a:spcBef>
            </a:pPr>
            <a:r>
              <a:rPr lang="es-ES" sz="1600" dirty="0">
                <a:solidFill>
                  <a:schemeClr val="bg1"/>
                </a:solidFill>
                <a:latin typeface="Arial"/>
                <a:cs typeface="Arial"/>
              </a:rPr>
              <a:t>Run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8473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3810" y="-103020"/>
            <a:ext cx="4175991" cy="5143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705972" y="2571744"/>
            <a:ext cx="2942744" cy="2468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6C91A-EC57-465F-BAB7-8C616FC5B583}"/>
              </a:ext>
            </a:extLst>
          </p:cNvPr>
          <p:cNvSpPr txBox="1"/>
          <p:nvPr/>
        </p:nvSpPr>
        <p:spPr>
          <a:xfrm>
            <a:off x="514581" y="43815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References:</a:t>
            </a:r>
          </a:p>
          <a:p>
            <a:r>
              <a:rPr lang="en-IN" dirty="0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IN" dirty="0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</a:t>
            </a:r>
            <a:r>
              <a:rPr lang="en-IN" dirty="0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IN" dirty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574929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9175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 </a:t>
            </a:r>
            <a:r>
              <a:rPr sz="4000" spc="-5" dirty="0">
                <a:latin typeface="Arial"/>
                <a:cs typeface="Arial"/>
              </a:rPr>
              <a:t>1:  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endParaRPr sz="4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Commands  Dockerfiles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3125" y="860313"/>
            <a:ext cx="3513454" cy="28733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45415" marR="253365" indent="-132715">
              <a:lnSpc>
                <a:spcPts val="2170"/>
              </a:lnSpc>
              <a:spcBef>
                <a:spcPts val="36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Standardized packaging for 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software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and</a:t>
            </a:r>
            <a:r>
              <a:rPr sz="2000" spc="-10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dependencies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5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Isolate apps from each</a:t>
            </a:r>
            <a:r>
              <a:rPr sz="2000" spc="-6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other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7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Share the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same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OS</a:t>
            </a:r>
            <a:r>
              <a:rPr sz="2000" spc="-5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kernel</a:t>
            </a:r>
            <a:endParaRPr sz="2000" dirty="0">
              <a:latin typeface="Arial"/>
              <a:cs typeface="Arial"/>
            </a:endParaRPr>
          </a:p>
          <a:p>
            <a:pPr marL="145415" marR="568960" indent="-132715">
              <a:lnSpc>
                <a:spcPts val="2170"/>
              </a:lnSpc>
              <a:spcBef>
                <a:spcPts val="123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Works for all major</a:t>
            </a:r>
            <a:r>
              <a:rPr sz="2000" spc="-9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Linux  distributions</a:t>
            </a:r>
            <a:endParaRPr sz="2000" dirty="0">
              <a:latin typeface="Arial"/>
              <a:cs typeface="Arial"/>
            </a:endParaRPr>
          </a:p>
          <a:p>
            <a:pPr marL="145415" marR="5080" indent="-132715">
              <a:lnSpc>
                <a:spcPts val="2170"/>
              </a:lnSpc>
              <a:spcBef>
                <a:spcPts val="121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Containers native to Windows  Server</a:t>
            </a:r>
            <a:r>
              <a:rPr sz="2000" spc="-1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2016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335597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What </a:t>
            </a:r>
            <a:r>
              <a:rPr sz="2850" spc="0" dirty="0"/>
              <a:t>is </a:t>
            </a:r>
            <a:r>
              <a:rPr sz="2850" spc="10" dirty="0"/>
              <a:t>a</a:t>
            </a:r>
            <a:r>
              <a:rPr sz="2850" spc="-50" dirty="0"/>
              <a:t> </a:t>
            </a:r>
            <a:r>
              <a:rPr sz="2850" spc="5" dirty="0"/>
              <a:t>container?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302771" y="1193530"/>
            <a:ext cx="3962692" cy="3232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1420" y="3408731"/>
            <a:ext cx="1356360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38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Image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240" y="3866463"/>
            <a:ext cx="3325654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25341" marR="3810" indent="-816293">
              <a:lnSpc>
                <a:spcPct val="125000"/>
              </a:lnSpc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Example: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Ubuntu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with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Node.js</a:t>
            </a:r>
            <a:r>
              <a:rPr sz="1500" spc="-113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and 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Application</a:t>
            </a:r>
            <a:r>
              <a:rPr sz="1500" spc="79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210" dirty="0">
                <a:solidFill>
                  <a:srgbClr val="808080"/>
                </a:solidFill>
                <a:latin typeface="Calibri"/>
                <a:cs typeface="Calibri"/>
              </a:rPr>
              <a:t>Code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8873" y="3408731"/>
            <a:ext cx="177403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14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83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Container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643" y="3923081"/>
            <a:ext cx="317182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71525" marR="3810" indent="-762476"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Created </a:t>
            </a:r>
            <a:r>
              <a:rPr sz="1500" spc="214" dirty="0">
                <a:solidFill>
                  <a:srgbClr val="808080"/>
                </a:solidFill>
                <a:latin typeface="Calibri"/>
                <a:cs typeface="Calibri"/>
              </a:rPr>
              <a:t>by</a:t>
            </a:r>
            <a:r>
              <a:rPr sz="1500" spc="-158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using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an </a:t>
            </a:r>
            <a:r>
              <a:rPr sz="1500" spc="153" dirty="0">
                <a:solidFill>
                  <a:srgbClr val="808080"/>
                </a:solidFill>
                <a:latin typeface="Calibri"/>
                <a:cs typeface="Calibri"/>
              </a:rPr>
              <a:t>image. </a:t>
            </a:r>
            <a:r>
              <a:rPr sz="1500" spc="176" dirty="0">
                <a:solidFill>
                  <a:srgbClr val="808080"/>
                </a:solidFill>
                <a:latin typeface="Calibri"/>
                <a:cs typeface="Calibri"/>
              </a:rPr>
              <a:t>Runs 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your</a:t>
            </a:r>
            <a:r>
              <a:rPr sz="1500" spc="7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application.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8982" y="1284732"/>
            <a:ext cx="2253996" cy="2000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2521" y="389296"/>
            <a:ext cx="591216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3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76" dirty="0">
                <a:solidFill>
                  <a:srgbClr val="3E3E3E"/>
                </a:solidFill>
                <a:latin typeface="Tahoma"/>
                <a:cs typeface="Tahoma"/>
              </a:rPr>
              <a:t>Role</a:t>
            </a:r>
            <a:r>
              <a:rPr sz="2700" spc="-56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2700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16" dirty="0">
                <a:solidFill>
                  <a:srgbClr val="3E3E3E"/>
                </a:solidFill>
                <a:latin typeface="Tahoma"/>
                <a:cs typeface="Tahoma"/>
              </a:rPr>
              <a:t>Images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786" y="1371600"/>
            <a:ext cx="1443609" cy="1823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594163" y="2387155"/>
            <a:ext cx="1891665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2522194" y="0"/>
                </a:lnTo>
              </a:path>
            </a:pathLst>
          </a:custGeom>
          <a:ln w="502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466940" y="2330576"/>
            <a:ext cx="113348" cy="113348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2374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41957"/>
            <a:ext cx="5893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Docker </a:t>
            </a:r>
            <a:r>
              <a:rPr sz="3200" dirty="0"/>
              <a:t>containers </a:t>
            </a:r>
            <a:r>
              <a:rPr sz="3200" spc="-5" dirty="0"/>
              <a:t>are NOT</a:t>
            </a:r>
            <a:r>
              <a:rPr sz="3200" spc="-95" dirty="0"/>
              <a:t> </a:t>
            </a:r>
            <a:r>
              <a:rPr sz="3200" spc="-5" dirty="0"/>
              <a:t>VMs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88924" y="4832293"/>
            <a:ext cx="1149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z="900" dirty="0">
                <a:solidFill>
                  <a:srgbClr val="797979"/>
                </a:solidFill>
                <a:latin typeface="Arial"/>
                <a:cs typeface="Arial"/>
              </a:rPr>
              <a:t>6</a:t>
            </a:fld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465" y="1049212"/>
            <a:ext cx="523240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indent="-29781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Easy </a:t>
            </a:r>
            <a:r>
              <a:rPr sz="2350" dirty="0">
                <a:solidFill>
                  <a:srgbClr val="244256"/>
                </a:solidFill>
                <a:latin typeface="Arial"/>
                <a:cs typeface="Arial"/>
              </a:rPr>
              <a:t>connection </a:t>
            </a: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to</a:t>
            </a:r>
            <a:r>
              <a:rPr sz="235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make</a:t>
            </a:r>
            <a:endParaRPr sz="2350">
              <a:latin typeface="Arial"/>
              <a:cs typeface="Arial"/>
            </a:endParaRPr>
          </a:p>
          <a:p>
            <a:pPr marL="310515" indent="-297815">
              <a:lnSpc>
                <a:spcPct val="100000"/>
              </a:lnSpc>
              <a:spcBef>
                <a:spcPts val="130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Fundamentally different</a:t>
            </a:r>
            <a:r>
              <a:rPr sz="2350" spc="-5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architectures</a:t>
            </a:r>
            <a:endParaRPr sz="2350">
              <a:latin typeface="Arial"/>
              <a:cs typeface="Arial"/>
            </a:endParaRPr>
          </a:p>
          <a:p>
            <a:pPr marL="310515" indent="-297815">
              <a:lnSpc>
                <a:spcPct val="100000"/>
              </a:lnSpc>
              <a:spcBef>
                <a:spcPts val="105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Fundamentally different</a:t>
            </a:r>
            <a:r>
              <a:rPr sz="2350" spc="-2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benefits</a:t>
            </a:r>
            <a:endParaRPr sz="2350">
              <a:latin typeface="Arial"/>
              <a:cs typeface="Arial"/>
            </a:endParaRPr>
          </a:p>
        </p:txBody>
      </p:sp>
      <p:pic>
        <p:nvPicPr>
          <p:cNvPr id="6" name="Gráfico 5" descr="Edificio">
            <a:extLst>
              <a:ext uri="{FF2B5EF4-FFF2-40B4-BE49-F238E27FC236}">
                <a16:creationId xmlns:a16="http://schemas.microsoft.com/office/drawing/2014/main" id="{F9F602C6-F288-4CBD-A6F3-05E5E69F0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0" y="2774316"/>
            <a:ext cx="914400" cy="914400"/>
          </a:xfrm>
          <a:prstGeom prst="rect">
            <a:avLst/>
          </a:prstGeom>
        </p:spPr>
      </p:pic>
      <p:pic>
        <p:nvPicPr>
          <p:cNvPr id="8" name="Gráfico 7" descr="Hogar">
            <a:extLst>
              <a:ext uri="{FF2B5EF4-FFF2-40B4-BE49-F238E27FC236}">
                <a16:creationId xmlns:a16="http://schemas.microsoft.com/office/drawing/2014/main" id="{546408D0-52CD-41EA-B3F4-13907E7F9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2200" y="2724150"/>
            <a:ext cx="914400" cy="9144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C8F516-CF7A-45FB-9879-171A1CA10941}"/>
              </a:ext>
            </a:extLst>
          </p:cNvPr>
          <p:cNvSpPr txBox="1"/>
          <p:nvPr/>
        </p:nvSpPr>
        <p:spPr>
          <a:xfrm>
            <a:off x="1943100" y="3580715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VM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D21AD1-87F2-4977-8B7B-EEA4631C59CF}"/>
              </a:ext>
            </a:extLst>
          </p:cNvPr>
          <p:cNvSpPr txBox="1"/>
          <p:nvPr/>
        </p:nvSpPr>
        <p:spPr>
          <a:xfrm>
            <a:off x="5162550" y="3638550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Docker Container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580" y="389296"/>
            <a:ext cx="723804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95" dirty="0">
                <a:solidFill>
                  <a:srgbClr val="3E3E3E"/>
                </a:solidFill>
                <a:latin typeface="Tahoma"/>
                <a:cs typeface="Tahoma"/>
              </a:rPr>
              <a:t>Docker</a:t>
            </a:r>
            <a:r>
              <a:rPr sz="2700" spc="-7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r>
              <a:rPr sz="2700" spc="-3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50" dirty="0">
                <a:solidFill>
                  <a:srgbClr val="3E3E3E"/>
                </a:solidFill>
                <a:latin typeface="Tahoma"/>
                <a:cs typeface="Tahoma"/>
              </a:rPr>
              <a:t>Versus</a:t>
            </a:r>
            <a:r>
              <a:rPr sz="2700" spc="-53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43" dirty="0">
                <a:solidFill>
                  <a:srgbClr val="3E3E3E"/>
                </a:solidFill>
                <a:latin typeface="Tahoma"/>
                <a:cs typeface="Tahoma"/>
              </a:rPr>
              <a:t>Virtual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58" dirty="0">
                <a:solidFill>
                  <a:srgbClr val="3E3E3E"/>
                </a:solidFill>
                <a:latin typeface="Tahoma"/>
                <a:cs typeface="Tahoma"/>
              </a:rPr>
              <a:t>Machines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184148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00038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5420" y="1184148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284798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649348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4308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5420" y="1649348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3831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2114550"/>
            <a:ext cx="1059180" cy="611706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575">
              <a:latin typeface="Times New Roman"/>
              <a:cs typeface="Times New Roman"/>
            </a:endParaRPr>
          </a:p>
          <a:p>
            <a:pPr marL="175259">
              <a:spcBef>
                <a:spcPts val="4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5420" y="2114550"/>
            <a:ext cx="1059180" cy="611706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575">
              <a:latin typeface="Times New Roman"/>
              <a:cs typeface="Times New Roman"/>
            </a:endParaRPr>
          </a:p>
          <a:p>
            <a:pPr marL="175259">
              <a:spcBef>
                <a:spcPts val="4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428" y="3219259"/>
            <a:ext cx="2221958" cy="214482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52388" rIns="0" bIns="0" rtlCol="0">
            <a:spAutoFit/>
          </a:bodyPr>
          <a:lstStyle/>
          <a:p>
            <a:pPr marL="658654">
              <a:spcBef>
                <a:spcPts val="413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Hypervisor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428" y="3574732"/>
            <a:ext cx="2221958" cy="216406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293" rIns="0" bIns="0" rtlCol="0">
            <a:spAutoFit/>
          </a:bodyPr>
          <a:lstStyle/>
          <a:p>
            <a:pPr marL="248603">
              <a:spcBef>
                <a:spcPts val="428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0756" y="2288859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300990">
              <a:spcBef>
                <a:spcPts val="851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0756" y="2754059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59">
              <a:spcBef>
                <a:spcPts val="851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5176" y="2288859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285750">
              <a:spcBef>
                <a:spcPts val="851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5176" y="2754059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59">
              <a:spcBef>
                <a:spcPts val="851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0755" y="3219259"/>
            <a:ext cx="2222989" cy="214482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52388" rIns="0" bIns="0" rtlCol="0">
            <a:spAutoFit/>
          </a:bodyPr>
          <a:lstStyle/>
          <a:p>
            <a:pPr marL="534829">
              <a:spcBef>
                <a:spcPts val="413"/>
              </a:spcBef>
            </a:pP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0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4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0184" y="3571876"/>
            <a:ext cx="2222989" cy="216887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769" rIns="0" bIns="0" rtlCol="0">
            <a:spAutoFit/>
          </a:bodyPr>
          <a:lstStyle/>
          <a:p>
            <a:pPr marL="249555">
              <a:spcBef>
                <a:spcPts val="431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368" y="4176712"/>
            <a:ext cx="173334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Virtual</a:t>
            </a:r>
            <a:r>
              <a:rPr sz="1500" spc="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Machines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6003" y="4177284"/>
            <a:ext cx="1942602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41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50" dirty="0">
                <a:solidFill>
                  <a:srgbClr val="3E3E3E"/>
                </a:solidFill>
                <a:latin typeface="Calibri"/>
                <a:cs typeface="Calibri"/>
              </a:rPr>
              <a:t>Containers</a:t>
            </a:r>
            <a:endParaRPr sz="1500" dirty="0">
              <a:latin typeface="Calibri"/>
              <a:cs typeface="Calibri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7D23EAA-4C76-4FDE-A8E3-C415DD412B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56" y="1984483"/>
            <a:ext cx="3827634" cy="1844887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71EE657-B032-4EAF-956C-D882576272BD}"/>
              </a:ext>
            </a:extLst>
          </p:cNvPr>
          <p:cNvCxnSpPr/>
          <p:nvPr/>
        </p:nvCxnSpPr>
        <p:spPr>
          <a:xfrm>
            <a:off x="5131530" y="814412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0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8715" y="320611"/>
            <a:ext cx="0" cy="4492943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9774" y="803522"/>
            <a:ext cx="5040779" cy="11896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</a:rPr>
              <a:t>Lightweight,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</a:rPr>
              <a:t>open,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</a:rPr>
              <a:t>secure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</a:rPr>
              <a:t>platform</a:t>
            </a:r>
          </a:p>
          <a:p>
            <a:pPr marL="295275" marR="3810" indent="-285750">
              <a:lnSpc>
                <a:spcPct val="162500"/>
              </a:lnSpc>
              <a:buFont typeface="Arial" panose="020B060402020202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</a:rPr>
              <a:t>Simplify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</a:rPr>
              <a:t>building,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</a:rPr>
              <a:t>shipping,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1800" spc="225" dirty="0">
                <a:solidFill>
                  <a:schemeClr val="tx2">
                    <a:lumMod val="75000"/>
                  </a:schemeClr>
                </a:solidFill>
              </a:rPr>
              <a:t>app</a:t>
            </a:r>
            <a:r>
              <a:rPr lang="es-ES" sz="1800" spc="225" dirty="0">
                <a:solidFill>
                  <a:schemeClr val="tx2">
                    <a:lumMod val="75000"/>
                  </a:schemeClr>
                </a:solidFill>
              </a:rPr>
              <a:t>s</a:t>
            </a:r>
            <a:endParaRPr sz="1800" spc="225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9774" y="2065541"/>
            <a:ext cx="4862989" cy="20306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spc="16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natively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spc="-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s-ES" spc="188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marR="338138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pc="153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spc="-14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machines </a:t>
            </a:r>
            <a:r>
              <a:rPr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pc="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machine)</a:t>
            </a:r>
            <a:endParaRPr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"images"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"containers"</a:t>
            </a:r>
            <a:endParaRPr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605" y="1761363"/>
            <a:ext cx="2830068" cy="1609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881901" y="1398365"/>
            <a:ext cx="1595914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What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3E3E3E"/>
                </a:solidFill>
                <a:latin typeface="Calibri"/>
                <a:cs typeface="Calibri"/>
              </a:rPr>
              <a:t>Docker?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32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72565"/>
            <a:ext cx="6454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708391"/>
                </a:solidFill>
              </a:rPr>
              <a:t>Using Docker: </a:t>
            </a:r>
            <a:r>
              <a:rPr sz="2800" spc="-10" dirty="0">
                <a:solidFill>
                  <a:srgbClr val="708391"/>
                </a:solidFill>
              </a:rPr>
              <a:t>Build, Ship, </a:t>
            </a:r>
            <a:r>
              <a:rPr sz="2800" spc="-5" dirty="0">
                <a:solidFill>
                  <a:srgbClr val="708391"/>
                </a:solidFill>
              </a:rPr>
              <a:t>Run</a:t>
            </a:r>
            <a:r>
              <a:rPr sz="2800" spc="-70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Workflow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68130" y="2528719"/>
            <a:ext cx="2502535" cy="2146935"/>
          </a:xfrm>
          <a:custGeom>
            <a:avLst/>
            <a:gdLst/>
            <a:ahLst/>
            <a:cxnLst/>
            <a:rect l="l" t="t" r="r" b="b"/>
            <a:pathLst>
              <a:path w="2502535" h="2146935">
                <a:moveTo>
                  <a:pt x="0" y="0"/>
                </a:moveTo>
                <a:lnTo>
                  <a:pt x="1656864" y="0"/>
                </a:lnTo>
                <a:lnTo>
                  <a:pt x="2502287" y="1073247"/>
                </a:lnTo>
                <a:lnTo>
                  <a:pt x="1656864" y="2146495"/>
                </a:lnTo>
                <a:lnTo>
                  <a:pt x="0" y="21464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215" y="3087818"/>
            <a:ext cx="1063625" cy="447675"/>
          </a:xfrm>
          <a:custGeom>
            <a:avLst/>
            <a:gdLst/>
            <a:ahLst/>
            <a:cxnLst/>
            <a:rect l="l" t="t" r="r" b="b"/>
            <a:pathLst>
              <a:path w="1063625" h="447675">
                <a:moveTo>
                  <a:pt x="0" y="447649"/>
                </a:moveTo>
                <a:lnTo>
                  <a:pt x="1063222" y="0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11974" y="30674"/>
                </a:moveTo>
                <a:lnTo>
                  <a:pt x="20224" y="10449"/>
                </a:lnTo>
                <a:lnTo>
                  <a:pt x="0" y="2224"/>
                </a:lnTo>
                <a:lnTo>
                  <a:pt x="45074" y="0"/>
                </a:lnTo>
                <a:lnTo>
                  <a:pt x="11974" y="306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20224" y="10449"/>
                </a:moveTo>
                <a:lnTo>
                  <a:pt x="11974" y="30674"/>
                </a:lnTo>
                <a:lnTo>
                  <a:pt x="45074" y="0"/>
                </a:lnTo>
                <a:lnTo>
                  <a:pt x="0" y="2224"/>
                </a:lnTo>
                <a:lnTo>
                  <a:pt x="20224" y="10449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9665" y="3703292"/>
            <a:ext cx="1113155" cy="800100"/>
          </a:xfrm>
          <a:custGeom>
            <a:avLst/>
            <a:gdLst/>
            <a:ahLst/>
            <a:cxnLst/>
            <a:rect l="l" t="t" r="r" b="b"/>
            <a:pathLst>
              <a:path w="1113154" h="800100">
                <a:moveTo>
                  <a:pt x="0" y="0"/>
                </a:moveTo>
                <a:lnTo>
                  <a:pt x="1112922" y="799898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1038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43449" y="37274"/>
                </a:moveTo>
                <a:lnTo>
                  <a:pt x="0" y="25049"/>
                </a:lnTo>
                <a:lnTo>
                  <a:pt x="21549" y="21524"/>
                </a:lnTo>
                <a:lnTo>
                  <a:pt x="18024" y="0"/>
                </a:lnTo>
                <a:lnTo>
                  <a:pt x="43449" y="372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1037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21549" y="21524"/>
                </a:moveTo>
                <a:lnTo>
                  <a:pt x="0" y="25049"/>
                </a:lnTo>
                <a:lnTo>
                  <a:pt x="43449" y="37274"/>
                </a:lnTo>
                <a:lnTo>
                  <a:pt x="18024" y="0"/>
                </a:lnTo>
                <a:lnTo>
                  <a:pt x="21549" y="21524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1809" y="2666494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4254" y="3415118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2499" y="4100591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1359597" y="2165693"/>
                </a:moveTo>
                <a:lnTo>
                  <a:pt x="0" y="2165693"/>
                </a:ln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0" y="2165693"/>
                </a:move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lnTo>
                  <a:pt x="0" y="2165693"/>
                </a:lnTo>
                <a:close/>
              </a:path>
            </a:pathLst>
          </a:custGeom>
          <a:ln w="9524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2492" y="2982693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0191" y="3471967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7966" y="3918966"/>
            <a:ext cx="291281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9015" y="1169055"/>
            <a:ext cx="3639185" cy="342265"/>
          </a:xfrm>
          <a:custGeom>
            <a:avLst/>
            <a:gdLst/>
            <a:ahLst/>
            <a:cxnLst/>
            <a:rect l="l" t="t" r="r" b="b"/>
            <a:pathLst>
              <a:path w="3639184" h="342265">
                <a:moveTo>
                  <a:pt x="0" y="341999"/>
                </a:moveTo>
                <a:lnTo>
                  <a:pt x="0" y="208878"/>
                </a:lnTo>
                <a:lnTo>
                  <a:pt x="0" y="100169"/>
                </a:lnTo>
                <a:lnTo>
                  <a:pt x="0" y="26876"/>
                </a:lnTo>
                <a:lnTo>
                  <a:pt x="0" y="0"/>
                </a:lnTo>
                <a:lnTo>
                  <a:pt x="3638992" y="0"/>
                </a:lnTo>
                <a:lnTo>
                  <a:pt x="3638992" y="6632"/>
                </a:lnTo>
                <a:lnTo>
                  <a:pt x="3638992" y="288176"/>
                </a:lnTo>
                <a:lnTo>
                  <a:pt x="3638992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8803" y="1174907"/>
            <a:ext cx="3425190" cy="342265"/>
          </a:xfrm>
          <a:custGeom>
            <a:avLst/>
            <a:gdLst/>
            <a:ahLst/>
            <a:cxnLst/>
            <a:rect l="l" t="t" r="r" b="b"/>
            <a:pathLst>
              <a:path w="3425190" h="342265">
                <a:moveTo>
                  <a:pt x="0" y="341999"/>
                </a:moveTo>
                <a:lnTo>
                  <a:pt x="0" y="208877"/>
                </a:lnTo>
                <a:lnTo>
                  <a:pt x="1" y="100168"/>
                </a:lnTo>
                <a:lnTo>
                  <a:pt x="2" y="26875"/>
                </a:lnTo>
                <a:lnTo>
                  <a:pt x="2" y="0"/>
                </a:lnTo>
                <a:lnTo>
                  <a:pt x="3424788" y="0"/>
                </a:lnTo>
                <a:lnTo>
                  <a:pt x="3424788" y="0"/>
                </a:lnTo>
                <a:lnTo>
                  <a:pt x="3424788" y="288175"/>
                </a:lnTo>
                <a:lnTo>
                  <a:pt x="3424788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35382" y="888751"/>
            <a:ext cx="447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165" algn="l"/>
              </a:tabLst>
            </a:pP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Developers	IT</a:t>
            </a:r>
            <a:r>
              <a:rPr sz="1200" b="1" spc="-70" dirty="0">
                <a:solidFill>
                  <a:srgbClr val="1AAAF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39683" y="2702707"/>
            <a:ext cx="421684" cy="302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7408" y="3433155"/>
            <a:ext cx="1668959" cy="302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3278" y="4122904"/>
            <a:ext cx="421684" cy="302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6194" y="3289693"/>
            <a:ext cx="291299" cy="322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58487" y="2691519"/>
            <a:ext cx="1972310" cy="757555"/>
          </a:xfrm>
          <a:custGeom>
            <a:avLst/>
            <a:gdLst/>
            <a:ahLst/>
            <a:cxnLst/>
            <a:rect l="l" t="t" r="r" b="b"/>
            <a:pathLst>
              <a:path w="1972309" h="757554">
                <a:moveTo>
                  <a:pt x="19721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72196" y="0"/>
                </a:lnTo>
                <a:lnTo>
                  <a:pt x="19721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2287" y="4074616"/>
            <a:ext cx="1958975" cy="757555"/>
          </a:xfrm>
          <a:custGeom>
            <a:avLst/>
            <a:gdLst/>
            <a:ahLst/>
            <a:cxnLst/>
            <a:rect l="l" t="t" r="r" b="b"/>
            <a:pathLst>
              <a:path w="1958975" h="757554">
                <a:moveTo>
                  <a:pt x="19583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58396" y="0"/>
                </a:lnTo>
                <a:lnTo>
                  <a:pt x="19583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317699" y="139774"/>
                </a:moveTo>
                <a:lnTo>
                  <a:pt x="0" y="139774"/>
                </a:lnTo>
                <a:lnTo>
                  <a:pt x="158849" y="0"/>
                </a:lnTo>
                <a:lnTo>
                  <a:pt x="317699" y="139774"/>
                </a:lnTo>
                <a:close/>
              </a:path>
              <a:path w="318134" h="483235">
                <a:moveTo>
                  <a:pt x="241499" y="343199"/>
                </a:moveTo>
                <a:lnTo>
                  <a:pt x="76224" y="343199"/>
                </a:lnTo>
                <a:lnTo>
                  <a:pt x="76224" y="139774"/>
                </a:lnTo>
                <a:lnTo>
                  <a:pt x="241499" y="139774"/>
                </a:lnTo>
                <a:lnTo>
                  <a:pt x="241499" y="343199"/>
                </a:lnTo>
                <a:close/>
              </a:path>
              <a:path w="318134" h="483235">
                <a:moveTo>
                  <a:pt x="158849" y="482999"/>
                </a:moveTo>
                <a:lnTo>
                  <a:pt x="0" y="343199"/>
                </a:lnTo>
                <a:lnTo>
                  <a:pt x="317699" y="343199"/>
                </a:lnTo>
                <a:lnTo>
                  <a:pt x="158849" y="4829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0" y="139774"/>
                </a:moveTo>
                <a:lnTo>
                  <a:pt x="158849" y="0"/>
                </a:lnTo>
                <a:lnTo>
                  <a:pt x="317699" y="139774"/>
                </a:lnTo>
                <a:lnTo>
                  <a:pt x="241499" y="139774"/>
                </a:lnTo>
                <a:lnTo>
                  <a:pt x="241499" y="343199"/>
                </a:lnTo>
                <a:lnTo>
                  <a:pt x="317699" y="343199"/>
                </a:lnTo>
                <a:lnTo>
                  <a:pt x="158849" y="482999"/>
                </a:lnTo>
                <a:lnTo>
                  <a:pt x="0" y="343199"/>
                </a:lnTo>
                <a:lnTo>
                  <a:pt x="76224" y="343199"/>
                </a:lnTo>
                <a:lnTo>
                  <a:pt x="76224" y="139774"/>
                </a:lnTo>
                <a:lnTo>
                  <a:pt x="0" y="139774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2113" y="4250741"/>
            <a:ext cx="431399" cy="358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09225" y="2906681"/>
            <a:ext cx="541023" cy="3594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43166" y="3517043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40891" y="3970666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49041" y="3042518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07593" y="1525082"/>
            <a:ext cx="1895475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BUILD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Development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Environments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06000" y="1519558"/>
            <a:ext cx="157226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SHIP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Create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Store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Images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78129" y="1519558"/>
            <a:ext cx="160020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Deploy, Manage,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Scale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17286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88824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93473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88485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60022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64671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8386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89949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94573" y="4463403"/>
            <a:ext cx="178574" cy="1785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89585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61147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65797" y="4463403"/>
            <a:ext cx="178549" cy="1785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34541" y="1906448"/>
            <a:ext cx="549298" cy="4427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77461" y="1921896"/>
            <a:ext cx="568198" cy="5918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34811" y="2023933"/>
            <a:ext cx="485094" cy="3814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85766" y="2099365"/>
            <a:ext cx="205104" cy="137795"/>
          </a:xfrm>
          <a:custGeom>
            <a:avLst/>
            <a:gdLst/>
            <a:ahLst/>
            <a:cxnLst/>
            <a:rect l="l" t="t" r="r" b="b"/>
            <a:pathLst>
              <a:path w="205104" h="137794">
                <a:moveTo>
                  <a:pt x="0" y="0"/>
                </a:moveTo>
                <a:lnTo>
                  <a:pt x="204799" y="0"/>
                </a:lnTo>
                <a:lnTo>
                  <a:pt x="204799" y="137477"/>
                </a:lnTo>
                <a:lnTo>
                  <a:pt x="0" y="1374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39649" y="344714"/>
                </a:moveTo>
                <a:lnTo>
                  <a:pt x="4949" y="344714"/>
                </a:lnTo>
                <a:lnTo>
                  <a:pt x="0" y="338769"/>
                </a:lnTo>
                <a:lnTo>
                  <a:pt x="0" y="5939"/>
                </a:lnTo>
                <a:lnTo>
                  <a:pt x="4949" y="0"/>
                </a:lnTo>
                <a:lnTo>
                  <a:pt x="39649" y="0"/>
                </a:lnTo>
                <a:lnTo>
                  <a:pt x="44624" y="5939"/>
                </a:lnTo>
                <a:lnTo>
                  <a:pt x="44624" y="98062"/>
                </a:lnTo>
                <a:lnTo>
                  <a:pt x="290049" y="98062"/>
                </a:lnTo>
                <a:lnTo>
                  <a:pt x="290049" y="142639"/>
                </a:lnTo>
                <a:lnTo>
                  <a:pt x="44624" y="142639"/>
                </a:lnTo>
                <a:lnTo>
                  <a:pt x="44624" y="243674"/>
                </a:lnTo>
                <a:lnTo>
                  <a:pt x="290049" y="243674"/>
                </a:lnTo>
                <a:lnTo>
                  <a:pt x="290049" y="285279"/>
                </a:lnTo>
                <a:lnTo>
                  <a:pt x="44624" y="285279"/>
                </a:lnTo>
                <a:lnTo>
                  <a:pt x="44624" y="338769"/>
                </a:lnTo>
                <a:lnTo>
                  <a:pt x="39649" y="344714"/>
                </a:lnTo>
                <a:close/>
              </a:path>
              <a:path w="290195" h="344805">
                <a:moveTo>
                  <a:pt x="290049" y="98062"/>
                </a:moveTo>
                <a:lnTo>
                  <a:pt x="242949" y="98062"/>
                </a:lnTo>
                <a:lnTo>
                  <a:pt x="242949" y="5939"/>
                </a:lnTo>
                <a:lnTo>
                  <a:pt x="250374" y="0"/>
                </a:lnTo>
                <a:lnTo>
                  <a:pt x="285074" y="0"/>
                </a:lnTo>
                <a:lnTo>
                  <a:pt x="290049" y="5939"/>
                </a:lnTo>
                <a:lnTo>
                  <a:pt x="290049" y="98062"/>
                </a:lnTo>
                <a:close/>
              </a:path>
              <a:path w="290195" h="344805">
                <a:moveTo>
                  <a:pt x="290049" y="243674"/>
                </a:moveTo>
                <a:lnTo>
                  <a:pt x="242949" y="243674"/>
                </a:lnTo>
                <a:lnTo>
                  <a:pt x="242949" y="142639"/>
                </a:lnTo>
                <a:lnTo>
                  <a:pt x="290049" y="142639"/>
                </a:lnTo>
                <a:lnTo>
                  <a:pt x="290049" y="243674"/>
                </a:lnTo>
                <a:close/>
              </a:path>
              <a:path w="290195" h="344805">
                <a:moveTo>
                  <a:pt x="285074" y="344714"/>
                </a:moveTo>
                <a:lnTo>
                  <a:pt x="250374" y="344714"/>
                </a:lnTo>
                <a:lnTo>
                  <a:pt x="242949" y="338769"/>
                </a:lnTo>
                <a:lnTo>
                  <a:pt x="242949" y="285279"/>
                </a:lnTo>
                <a:lnTo>
                  <a:pt x="290049" y="285279"/>
                </a:lnTo>
                <a:lnTo>
                  <a:pt x="290049" y="338769"/>
                </a:lnTo>
                <a:lnTo>
                  <a:pt x="285074" y="344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81241" y="2147173"/>
            <a:ext cx="198755" cy="101600"/>
          </a:xfrm>
          <a:custGeom>
            <a:avLst/>
            <a:gdLst/>
            <a:ahLst/>
            <a:cxnLst/>
            <a:rect l="l" t="t" r="r" b="b"/>
            <a:pathLst>
              <a:path w="198754" h="101600">
                <a:moveTo>
                  <a:pt x="0" y="0"/>
                </a:moveTo>
                <a:lnTo>
                  <a:pt x="0" y="58410"/>
                </a:lnTo>
                <a:lnTo>
                  <a:pt x="0" y="88405"/>
                </a:lnTo>
                <a:lnTo>
                  <a:pt x="0" y="99456"/>
                </a:lnTo>
                <a:lnTo>
                  <a:pt x="0" y="101034"/>
                </a:lnTo>
                <a:lnTo>
                  <a:pt x="114656" y="101034"/>
                </a:lnTo>
                <a:lnTo>
                  <a:pt x="173534" y="101034"/>
                </a:lnTo>
                <a:lnTo>
                  <a:pt x="195225" y="101034"/>
                </a:lnTo>
                <a:lnTo>
                  <a:pt x="198324" y="101034"/>
                </a:lnTo>
                <a:lnTo>
                  <a:pt x="198324" y="42624"/>
                </a:lnTo>
                <a:lnTo>
                  <a:pt x="198324" y="12629"/>
                </a:lnTo>
                <a:lnTo>
                  <a:pt x="198324" y="1578"/>
                </a:lnTo>
                <a:lnTo>
                  <a:pt x="198324" y="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44624" y="98062"/>
                </a:moveTo>
                <a:lnTo>
                  <a:pt x="44624" y="98062"/>
                </a:lnTo>
                <a:lnTo>
                  <a:pt x="44624" y="5939"/>
                </a:lnTo>
                <a:lnTo>
                  <a:pt x="39649" y="0"/>
                </a:lnTo>
                <a:lnTo>
                  <a:pt x="4949" y="0"/>
                </a:lnTo>
                <a:lnTo>
                  <a:pt x="0" y="5939"/>
                </a:lnTo>
                <a:lnTo>
                  <a:pt x="0" y="338769"/>
                </a:lnTo>
                <a:lnTo>
                  <a:pt x="4949" y="344714"/>
                </a:lnTo>
                <a:lnTo>
                  <a:pt x="32224" y="344714"/>
                </a:lnTo>
                <a:lnTo>
                  <a:pt x="39649" y="344714"/>
                </a:lnTo>
                <a:lnTo>
                  <a:pt x="44624" y="338769"/>
                </a:lnTo>
                <a:lnTo>
                  <a:pt x="44624" y="285279"/>
                </a:lnTo>
                <a:lnTo>
                  <a:pt x="159281" y="285279"/>
                </a:lnTo>
                <a:lnTo>
                  <a:pt x="218158" y="285279"/>
                </a:lnTo>
                <a:lnTo>
                  <a:pt x="239850" y="285279"/>
                </a:lnTo>
                <a:lnTo>
                  <a:pt x="242949" y="285279"/>
                </a:lnTo>
                <a:lnTo>
                  <a:pt x="242949" y="312767"/>
                </a:lnTo>
                <a:lnTo>
                  <a:pt x="242949" y="326883"/>
                </a:lnTo>
                <a:lnTo>
                  <a:pt x="242949" y="332083"/>
                </a:lnTo>
                <a:lnTo>
                  <a:pt x="242949" y="332826"/>
                </a:lnTo>
                <a:lnTo>
                  <a:pt x="242949" y="338769"/>
                </a:lnTo>
                <a:lnTo>
                  <a:pt x="250374" y="344714"/>
                </a:lnTo>
                <a:lnTo>
                  <a:pt x="277649" y="344714"/>
                </a:lnTo>
                <a:lnTo>
                  <a:pt x="285074" y="344714"/>
                </a:lnTo>
                <a:lnTo>
                  <a:pt x="290049" y="338769"/>
                </a:lnTo>
                <a:lnTo>
                  <a:pt x="290049" y="5939"/>
                </a:lnTo>
                <a:lnTo>
                  <a:pt x="285074" y="0"/>
                </a:lnTo>
                <a:lnTo>
                  <a:pt x="250374" y="0"/>
                </a:lnTo>
                <a:lnTo>
                  <a:pt x="242949" y="5939"/>
                </a:lnTo>
                <a:lnTo>
                  <a:pt x="242949" y="98062"/>
                </a:lnTo>
                <a:lnTo>
                  <a:pt x="44624" y="98062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85767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44849" y="76927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85766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0" y="0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5917"/>
                </a:lnTo>
                <a:lnTo>
                  <a:pt x="44849" y="46970"/>
                </a:lnTo>
                <a:lnTo>
                  <a:pt x="44849" y="68051"/>
                </a:lnTo>
                <a:lnTo>
                  <a:pt x="44849" y="75817"/>
                </a:lnTo>
                <a:lnTo>
                  <a:pt x="44849" y="76927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2959"/>
                </a:lnTo>
                <a:lnTo>
                  <a:pt x="2449" y="0"/>
                </a:lnTo>
                <a:lnTo>
                  <a:pt x="96124" y="0"/>
                </a:lnTo>
                <a:lnTo>
                  <a:pt x="0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76927"/>
                </a:lnTo>
                <a:lnTo>
                  <a:pt x="0" y="2959"/>
                </a:lnTo>
                <a:lnTo>
                  <a:pt x="2449" y="0"/>
                </a:lnTo>
                <a:lnTo>
                  <a:pt x="4924" y="0"/>
                </a:lnTo>
                <a:lnTo>
                  <a:pt x="57649" y="0"/>
                </a:lnTo>
                <a:lnTo>
                  <a:pt x="84724" y="0"/>
                </a:lnTo>
                <a:lnTo>
                  <a:pt x="94699" y="0"/>
                </a:lnTo>
                <a:lnTo>
                  <a:pt x="96124" y="0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066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79841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2971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29716" y="2022490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512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</TotalTime>
  <Words>896</Words>
  <Application>Microsoft Office PowerPoint</Application>
  <PresentationFormat>On-screen Show (16:9)</PresentationFormat>
  <Paragraphs>239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Tahoma</vt:lpstr>
      <vt:lpstr>Times New Roman</vt:lpstr>
      <vt:lpstr>Office Theme</vt:lpstr>
      <vt:lpstr>Introduction to Docker</vt:lpstr>
      <vt:lpstr>Agenda</vt:lpstr>
      <vt:lpstr>PowerPoint Presentation</vt:lpstr>
      <vt:lpstr>What is a container?</vt:lpstr>
      <vt:lpstr>The Role of Images and Containers</vt:lpstr>
      <vt:lpstr>Docker containers are NOT VMs</vt:lpstr>
      <vt:lpstr>Docker Containers Versus Virtual Machines</vt:lpstr>
      <vt:lpstr>Lightweight, open, secure platform Simplify building, shipping, running apps</vt:lpstr>
      <vt:lpstr>Using Docker: Build, Ship, Run Workflow</vt:lpstr>
      <vt:lpstr>Some Docker vocabulary</vt:lpstr>
      <vt:lpstr>Basic Docker Commands</vt:lpstr>
      <vt:lpstr>Dockerfile – Linux Example</vt:lpstr>
      <vt:lpstr>PowerPoint Presentation</vt:lpstr>
      <vt:lpstr>Let’s Go Back to Our Dockerfile</vt:lpstr>
      <vt:lpstr>Each Dockerfile Command Creates a Layer</vt:lpstr>
      <vt:lpstr>Docker Image Pull: Pulls Layers</vt:lpstr>
      <vt:lpstr>Docker Volumes</vt:lpstr>
      <vt:lpstr>Why Use Volumes</vt:lpstr>
      <vt:lpstr>Section 3:  Networking</vt:lpstr>
      <vt:lpstr>What is Docker Bridge Networking</vt:lpstr>
      <vt:lpstr>Docker Bridge Networking and Port Mapping</vt:lpstr>
      <vt:lpstr>PowerPoint Presentation</vt:lpstr>
      <vt:lpstr>Docker Compose: Multi Container Applications</vt:lpstr>
      <vt:lpstr>Docker Compose: Multi Container Applications</vt:lpstr>
      <vt:lpstr>Docker Compose: Scale Container Applications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francis ruban</dc:creator>
  <cp:lastModifiedBy>francis ruban</cp:lastModifiedBy>
  <cp:revision>50</cp:revision>
  <dcterms:created xsi:type="dcterms:W3CDTF">2017-11-26T12:06:21Z</dcterms:created>
  <dcterms:modified xsi:type="dcterms:W3CDTF">2021-03-03T09:12:11Z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2017-11-26T00:00:00Z</vt:filetime>
  </property>
</Properties>
</file>