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90" r:id="rId6"/>
    <p:sldId id="294" r:id="rId7"/>
    <p:sldId id="287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C66D1-971E-4669-A790-3034DE4FD46D}" v="84" dt="2024-06-12T15:22:19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es Foley" userId="3e9f0f38-3083-438f-b55b-89413df519cb" providerId="ADAL" clId="{955C66D1-971E-4669-A790-3034DE4FD46D}"/>
    <pc:docChg chg="custSel modSld">
      <pc:chgData name="Johannes Foley" userId="3e9f0f38-3083-438f-b55b-89413df519cb" providerId="ADAL" clId="{955C66D1-971E-4669-A790-3034DE4FD46D}" dt="2024-06-12T15:22:19.629" v="121" actId="6549"/>
      <pc:docMkLst>
        <pc:docMk/>
      </pc:docMkLst>
      <pc:sldChg chg="modSp mod">
        <pc:chgData name="Johannes Foley" userId="3e9f0f38-3083-438f-b55b-89413df519cb" providerId="ADAL" clId="{955C66D1-971E-4669-A790-3034DE4FD46D}" dt="2024-06-12T15:22:19.629" v="121" actId="6549"/>
        <pc:sldMkLst>
          <pc:docMk/>
          <pc:sldMk cId="2024857999" sldId="294"/>
        </pc:sldMkLst>
        <pc:spChg chg="mod">
          <ac:chgData name="Johannes Foley" userId="3e9f0f38-3083-438f-b55b-89413df519cb" providerId="ADAL" clId="{955C66D1-971E-4669-A790-3034DE4FD46D}" dt="2024-06-12T15:16:32.658" v="9" actId="20577"/>
          <ac:spMkLst>
            <pc:docMk/>
            <pc:sldMk cId="2024857999" sldId="294"/>
            <ac:spMk id="2" creationId="{2C5533B7-3CD1-6FF3-B14A-4B8BC8040858}"/>
          </ac:spMkLst>
        </pc:spChg>
        <pc:spChg chg="mod">
          <ac:chgData name="Johannes Foley" userId="3e9f0f38-3083-438f-b55b-89413df519cb" providerId="ADAL" clId="{955C66D1-971E-4669-A790-3034DE4FD46D}" dt="2024-06-12T15:22:19.629" v="121" actId="6549"/>
          <ac:spMkLst>
            <pc:docMk/>
            <pc:sldMk cId="2024857999" sldId="294"/>
            <ac:spMk id="5" creationId="{74167276-FEED-11F0-607D-A831A5ABD611}"/>
          </ac:spMkLst>
        </pc:spChg>
        <pc:graphicFrameChg chg="modGraphic">
          <ac:chgData name="Johannes Foley" userId="3e9f0f38-3083-438f-b55b-89413df519cb" providerId="ADAL" clId="{955C66D1-971E-4669-A790-3034DE4FD46D}" dt="2024-06-12T15:21:42.681" v="115" actId="20577"/>
          <ac:graphicFrameMkLst>
            <pc:docMk/>
            <pc:sldMk cId="2024857999" sldId="294"/>
            <ac:graphicFrameMk id="4" creationId="{44DA5EE1-16DD-249C-A1CD-02A89BB18BA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9D82-A3F0-2E3A-3E90-E51B3A6CD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/>
              <a:t>Performance benchmark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066D3-2B5B-1AD0-310E-E37161E32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/>
              <a:t>12 June 2024</a:t>
            </a:r>
          </a:p>
        </p:txBody>
      </p:sp>
    </p:spTree>
    <p:extLst>
      <p:ext uri="{BB962C8B-B14F-4D97-AF65-F5344CB8AC3E}">
        <p14:creationId xmlns:p14="http://schemas.microsoft.com/office/powerpoint/2010/main" val="270143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A441-A3EB-C6BB-4528-8C77E90D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Current FTPS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6E5F9B0-6DB5-916A-F215-522434548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924848"/>
              </p:ext>
            </p:extLst>
          </p:nvPr>
        </p:nvGraphicFramePr>
        <p:xfrm>
          <a:off x="2202337" y="2195522"/>
          <a:ext cx="8101757" cy="163299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45685">
                  <a:extLst>
                    <a:ext uri="{9D8B030D-6E8A-4147-A177-3AD203B41FA5}">
                      <a16:colId xmlns:a16="http://schemas.microsoft.com/office/drawing/2014/main" val="578354616"/>
                    </a:ext>
                  </a:extLst>
                </a:gridCol>
                <a:gridCol w="2052024">
                  <a:extLst>
                    <a:ext uri="{9D8B030D-6E8A-4147-A177-3AD203B41FA5}">
                      <a16:colId xmlns:a16="http://schemas.microsoft.com/office/drawing/2014/main" val="379795404"/>
                    </a:ext>
                  </a:extLst>
                </a:gridCol>
                <a:gridCol w="2052024">
                  <a:extLst>
                    <a:ext uri="{9D8B030D-6E8A-4147-A177-3AD203B41FA5}">
                      <a16:colId xmlns:a16="http://schemas.microsoft.com/office/drawing/2014/main" val="3876605171"/>
                    </a:ext>
                  </a:extLst>
                </a:gridCol>
                <a:gridCol w="2052024">
                  <a:extLst>
                    <a:ext uri="{9D8B030D-6E8A-4147-A177-3AD203B41FA5}">
                      <a16:colId xmlns:a16="http://schemas.microsoft.com/office/drawing/2014/main" val="724707050"/>
                    </a:ext>
                  </a:extLst>
                </a:gridCol>
              </a:tblGrid>
              <a:tr h="79531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Type</a:t>
                      </a:r>
                    </a:p>
                  </a:txBody>
                  <a:tcPr marL="13473" marR="13473" marT="134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Ingestion Rate per Second</a:t>
                      </a:r>
                    </a:p>
                  </a:txBody>
                  <a:tcPr marL="13473" marR="13473" marT="134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Processing Rate per Second</a:t>
                      </a:r>
                    </a:p>
                  </a:txBody>
                  <a:tcPr marL="13473" marR="13473" marT="134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13473" marR="13473" marT="134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72059"/>
                  </a:ext>
                </a:extLst>
              </a:tr>
              <a:tr h="318462"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Messages</a:t>
                      </a:r>
                    </a:p>
                  </a:txBody>
                  <a:tcPr marL="13473" marR="13473" marT="13473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7,050.46</a:t>
                      </a:r>
                    </a:p>
                  </a:txBody>
                  <a:tcPr marL="13473" marR="13473" marT="13473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5,000.59</a:t>
                      </a:r>
                    </a:p>
                  </a:txBody>
                  <a:tcPr marL="13473" marR="13473" marT="13473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420,000.00</a:t>
                      </a:r>
                    </a:p>
                  </a:txBody>
                  <a:tcPr marL="13473" marR="13473" marT="13473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03885"/>
                  </a:ext>
                </a:extLst>
              </a:tr>
              <a:tr h="519224"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Transactions</a:t>
                      </a:r>
                    </a:p>
                  </a:txBody>
                  <a:tcPr marL="13473" marR="13473" marT="134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3,525.23</a:t>
                      </a:r>
                    </a:p>
                  </a:txBody>
                  <a:tcPr marL="13473" marR="13473" marT="134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2,500.29</a:t>
                      </a:r>
                    </a:p>
                  </a:txBody>
                  <a:tcPr marL="13473" marR="13473" marT="134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210,000.00</a:t>
                      </a:r>
                    </a:p>
                  </a:txBody>
                  <a:tcPr marL="13473" marR="13473" marT="134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995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61DEA0-7B44-DCFF-6FE6-106D3099DB37}"/>
              </a:ext>
            </a:extLst>
          </p:cNvPr>
          <p:cNvSpPr txBox="1"/>
          <p:nvPr/>
        </p:nvSpPr>
        <p:spPr>
          <a:xfrm>
            <a:off x="2162457" y="4435267"/>
            <a:ext cx="632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/>
              <a:t>It took the system 83.99 seconds to process all 420,000 messages</a:t>
            </a:r>
          </a:p>
        </p:txBody>
      </p:sp>
    </p:spTree>
    <p:extLst>
      <p:ext uri="{BB962C8B-B14F-4D97-AF65-F5344CB8AC3E}">
        <p14:creationId xmlns:p14="http://schemas.microsoft.com/office/powerpoint/2010/main" val="179669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33B7-3CD1-6FF3-B14A-4B8BC80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Timing Stats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DA5EE1-16DD-249C-A1CD-02A89BB18B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30520"/>
              </p:ext>
            </p:extLst>
          </p:nvPr>
        </p:nvGraphicFramePr>
        <p:xfrm>
          <a:off x="1451579" y="2094103"/>
          <a:ext cx="5514392" cy="18351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036">
                  <a:extLst>
                    <a:ext uri="{9D8B030D-6E8A-4147-A177-3AD203B41FA5}">
                      <a16:colId xmlns:a16="http://schemas.microsoft.com/office/drawing/2014/main" val="3199132192"/>
                    </a:ext>
                  </a:extLst>
                </a:gridCol>
                <a:gridCol w="541929">
                  <a:extLst>
                    <a:ext uri="{9D8B030D-6E8A-4147-A177-3AD203B41FA5}">
                      <a16:colId xmlns:a16="http://schemas.microsoft.com/office/drawing/2014/main" val="116761839"/>
                    </a:ext>
                  </a:extLst>
                </a:gridCol>
                <a:gridCol w="865503">
                  <a:extLst>
                    <a:ext uri="{9D8B030D-6E8A-4147-A177-3AD203B41FA5}">
                      <a16:colId xmlns:a16="http://schemas.microsoft.com/office/drawing/2014/main" val="2361095754"/>
                    </a:ext>
                  </a:extLst>
                </a:gridCol>
                <a:gridCol w="887515">
                  <a:extLst>
                    <a:ext uri="{9D8B030D-6E8A-4147-A177-3AD203B41FA5}">
                      <a16:colId xmlns:a16="http://schemas.microsoft.com/office/drawing/2014/main" val="2391398026"/>
                    </a:ext>
                  </a:extLst>
                </a:gridCol>
                <a:gridCol w="649789">
                  <a:extLst>
                    <a:ext uri="{9D8B030D-6E8A-4147-A177-3AD203B41FA5}">
                      <a16:colId xmlns:a16="http://schemas.microsoft.com/office/drawing/2014/main" val="3973957672"/>
                    </a:ext>
                  </a:extLst>
                </a:gridCol>
                <a:gridCol w="1457620">
                  <a:extLst>
                    <a:ext uri="{9D8B030D-6E8A-4147-A177-3AD203B41FA5}">
                      <a16:colId xmlns:a16="http://schemas.microsoft.com/office/drawing/2014/main" val="3478828431"/>
                    </a:ext>
                  </a:extLst>
                </a:gridCol>
              </a:tblGrid>
              <a:tr h="26217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in </a:t>
                      </a:r>
                      <a:r>
                        <a:rPr lang="en-ZA" sz="1400" u="none" strike="noStrike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90th Percentile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31537"/>
                  </a:ext>
                </a:extLst>
              </a:tr>
              <a:tr h="26217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TMS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2.47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1,384.91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12.65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8.06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18.82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021574"/>
                  </a:ext>
                </a:extLst>
              </a:tr>
              <a:tr h="26217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CRSP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0.07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28.87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0.16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154662"/>
                  </a:ext>
                </a:extLst>
              </a:tr>
              <a:tr h="26217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TP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1,424.01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0.33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2.26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033638"/>
                  </a:ext>
                </a:extLst>
              </a:tr>
              <a:tr h="26217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TADP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1.31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578.52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4.29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2.16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5.89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56030"/>
                  </a:ext>
                </a:extLst>
              </a:tr>
              <a:tr h="26217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Rule</a:t>
                      </a: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</a:t>
                      </a: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1,450.58</a:t>
                      </a: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5.44</a:t>
                      </a: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5.0</a:t>
                      </a:r>
                    </a:p>
                  </a:txBody>
                  <a:tcPr marL="26118" marR="26118" marT="261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26118" marR="26118" marT="2611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243071"/>
                  </a:ext>
                </a:extLst>
              </a:tr>
              <a:tr h="26217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Z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4.46</a:t>
                      </a:r>
                      <a:endParaRPr lang="en-Z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4,866.89</a:t>
                      </a:r>
                      <a:endParaRPr lang="en-Z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23.50</a:t>
                      </a:r>
                      <a:endParaRPr lang="en-Z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15.65</a:t>
                      </a:r>
                      <a:endParaRPr lang="en-Z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27.13</a:t>
                      </a:r>
                      <a:endParaRPr lang="en-Z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6118" marR="26118" marT="2611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7863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167276-FEED-11F0-607D-A831A5ABD611}"/>
              </a:ext>
            </a:extLst>
          </p:cNvPr>
          <p:cNvSpPr txBox="1"/>
          <p:nvPr/>
        </p:nvSpPr>
        <p:spPr>
          <a:xfrm>
            <a:off x="1358520" y="4634915"/>
            <a:ext cx="719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/>
              <a:t>On Average, transactions would take 23.5 </a:t>
            </a:r>
            <a:r>
              <a:rPr lang="en-ZA" err="1"/>
              <a:t>ms</a:t>
            </a:r>
            <a:r>
              <a:rPr lang="en-ZA"/>
              <a:t> to go through E2E processing</a:t>
            </a:r>
          </a:p>
        </p:txBody>
      </p:sp>
    </p:spTree>
    <p:extLst>
      <p:ext uri="{BB962C8B-B14F-4D97-AF65-F5344CB8AC3E}">
        <p14:creationId xmlns:p14="http://schemas.microsoft.com/office/powerpoint/2010/main" val="202485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C270-5DB9-DF8A-0FA8-B746D750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24281"/>
          </a:xfrm>
        </p:spPr>
        <p:txBody>
          <a:bodyPr/>
          <a:lstStyle/>
          <a:p>
            <a:r>
              <a:rPr lang="en-ZA"/>
              <a:t>Breakdown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04014FE-4A37-C814-6500-C6EC06CE0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29778"/>
              </p:ext>
            </p:extLst>
          </p:nvPr>
        </p:nvGraphicFramePr>
        <p:xfrm>
          <a:off x="1451579" y="2282491"/>
          <a:ext cx="5099860" cy="693420"/>
        </p:xfrm>
        <a:graphic>
          <a:graphicData uri="http://schemas.openxmlformats.org/drawingml/2006/table">
            <a:tbl>
              <a:tblPr/>
              <a:tblGrid>
                <a:gridCol w="1019972">
                  <a:extLst>
                    <a:ext uri="{9D8B030D-6E8A-4147-A177-3AD203B41FA5}">
                      <a16:colId xmlns:a16="http://schemas.microsoft.com/office/drawing/2014/main" val="1540615258"/>
                    </a:ext>
                  </a:extLst>
                </a:gridCol>
                <a:gridCol w="1019972">
                  <a:extLst>
                    <a:ext uri="{9D8B030D-6E8A-4147-A177-3AD203B41FA5}">
                      <a16:colId xmlns:a16="http://schemas.microsoft.com/office/drawing/2014/main" val="4022488025"/>
                    </a:ext>
                  </a:extLst>
                </a:gridCol>
                <a:gridCol w="1019972">
                  <a:extLst>
                    <a:ext uri="{9D8B030D-6E8A-4147-A177-3AD203B41FA5}">
                      <a16:colId xmlns:a16="http://schemas.microsoft.com/office/drawing/2014/main" val="3773930314"/>
                    </a:ext>
                  </a:extLst>
                </a:gridCol>
                <a:gridCol w="1019972">
                  <a:extLst>
                    <a:ext uri="{9D8B030D-6E8A-4147-A177-3AD203B41FA5}">
                      <a16:colId xmlns:a16="http://schemas.microsoft.com/office/drawing/2014/main" val="886461770"/>
                    </a:ext>
                  </a:extLst>
                </a:gridCol>
                <a:gridCol w="1019972">
                  <a:extLst>
                    <a:ext uri="{9D8B030D-6E8A-4147-A177-3AD203B41FA5}">
                      <a16:colId xmlns:a16="http://schemas.microsoft.com/office/drawing/2014/main" val="964207084"/>
                    </a:ext>
                  </a:extLst>
                </a:gridCol>
              </a:tblGrid>
              <a:tr h="346059"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JMeter Pod Count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Threads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Iterations per thread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Total iterations (Transactions)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Total Financial Transactions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06222"/>
                  </a:ext>
                </a:extLst>
              </a:tr>
              <a:tr h="198625"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100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210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420,000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210,000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17998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6B92600A-2E93-5069-43A1-B56AC7B1C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2120909"/>
            <a:ext cx="5099859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JMeter Setup: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5589F6F-F09D-FF78-5A01-AD4A166BB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963" y="2147483647"/>
            <a:ext cx="2082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ECDF57-A366-73FC-5B45-F24B077FF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07466"/>
              </p:ext>
            </p:extLst>
          </p:nvPr>
        </p:nvGraphicFramePr>
        <p:xfrm>
          <a:off x="1451577" y="3380689"/>
          <a:ext cx="8961390" cy="758190"/>
        </p:xfrm>
        <a:graphic>
          <a:graphicData uri="http://schemas.openxmlformats.org/drawingml/2006/table">
            <a:tbl>
              <a:tblPr/>
              <a:tblGrid>
                <a:gridCol w="896139">
                  <a:extLst>
                    <a:ext uri="{9D8B030D-6E8A-4147-A177-3AD203B41FA5}">
                      <a16:colId xmlns:a16="http://schemas.microsoft.com/office/drawing/2014/main" val="3464269748"/>
                    </a:ext>
                  </a:extLst>
                </a:gridCol>
                <a:gridCol w="896139">
                  <a:extLst>
                    <a:ext uri="{9D8B030D-6E8A-4147-A177-3AD203B41FA5}">
                      <a16:colId xmlns:a16="http://schemas.microsoft.com/office/drawing/2014/main" val="2158140648"/>
                    </a:ext>
                  </a:extLst>
                </a:gridCol>
                <a:gridCol w="896139">
                  <a:extLst>
                    <a:ext uri="{9D8B030D-6E8A-4147-A177-3AD203B41FA5}">
                      <a16:colId xmlns:a16="http://schemas.microsoft.com/office/drawing/2014/main" val="869158567"/>
                    </a:ext>
                  </a:extLst>
                </a:gridCol>
                <a:gridCol w="896139">
                  <a:extLst>
                    <a:ext uri="{9D8B030D-6E8A-4147-A177-3AD203B41FA5}">
                      <a16:colId xmlns:a16="http://schemas.microsoft.com/office/drawing/2014/main" val="12727796"/>
                    </a:ext>
                  </a:extLst>
                </a:gridCol>
                <a:gridCol w="896139">
                  <a:extLst>
                    <a:ext uri="{9D8B030D-6E8A-4147-A177-3AD203B41FA5}">
                      <a16:colId xmlns:a16="http://schemas.microsoft.com/office/drawing/2014/main" val="780225512"/>
                    </a:ext>
                  </a:extLst>
                </a:gridCol>
                <a:gridCol w="896139">
                  <a:extLst>
                    <a:ext uri="{9D8B030D-6E8A-4147-A177-3AD203B41FA5}">
                      <a16:colId xmlns:a16="http://schemas.microsoft.com/office/drawing/2014/main" val="4189311316"/>
                    </a:ext>
                  </a:extLst>
                </a:gridCol>
                <a:gridCol w="896139">
                  <a:extLst>
                    <a:ext uri="{9D8B030D-6E8A-4147-A177-3AD203B41FA5}">
                      <a16:colId xmlns:a16="http://schemas.microsoft.com/office/drawing/2014/main" val="3743799958"/>
                    </a:ext>
                  </a:extLst>
                </a:gridCol>
                <a:gridCol w="896139">
                  <a:extLst>
                    <a:ext uri="{9D8B030D-6E8A-4147-A177-3AD203B41FA5}">
                      <a16:colId xmlns:a16="http://schemas.microsoft.com/office/drawing/2014/main" val="3700452732"/>
                    </a:ext>
                  </a:extLst>
                </a:gridCol>
                <a:gridCol w="896139">
                  <a:extLst>
                    <a:ext uri="{9D8B030D-6E8A-4147-A177-3AD203B41FA5}">
                      <a16:colId xmlns:a16="http://schemas.microsoft.com/office/drawing/2014/main" val="1005318800"/>
                    </a:ext>
                  </a:extLst>
                </a:gridCol>
                <a:gridCol w="896139">
                  <a:extLst>
                    <a:ext uri="{9D8B030D-6E8A-4147-A177-3AD203B41FA5}">
                      <a16:colId xmlns:a16="http://schemas.microsoft.com/office/drawing/2014/main" val="521755094"/>
                    </a:ext>
                  </a:extLst>
                </a:gridCol>
              </a:tblGrid>
              <a:tr h="232310"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TMS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CRSP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# Rules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Rule Pods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# Typologies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TP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TADP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REDIS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>
                          <a:effectLst/>
                          <a:latin typeface="inherit"/>
                        </a:rPr>
                        <a:t>NATS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 b="1" err="1">
                          <a:effectLst/>
                          <a:latin typeface="inherit"/>
                        </a:rPr>
                        <a:t>ArangoDB</a:t>
                      </a:r>
                      <a:endParaRPr lang="en-ZA" sz="1100" b="1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648698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100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150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400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400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10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19589"/>
                  </a:ext>
                </a:extLst>
              </a:tr>
              <a:tr h="203221">
                <a:tc gridSpan="10">
                  <a:txBody>
                    <a:bodyPr/>
                    <a:lstStyle/>
                    <a:p>
                      <a:pPr fontAlgn="t"/>
                      <a:r>
                        <a:rPr lang="en-ZA" sz="900">
                          <a:effectLst/>
                          <a:latin typeface="inherit"/>
                        </a:rPr>
                        <a:t>* Each processor has a Worker Processor, e.g. Two instances of each service per Pod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ZA" sz="11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ZA" sz="11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ZA" sz="11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ZA" sz="11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ZA" sz="11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ZA" sz="11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ZA" sz="11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ZA" sz="11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ZA" sz="11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000303"/>
                  </a:ext>
                </a:extLst>
              </a:tr>
            </a:tbl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BE96F825-F3BF-A741-910F-FB3AECBB3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8" y="3215641"/>
            <a:ext cx="8961389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err="1">
                <a:solidFill>
                  <a:srgbClr val="333333"/>
                </a:solidFill>
                <a:latin typeface="inherit"/>
              </a:rPr>
              <a:t>Tazama</a:t>
            </a:r>
            <a:r>
              <a:rPr lang="en-US" altLang="en-US" sz="1100" b="1">
                <a:solidFill>
                  <a:srgbClr val="333333"/>
                </a:solidFill>
                <a:latin typeface="inherit"/>
              </a:rPr>
              <a:t>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Pod Counts: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31737A0-1190-19D4-5712-F27850D8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3" y="2147483647"/>
            <a:ext cx="2082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EBCC2-231D-CAD0-C4E6-5ABCB492C859}"/>
              </a:ext>
            </a:extLst>
          </p:cNvPr>
          <p:cNvSpPr txBox="1"/>
          <p:nvPr/>
        </p:nvSpPr>
        <p:spPr>
          <a:xfrm>
            <a:off x="1451577" y="4396807"/>
            <a:ext cx="8481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1,000 JMeter threads was submitting transaction pairs as quick as possible to 200 </a:t>
            </a:r>
            <a:r>
              <a:rPr lang="en-ZA" err="1"/>
              <a:t>Tazama</a:t>
            </a:r>
            <a:r>
              <a:rPr lang="en-ZA"/>
              <a:t> TMS APIs via Rest API.  As soon as one thread would complete, it would send another transaction pair to TMS.  This continued until each thread has submitted 210 transaction pairs.</a:t>
            </a:r>
          </a:p>
        </p:txBody>
      </p:sp>
    </p:spTree>
    <p:extLst>
      <p:ext uri="{BB962C8B-B14F-4D97-AF65-F5344CB8AC3E}">
        <p14:creationId xmlns:p14="http://schemas.microsoft.com/office/powerpoint/2010/main" val="133035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3FDD-70D0-7106-EDA7-C0FFC9AF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08087"/>
          </a:xfrm>
        </p:spPr>
        <p:txBody>
          <a:bodyPr/>
          <a:lstStyle/>
          <a:p>
            <a:r>
              <a:rPr lang="en-ZA"/>
              <a:t>Hardware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7E0605-327F-AD25-F9FE-01051609D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849572"/>
              </p:ext>
            </p:extLst>
          </p:nvPr>
        </p:nvGraphicFramePr>
        <p:xfrm>
          <a:off x="773046" y="1495515"/>
          <a:ext cx="5480170" cy="4303683"/>
        </p:xfrm>
        <a:graphic>
          <a:graphicData uri="http://schemas.openxmlformats.org/drawingml/2006/table">
            <a:tbl>
              <a:tblPr/>
              <a:tblGrid>
                <a:gridCol w="1096034">
                  <a:extLst>
                    <a:ext uri="{9D8B030D-6E8A-4147-A177-3AD203B41FA5}">
                      <a16:colId xmlns:a16="http://schemas.microsoft.com/office/drawing/2014/main" val="2441452703"/>
                    </a:ext>
                  </a:extLst>
                </a:gridCol>
                <a:gridCol w="1096034">
                  <a:extLst>
                    <a:ext uri="{9D8B030D-6E8A-4147-A177-3AD203B41FA5}">
                      <a16:colId xmlns:a16="http://schemas.microsoft.com/office/drawing/2014/main" val="3982096430"/>
                    </a:ext>
                  </a:extLst>
                </a:gridCol>
                <a:gridCol w="1096034">
                  <a:extLst>
                    <a:ext uri="{9D8B030D-6E8A-4147-A177-3AD203B41FA5}">
                      <a16:colId xmlns:a16="http://schemas.microsoft.com/office/drawing/2014/main" val="1087373275"/>
                    </a:ext>
                  </a:extLst>
                </a:gridCol>
                <a:gridCol w="1096034">
                  <a:extLst>
                    <a:ext uri="{9D8B030D-6E8A-4147-A177-3AD203B41FA5}">
                      <a16:colId xmlns:a16="http://schemas.microsoft.com/office/drawing/2014/main" val="3506716852"/>
                    </a:ext>
                  </a:extLst>
                </a:gridCol>
                <a:gridCol w="1096034">
                  <a:extLst>
                    <a:ext uri="{9D8B030D-6E8A-4147-A177-3AD203B41FA5}">
                      <a16:colId xmlns:a16="http://schemas.microsoft.com/office/drawing/2014/main" val="3162871282"/>
                    </a:ext>
                  </a:extLst>
                </a:gridCol>
              </a:tblGrid>
              <a:tr h="283883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Processor/Service Deployment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Node Spec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Node Count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Cost Per Hour $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Additional Notes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371015"/>
                  </a:ext>
                </a:extLst>
              </a:tr>
              <a:tr h="341133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Transaction Monitoring Service (TMS)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F32s v2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1.353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32 CPU / 64 gigs RAM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30082"/>
                  </a:ext>
                </a:extLst>
              </a:tr>
              <a:tr h="443047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Channel Router Setup Processor (CRSP)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F32s v2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1.353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32 CPU / 64 gigs RAM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62851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Typology Processor (TP)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F32s v2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1.353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32 CPU / 64 gigs RAM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104191"/>
                  </a:ext>
                </a:extLst>
              </a:tr>
              <a:tr h="544962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Transaction Aggregation Decisioning Processor (TADP)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F32s v2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1.353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32 CPU / 64 gigs RAM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306801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Rule processors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F32s v2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1.353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32 CPU / 64 gigs RAM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97872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Redis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F32s v2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1.353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32 CPU / 64 gigs RAM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26183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NATS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F32s v2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1.353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32 CPU / 64 gigs RAM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717935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ArangoDB (Config)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F32s v2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1.353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32 CPU / 64 gigs RAM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213563"/>
                  </a:ext>
                </a:extLst>
              </a:tr>
              <a:tr h="544962">
                <a:tc>
                  <a:txBody>
                    <a:bodyPr/>
                    <a:lstStyle/>
                    <a:p>
                      <a:pPr fontAlgn="t"/>
                      <a:r>
                        <a:rPr lang="en-US" sz="800" b="1">
                          <a:effectLst/>
                          <a:latin typeface="inherit"/>
                        </a:rPr>
                        <a:t>ArangoDB (History / Pseudonym and EvalResults)</a:t>
                      </a:r>
                      <a:endParaRPr lang="en-US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D96s_v5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4.86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96 CPU / 320 gigs RAM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864600"/>
                  </a:ext>
                </a:extLst>
              </a:tr>
              <a:tr h="157059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Total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40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68.70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68280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JMeter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D8as_V4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0.4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8 CPU / 32 gigs RAM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24848"/>
                  </a:ext>
                </a:extLst>
              </a:tr>
              <a:tr h="157059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Total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10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4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26393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Corends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D4s_V3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0.23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>
                          <a:effectLst/>
                          <a:latin typeface="inherit"/>
                        </a:rPr>
                        <a:t>4 CPU / 16 gigs RAM</a:t>
                      </a: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14238"/>
                  </a:ext>
                </a:extLst>
              </a:tr>
              <a:tr h="157059"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Total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4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800" b="1">
                          <a:effectLst/>
                          <a:latin typeface="inherit"/>
                        </a:rPr>
                        <a:t>0.92</a:t>
                      </a:r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ZA" sz="800">
                        <a:effectLst/>
                        <a:latin typeface="inherit"/>
                      </a:endParaRPr>
                    </a:p>
                  </a:txBody>
                  <a:tcPr marL="14533" marR="14533" marT="14533" marB="145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5411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63F6AE-0C51-C25B-BAFC-B219603A7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35822"/>
              </p:ext>
            </p:extLst>
          </p:nvPr>
        </p:nvGraphicFramePr>
        <p:xfrm>
          <a:off x="6792886" y="1512606"/>
          <a:ext cx="4261968" cy="1396947"/>
        </p:xfrm>
        <a:graphic>
          <a:graphicData uri="http://schemas.openxmlformats.org/drawingml/2006/table">
            <a:tbl>
              <a:tblPr/>
              <a:tblGrid>
                <a:gridCol w="1065492">
                  <a:extLst>
                    <a:ext uri="{9D8B030D-6E8A-4147-A177-3AD203B41FA5}">
                      <a16:colId xmlns:a16="http://schemas.microsoft.com/office/drawing/2014/main" val="2317257062"/>
                    </a:ext>
                  </a:extLst>
                </a:gridCol>
                <a:gridCol w="1065492">
                  <a:extLst>
                    <a:ext uri="{9D8B030D-6E8A-4147-A177-3AD203B41FA5}">
                      <a16:colId xmlns:a16="http://schemas.microsoft.com/office/drawing/2014/main" val="3421256580"/>
                    </a:ext>
                  </a:extLst>
                </a:gridCol>
                <a:gridCol w="1065492">
                  <a:extLst>
                    <a:ext uri="{9D8B030D-6E8A-4147-A177-3AD203B41FA5}">
                      <a16:colId xmlns:a16="http://schemas.microsoft.com/office/drawing/2014/main" val="2539482641"/>
                    </a:ext>
                  </a:extLst>
                </a:gridCol>
                <a:gridCol w="1065492">
                  <a:extLst>
                    <a:ext uri="{9D8B030D-6E8A-4147-A177-3AD203B41FA5}">
                      <a16:colId xmlns:a16="http://schemas.microsoft.com/office/drawing/2014/main" val="3364086336"/>
                    </a:ext>
                  </a:extLst>
                </a:gridCol>
              </a:tblGrid>
              <a:tr h="207618">
                <a:tc>
                  <a:txBody>
                    <a:bodyPr/>
                    <a:lstStyle/>
                    <a:p>
                      <a:pPr fontAlgn="t"/>
                      <a:r>
                        <a:rPr lang="en-ZA" sz="900" b="1">
                          <a:effectLst/>
                          <a:latin typeface="inherit"/>
                        </a:rPr>
                        <a:t>Database Component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900" b="1">
                          <a:effectLst/>
                          <a:latin typeface="inherit"/>
                        </a:rPr>
                        <a:t>Disk Type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900" b="1">
                          <a:effectLst/>
                          <a:latin typeface="inherit"/>
                        </a:rPr>
                        <a:t>Disk Count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900" b="1">
                          <a:effectLst/>
                          <a:latin typeface="inherit"/>
                        </a:rPr>
                        <a:t>Total Disk Price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56083"/>
                  </a:ext>
                </a:extLst>
              </a:tr>
              <a:tr h="330147">
                <a:tc>
                  <a:txBody>
                    <a:bodyPr/>
                    <a:lstStyle/>
                    <a:p>
                      <a:pPr fontAlgn="t"/>
                      <a:r>
                        <a:rPr lang="en-ZA" sz="900" b="1">
                          <a:effectLst/>
                          <a:latin typeface="inherit"/>
                        </a:rPr>
                        <a:t>Storage Account</a:t>
                      </a:r>
                      <a:endParaRPr lang="en-ZA" sz="9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ZA" sz="9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ZA" sz="9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900">
                          <a:effectLst/>
                          <a:latin typeface="inherit"/>
                        </a:rPr>
                        <a:t>0.00188 per GB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0799"/>
                  </a:ext>
                </a:extLst>
              </a:tr>
              <a:tr h="207618">
                <a:tc>
                  <a:txBody>
                    <a:bodyPr/>
                    <a:lstStyle/>
                    <a:p>
                      <a:pPr fontAlgn="t"/>
                      <a:r>
                        <a:rPr lang="en-ZA" sz="900" b="1">
                          <a:effectLst/>
                          <a:latin typeface="inherit"/>
                        </a:rPr>
                        <a:t>Managed Disks</a:t>
                      </a:r>
                      <a:endParaRPr lang="en-ZA" sz="9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900">
                          <a:effectLst/>
                          <a:latin typeface="inherit"/>
                        </a:rPr>
                        <a:t>SSD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90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900">
                          <a:effectLst/>
                          <a:latin typeface="inherit"/>
                        </a:rPr>
                        <a:t>0.000127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31168"/>
                  </a:ext>
                </a:extLst>
              </a:tr>
              <a:tr h="207618">
                <a:tc>
                  <a:txBody>
                    <a:bodyPr/>
                    <a:lstStyle/>
                    <a:p>
                      <a:pPr fontAlgn="t"/>
                      <a:r>
                        <a:rPr lang="en-ZA" sz="900" b="1">
                          <a:effectLst/>
                          <a:latin typeface="inherit"/>
                        </a:rPr>
                        <a:t>Managed Disks</a:t>
                      </a:r>
                      <a:endParaRPr lang="en-ZA" sz="900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900">
                          <a:effectLst/>
                          <a:latin typeface="inherit"/>
                        </a:rPr>
                        <a:t>Ultra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90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900">
                          <a:effectLst/>
                          <a:latin typeface="inherit"/>
                        </a:rPr>
                        <a:t>0.000085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317156"/>
                  </a:ext>
                </a:extLst>
              </a:tr>
              <a:tr h="207618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Total</a:t>
                      </a:r>
                      <a:endParaRPr lang="en-ZA" sz="900" b="0" i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4</a:t>
                      </a:r>
                      <a:endParaRPr lang="en-ZA" sz="900" b="0" i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900" b="0" i="0" kern="1200">
                          <a:solidFill>
                            <a:srgbClr val="333333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0.000508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57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9A0D-6C86-988F-F5C0-7B92DF96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7E3F51-279A-2EE8-EA7A-F19DE53FD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413193"/>
              </p:ext>
            </p:extLst>
          </p:nvPr>
        </p:nvGraphicFramePr>
        <p:xfrm>
          <a:off x="1816827" y="2329054"/>
          <a:ext cx="8001000" cy="2766060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72995208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481738243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38798653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416007251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ar(--font-heading, var(--font-body))"/>
                        </a:rPr>
                        <a:t>3 year Reserved Costing in USD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ZA" b="1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ZA" b="1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ZA" b="1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ZA" b="1">
                          <a:effectLst/>
                          <a:latin typeface="inherit"/>
                        </a:rPr>
                        <a:t>Spec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b="1">
                          <a:effectLst/>
                          <a:latin typeface="inherit"/>
                        </a:rPr>
                        <a:t>Node Count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b="1">
                          <a:effectLst/>
                          <a:latin typeface="inherit"/>
                        </a:rPr>
                        <a:t>Cost Per Month $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b="1">
                          <a:effectLst/>
                          <a:latin typeface="inherit"/>
                        </a:rPr>
                        <a:t>Additional Notes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4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ZA">
                          <a:effectLst/>
                          <a:latin typeface="inherit"/>
                        </a:rPr>
                        <a:t>Azure K8s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>
                          <a:effectLst/>
                          <a:latin typeface="inherit"/>
                        </a:rPr>
                        <a:t>483.25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>
                          <a:effectLst/>
                          <a:latin typeface="inherit"/>
                        </a:rPr>
                        <a:t>4 CPU / 16 gigs RAM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51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ZA">
                          <a:effectLst/>
                          <a:latin typeface="inherit"/>
                        </a:rPr>
                        <a:t>F32s v2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>
                          <a:effectLst/>
                          <a:latin typeface="inherit"/>
                        </a:rPr>
                        <a:t>37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>
                          <a:effectLst/>
                          <a:latin typeface="inherit"/>
                        </a:rPr>
                        <a:t>4,317.23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>
                          <a:effectLst/>
                          <a:latin typeface="inherit"/>
                        </a:rPr>
                        <a:t>32 CPU / 64 gigs RAM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1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ZA">
                          <a:effectLst/>
                          <a:latin typeface="inherit"/>
                        </a:rPr>
                        <a:t>D96s_v5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>
                          <a:effectLst/>
                          <a:latin typeface="inherit"/>
                        </a:rPr>
                        <a:t>13,393.99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>
                          <a:effectLst/>
                          <a:latin typeface="inherit"/>
                        </a:rPr>
                        <a:t>96 CPU / 320 gigs RAM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536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ZA" b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Total</a:t>
                      </a:r>
                      <a:endParaRPr lang="en-ZA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ZA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b="1">
                          <a:effectLst/>
                          <a:latin typeface="inherit"/>
                        </a:rPr>
                        <a:t>18,194.49</a:t>
                      </a:r>
                      <a:endParaRPr lang="en-ZA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ZA">
                        <a:effectLst/>
                        <a:latin typeface="inheri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6717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72C16BDA-3D71-81B6-4BE8-7EA1E86C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463" y="1245060375"/>
            <a:ext cx="2082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456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51298561826044ABEDECA0F00BBC9C" ma:contentTypeVersion="18" ma:contentTypeDescription="Create a new document." ma:contentTypeScope="" ma:versionID="11d814c7c8de7dd417e9f5185f45c593">
  <xsd:schema xmlns:xsd="http://www.w3.org/2001/XMLSchema" xmlns:xs="http://www.w3.org/2001/XMLSchema" xmlns:p="http://schemas.microsoft.com/office/2006/metadata/properties" xmlns:ns1="http://schemas.microsoft.com/sharepoint/v3" xmlns:ns3="ae31e4d0-6778-4f1a-b849-2a47db2b2f97" xmlns:ns4="151ca00c-3dbf-4a42-96da-4dded19d80cc" targetNamespace="http://schemas.microsoft.com/office/2006/metadata/properties" ma:root="true" ma:fieldsID="8c36549a422d2b2bfbf37b69b4d7e540" ns1:_="" ns3:_="" ns4:_="">
    <xsd:import namespace="http://schemas.microsoft.com/sharepoint/v3"/>
    <xsd:import namespace="ae31e4d0-6778-4f1a-b849-2a47db2b2f97"/>
    <xsd:import namespace="151ca00c-3dbf-4a42-96da-4dded19d80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1:_ip_UnifiedCompliancePolicyProperties" minOccurs="0"/>
                <xsd:element ref="ns1:_ip_UnifiedCompliancePolicyUIAc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1e4d0-6778-4f1a-b849-2a47db2b2f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ca00c-3dbf-4a42-96da-4dded19d80c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ae31e4d0-6778-4f1a-b849-2a47db2b2f97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6468A44-FDCC-4D6F-B011-71A6B45410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EB5FC-1DDD-4CEA-B178-39B4D1D7CD1E}">
  <ds:schemaRefs>
    <ds:schemaRef ds:uri="151ca00c-3dbf-4a42-96da-4dded19d80cc"/>
    <ds:schemaRef ds:uri="ae31e4d0-6778-4f1a-b849-2a47db2b2f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9BFF950-CE60-4922-925E-628582507048}">
  <ds:schemaRefs>
    <ds:schemaRef ds:uri="151ca00c-3dbf-4a42-96da-4dded19d80cc"/>
    <ds:schemaRef ds:uri="ae31e4d0-6778-4f1a-b849-2a47db2b2f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Gallery</vt:lpstr>
      <vt:lpstr>Performance benchmark update</vt:lpstr>
      <vt:lpstr>Current FTPS</vt:lpstr>
      <vt:lpstr>Timing Stats</vt:lpstr>
      <vt:lpstr>Breakdown</vt:lpstr>
      <vt:lpstr>Hardware</vt:lpstr>
      <vt:lpstr>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Nats update</dc:title>
  <dc:creator>Johannes Foley</dc:creator>
  <cp:revision>1</cp:revision>
  <dcterms:created xsi:type="dcterms:W3CDTF">2023-07-06T13:40:12Z</dcterms:created>
  <dcterms:modified xsi:type="dcterms:W3CDTF">2024-06-12T15:22:42Z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0x0101003551298561826044ABEDECA0F00BBC9C</vt:lpwstr>
  </property>
</Properties>
</file>