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63" r:id="rId2"/>
    <p:sldId id="268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A00"/>
    <a:srgbClr val="FF1111"/>
    <a:srgbClr val="FF4F4F"/>
    <a:srgbClr val="EF9F9F"/>
    <a:srgbClr val="FB2823"/>
    <a:srgbClr val="E03E3E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5A442-739A-4B86-A738-3A963329C77A}" v="10" dt="2023-02-13T15:00:3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02" autoAdjust="0"/>
  </p:normalViewPr>
  <p:slideViewPr>
    <p:cSldViewPr snapToGrid="0">
      <p:cViewPr varScale="1">
        <p:scale>
          <a:sx n="56" d="100"/>
          <a:sy n="56" d="100"/>
        </p:scale>
        <p:origin x="1000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0F5B-451C-2B4D-EF3A-FB316D70E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EAE40-AAAC-D8DC-34C7-0AA0C0363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27B8-E88A-4296-2F04-EE7262F9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Wednesday, February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286F-D4A5-6FB5-D0D5-A8C9CC5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0972-2910-6C38-91E3-2D30DB7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ADC6-210C-75AD-F681-96A1528F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8FFD-61FE-71A6-F413-C4F66FAF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534B-37D7-74E4-B768-4C16B5BA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8FB8-1F4A-DFBB-4644-1E7C430C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FBAA-EB0B-7D26-5F46-70E734E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33840-88AB-02A9-0BB2-D37C1605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C85E9-60BF-2F5F-D7E9-69955513A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CA09-9A60-6522-FE10-12766562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5A15-E18F-3CAE-7461-2E62A1E8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8D6A-20DA-54C5-8336-26D58579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F35-19C1-D658-09F4-E9063A9B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56D1-08E7-1B9A-5010-0C161237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F116-D434-2514-8ABE-85EC45D5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Wednesday, February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1DA1-8571-8087-04D0-8FC0E104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D208-501F-3E95-E764-7C31E36B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1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4B39-9B55-4E43-8032-D9EC0901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541FA-2FF5-E27D-6462-C9AD46E6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0317-4218-B747-1747-89911631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A6DD-481E-7F9F-5496-6D0D94F2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04C9-0C26-6D68-38F7-3741360F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D0F-F561-43AA-F0D8-0290429E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6D70-10E1-1AA1-7CF6-DC7AFCBDB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EC7DF-6945-3E3E-E1DC-CDF905DB9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F490-91A5-3A48-D844-1C2757BF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00710-0140-A643-5880-B3FB9539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634DF-170D-3DF5-0976-ED434E25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C148-EEA6-B2F5-EBB3-8DEB7923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58E3-F276-AB96-F073-01465D80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C5544-70CE-D5F5-CB75-B1455635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9CC2B-8F70-C78A-9983-A57D75B80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637EB-4B16-AF12-6001-4731754DB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7273F-1171-D54B-D65D-8D138D1A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701FD-9751-6B44-1191-D579F3B2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F2A2A-3373-1337-B107-9DB12A3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FEDC-F180-655F-4CF0-3CD6BA58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083DC-FADF-904F-E467-F9EB5D6D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ED618-FDE4-EAEF-44B1-FB71FA60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2E46-CA31-4337-1D2A-4A912711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9FC17-4AB9-69FF-8952-EAA5E45E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DB4EF-8AE3-DBFA-8B1F-200A6032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CD29B-98E7-A93F-D154-3AD40ABA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D3CC-EA27-BF1A-F2B5-73835B7D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085D-E970-6B79-0D91-5D36EBDB8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3198-107A-5BDC-4E72-C73F56FDF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B9B7-FA38-1050-B8FE-B5C1295B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CD72D-57BD-4A2C-5733-5B4AF300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E1CF4-B07E-7129-49B4-045EFFE4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25D-2739-3E1A-CC43-6C252871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BBD6F-A79B-A473-06B9-EF4D7D9F7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E145-C964-FC48-7170-0D403D84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654F-CC7A-F9FD-8238-ADEBCCF5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260B2-CE18-E64E-CACD-63BBD55A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FE124-9A99-F5E0-C7EC-F9E19FC4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AD7F6-E45C-3593-B20D-096D65AE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F92C2-2109-4002-3F62-39B598E6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05EB-E7B5-4959-5847-94107BA3A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February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037E-D7F9-0D83-C497-D5511116E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9D91-0084-1CFE-4E11-82B7BFFF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6E234C-55E6-8F5C-59A0-44C2B4D2F3A0}"/>
              </a:ext>
            </a:extLst>
          </p:cNvPr>
          <p:cNvSpPr/>
          <p:nvPr/>
        </p:nvSpPr>
        <p:spPr>
          <a:xfrm>
            <a:off x="2899905" y="516340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14335" y="-53516"/>
            <a:ext cx="769409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11500" b="1" cap="none" spc="0" dirty="0">
                <a:ln w="57150">
                  <a:solidFill>
                    <a:schemeClr val="bg1"/>
                  </a:solidFill>
                </a:ln>
                <a:solidFill>
                  <a:schemeClr val="accent4"/>
                </a:solidFill>
                <a:effectLst/>
                <a:latin typeface="Franklin Gothic Heavy" panose="020B0903020102020204" pitchFamily="34" charset="0"/>
              </a:rPr>
              <a:t>YELLEVATE</a:t>
            </a:r>
            <a:endParaRPr lang="en-US" sz="11500" b="1" cap="none" spc="0" dirty="0">
              <a:ln w="57150">
                <a:solidFill>
                  <a:schemeClr val="bg1"/>
                </a:solidFill>
              </a:ln>
              <a:solidFill>
                <a:schemeClr val="accent4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974" y="1274053"/>
            <a:ext cx="1005281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8800" b="1" cap="none" spc="0" dirty="0">
                <a:ln w="57150"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DISPUTE ANALYSIS</a:t>
            </a:r>
            <a:endParaRPr lang="en-US" sz="8800" b="1" cap="none" spc="0" dirty="0">
              <a:ln w="57150">
                <a:solidFill>
                  <a:schemeClr val="bg1"/>
                </a:solidFill>
              </a:ln>
              <a:solidFill>
                <a:srgbClr val="FF0000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05702" y="4954004"/>
            <a:ext cx="2148841" cy="3089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Carlo Velez</a:t>
            </a:r>
            <a:endParaRPr lang="en-PH" sz="16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34666" y="4966706"/>
            <a:ext cx="1812505" cy="3089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Dexter Aterrado</a:t>
            </a:r>
            <a:endParaRPr lang="en-PH" sz="1600" dirty="0">
              <a:latin typeface="Franklin Gothic Heavy" panose="020B09030201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0156" y="4966706"/>
            <a:ext cx="2231605" cy="3089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Renato Calma</a:t>
            </a:r>
            <a:endParaRPr lang="en-PH" sz="1600" dirty="0">
              <a:latin typeface="Franklin Gothic Heavy" panose="020B09030201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82843" y="5470611"/>
            <a:ext cx="2148840" cy="3089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Francis Domingo</a:t>
            </a:r>
            <a:endParaRPr lang="en-PH" sz="16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34666" y="5489342"/>
            <a:ext cx="1812505" cy="3089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Elve Tobias</a:t>
            </a:r>
            <a:endParaRPr lang="en-PH" sz="16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50155" y="5470611"/>
            <a:ext cx="2231605" cy="3089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Marrielle Magbutong</a:t>
            </a:r>
            <a:endParaRPr lang="en-PH" sz="16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0866" y="5993247"/>
            <a:ext cx="23723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FEBRUARY 16, 2023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89016" y="2503589"/>
            <a:ext cx="7299819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" panose="020B0603020102020204" pitchFamily="34" charset="0"/>
              </a:rPr>
              <a:t>PROJECT ASSIGNMENT # 1</a:t>
            </a:r>
          </a:p>
          <a:p>
            <a:pPr algn="ctr"/>
            <a:r>
              <a:rPr lang="en-US" sz="4400" b="1" dirty="0">
                <a:ln/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</a:rPr>
              <a:t>BATCH 7</a:t>
            </a:r>
          </a:p>
          <a:p>
            <a:pPr algn="ctr"/>
            <a:r>
              <a:rPr lang="en-US" sz="4400" b="1" dirty="0">
                <a:ln/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</a:rPr>
              <a:t>GROUP 19</a:t>
            </a:r>
          </a:p>
        </p:txBody>
      </p:sp>
    </p:spTree>
    <p:extLst>
      <p:ext uri="{BB962C8B-B14F-4D97-AF65-F5344CB8AC3E}">
        <p14:creationId xmlns:p14="http://schemas.microsoft.com/office/powerpoint/2010/main" val="52811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44F6F7-7725-5D7F-5088-55167CABC290}"/>
              </a:ext>
            </a:extLst>
          </p:cNvPr>
          <p:cNvSpPr/>
          <p:nvPr/>
        </p:nvSpPr>
        <p:spPr>
          <a:xfrm>
            <a:off x="0" y="932612"/>
            <a:ext cx="12196482" cy="5434231"/>
          </a:xfrm>
          <a:prstGeom prst="rect">
            <a:avLst/>
          </a:prstGeom>
          <a:solidFill>
            <a:schemeClr val="accent5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E234C-55E6-8F5C-59A0-44C2B4D2F3A0}"/>
              </a:ext>
            </a:extLst>
          </p:cNvPr>
          <p:cNvSpPr/>
          <p:nvPr/>
        </p:nvSpPr>
        <p:spPr>
          <a:xfrm>
            <a:off x="2960263" y="358552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0258" y="1254584"/>
            <a:ext cx="7975965" cy="44165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PH" sz="16600" b="1" dirty="0">
                <a:ln w="57150">
                  <a:solidFill>
                    <a:srgbClr val="002060"/>
                  </a:solidFill>
                  <a:prstDash val="solid"/>
                </a:ln>
                <a:solidFill>
                  <a:srgbClr val="EDBA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END</a:t>
            </a:r>
          </a:p>
          <a:p>
            <a:pPr algn="ctr"/>
            <a:r>
              <a:rPr lang="en-PH" sz="11500" b="1" dirty="0">
                <a:ln w="57150">
                  <a:solidFill>
                    <a:srgbClr val="00206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THANK YOU</a:t>
            </a:r>
            <a:endParaRPr lang="en-US" sz="11500" b="1" dirty="0">
              <a:ln w="57150">
                <a:solidFill>
                  <a:srgbClr val="00206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2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133" y="0"/>
            <a:ext cx="3211848" cy="6858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96979" y="0"/>
            <a:ext cx="3211848" cy="6858000"/>
          </a:xfrm>
          <a:prstGeom prst="rect">
            <a:avLst/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/>
          <p:cNvSpPr/>
          <p:nvPr/>
        </p:nvSpPr>
        <p:spPr>
          <a:xfrm>
            <a:off x="4452890" y="0"/>
            <a:ext cx="3211848" cy="6858000"/>
          </a:xfrm>
          <a:prstGeom prst="rect">
            <a:avLst/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320A5D-3BD2-B2B7-F3BA-45C59490ED53}"/>
              </a:ext>
            </a:extLst>
          </p:cNvPr>
          <p:cNvSpPr/>
          <p:nvPr/>
        </p:nvSpPr>
        <p:spPr>
          <a:xfrm>
            <a:off x="8709679" y="742637"/>
            <a:ext cx="3208886" cy="41050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643FFE-2473-5582-FC10-D8BED9E62A10}"/>
              </a:ext>
            </a:extLst>
          </p:cNvPr>
          <p:cNvSpPr/>
          <p:nvPr/>
        </p:nvSpPr>
        <p:spPr>
          <a:xfrm>
            <a:off x="4455854" y="742637"/>
            <a:ext cx="3208886" cy="41050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4F6F7-7725-5D7F-5088-55167CABC290}"/>
              </a:ext>
            </a:extLst>
          </p:cNvPr>
          <p:cNvSpPr/>
          <p:nvPr/>
        </p:nvSpPr>
        <p:spPr>
          <a:xfrm>
            <a:off x="242171" y="780981"/>
            <a:ext cx="3208886" cy="41050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E234C-55E6-8F5C-59A0-44C2B4D2F3A0}"/>
              </a:ext>
            </a:extLst>
          </p:cNvPr>
          <p:cNvSpPr/>
          <p:nvPr/>
        </p:nvSpPr>
        <p:spPr>
          <a:xfrm>
            <a:off x="2917535" y="303688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effectLst/>
            </a:endParaRP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2084E4A2-4DFA-DFBF-8249-AB2EC2BC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986"/>
          <a:stretch/>
        </p:blipFill>
        <p:spPr>
          <a:xfrm>
            <a:off x="8062669" y="334415"/>
            <a:ext cx="4452104" cy="4780948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CDF03569-0D07-2A1D-8D8A-632CE4C525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3"/>
          <a:stretch/>
        </p:blipFill>
        <p:spPr>
          <a:xfrm>
            <a:off x="3387313" y="920351"/>
            <a:ext cx="4998861" cy="43173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CE05E0-C283-A42A-E03B-39F0F64A49D6}"/>
              </a:ext>
            </a:extLst>
          </p:cNvPr>
          <p:cNvSpPr/>
          <p:nvPr/>
        </p:nvSpPr>
        <p:spPr>
          <a:xfrm>
            <a:off x="225571" y="5023010"/>
            <a:ext cx="3208885" cy="539318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UNSATISFIED CLIENTS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6A5641-2169-7EEB-A8D2-2E35103F5D6D}"/>
              </a:ext>
            </a:extLst>
          </p:cNvPr>
          <p:cNvSpPr/>
          <p:nvPr/>
        </p:nvSpPr>
        <p:spPr>
          <a:xfrm>
            <a:off x="4455854" y="5023009"/>
            <a:ext cx="3208884" cy="53931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DISPUTE LOST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7952C-5FAE-AA53-E0FE-1A1EA6D0A082}"/>
              </a:ext>
            </a:extLst>
          </p:cNvPr>
          <p:cNvSpPr/>
          <p:nvPr/>
        </p:nvSpPr>
        <p:spPr>
          <a:xfrm>
            <a:off x="8696979" y="5023009"/>
            <a:ext cx="3208884" cy="53931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REVENUE LOST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AE4118A-0133-1DC9-AD51-D7782481DA26}"/>
              </a:ext>
            </a:extLst>
          </p:cNvPr>
          <p:cNvSpPr/>
          <p:nvPr/>
        </p:nvSpPr>
        <p:spPr>
          <a:xfrm>
            <a:off x="3520676" y="5004198"/>
            <a:ext cx="897964" cy="575561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5BED0F1E-1862-179F-6B01-E6A6594569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57" r="26667" b="18266"/>
          <a:stretch/>
        </p:blipFill>
        <p:spPr>
          <a:xfrm>
            <a:off x="128490" y="806905"/>
            <a:ext cx="3344066" cy="4084599"/>
          </a:xfrm>
          <a:prstGeom prst="rect">
            <a:avLst/>
          </a:prstGeom>
          <a:ln>
            <a:noFill/>
          </a:ln>
        </p:spPr>
      </p:pic>
      <p:sp>
        <p:nvSpPr>
          <p:cNvPr id="17" name="Arrow: Right 31">
            <a:extLst>
              <a:ext uri="{FF2B5EF4-FFF2-40B4-BE49-F238E27FC236}">
                <a16:creationId xmlns:a16="http://schemas.microsoft.com/office/drawing/2014/main" id="{FAE4118A-0133-1DC9-AD51-D7782481DA26}"/>
              </a:ext>
            </a:extLst>
          </p:cNvPr>
          <p:cNvSpPr/>
          <p:nvPr/>
        </p:nvSpPr>
        <p:spPr>
          <a:xfrm>
            <a:off x="7731876" y="5004198"/>
            <a:ext cx="897964" cy="575561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2E7DBF2-0BE8-4A38-8E09-02AB215AC38D}"/>
              </a:ext>
            </a:extLst>
          </p:cNvPr>
          <p:cNvSpPr/>
          <p:nvPr/>
        </p:nvSpPr>
        <p:spPr>
          <a:xfrm>
            <a:off x="0" y="677873"/>
            <a:ext cx="12196482" cy="6180127"/>
          </a:xfrm>
          <a:prstGeom prst="rect">
            <a:avLst/>
          </a:prstGeom>
          <a:solidFill>
            <a:schemeClr val="accent5">
              <a:lumMod val="40000"/>
              <a:lumOff val="60000"/>
              <a:alpha val="3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9516DB6-2B0F-6684-5C37-E2FCACE45A20}"/>
              </a:ext>
            </a:extLst>
          </p:cNvPr>
          <p:cNvSpPr/>
          <p:nvPr/>
        </p:nvSpPr>
        <p:spPr>
          <a:xfrm>
            <a:off x="1921768" y="822162"/>
            <a:ext cx="8348461" cy="71332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5F65A-BD3C-43E2-ECDA-8BAD9EB30B78}"/>
              </a:ext>
            </a:extLst>
          </p:cNvPr>
          <p:cNvSpPr/>
          <p:nvPr/>
        </p:nvSpPr>
        <p:spPr>
          <a:xfrm>
            <a:off x="1921768" y="983420"/>
            <a:ext cx="840065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Invoice Processing Time per Country (AIPT)(Days) </a:t>
            </a:r>
            <a:r>
              <a:rPr lang="en-US" sz="2000" b="1" dirty="0">
                <a:ln/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D470D4-C35A-847D-FAC7-55456EF0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68" y="1546041"/>
            <a:ext cx="8348460" cy="47000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C36735-EECA-3F67-321B-CF38AF334F6E}"/>
              </a:ext>
            </a:extLst>
          </p:cNvPr>
          <p:cNvCxnSpPr/>
          <p:nvPr/>
        </p:nvCxnSpPr>
        <p:spPr>
          <a:xfrm>
            <a:off x="9326880" y="2602523"/>
            <a:ext cx="4079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86E0B-F78E-3A03-EF73-5447200D6578}"/>
              </a:ext>
            </a:extLst>
          </p:cNvPr>
          <p:cNvSpPr/>
          <p:nvPr/>
        </p:nvSpPr>
        <p:spPr>
          <a:xfrm>
            <a:off x="9727460" y="2274617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bg1"/>
                </a:solidFill>
                <a:effectLst/>
              </a:rPr>
              <a:t>26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19F74-56AC-5884-AC62-35150B450353}"/>
              </a:ext>
            </a:extLst>
          </p:cNvPr>
          <p:cNvCxnSpPr>
            <a:cxnSpLocks/>
          </p:cNvCxnSpPr>
          <p:nvPr/>
        </p:nvCxnSpPr>
        <p:spPr>
          <a:xfrm flipH="1">
            <a:off x="1623060" y="2353407"/>
            <a:ext cx="123629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17C6AA4-7EE2-C28A-65F8-A6D81ABD95FB}"/>
              </a:ext>
            </a:extLst>
          </p:cNvPr>
          <p:cNvSpPr/>
          <p:nvPr/>
        </p:nvSpPr>
        <p:spPr>
          <a:xfrm>
            <a:off x="283752" y="2229892"/>
            <a:ext cx="1526667" cy="2739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rgbClr val="FF0000"/>
                </a:solidFill>
              </a:rPr>
              <a:t>RUSSIA</a:t>
            </a:r>
            <a:r>
              <a:rPr lang="en-US" sz="2000" b="1" dirty="0">
                <a:ln/>
                <a:solidFill>
                  <a:srgbClr val="FF0000"/>
                </a:solidFill>
              </a:rPr>
              <a:t> </a:t>
            </a:r>
            <a:r>
              <a:rPr lang="en-US" sz="2000" b="1" dirty="0">
                <a:ln/>
              </a:rPr>
              <a:t>HAD THE LONGEST AIPT WHICH IS</a:t>
            </a:r>
            <a:r>
              <a:rPr lang="en-US" sz="2000" b="1" dirty="0">
                <a:ln/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b="1" dirty="0">
                <a:ln/>
                <a:solidFill>
                  <a:srgbClr val="FF0000"/>
                </a:solidFill>
              </a:rPr>
              <a:t>3</a:t>
            </a:r>
            <a:r>
              <a:rPr lang="en-US" sz="2800" b="1" dirty="0">
                <a:ln/>
                <a:solidFill>
                  <a:schemeClr val="bg1"/>
                </a:solidFill>
              </a:rPr>
              <a:t> </a:t>
            </a:r>
            <a:r>
              <a:rPr lang="en-US" sz="2000" b="1" dirty="0">
                <a:ln/>
              </a:rPr>
              <a:t>DAYS MORE THAN THE AVERAGE</a:t>
            </a:r>
            <a:endParaRPr lang="en-US" b="1" cap="none" spc="0" dirty="0">
              <a:ln/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35ADB0-6724-2EE3-9768-4C7AA0F065B4}"/>
              </a:ext>
            </a:extLst>
          </p:cNvPr>
          <p:cNvSpPr/>
          <p:nvPr/>
        </p:nvSpPr>
        <p:spPr>
          <a:xfrm>
            <a:off x="10665049" y="2076004"/>
            <a:ext cx="127475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rgbClr val="00B050"/>
                </a:solidFill>
              </a:rPr>
              <a:t>CHINA</a:t>
            </a:r>
            <a:r>
              <a:rPr lang="en-US" sz="2000" b="1" dirty="0">
                <a:ln/>
                <a:solidFill>
                  <a:srgbClr val="FF0000"/>
                </a:solidFill>
              </a:rPr>
              <a:t> </a:t>
            </a:r>
            <a:r>
              <a:rPr lang="en-US" sz="2000" b="1" dirty="0">
                <a:ln/>
              </a:rPr>
              <a:t>HAD THE SHORTEST </a:t>
            </a:r>
            <a:r>
              <a:rPr lang="en-US" sz="2000" b="1" dirty="0" err="1">
                <a:ln/>
              </a:rPr>
              <a:t>AIPT</a:t>
            </a:r>
            <a:r>
              <a:rPr lang="en-US" sz="2000" b="1" dirty="0">
                <a:ln/>
              </a:rPr>
              <a:t> WHICH IS </a:t>
            </a:r>
          </a:p>
          <a:p>
            <a:r>
              <a:rPr lang="en-US" sz="2800" b="1" dirty="0">
                <a:ln/>
                <a:solidFill>
                  <a:srgbClr val="00B050"/>
                </a:solidFill>
              </a:rPr>
              <a:t>3</a:t>
            </a:r>
            <a:r>
              <a:rPr lang="en-US" sz="2800" b="1" dirty="0">
                <a:ln/>
                <a:solidFill>
                  <a:schemeClr val="bg1"/>
                </a:solidFill>
              </a:rPr>
              <a:t> </a:t>
            </a:r>
            <a:r>
              <a:rPr lang="en-US" sz="2000" b="1" dirty="0">
                <a:ln/>
              </a:rPr>
              <a:t>DAYS LESS THAN THE AVERAGE</a:t>
            </a:r>
            <a:endParaRPr lang="en-US" b="1" cap="none" spc="0" dirty="0">
              <a:ln/>
              <a:effectLst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F6BBD9-88F2-09EE-C81B-CE0B844EFC18}"/>
              </a:ext>
            </a:extLst>
          </p:cNvPr>
          <p:cNvCxnSpPr/>
          <p:nvPr/>
        </p:nvCxnSpPr>
        <p:spPr>
          <a:xfrm>
            <a:off x="9643640" y="2893380"/>
            <a:ext cx="910060" cy="22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8423" y="5805121"/>
            <a:ext cx="518746" cy="25497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4444659" y="5853114"/>
            <a:ext cx="162510" cy="138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4266541" y="5853114"/>
            <a:ext cx="162510" cy="1386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/>
          <p:cNvSpPr/>
          <p:nvPr/>
        </p:nvSpPr>
        <p:spPr>
          <a:xfrm>
            <a:off x="111629" y="-27361"/>
            <a:ext cx="22621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bg1"/>
                </a:solidFill>
              </a:rPr>
              <a:t>FINDINGS</a:t>
            </a:r>
            <a:endParaRPr lang="en-US" sz="40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65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44F6F7-7725-5D7F-5088-55167CABC290}"/>
              </a:ext>
            </a:extLst>
          </p:cNvPr>
          <p:cNvSpPr/>
          <p:nvPr/>
        </p:nvSpPr>
        <p:spPr>
          <a:xfrm>
            <a:off x="3362178" y="0"/>
            <a:ext cx="8829822" cy="6858000"/>
          </a:xfrm>
          <a:prstGeom prst="rect">
            <a:avLst/>
          </a:prstGeom>
          <a:solidFill>
            <a:schemeClr val="accent5">
              <a:lumMod val="40000"/>
              <a:lumOff val="60000"/>
              <a:alpha val="3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9516DB6-2B0F-6684-5C37-E2FCACE45A20}"/>
              </a:ext>
            </a:extLst>
          </p:cNvPr>
          <p:cNvSpPr/>
          <p:nvPr/>
        </p:nvSpPr>
        <p:spPr>
          <a:xfrm>
            <a:off x="3609076" y="907055"/>
            <a:ext cx="8348461" cy="71332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5F65A-BD3C-43E2-ECDA-8BAD9EB30B78}"/>
              </a:ext>
            </a:extLst>
          </p:cNvPr>
          <p:cNvSpPr/>
          <p:nvPr/>
        </p:nvSpPr>
        <p:spPr>
          <a:xfrm>
            <a:off x="3856376" y="1017497"/>
            <a:ext cx="8452855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Dispute Settlement per Country ( Days) </a:t>
            </a:r>
            <a:r>
              <a:rPr lang="en-US" sz="2600" b="1" dirty="0">
                <a:ln/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1EA43-00FD-C842-9184-67D9285035A5}"/>
              </a:ext>
            </a:extLst>
          </p:cNvPr>
          <p:cNvSpPr/>
          <p:nvPr/>
        </p:nvSpPr>
        <p:spPr>
          <a:xfrm>
            <a:off x="123448" y="1751617"/>
            <a:ext cx="3238729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rgbClr val="FF0000"/>
                </a:solidFill>
              </a:rPr>
              <a:t>UNITED STATES</a:t>
            </a:r>
          </a:p>
          <a:p>
            <a:r>
              <a:rPr lang="en-US" sz="2800" b="1" dirty="0">
                <a:ln/>
                <a:solidFill>
                  <a:schemeClr val="bg1">
                    <a:lumMod val="85000"/>
                  </a:schemeClr>
                </a:solidFill>
              </a:rPr>
              <a:t>LEAD </a:t>
            </a:r>
            <a:r>
              <a:rPr lang="en-US" sz="2800" b="1" cap="none" spc="0" dirty="0">
                <a:ln/>
                <a:solidFill>
                  <a:schemeClr val="bg1">
                    <a:lumMod val="85000"/>
                  </a:schemeClr>
                </a:solidFill>
                <a:effectLst/>
              </a:rPr>
              <a:t>THE LONGEST TIME TO SETTLE </a:t>
            </a:r>
            <a:r>
              <a:rPr lang="en-US" sz="2800" b="1" dirty="0">
                <a:ln/>
                <a:solidFill>
                  <a:schemeClr val="bg1">
                    <a:lumMod val="85000"/>
                  </a:schemeClr>
                </a:solidFill>
              </a:rPr>
              <a:t>DISPUTES WHICH IS </a:t>
            </a:r>
            <a:r>
              <a:rPr lang="en-US" sz="6000" b="1" dirty="0">
                <a:ln/>
                <a:solidFill>
                  <a:srgbClr val="FF0000"/>
                </a:solidFill>
              </a:rPr>
              <a:t>4</a:t>
            </a:r>
            <a:r>
              <a:rPr lang="en-US" sz="6000" b="1" dirty="0">
                <a:ln/>
                <a:solidFill>
                  <a:schemeClr val="bg1"/>
                </a:solidFill>
              </a:rPr>
              <a:t> </a:t>
            </a:r>
            <a:r>
              <a:rPr lang="en-US" sz="2800" b="1" dirty="0">
                <a:ln/>
                <a:solidFill>
                  <a:schemeClr val="bg1">
                    <a:lumMod val="85000"/>
                  </a:schemeClr>
                </a:solidFill>
              </a:rPr>
              <a:t>DAYS MORE THAN THE AVERAGE</a:t>
            </a:r>
            <a:endParaRPr lang="en-US" sz="2800" b="1" cap="none" spc="0" dirty="0">
              <a:ln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5AA4B-0CF5-5723-A66A-5AF2E2306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"/>
          <a:stretch/>
        </p:blipFill>
        <p:spPr>
          <a:xfrm>
            <a:off x="3609077" y="1620382"/>
            <a:ext cx="8285744" cy="458347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E86D03-6089-4434-C788-0A5AAA18433C}"/>
              </a:ext>
            </a:extLst>
          </p:cNvPr>
          <p:cNvCxnSpPr/>
          <p:nvPr/>
        </p:nvCxnSpPr>
        <p:spPr>
          <a:xfrm>
            <a:off x="11015003" y="2489982"/>
            <a:ext cx="4079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02923" y="5776546"/>
            <a:ext cx="518746" cy="25497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/>
          <p:cNvSpPr/>
          <p:nvPr/>
        </p:nvSpPr>
        <p:spPr>
          <a:xfrm>
            <a:off x="6124576" y="5834063"/>
            <a:ext cx="162510" cy="118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123448" y="-1"/>
            <a:ext cx="22621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bg1"/>
                </a:solidFill>
              </a:rPr>
              <a:t>FINDINGS</a:t>
            </a:r>
            <a:endParaRPr lang="en-US" sz="40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5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0A4DAB-455F-42F7-A74C-304BE89C91D8}"/>
              </a:ext>
            </a:extLst>
          </p:cNvPr>
          <p:cNvSpPr/>
          <p:nvPr/>
        </p:nvSpPr>
        <p:spPr>
          <a:xfrm>
            <a:off x="0" y="677873"/>
            <a:ext cx="12196482" cy="6180127"/>
          </a:xfrm>
          <a:prstGeom prst="rect">
            <a:avLst/>
          </a:prstGeom>
          <a:solidFill>
            <a:schemeClr val="accent5">
              <a:lumMod val="40000"/>
              <a:lumOff val="60000"/>
              <a:alpha val="3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608B1128-018F-5771-371A-8A64EB492267}"/>
              </a:ext>
            </a:extLst>
          </p:cNvPr>
          <p:cNvSpPr/>
          <p:nvPr/>
        </p:nvSpPr>
        <p:spPr>
          <a:xfrm>
            <a:off x="320000" y="1153850"/>
            <a:ext cx="11397732" cy="842892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48655-1877-6F39-09C7-9EC7DE9FB44C}"/>
              </a:ext>
            </a:extLst>
          </p:cNvPr>
          <p:cNvSpPr/>
          <p:nvPr/>
        </p:nvSpPr>
        <p:spPr>
          <a:xfrm>
            <a:off x="113405" y="1249612"/>
            <a:ext cx="119064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i="0" dirty="0">
                <a:ln/>
                <a:solidFill>
                  <a:srgbClr val="FF0000"/>
                </a:solidFill>
                <a:latin typeface="Abadi" panose="020B0604020104020204" pitchFamily="34" charset="0"/>
              </a:rPr>
              <a:t>FRANCE</a:t>
            </a:r>
            <a:r>
              <a:rPr lang="en-US" sz="3200" b="1" i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400" b="1" i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IS DOMINATING IN TERMS OF DISPUTE LOSSES PER COUNTRY</a:t>
            </a:r>
            <a:endParaRPr lang="en-PH" sz="2400" b="1" dirty="0">
              <a:ln/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BA8A1-1E69-5D94-ECDB-ACC3B2C1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" y="1996740"/>
            <a:ext cx="5698866" cy="379339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4392DA-89AA-FB40-5B42-B439BB26A0F8}"/>
              </a:ext>
            </a:extLst>
          </p:cNvPr>
          <p:cNvSpPr/>
          <p:nvPr/>
        </p:nvSpPr>
        <p:spPr>
          <a:xfrm>
            <a:off x="1168261" y="2080531"/>
            <a:ext cx="42974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rtl="0">
              <a:defRPr sz="1600" b="1" i="0" u="none" strike="noStrike" kern="1200" baseline="0">
                <a:solidFill>
                  <a:srgbClr val="4472C4">
                    <a:lumMod val="60000"/>
                    <a:lumOff val="40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solidFill>
                  <a:schemeClr val="bg1"/>
                </a:solidFill>
              </a:rPr>
              <a:t>Lost Disputes per Country (Percentage)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E0C50-EF4F-0DBA-B177-113D5E12EF3D}"/>
              </a:ext>
            </a:extLst>
          </p:cNvPr>
          <p:cNvSpPr/>
          <p:nvPr/>
        </p:nvSpPr>
        <p:spPr>
          <a:xfrm>
            <a:off x="5130797" y="3323531"/>
            <a:ext cx="104420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4"/>
                </a:solidFill>
                <a:effectLst/>
              </a:rPr>
              <a:t>18%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B3A2AA-99D8-D131-6409-1E75ED82D51A}"/>
              </a:ext>
            </a:extLst>
          </p:cNvPr>
          <p:cNvSpPr/>
          <p:nvPr/>
        </p:nvSpPr>
        <p:spPr>
          <a:xfrm>
            <a:off x="319998" y="2096058"/>
            <a:ext cx="429412" cy="25550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48A46E-700D-0F2E-12CE-6CCFAE25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68" y="1996741"/>
            <a:ext cx="5735200" cy="37933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E4C169-BDA1-5615-E68F-338C0DFD95B2}"/>
              </a:ext>
            </a:extLst>
          </p:cNvPr>
          <p:cNvSpPr/>
          <p:nvPr/>
        </p:nvSpPr>
        <p:spPr>
          <a:xfrm>
            <a:off x="6057074" y="2046399"/>
            <a:ext cx="748331" cy="3051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BFC32-4FF0-3975-AC1F-8B4E8BDE262E}"/>
              </a:ext>
            </a:extLst>
          </p:cNvPr>
          <p:cNvSpPr/>
          <p:nvPr/>
        </p:nvSpPr>
        <p:spPr>
          <a:xfrm>
            <a:off x="6331141" y="2080531"/>
            <a:ext cx="52940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rtl="0">
              <a:defRPr sz="900" b="1" i="0" u="none" strike="noStrike" kern="1200" spc="100" baseline="0">
                <a:solidFill>
                  <a:srgbClr val="4472C4">
                    <a:lumMod val="60000"/>
                    <a:lumOff val="4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PH" sz="2000" dirty="0">
                <a:solidFill>
                  <a:schemeClr val="bg1"/>
                </a:solidFill>
              </a:rPr>
              <a:t>Total Losses From Disputes Per Country (%)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9D19A-D6BD-7058-771F-BBE4195A0DAD}"/>
              </a:ext>
            </a:extLst>
          </p:cNvPr>
          <p:cNvSpPr/>
          <p:nvPr/>
        </p:nvSpPr>
        <p:spPr>
          <a:xfrm>
            <a:off x="10906581" y="3660290"/>
            <a:ext cx="104420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2"/>
                </a:solidFill>
                <a:effectLst/>
              </a:rPr>
              <a:t>5%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3225" y="5549900"/>
            <a:ext cx="152400" cy="88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7144920" y="5516563"/>
            <a:ext cx="152400" cy="1095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218398" y="-37896"/>
            <a:ext cx="22621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bg1"/>
                </a:solidFill>
              </a:rPr>
              <a:t>FINDINGS</a:t>
            </a:r>
            <a:endParaRPr lang="en-US" sz="40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41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44F6F7-7725-5D7F-5088-55167CABC290}"/>
              </a:ext>
            </a:extLst>
          </p:cNvPr>
          <p:cNvSpPr/>
          <p:nvPr/>
        </p:nvSpPr>
        <p:spPr>
          <a:xfrm>
            <a:off x="0" y="677873"/>
            <a:ext cx="12196482" cy="6180127"/>
          </a:xfrm>
          <a:prstGeom prst="rect">
            <a:avLst/>
          </a:prstGeom>
          <a:solidFill>
            <a:schemeClr val="accent5">
              <a:lumMod val="40000"/>
              <a:lumOff val="60000"/>
              <a:alpha val="3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732E3-86ED-52DA-C14C-E06D6D7B3D7A}"/>
              </a:ext>
            </a:extLst>
          </p:cNvPr>
          <p:cNvSpPr/>
          <p:nvPr/>
        </p:nvSpPr>
        <p:spPr>
          <a:xfrm>
            <a:off x="200182" y="3139248"/>
            <a:ext cx="348024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i="1" cap="none" spc="0" dirty="0">
                <a:ln/>
                <a:effectLst/>
              </a:rPr>
              <a:t>Approximate</a:t>
            </a:r>
            <a:endParaRPr lang="en-US" sz="3200" i="1" cap="none" spc="0" dirty="0">
              <a:ln/>
              <a:effectLst/>
            </a:endParaRPr>
          </a:p>
          <a:p>
            <a:r>
              <a:rPr lang="en-US" sz="4000" b="1" cap="none" spc="0" dirty="0">
                <a:ln/>
                <a:effectLst/>
              </a:rPr>
              <a:t>TOTAL LOSS </a:t>
            </a:r>
          </a:p>
          <a:p>
            <a:r>
              <a:rPr lang="en-US" sz="4000" b="1" cap="none" spc="0" dirty="0">
                <a:ln/>
                <a:effectLst/>
              </a:rPr>
              <a:t>IN REVENUE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AB9C5-763A-F09B-7CA9-951D71E1D157}"/>
              </a:ext>
            </a:extLst>
          </p:cNvPr>
          <p:cNvSpPr/>
          <p:nvPr/>
        </p:nvSpPr>
        <p:spPr>
          <a:xfrm>
            <a:off x="78548" y="2364060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$700,000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E234C-55E6-8F5C-59A0-44C2B4D2F3A0}"/>
              </a:ext>
            </a:extLst>
          </p:cNvPr>
          <p:cNvSpPr/>
          <p:nvPr/>
        </p:nvSpPr>
        <p:spPr>
          <a:xfrm>
            <a:off x="2960263" y="358552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A2D41-B2FA-F73E-CD36-00DD2F1424D0}"/>
              </a:ext>
            </a:extLst>
          </p:cNvPr>
          <p:cNvSpPr/>
          <p:nvPr/>
        </p:nvSpPr>
        <p:spPr>
          <a:xfrm>
            <a:off x="2960262" y="932612"/>
            <a:ext cx="6840715" cy="7800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Total Losses From Disputes Per Country (USD)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6F522-F165-F4F9-EBD7-20C83465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63" y="1712686"/>
            <a:ext cx="6840715" cy="43252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E15D9D-1E98-CD34-20AE-E50748B5EEDC}"/>
              </a:ext>
            </a:extLst>
          </p:cNvPr>
          <p:cNvCxnSpPr>
            <a:cxnSpLocks/>
          </p:cNvCxnSpPr>
          <p:nvPr/>
        </p:nvCxnSpPr>
        <p:spPr>
          <a:xfrm>
            <a:off x="7094220" y="4716780"/>
            <a:ext cx="2839707" cy="148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400BF7-96AD-290F-6742-C465624E3061}"/>
              </a:ext>
            </a:extLst>
          </p:cNvPr>
          <p:cNvSpPr/>
          <p:nvPr/>
        </p:nvSpPr>
        <p:spPr>
          <a:xfrm>
            <a:off x="9956107" y="3752333"/>
            <a:ext cx="225807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cap="none" spc="0" dirty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FRANCE</a:t>
            </a:r>
            <a:r>
              <a:rPr lang="en-US" sz="2400" b="1" cap="none" spc="0" dirty="0">
                <a:ln/>
                <a:solidFill>
                  <a:schemeClr val="bg1"/>
                </a:solidFill>
                <a:effectLst/>
              </a:rPr>
              <a:t> </a:t>
            </a:r>
            <a:r>
              <a:rPr lang="en-US" sz="2400" b="1" cap="none" spc="0" dirty="0">
                <a:ln/>
                <a:effectLst/>
              </a:rPr>
              <a:t>IS THE PROPONENT OF THE LOSSES THAT </a:t>
            </a:r>
            <a:r>
              <a:rPr lang="en-US" sz="2400" b="1" cap="none" spc="0" dirty="0">
                <a:effectLst/>
              </a:rPr>
              <a:t>TAKES</a:t>
            </a:r>
            <a:r>
              <a:rPr lang="en-US" sz="2400" b="1" cap="none" spc="0" dirty="0">
                <a:ln/>
                <a:effectLst/>
              </a:rPr>
              <a:t> UP </a:t>
            </a:r>
            <a:r>
              <a:rPr lang="en-US" sz="2400" b="1" cap="none" spc="0" dirty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76% </a:t>
            </a:r>
            <a:r>
              <a:rPr lang="en-US" sz="2400" b="1" cap="none" spc="0" dirty="0">
                <a:ln/>
                <a:effectLst/>
              </a:rPr>
              <a:t>OF THE TOTAL REVENUE</a:t>
            </a:r>
            <a:r>
              <a:rPr lang="id-ID" sz="2400" b="1" cap="none" spc="0" dirty="0">
                <a:ln/>
                <a:effectLst/>
              </a:rPr>
              <a:t> </a:t>
            </a:r>
            <a:endParaRPr lang="en-US" sz="2400" b="1" cap="none" spc="0" dirty="0">
              <a:ln/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0182" y="-17313"/>
            <a:ext cx="22621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bg1"/>
                </a:solidFill>
              </a:rPr>
              <a:t>FINDINGS</a:t>
            </a:r>
            <a:endParaRPr lang="en-US" sz="40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0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000"/>
    </mc:Choice>
    <mc:Fallback xmlns="">
      <p:transition advTm="18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31DA98-15ED-440E-A515-236451662995}"/>
              </a:ext>
            </a:extLst>
          </p:cNvPr>
          <p:cNvSpPr/>
          <p:nvPr/>
        </p:nvSpPr>
        <p:spPr>
          <a:xfrm>
            <a:off x="0" y="677873"/>
            <a:ext cx="12196482" cy="6180127"/>
          </a:xfrm>
          <a:prstGeom prst="rect">
            <a:avLst/>
          </a:prstGeom>
          <a:solidFill>
            <a:schemeClr val="accent5">
              <a:lumMod val="40000"/>
              <a:lumOff val="60000"/>
              <a:alpha val="3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E234C-55E6-8F5C-59A0-44C2B4D2F3A0}"/>
              </a:ext>
            </a:extLst>
          </p:cNvPr>
          <p:cNvSpPr/>
          <p:nvPr/>
        </p:nvSpPr>
        <p:spPr>
          <a:xfrm>
            <a:off x="2966375" y="338232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BE4FC3-CEA6-4060-3AAD-EE28ACBC23CE}"/>
              </a:ext>
            </a:extLst>
          </p:cNvPr>
          <p:cNvSpPr/>
          <p:nvPr/>
        </p:nvSpPr>
        <p:spPr>
          <a:xfrm>
            <a:off x="372636" y="869173"/>
            <a:ext cx="1144672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07861A-09CE-DA3C-FCCE-2144E28B7ABB}"/>
              </a:ext>
            </a:extLst>
          </p:cNvPr>
          <p:cNvSpPr/>
          <p:nvPr/>
        </p:nvSpPr>
        <p:spPr>
          <a:xfrm>
            <a:off x="2618508" y="838394"/>
            <a:ext cx="72831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latin typeface="Calibri" panose="020F0502020204030204" pitchFamily="34" charset="0"/>
              </a:rPr>
              <a:t>Yearly Revenue Losses per </a:t>
            </a:r>
            <a:r>
              <a:rPr lang="en-US" sz="3200" b="1" dirty="0">
                <a:ln/>
                <a:latin typeface="Calibri" panose="020F0502020204030204" pitchFamily="34" charset="0"/>
              </a:rPr>
              <a:t>Country</a:t>
            </a:r>
            <a:endParaRPr lang="en-US" sz="3600" b="1" cap="none" spc="0" dirty="0">
              <a:ln/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31AE8-3ECB-3F37-F269-B8148807A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6" y="1453948"/>
            <a:ext cx="11458952" cy="484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A07473-3E5F-999A-CC39-64DBF2C25280}"/>
              </a:ext>
            </a:extLst>
          </p:cNvPr>
          <p:cNvSpPr/>
          <p:nvPr/>
        </p:nvSpPr>
        <p:spPr>
          <a:xfrm>
            <a:off x="2056162" y="1723277"/>
            <a:ext cx="1824229" cy="436686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B089D-3FD2-EA85-D4EE-142BACB1E973}"/>
              </a:ext>
            </a:extLst>
          </p:cNvPr>
          <p:cNvSpPr/>
          <p:nvPr/>
        </p:nvSpPr>
        <p:spPr>
          <a:xfrm>
            <a:off x="5807599" y="2551327"/>
            <a:ext cx="60239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i="0" u="none" strike="noStrike" cap="none" spc="0" dirty="0">
                <a:ln/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INCREASE IN REVENUE LOSSES ATTRIBUTED TO </a:t>
            </a:r>
            <a:r>
              <a:rPr lang="en-US" sz="2400" b="1" i="0" u="none" strike="noStrike" cap="none" spc="0" dirty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FRANCE</a:t>
            </a:r>
            <a:r>
              <a:rPr lang="en-US" sz="2400" b="1" i="0" u="none" strike="noStrike" cap="none" spc="0" dirty="0">
                <a:ln/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1" i="0" u="none" strike="noStrike" cap="none" spc="0" dirty="0">
                <a:ln/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IN YEAR </a:t>
            </a:r>
            <a:r>
              <a:rPr lang="en-US" sz="2400" b="1" i="0" u="none" strike="noStrike" cap="none" spc="0" dirty="0">
                <a:ln/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2021</a:t>
            </a:r>
            <a:r>
              <a:rPr lang="en-US" sz="2400" b="1" i="0" u="none" strike="noStrike" cap="none" spc="0" dirty="0">
                <a:ln/>
                <a:effectLst/>
                <a:latin typeface="Calibri" panose="020F0502020204030204" pitchFamily="34" charset="0"/>
              </a:rPr>
              <a:t> </a:t>
            </a:r>
            <a:r>
              <a:rPr lang="en-US" sz="2400" b="1" i="0" u="none" strike="noStrike" cap="none" spc="0" dirty="0">
                <a:ln/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COMPARED YEAR</a:t>
            </a:r>
            <a:r>
              <a:rPr lang="en-US" sz="2400" b="1" dirty="0">
                <a:ln/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2020</a:t>
            </a:r>
            <a:endParaRPr lang="en-US" sz="2400" b="1" cap="none" spc="0" dirty="0">
              <a:ln/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5AC86-ACB6-CC2E-511C-F8C8339E6BAE}"/>
              </a:ext>
            </a:extLst>
          </p:cNvPr>
          <p:cNvSpPr/>
          <p:nvPr/>
        </p:nvSpPr>
        <p:spPr>
          <a:xfrm>
            <a:off x="3803816" y="2412705"/>
            <a:ext cx="20906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i="0" u="none" strike="noStrike" cap="none" spc="0" dirty="0">
                <a:ln/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100%</a:t>
            </a:r>
            <a:endParaRPr lang="en-US" sz="6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582" y="-19264"/>
            <a:ext cx="22621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bg1"/>
                </a:solidFill>
              </a:rPr>
              <a:t>FINDINGS</a:t>
            </a:r>
            <a:endParaRPr lang="en-US" sz="40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59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41950F-111E-45EA-9F77-175AE5BE8368}"/>
              </a:ext>
            </a:extLst>
          </p:cNvPr>
          <p:cNvSpPr/>
          <p:nvPr/>
        </p:nvSpPr>
        <p:spPr>
          <a:xfrm>
            <a:off x="3362178" y="0"/>
            <a:ext cx="8829822" cy="6858000"/>
          </a:xfrm>
          <a:prstGeom prst="rect">
            <a:avLst/>
          </a:prstGeom>
          <a:solidFill>
            <a:schemeClr val="accent5">
              <a:lumMod val="40000"/>
              <a:lumOff val="60000"/>
              <a:alpha val="3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E234C-55E6-8F5C-59A0-44C2B4D2F3A0}"/>
              </a:ext>
            </a:extLst>
          </p:cNvPr>
          <p:cNvSpPr/>
          <p:nvPr/>
        </p:nvSpPr>
        <p:spPr>
          <a:xfrm>
            <a:off x="2955781" y="3364796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23D0D8-FD18-8A9B-9343-5E290E10952E}"/>
              </a:ext>
            </a:extLst>
          </p:cNvPr>
          <p:cNvSpPr/>
          <p:nvPr/>
        </p:nvSpPr>
        <p:spPr>
          <a:xfrm>
            <a:off x="598323" y="1285583"/>
            <a:ext cx="3383108" cy="46351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b="1" i="1" dirty="0">
                <a:cs typeface="Arial" panose="020B0604020202020204" pitchFamily="34" charset="0"/>
              </a:rPr>
              <a:t>       </a:t>
            </a:r>
            <a:r>
              <a:rPr lang="en-US" sz="3200" b="1" i="1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FRANCE CUSTOMERS CONTRIBUTE </a:t>
            </a:r>
            <a:r>
              <a:rPr lang="en-US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60%</a:t>
            </a:r>
            <a:r>
              <a:rPr lang="en-US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3200" b="1" i="1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OF THE COMPANY'S LOSSES FROM DISPUTES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23478-B114-5443-A1D4-17F4DAD2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400" y="711884"/>
            <a:ext cx="7899118" cy="54342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D23D74-ADF4-7295-2EF3-F648CF8742D6}"/>
              </a:ext>
            </a:extLst>
          </p:cNvPr>
          <p:cNvSpPr/>
          <p:nvPr/>
        </p:nvSpPr>
        <p:spPr>
          <a:xfrm>
            <a:off x="4668446" y="711884"/>
            <a:ext cx="842884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rtl="0">
              <a:defRPr sz="1400" b="0" i="0" u="none" strike="noStrike" kern="1200" spc="0" baseline="0">
                <a:solidFill>
                  <a:srgbClr val="4472C4">
                    <a:lumMod val="60000"/>
                    <a:lumOff val="40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Customers with Top Revenue Losses</a:t>
            </a:r>
          </a:p>
          <a:p>
            <a:pPr algn="ctr" rtl="0">
              <a:defRPr sz="1400" b="0" i="0" u="none" strike="noStrike" kern="1200" spc="0" baseline="0">
                <a:solidFill>
                  <a:srgbClr val="4472C4">
                    <a:lumMod val="60000"/>
                    <a:lumOff val="40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 from Disputes in France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610" y="3998"/>
            <a:ext cx="30089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bg1"/>
                </a:solidFill>
              </a:rPr>
              <a:t>CONCLUSION</a:t>
            </a:r>
            <a:endParaRPr lang="en-US" sz="40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3D0D8-FD18-8A9B-9343-5E290E10952E}"/>
              </a:ext>
            </a:extLst>
          </p:cNvPr>
          <p:cNvSpPr/>
          <p:nvPr/>
        </p:nvSpPr>
        <p:spPr>
          <a:xfrm>
            <a:off x="598323" y="811243"/>
            <a:ext cx="3383108" cy="14711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4641B-DDE7-4A49-A88E-000225CE06FF}"/>
              </a:ext>
            </a:extLst>
          </p:cNvPr>
          <p:cNvSpPr txBox="1"/>
          <p:nvPr/>
        </p:nvSpPr>
        <p:spPr>
          <a:xfrm>
            <a:off x="8096042" y="2051582"/>
            <a:ext cx="272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TOTAL: 414k LOSSES</a:t>
            </a: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15E00A-0EAA-4F40-B0C1-9118B3B884BD}"/>
              </a:ext>
            </a:extLst>
          </p:cNvPr>
          <p:cNvSpPr/>
          <p:nvPr/>
        </p:nvSpPr>
        <p:spPr>
          <a:xfrm>
            <a:off x="0" y="677873"/>
            <a:ext cx="12196482" cy="6180127"/>
          </a:xfrm>
          <a:prstGeom prst="rect">
            <a:avLst/>
          </a:prstGeom>
          <a:solidFill>
            <a:schemeClr val="accent5">
              <a:lumMod val="40000"/>
              <a:lumOff val="60000"/>
              <a:alpha val="3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E234C-55E6-8F5C-59A0-44C2B4D2F3A0}"/>
              </a:ext>
            </a:extLst>
          </p:cNvPr>
          <p:cNvSpPr/>
          <p:nvPr/>
        </p:nvSpPr>
        <p:spPr>
          <a:xfrm>
            <a:off x="2911991" y="381554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effectLst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21EDEC-1DB5-4B0D-90B0-6D8BABDBD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4419" r="72694" b="911"/>
          <a:stretch/>
        </p:blipFill>
        <p:spPr>
          <a:xfrm>
            <a:off x="284573" y="1500230"/>
            <a:ext cx="2299543" cy="190917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21EDEC-1DB5-4B0D-90B0-6D8BABDBD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7" t="670" r="51476" b="4659"/>
          <a:stretch/>
        </p:blipFill>
        <p:spPr>
          <a:xfrm>
            <a:off x="3388256" y="1500230"/>
            <a:ext cx="2299543" cy="190917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21EDEC-1DB5-4B0D-90B0-6D8BABDBD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4" t="302" r="4508" b="1864"/>
          <a:stretch/>
        </p:blipFill>
        <p:spPr>
          <a:xfrm>
            <a:off x="9595622" y="1506968"/>
            <a:ext cx="2299543" cy="1902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88255" y="3615489"/>
            <a:ext cx="229954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/>
              <a:t>CONFIRM THE BASES ON WHY THESE CUSTOMERS HAVE DISPUTED</a:t>
            </a:r>
            <a:endParaRPr lang="en-US" sz="2000" b="1" dirty="0">
              <a:ln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0339" y="3589925"/>
            <a:ext cx="23358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600" b="1" dirty="0"/>
              <a:t>INVESTIGATE THE IDENTIFIED</a:t>
            </a:r>
            <a:r>
              <a:rPr lang="en-US" sz="2800" b="1" dirty="0">
                <a:solidFill>
                  <a:srgbClr val="FF0000"/>
                </a:solidFill>
              </a:rPr>
              <a:t> 8 </a:t>
            </a:r>
          </a:p>
          <a:p>
            <a:r>
              <a:rPr lang="en-US" sz="1600" b="1" dirty="0"/>
              <a:t>CUSTOMERS IN FRANCE THAT CONTRIBUTE TO THE SIGNIFICANT NUMBER OF LOSSES</a:t>
            </a:r>
            <a:endParaRPr lang="en-US" b="1" dirty="0">
              <a:ln/>
              <a:latin typeface="Franklin Gothic Medium" panose="020B0603020102020204" pitchFamily="34" charset="0"/>
            </a:endParaRPr>
          </a:p>
        </p:txBody>
      </p:sp>
      <p:pic>
        <p:nvPicPr>
          <p:cNvPr id="13" name="Content Placeholder 13" descr="Logo&#10;&#10;Description automatically generated">
            <a:extLst>
              <a:ext uri="{FF2B5EF4-FFF2-40B4-BE49-F238E27FC236}">
                <a16:creationId xmlns:a16="http://schemas.microsoft.com/office/drawing/2014/main" id="{07513429-A5D6-4BF7-A844-400D65FEF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1" t="14415" r="1894" b="3730"/>
          <a:stretch/>
        </p:blipFill>
        <p:spPr>
          <a:xfrm>
            <a:off x="6491939" y="1506968"/>
            <a:ext cx="2299543" cy="19091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74046" y="3615488"/>
            <a:ext cx="229954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/>
              <a:t>CONFIRM THE REASONS WHY THE COMPANY LOST TO THESE DISPUTES</a:t>
            </a:r>
            <a:endParaRPr lang="en-US" sz="2000" b="1" dirty="0">
              <a:ln/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84520" y="3538545"/>
            <a:ext cx="2299545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/>
              <a:t>PROVIDE UPDATED FILE INDICATING DISPUTES DRIVERS FOR FURTHER ANALYSIS</a:t>
            </a:r>
            <a:endParaRPr lang="en-US" sz="2000" b="1" dirty="0">
              <a:ln/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54803" y="14523"/>
            <a:ext cx="47138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bg1"/>
                </a:solidFill>
              </a:rPr>
              <a:t>RECOMMENDATIONS</a:t>
            </a:r>
            <a:endParaRPr lang="en-US" sz="40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6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260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Franklin Gothic Heavy</vt:lpstr>
      <vt:lpstr>Franklin Gothic Medium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Naning Mariano</dc:creator>
  <cp:lastModifiedBy>Carlo Paolo Velez</cp:lastModifiedBy>
  <cp:revision>36</cp:revision>
  <dcterms:created xsi:type="dcterms:W3CDTF">2023-02-13T11:32:58Z</dcterms:created>
  <dcterms:modified xsi:type="dcterms:W3CDTF">2023-02-15T09:21:28Z</dcterms:modified>
</cp:coreProperties>
</file>