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304" r:id="rId3"/>
    <p:sldId id="257" r:id="rId4"/>
    <p:sldId id="258" r:id="rId5"/>
    <p:sldId id="259" r:id="rId6"/>
    <p:sldId id="260" r:id="rId7"/>
    <p:sldId id="261" r:id="rId8"/>
    <p:sldId id="262" r:id="rId9"/>
    <p:sldId id="297"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303" r:id="rId32"/>
    <p:sldId id="294" r:id="rId33"/>
    <p:sldId id="295" r:id="rId34"/>
    <p:sldId id="296" r:id="rId35"/>
    <p:sldId id="293" r:id="rId36"/>
    <p:sldId id="301" r:id="rId37"/>
    <p:sldId id="302" r:id="rId38"/>
    <p:sldId id="284" r:id="rId39"/>
    <p:sldId id="285" r:id="rId40"/>
    <p:sldId id="286" r:id="rId41"/>
    <p:sldId id="287" r:id="rId42"/>
    <p:sldId id="288" r:id="rId43"/>
    <p:sldId id="289" r:id="rId44"/>
    <p:sldId id="300" r:id="rId45"/>
    <p:sldId id="290" r:id="rId46"/>
    <p:sldId id="291" r:id="rId47"/>
    <p:sldId id="292"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4" d="100"/>
          <a:sy n="64" d="100"/>
        </p:scale>
        <p:origin x="-1554" y="-2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D8BD707-D9CF-40AE-B4C6-C98DA3205C09}" type="datetimeFigureOut">
              <a:rPr lang="en-US" smtClean="0"/>
              <a:pPr/>
              <a:t>9/22/2016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8BD707-D9CF-40AE-B4C6-C98DA3205C09}" type="datetimeFigureOut">
              <a:rPr lang="en-US" smtClean="0"/>
              <a:pPr/>
              <a:t>9/22/2016</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SAKAI</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881871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828800"/>
            <a:ext cx="7408333" cy="4297363"/>
          </a:xfrm>
        </p:spPr>
        <p:txBody>
          <a:bodyPr/>
          <a:lstStyle/>
          <a:p>
            <a:r>
              <a:rPr lang="en-US" sz="2000" dirty="0" smtClean="0">
                <a:latin typeface="Times New Roman" panose="02020603050405020304" pitchFamily="18" charset="0"/>
                <a:cs typeface="Times New Roman" panose="02020603050405020304" pitchFamily="18" charset="0"/>
              </a:rPr>
              <a:t>Includes “My messages” and “Compose message”.</a:t>
            </a:r>
          </a:p>
          <a:p>
            <a:r>
              <a:rPr lang="en-US" sz="2000" dirty="0" smtClean="0">
                <a:latin typeface="Times New Roman" panose="02020603050405020304" pitchFamily="18" charset="0"/>
                <a:cs typeface="Times New Roman" panose="02020603050405020304" pitchFamily="18" charset="0"/>
              </a:rPr>
              <a:t>My messages displays as the message inbox.</a:t>
            </a:r>
          </a:p>
          <a:p>
            <a:r>
              <a:rPr lang="en-US" sz="2000" dirty="0" smtClean="0">
                <a:latin typeface="Times New Roman" panose="02020603050405020304" pitchFamily="18" charset="0"/>
                <a:cs typeface="Times New Roman" panose="02020603050405020304" pitchFamily="18" charset="0"/>
              </a:rPr>
              <a:t>Compose message is for sending message to other connections.</a:t>
            </a:r>
          </a:p>
          <a:p>
            <a:endParaRPr lang="en-US" dirty="0"/>
          </a:p>
        </p:txBody>
      </p:sp>
      <p:sp>
        <p:nvSpPr>
          <p:cNvPr id="3" name="Title 2"/>
          <p:cNvSpPr>
            <a:spLocks noGrp="1"/>
          </p:cNvSpPr>
          <p:nvPr>
            <p:ph type="title"/>
          </p:nvPr>
        </p:nvSpPr>
        <p:spPr/>
        <p:txBody>
          <a:bodyPr/>
          <a:lstStyle/>
          <a:p>
            <a:r>
              <a:rPr lang="en-US" dirty="0" smtClean="0"/>
              <a:t>MESSAGES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3048001"/>
            <a:ext cx="4915586" cy="3591372"/>
          </a:xfrm>
          <a:prstGeom prst="rect">
            <a:avLst/>
          </a:prstGeom>
        </p:spPr>
      </p:pic>
    </p:spTree>
    <p:extLst>
      <p:ext uri="{BB962C8B-B14F-4D97-AF65-F5344CB8AC3E}">
        <p14:creationId xmlns:p14="http://schemas.microsoft.com/office/powerpoint/2010/main" val="847730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05000"/>
            <a:ext cx="7408333" cy="4724400"/>
          </a:xfrm>
        </p:spPr>
        <p:txBody>
          <a:bodyPr/>
          <a:lstStyle/>
          <a:p>
            <a:r>
              <a:rPr lang="en-US" sz="1800" dirty="0" smtClean="0">
                <a:latin typeface="Times New Roman" panose="02020603050405020304" pitchFamily="18" charset="0"/>
                <a:cs typeface="Times New Roman" panose="02020603050405020304" pitchFamily="18" charset="0"/>
              </a:rPr>
              <a:t>SEARCH is redirected by the “SEARCH CONNECTION” of CONNECTIONS tab.</a:t>
            </a:r>
          </a:p>
          <a:p>
            <a:endParaRPr lang="en-US" dirty="0"/>
          </a:p>
        </p:txBody>
      </p:sp>
      <p:sp>
        <p:nvSpPr>
          <p:cNvPr id="3" name="Title 2"/>
          <p:cNvSpPr>
            <a:spLocks noGrp="1"/>
          </p:cNvSpPr>
          <p:nvPr>
            <p:ph type="title"/>
          </p:nvPr>
        </p:nvSpPr>
        <p:spPr/>
        <p:txBody>
          <a:bodyPr/>
          <a:lstStyle/>
          <a:p>
            <a:r>
              <a:rPr lang="en-US" dirty="0" smtClean="0"/>
              <a:t>SEARCH</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705" y="2590800"/>
            <a:ext cx="7268589" cy="4267200"/>
          </a:xfrm>
          <a:prstGeom prst="rect">
            <a:avLst/>
          </a:prstGeom>
        </p:spPr>
      </p:pic>
    </p:spTree>
    <p:extLst>
      <p:ext uri="{BB962C8B-B14F-4D97-AF65-F5344CB8AC3E}">
        <p14:creationId xmlns:p14="http://schemas.microsoft.com/office/powerpoint/2010/main" val="1050195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752600"/>
            <a:ext cx="7408333" cy="4373563"/>
          </a:xfrm>
        </p:spPr>
        <p:txBody>
          <a:bodyPr/>
          <a:lstStyle/>
          <a:p>
            <a:r>
              <a:rPr lang="en-US" sz="2000" dirty="0" smtClean="0">
                <a:latin typeface="Times New Roman" panose="02020603050405020304" pitchFamily="18" charset="0"/>
                <a:cs typeface="Times New Roman" panose="02020603050405020304" pitchFamily="18" charset="0"/>
              </a:rPr>
              <a:t>The privacy of the user profile’s information  can be changed.</a:t>
            </a:r>
          </a:p>
          <a:p>
            <a:endParaRPr lang="en-US" dirty="0"/>
          </a:p>
        </p:txBody>
      </p:sp>
      <p:sp>
        <p:nvSpPr>
          <p:cNvPr id="3" name="Title 2"/>
          <p:cNvSpPr>
            <a:spLocks noGrp="1"/>
          </p:cNvSpPr>
          <p:nvPr>
            <p:ph type="title"/>
          </p:nvPr>
        </p:nvSpPr>
        <p:spPr/>
        <p:txBody>
          <a:bodyPr/>
          <a:lstStyle/>
          <a:p>
            <a:r>
              <a:rPr lang="en-US" dirty="0" smtClean="0"/>
              <a:t>PRIVACY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652" y="2286000"/>
            <a:ext cx="8030696" cy="4267200"/>
          </a:xfrm>
          <a:prstGeom prst="rect">
            <a:avLst/>
          </a:prstGeom>
        </p:spPr>
      </p:pic>
    </p:spTree>
    <p:extLst>
      <p:ext uri="{BB962C8B-B14F-4D97-AF65-F5344CB8AC3E}">
        <p14:creationId xmlns:p14="http://schemas.microsoft.com/office/powerpoint/2010/main" val="26503045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752600"/>
            <a:ext cx="7408333" cy="5105400"/>
          </a:xfrm>
        </p:spPr>
        <p:txBody>
          <a:bodyPr/>
          <a:lstStyle/>
          <a:p>
            <a:r>
              <a:rPr lang="en-US" sz="1800" dirty="0" smtClean="0">
                <a:latin typeface="Times New Roman" panose="02020603050405020304" pitchFamily="18" charset="0"/>
                <a:cs typeface="Times New Roman" panose="02020603050405020304" pitchFamily="18" charset="0"/>
              </a:rPr>
              <a:t>Controls email notifications setting, profile image setting, and widget setting, and subscribes the twitter account for updating status updates to Twitter.</a:t>
            </a:r>
          </a:p>
          <a:p>
            <a:endParaRPr lang="en-US" dirty="0"/>
          </a:p>
        </p:txBody>
      </p:sp>
      <p:sp>
        <p:nvSpPr>
          <p:cNvPr id="3" name="Title 2"/>
          <p:cNvSpPr>
            <a:spLocks noGrp="1"/>
          </p:cNvSpPr>
          <p:nvPr>
            <p:ph type="title"/>
          </p:nvPr>
        </p:nvSpPr>
        <p:spPr/>
        <p:txBody>
          <a:bodyPr/>
          <a:lstStyle/>
          <a:p>
            <a:r>
              <a:rPr lang="en-US" dirty="0" smtClean="0"/>
              <a:t>PREFERENES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126" y="2590800"/>
            <a:ext cx="7325747" cy="4267200"/>
          </a:xfrm>
          <a:prstGeom prst="rect">
            <a:avLst/>
          </a:prstGeom>
        </p:spPr>
      </p:pic>
    </p:spTree>
    <p:extLst>
      <p:ext uri="{BB962C8B-B14F-4D97-AF65-F5344CB8AC3E}">
        <p14:creationId xmlns:p14="http://schemas.microsoft.com/office/powerpoint/2010/main" val="40065404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752600"/>
            <a:ext cx="7408333" cy="5257800"/>
          </a:xfrm>
        </p:spPr>
        <p:txBody>
          <a:bodyPr>
            <a:normAutofit/>
          </a:bodyPr>
          <a:lstStyle/>
          <a:p>
            <a:r>
              <a:rPr lang="en-US" sz="1800" dirty="0" smtClean="0">
                <a:latin typeface="Times New Roman" panose="02020603050405020304" pitchFamily="18" charset="0"/>
                <a:cs typeface="Times New Roman" panose="02020603050405020304" pitchFamily="18" charset="0"/>
              </a:rPr>
              <a:t>Includes “My Current Sites” and “Joinable Sites”.</a:t>
            </a:r>
          </a:p>
          <a:p>
            <a:r>
              <a:rPr lang="en-US" sz="1800" dirty="0" smtClean="0">
                <a:latin typeface="Times New Roman" panose="02020603050405020304" pitchFamily="18" charset="0"/>
                <a:cs typeface="Times New Roman" panose="02020603050405020304" pitchFamily="18" charset="0"/>
              </a:rPr>
              <a:t>My current sites shows the worksite that the user is in as a member.</a:t>
            </a:r>
          </a:p>
          <a:p>
            <a:r>
              <a:rPr lang="en-US" sz="1800" dirty="0" smtClean="0">
                <a:latin typeface="Times New Roman" panose="02020603050405020304" pitchFamily="18" charset="0"/>
                <a:cs typeface="Times New Roman" panose="02020603050405020304" pitchFamily="18" charset="0"/>
              </a:rPr>
              <a:t>Joinable Sites shows the list of sites that can be joined.</a:t>
            </a:r>
          </a:p>
          <a:p>
            <a:endParaRPr lang="en-US" sz="1800" dirty="0"/>
          </a:p>
        </p:txBody>
      </p:sp>
      <p:sp>
        <p:nvSpPr>
          <p:cNvPr id="3" name="Title 2"/>
          <p:cNvSpPr>
            <a:spLocks noGrp="1"/>
          </p:cNvSpPr>
          <p:nvPr>
            <p:ph type="title"/>
          </p:nvPr>
        </p:nvSpPr>
        <p:spPr/>
        <p:txBody>
          <a:bodyPr/>
          <a:lstStyle/>
          <a:p>
            <a:r>
              <a:rPr lang="en-US" dirty="0" smtClean="0"/>
              <a:t>(3)Membership</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743200"/>
            <a:ext cx="6477000" cy="4114800"/>
          </a:xfrm>
          <a:prstGeom prst="rect">
            <a:avLst/>
          </a:prstGeom>
        </p:spPr>
      </p:pic>
    </p:spTree>
    <p:extLst>
      <p:ext uri="{BB962C8B-B14F-4D97-AF65-F5344CB8AC3E}">
        <p14:creationId xmlns:p14="http://schemas.microsoft.com/office/powerpoint/2010/main" val="7651728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Shows the calendar and can print the calendar.</a:t>
            </a:r>
          </a:p>
          <a:p>
            <a:r>
              <a:rPr lang="en-US" dirty="0" smtClean="0">
                <a:latin typeface="Times New Roman" panose="02020603050405020304" pitchFamily="18" charset="0"/>
                <a:cs typeface="Times New Roman" panose="02020603050405020304" pitchFamily="18" charset="0"/>
              </a:rPr>
              <a:t>Includes 7 tabs</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ADD EVENT</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IMPORT EVENTS</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MERGE INTERNAL CALENDARS</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MERGE EXTERNAL CALENDARS</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PUBLISH (PUBLIC)</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PUBLISH (PRIVATE)</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FIELDS</a:t>
            </a:r>
          </a:p>
        </p:txBody>
      </p:sp>
      <p:sp>
        <p:nvSpPr>
          <p:cNvPr id="3" name="Title 2"/>
          <p:cNvSpPr>
            <a:spLocks noGrp="1"/>
          </p:cNvSpPr>
          <p:nvPr>
            <p:ph type="title"/>
          </p:nvPr>
        </p:nvSpPr>
        <p:spPr/>
        <p:txBody>
          <a:bodyPr/>
          <a:lstStyle/>
          <a:p>
            <a:r>
              <a:rPr lang="en-US" dirty="0" smtClean="0"/>
              <a:t>(4)Calendar</a:t>
            </a:r>
            <a:endParaRPr lang="en-US" dirty="0"/>
          </a:p>
        </p:txBody>
      </p:sp>
    </p:spTree>
    <p:extLst>
      <p:ext uri="{BB962C8B-B14F-4D97-AF65-F5344CB8AC3E}">
        <p14:creationId xmlns:p14="http://schemas.microsoft.com/office/powerpoint/2010/main" val="605557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676400"/>
            <a:ext cx="7408333" cy="4449763"/>
          </a:xfrm>
        </p:spPr>
        <p:txBody>
          <a:bodyPr>
            <a:normAutofit/>
          </a:bodyPr>
          <a:lstStyle/>
          <a:p>
            <a:r>
              <a:rPr lang="en-US" sz="1800" dirty="0" smtClean="0">
                <a:latin typeface="Times New Roman" panose="02020603050405020304" pitchFamily="18" charset="0"/>
                <a:cs typeface="Times New Roman" panose="02020603050405020304" pitchFamily="18" charset="0"/>
              </a:rPr>
              <a:t>Add the new event and can add attachments to event.</a:t>
            </a:r>
          </a:p>
          <a:p>
            <a:r>
              <a:rPr lang="en-US" sz="1800" dirty="0" smtClean="0">
                <a:latin typeface="Times New Roman" panose="02020603050405020304" pitchFamily="18" charset="0"/>
                <a:cs typeface="Times New Roman" panose="02020603050405020304" pitchFamily="18" charset="0"/>
              </a:rPr>
              <a:t>Events shows in Calendar.</a:t>
            </a:r>
          </a:p>
          <a:p>
            <a:endParaRPr lang="en-US" sz="1800" dirty="0"/>
          </a:p>
        </p:txBody>
      </p:sp>
      <p:sp>
        <p:nvSpPr>
          <p:cNvPr id="3" name="Title 2"/>
          <p:cNvSpPr>
            <a:spLocks noGrp="1"/>
          </p:cNvSpPr>
          <p:nvPr>
            <p:ph type="title"/>
          </p:nvPr>
        </p:nvSpPr>
        <p:spPr/>
        <p:txBody>
          <a:bodyPr/>
          <a:lstStyle/>
          <a:p>
            <a:r>
              <a:rPr lang="en-US" dirty="0" smtClean="0"/>
              <a:t>Add Event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206" y="2362200"/>
            <a:ext cx="6363588" cy="4343400"/>
          </a:xfrm>
          <a:prstGeom prst="rect">
            <a:avLst/>
          </a:prstGeom>
        </p:spPr>
      </p:pic>
    </p:spTree>
    <p:extLst>
      <p:ext uri="{BB962C8B-B14F-4D97-AF65-F5344CB8AC3E}">
        <p14:creationId xmlns:p14="http://schemas.microsoft.com/office/powerpoint/2010/main" val="15123112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For importing calendar</a:t>
            </a:r>
          </a:p>
          <a:p>
            <a:r>
              <a:rPr lang="en-US" dirty="0" smtClean="0">
                <a:latin typeface="Times New Roman" panose="02020603050405020304" pitchFamily="18" charset="0"/>
                <a:cs typeface="Times New Roman" panose="02020603050405020304" pitchFamily="18" charset="0"/>
              </a:rPr>
              <a:t>4 types of calendar can be imported</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Microsoft Outlook</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Meeting Marker</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iCalendar</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Generic calendar import (comma-separate values)</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Import Events</a:t>
            </a:r>
            <a:endParaRPr lang="en-US" dirty="0"/>
          </a:p>
        </p:txBody>
      </p:sp>
    </p:spTree>
    <p:extLst>
      <p:ext uri="{BB962C8B-B14F-4D97-AF65-F5344CB8AC3E}">
        <p14:creationId xmlns:p14="http://schemas.microsoft.com/office/powerpoint/2010/main" val="6656649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05000"/>
            <a:ext cx="7408333" cy="4221163"/>
          </a:xfrm>
        </p:spPr>
        <p:txBody>
          <a:bodyPr>
            <a:normAutofit/>
          </a:bodyPr>
          <a:lstStyle/>
          <a:p>
            <a:r>
              <a:rPr lang="en-US" sz="1800" dirty="0" smtClean="0">
                <a:latin typeface="Times New Roman" panose="02020603050405020304" pitchFamily="18" charset="0"/>
                <a:cs typeface="Times New Roman" panose="02020603050405020304" pitchFamily="18" charset="0"/>
              </a:rPr>
              <a:t>Merges calendars of the other sites.</a:t>
            </a:r>
          </a:p>
          <a:p>
            <a:r>
              <a:rPr lang="en-US" sz="1800" dirty="0" smtClean="0">
                <a:latin typeface="Times New Roman" panose="02020603050405020304" pitchFamily="18" charset="0"/>
                <a:cs typeface="Times New Roman" panose="02020603050405020304" pitchFamily="18" charset="0"/>
              </a:rPr>
              <a:t>The site’s users need to have permission to see these events in the source site.</a:t>
            </a:r>
          </a:p>
          <a:p>
            <a:endParaRPr lang="en-US" sz="1800" dirty="0"/>
          </a:p>
        </p:txBody>
      </p:sp>
      <p:sp>
        <p:nvSpPr>
          <p:cNvPr id="3" name="Title 2"/>
          <p:cNvSpPr>
            <a:spLocks noGrp="1"/>
          </p:cNvSpPr>
          <p:nvPr>
            <p:ph type="title"/>
          </p:nvPr>
        </p:nvSpPr>
        <p:spPr/>
        <p:txBody>
          <a:bodyPr/>
          <a:lstStyle/>
          <a:p>
            <a:r>
              <a:rPr lang="en-US" dirty="0" smtClean="0"/>
              <a:t>Merge Internal Calendar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819400"/>
            <a:ext cx="4744112" cy="3400644"/>
          </a:xfrm>
          <a:prstGeom prst="rect">
            <a:avLst/>
          </a:prstGeom>
        </p:spPr>
      </p:pic>
    </p:spTree>
    <p:extLst>
      <p:ext uri="{BB962C8B-B14F-4D97-AF65-F5344CB8AC3E}">
        <p14:creationId xmlns:p14="http://schemas.microsoft.com/office/powerpoint/2010/main" val="39879701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81200"/>
            <a:ext cx="7408333" cy="4144963"/>
          </a:xfrm>
        </p:spPr>
        <p:txBody>
          <a:bodyPr>
            <a:normAutofit/>
          </a:bodyPr>
          <a:lstStyle/>
          <a:p>
            <a:r>
              <a:rPr lang="en-US" sz="1800" dirty="0" smtClean="0">
                <a:latin typeface="Times New Roman" panose="02020603050405020304" pitchFamily="18" charset="0"/>
                <a:cs typeface="Times New Roman" panose="02020603050405020304" pitchFamily="18" charset="0"/>
              </a:rPr>
              <a:t>Adds the calendar of the searched URL.</a:t>
            </a:r>
          </a:p>
          <a:p>
            <a:endParaRPr lang="en-US" sz="1800" dirty="0"/>
          </a:p>
        </p:txBody>
      </p:sp>
      <p:sp>
        <p:nvSpPr>
          <p:cNvPr id="3" name="Title 2"/>
          <p:cNvSpPr>
            <a:spLocks noGrp="1"/>
          </p:cNvSpPr>
          <p:nvPr>
            <p:ph type="title"/>
          </p:nvPr>
        </p:nvSpPr>
        <p:spPr/>
        <p:txBody>
          <a:bodyPr/>
          <a:lstStyle/>
          <a:p>
            <a:r>
              <a:rPr lang="en-US" dirty="0" smtClean="0"/>
              <a:t>Merge External Calendar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514600"/>
            <a:ext cx="5630061" cy="4114800"/>
          </a:xfrm>
          <a:prstGeom prst="rect">
            <a:avLst/>
          </a:prstGeom>
        </p:spPr>
      </p:pic>
    </p:spTree>
    <p:extLst>
      <p:ext uri="{BB962C8B-B14F-4D97-AF65-F5344CB8AC3E}">
        <p14:creationId xmlns:p14="http://schemas.microsoft.com/office/powerpoint/2010/main" val="6944661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447800"/>
            <a:ext cx="7408333" cy="5257800"/>
          </a:xfrm>
        </p:spPr>
        <p:txBody>
          <a:bodyPr>
            <a:noAutofit/>
          </a:bodyPr>
          <a:lstStyle/>
          <a:p>
            <a:pPr algn="just"/>
            <a:r>
              <a:rPr lang="en-US" sz="1800" dirty="0">
                <a:latin typeface="Times New Roman" panose="02020603050405020304" pitchFamily="18" charset="0"/>
                <a:cs typeface="Times New Roman" panose="02020603050405020304" pitchFamily="18" charset="0"/>
              </a:rPr>
              <a:t>Non-administrative: Account type in the non-administrative sense essentially defines the ability to create worksites; there are three default non-administrative account </a:t>
            </a:r>
            <a:r>
              <a:rPr lang="en-US" sz="1800" dirty="0" smtClean="0">
                <a:latin typeface="Times New Roman" panose="02020603050405020304" pitchFamily="18" charset="0"/>
                <a:cs typeface="Times New Roman" panose="02020603050405020304" pitchFamily="18" charset="0"/>
              </a:rPr>
              <a:t>types:</a:t>
            </a:r>
          </a:p>
          <a:p>
            <a:pPr algn="just"/>
            <a:r>
              <a:rPr lang="en-US" sz="1800" dirty="0" smtClean="0">
                <a:latin typeface="Times New Roman" panose="02020603050405020304" pitchFamily="18" charset="0"/>
                <a:cs typeface="Times New Roman" panose="02020603050405020304" pitchFamily="18" charset="0"/>
              </a:rPr>
              <a:t>Registered</a:t>
            </a:r>
            <a:r>
              <a:rPr lang="en-US" sz="1800" dirty="0">
                <a:latin typeface="Times New Roman" panose="02020603050405020304" pitchFamily="18" charset="0"/>
                <a:cs typeface="Times New Roman" panose="02020603050405020304" pitchFamily="18" charset="0"/>
              </a:rPr>
              <a:t>: This account type can create new sites. An account created with the "New Account widget" is given the "registered" </a:t>
            </a:r>
            <a:r>
              <a:rPr lang="en-US" sz="1800" dirty="0" smtClean="0">
                <a:latin typeface="Times New Roman" panose="02020603050405020304" pitchFamily="18" charset="0"/>
                <a:cs typeface="Times New Roman" panose="02020603050405020304" pitchFamily="18" charset="0"/>
              </a:rPr>
              <a:t>type. Administrative </a:t>
            </a:r>
            <a:r>
              <a:rPr lang="en-US" sz="1800" dirty="0">
                <a:latin typeface="Times New Roman" panose="02020603050405020304" pitchFamily="18" charset="0"/>
                <a:cs typeface="Times New Roman" panose="02020603050405020304" pitchFamily="18" charset="0"/>
              </a:rPr>
              <a:t>note: The ability to create a site derives from the </a:t>
            </a:r>
            <a:r>
              <a:rPr lang="en-US" sz="1800" dirty="0" err="1">
                <a:latin typeface="Times New Roman" panose="02020603050405020304" pitchFamily="18" charset="0"/>
                <a:cs typeface="Times New Roman" panose="02020603050405020304" pitchFamily="18" charset="0"/>
              </a:rPr>
              <a:t>site.add</a:t>
            </a:r>
            <a:r>
              <a:rPr lang="en-US" sz="1800" dirty="0">
                <a:latin typeface="Times New Roman" panose="02020603050405020304" pitchFamily="18" charset="0"/>
                <a:cs typeface="Times New Roman" panose="02020603050405020304" pitchFamily="18" charset="0"/>
              </a:rPr>
              <a:t> permission granted in the !</a:t>
            </a:r>
            <a:r>
              <a:rPr lang="en-US" sz="1800" dirty="0" err="1">
                <a:latin typeface="Times New Roman" panose="02020603050405020304" pitchFamily="18" charset="0"/>
                <a:cs typeface="Times New Roman" panose="02020603050405020304" pitchFamily="18" charset="0"/>
              </a:rPr>
              <a:t>user.template.registered</a:t>
            </a:r>
            <a:r>
              <a:rPr lang="en-US" sz="1800" dirty="0">
                <a:latin typeface="Times New Roman" panose="02020603050405020304" pitchFamily="18" charset="0"/>
                <a:cs typeface="Times New Roman" panose="02020603050405020304" pitchFamily="18" charset="0"/>
              </a:rPr>
              <a:t> realm. Complicating this, however, is the fact that a user account type has associated with it both .</a:t>
            </a:r>
            <a:r>
              <a:rPr lang="en-US" sz="1800" dirty="0" err="1">
                <a:latin typeface="Times New Roman" panose="02020603050405020304" pitchFamily="18" charset="0"/>
                <a:cs typeface="Times New Roman" panose="02020603050405020304" pitchFamily="18" charset="0"/>
              </a:rPr>
              <a:t>auth</a:t>
            </a:r>
            <a:r>
              <a:rPr lang="en-US" sz="1800" dirty="0">
                <a:latin typeface="Times New Roman" panose="02020603050405020304" pitchFamily="18" charset="0"/>
                <a:cs typeface="Times New Roman" panose="02020603050405020304" pitchFamily="18" charset="0"/>
              </a:rPr>
              <a:t> (authorized) and .anon (anonymous, i.e., not logged in) roles. Strictly speaking, it is the </a:t>
            </a:r>
            <a:r>
              <a:rPr lang="en-US" sz="1800" dirty="0" err="1">
                <a:latin typeface="Times New Roman" panose="02020603050405020304" pitchFamily="18" charset="0"/>
                <a:cs typeface="Times New Roman" panose="02020603050405020304" pitchFamily="18" charset="0"/>
              </a:rPr>
              <a:t>site.add</a:t>
            </a:r>
            <a:r>
              <a:rPr lang="en-US" sz="1800" dirty="0">
                <a:latin typeface="Times New Roman" panose="02020603050405020304" pitchFamily="18" charset="0"/>
                <a:cs typeface="Times New Roman" panose="02020603050405020304" pitchFamily="18" charset="0"/>
              </a:rPr>
              <a:t> permission in the .</a:t>
            </a:r>
            <a:r>
              <a:rPr lang="en-US" sz="1800" dirty="0" err="1">
                <a:latin typeface="Times New Roman" panose="02020603050405020304" pitchFamily="18" charset="0"/>
                <a:cs typeface="Times New Roman" panose="02020603050405020304" pitchFamily="18" charset="0"/>
              </a:rPr>
              <a:t>auth</a:t>
            </a:r>
            <a:r>
              <a:rPr lang="en-US" sz="1800" dirty="0">
                <a:latin typeface="Times New Roman" panose="02020603050405020304" pitchFamily="18" charset="0"/>
                <a:cs typeface="Times New Roman" panose="02020603050405020304" pitchFamily="18" charset="0"/>
              </a:rPr>
              <a:t> role of !</a:t>
            </a:r>
            <a:r>
              <a:rPr lang="en-US" sz="1800" dirty="0" err="1">
                <a:latin typeface="Times New Roman" panose="02020603050405020304" pitchFamily="18" charset="0"/>
                <a:cs typeface="Times New Roman" panose="02020603050405020304" pitchFamily="18" charset="0"/>
              </a:rPr>
              <a:t>user.template.registered</a:t>
            </a:r>
            <a:r>
              <a:rPr lang="en-US" sz="1800" dirty="0">
                <a:latin typeface="Times New Roman" panose="02020603050405020304" pitchFamily="18" charset="0"/>
                <a:cs typeface="Times New Roman" panose="02020603050405020304" pitchFamily="18" charset="0"/>
              </a:rPr>
              <a:t> that grants the permission</a:t>
            </a:r>
            <a:r>
              <a:rPr lang="en-US" sz="1800" dirty="0" smtClean="0">
                <a:latin typeface="Times New Roman" panose="02020603050405020304" pitchFamily="18" charset="0"/>
                <a:cs typeface="Times New Roman" panose="02020603050405020304" pitchFamily="18" charset="0"/>
              </a:rPr>
              <a:t>.</a:t>
            </a:r>
          </a:p>
          <a:p>
            <a:pPr algn="just"/>
            <a:r>
              <a:rPr lang="en-US" sz="1800" dirty="0" smtClean="0">
                <a:latin typeface="Times New Roman" panose="02020603050405020304" pitchFamily="18" charset="0"/>
                <a:cs typeface="Times New Roman" panose="02020603050405020304" pitchFamily="18" charset="0"/>
              </a:rPr>
              <a:t>Maintain</a:t>
            </a:r>
            <a:r>
              <a:rPr lang="en-US" sz="1800" dirty="0">
                <a:latin typeface="Times New Roman" panose="02020603050405020304" pitchFamily="18" charset="0"/>
                <a:cs typeface="Times New Roman" panose="02020603050405020304" pitchFamily="18" charset="0"/>
              </a:rPr>
              <a:t>: The "maintain" account type exists for legacy reasons; its functionality is the same as "</a:t>
            </a:r>
            <a:r>
              <a:rPr lang="en-US" sz="1800" dirty="0" err="1">
                <a:latin typeface="Times New Roman" panose="02020603050405020304" pitchFamily="18" charset="0"/>
                <a:cs typeface="Times New Roman" panose="02020603050405020304" pitchFamily="18" charset="0"/>
              </a:rPr>
              <a:t>registered".Note</a:t>
            </a:r>
            <a:r>
              <a:rPr lang="en-US" sz="1800" dirty="0">
                <a:latin typeface="Times New Roman" panose="02020603050405020304" pitchFamily="18" charset="0"/>
                <a:cs typeface="Times New Roman" panose="02020603050405020304" pitchFamily="18" charset="0"/>
              </a:rPr>
              <a:t>: Do not confuse the account type "maintain" with the role of "maintain" that may be given to a user in a particular site and/or for a particular tool. Account type and role in a worksite serve different purposes</a:t>
            </a:r>
            <a:r>
              <a:rPr lang="en-US" sz="1800" dirty="0" smtClean="0">
                <a:latin typeface="Times New Roman" panose="02020603050405020304" pitchFamily="18" charset="0"/>
                <a:cs typeface="Times New Roman" panose="02020603050405020304" pitchFamily="18" charset="0"/>
              </a:rPr>
              <a:t>.</a:t>
            </a:r>
          </a:p>
          <a:p>
            <a:pPr algn="just"/>
            <a:r>
              <a:rPr lang="en-US" sz="1800" dirty="0" smtClean="0">
                <a:latin typeface="Times New Roman" panose="02020603050405020304" pitchFamily="18" charset="0"/>
                <a:cs typeface="Times New Roman" panose="02020603050405020304" pitchFamily="18" charset="0"/>
              </a:rPr>
              <a:t>Guest</a:t>
            </a:r>
            <a:r>
              <a:rPr lang="en-US" sz="1800" dirty="0">
                <a:latin typeface="Times New Roman" panose="02020603050405020304" pitchFamily="18" charset="0"/>
                <a:cs typeface="Times New Roman" panose="02020603050405020304" pitchFamily="18" charset="0"/>
              </a:rPr>
              <a:t>: By default, "guest" user types cannot create worksites.</a:t>
            </a:r>
          </a:p>
        </p:txBody>
      </p:sp>
      <p:sp>
        <p:nvSpPr>
          <p:cNvPr id="3" name="Title 2"/>
          <p:cNvSpPr>
            <a:spLocks noGrp="1"/>
          </p:cNvSpPr>
          <p:nvPr>
            <p:ph type="title"/>
          </p:nvPr>
        </p:nvSpPr>
        <p:spPr/>
        <p:txBody>
          <a:bodyPr/>
          <a:lstStyle/>
          <a:p>
            <a:r>
              <a:rPr lang="en-US" dirty="0" smtClean="0"/>
              <a:t>Types of Non-Administrative User</a:t>
            </a:r>
            <a:endParaRPr lang="en-US" dirty="0"/>
          </a:p>
        </p:txBody>
      </p:sp>
    </p:spTree>
    <p:extLst>
      <p:ext uri="{BB962C8B-B14F-4D97-AF65-F5344CB8AC3E}">
        <p14:creationId xmlns:p14="http://schemas.microsoft.com/office/powerpoint/2010/main" val="2358990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81200"/>
            <a:ext cx="7408333" cy="4144963"/>
          </a:xfrm>
        </p:spPr>
        <p:txBody>
          <a:bodyPr>
            <a:normAutofit/>
          </a:bodyPr>
          <a:lstStyle/>
          <a:p>
            <a:r>
              <a:rPr lang="en-US" sz="1800" dirty="0" smtClean="0">
                <a:latin typeface="Times New Roman" panose="02020603050405020304" pitchFamily="18" charset="0"/>
                <a:cs typeface="Times New Roman" panose="02020603050405020304" pitchFamily="18" charset="0"/>
              </a:rPr>
              <a:t>Generating a link of the site’s calendar for public use</a:t>
            </a:r>
          </a:p>
          <a:p>
            <a:r>
              <a:rPr lang="en-US" sz="1800" dirty="0" smtClean="0">
                <a:latin typeface="Times New Roman" panose="02020603050405020304" pitchFamily="18" charset="0"/>
                <a:cs typeface="Times New Roman" panose="02020603050405020304" pitchFamily="18" charset="0"/>
              </a:rPr>
              <a:t>Authentication is not required and all events will potentially be visible to the general public.</a:t>
            </a:r>
          </a:p>
          <a:p>
            <a:endParaRPr lang="en-US" sz="1800" dirty="0"/>
          </a:p>
        </p:txBody>
      </p:sp>
      <p:sp>
        <p:nvSpPr>
          <p:cNvPr id="3" name="Title 2"/>
          <p:cNvSpPr>
            <a:spLocks noGrp="1"/>
          </p:cNvSpPr>
          <p:nvPr>
            <p:ph type="title"/>
          </p:nvPr>
        </p:nvSpPr>
        <p:spPr/>
        <p:txBody>
          <a:bodyPr/>
          <a:lstStyle/>
          <a:p>
            <a:r>
              <a:rPr lang="en-US" dirty="0" smtClean="0"/>
              <a:t>Publish (Public)</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971800"/>
            <a:ext cx="5638800" cy="3657600"/>
          </a:xfrm>
          <a:prstGeom prst="rect">
            <a:avLst/>
          </a:prstGeom>
        </p:spPr>
      </p:pic>
    </p:spTree>
    <p:extLst>
      <p:ext uri="{BB962C8B-B14F-4D97-AF65-F5344CB8AC3E}">
        <p14:creationId xmlns:p14="http://schemas.microsoft.com/office/powerpoint/2010/main" val="4005303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133600"/>
            <a:ext cx="7408333" cy="3992563"/>
          </a:xfrm>
        </p:spPr>
        <p:txBody>
          <a:bodyPr/>
          <a:lstStyle/>
          <a:p>
            <a:r>
              <a:rPr lang="en-US" sz="1800" dirty="0">
                <a:latin typeface="Times New Roman" panose="02020603050405020304" pitchFamily="18" charset="0"/>
                <a:cs typeface="Times New Roman" panose="02020603050405020304" pitchFamily="18" charset="0"/>
              </a:rPr>
              <a:t>Generating a link of the site’s calendar for </a:t>
            </a:r>
            <a:r>
              <a:rPr lang="en-US" sz="1800" dirty="0" smtClean="0">
                <a:latin typeface="Times New Roman" panose="02020603050405020304" pitchFamily="18" charset="0"/>
                <a:cs typeface="Times New Roman" panose="02020603050405020304" pitchFamily="18" charset="0"/>
              </a:rPr>
              <a:t>private use only</a:t>
            </a:r>
          </a:p>
          <a:p>
            <a:endParaRPr lang="en-US" sz="1800" dirty="0"/>
          </a:p>
          <a:p>
            <a:endParaRPr lang="en-US" dirty="0"/>
          </a:p>
        </p:txBody>
      </p:sp>
      <p:sp>
        <p:nvSpPr>
          <p:cNvPr id="3" name="Title 2"/>
          <p:cNvSpPr>
            <a:spLocks noGrp="1"/>
          </p:cNvSpPr>
          <p:nvPr>
            <p:ph type="title"/>
          </p:nvPr>
        </p:nvSpPr>
        <p:spPr/>
        <p:txBody>
          <a:bodyPr/>
          <a:lstStyle/>
          <a:p>
            <a:r>
              <a:rPr lang="en-US" dirty="0" smtClean="0"/>
              <a:t>Publish (Private)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438400"/>
            <a:ext cx="7315200" cy="3962400"/>
          </a:xfrm>
          <a:prstGeom prst="rect">
            <a:avLst/>
          </a:prstGeom>
        </p:spPr>
      </p:pic>
    </p:spTree>
    <p:extLst>
      <p:ext uri="{BB962C8B-B14F-4D97-AF65-F5344CB8AC3E}">
        <p14:creationId xmlns:p14="http://schemas.microsoft.com/office/powerpoint/2010/main" val="5333830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05000"/>
            <a:ext cx="7408333" cy="4221163"/>
          </a:xfrm>
        </p:spPr>
        <p:txBody>
          <a:bodyPr>
            <a:normAutofit/>
          </a:bodyPr>
          <a:lstStyle/>
          <a:p>
            <a:r>
              <a:rPr lang="en-US" sz="1600" dirty="0" smtClean="0">
                <a:latin typeface="Times New Roman" panose="02020603050405020304" pitchFamily="18" charset="0"/>
                <a:cs typeface="Times New Roman" panose="02020603050405020304" pitchFamily="18" charset="0"/>
              </a:rPr>
              <a:t>Add or Edit fields including in creating events in the calendar.</a:t>
            </a:r>
          </a:p>
          <a:p>
            <a:endParaRPr lang="en-US" sz="1600" dirty="0"/>
          </a:p>
        </p:txBody>
      </p:sp>
      <p:sp>
        <p:nvSpPr>
          <p:cNvPr id="3" name="Title 2"/>
          <p:cNvSpPr>
            <a:spLocks noGrp="1"/>
          </p:cNvSpPr>
          <p:nvPr>
            <p:ph type="title"/>
          </p:nvPr>
        </p:nvSpPr>
        <p:spPr/>
        <p:txBody>
          <a:bodyPr/>
          <a:lstStyle/>
          <a:p>
            <a:r>
              <a:rPr lang="en-US" dirty="0" smtClean="0"/>
              <a:t>Fields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784" y="2209799"/>
            <a:ext cx="6668431" cy="4419601"/>
          </a:xfrm>
          <a:prstGeom prst="rect">
            <a:avLst/>
          </a:prstGeom>
        </p:spPr>
      </p:pic>
    </p:spTree>
    <p:extLst>
      <p:ext uri="{BB962C8B-B14F-4D97-AF65-F5344CB8AC3E}">
        <p14:creationId xmlns:p14="http://schemas.microsoft.com/office/powerpoint/2010/main" val="35764639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Includes 5 categories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SITE RESOURCES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TRASH</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TRANSFER FILES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OPTIONS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CHECK QUOTA</a:t>
            </a:r>
          </a:p>
        </p:txBody>
      </p:sp>
      <p:sp>
        <p:nvSpPr>
          <p:cNvPr id="3" name="Title 2"/>
          <p:cNvSpPr>
            <a:spLocks noGrp="1"/>
          </p:cNvSpPr>
          <p:nvPr>
            <p:ph type="title"/>
          </p:nvPr>
        </p:nvSpPr>
        <p:spPr/>
        <p:txBody>
          <a:bodyPr/>
          <a:lstStyle/>
          <a:p>
            <a:r>
              <a:rPr lang="en-US" dirty="0" smtClean="0"/>
              <a:t>(5)Resources</a:t>
            </a:r>
            <a:endParaRPr lang="en-US" dirty="0"/>
          </a:p>
        </p:txBody>
      </p:sp>
    </p:spTree>
    <p:extLst>
      <p:ext uri="{BB962C8B-B14F-4D97-AF65-F5344CB8AC3E}">
        <p14:creationId xmlns:p14="http://schemas.microsoft.com/office/powerpoint/2010/main" val="28653181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Workspace is displayed and actions that can be performed about workspace are Upload File, Create Folders, Add Web Links (URLs), Create Text Document, Create HTML Page, Create Citation List, Copy, Edit Details, Compress to ZIP Archive, Move, Move to Trash, Edit Folder Permissions.</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SITE RESOURCES</a:t>
            </a:r>
            <a:endParaRPr lang="en-US" dirty="0"/>
          </a:p>
        </p:txBody>
      </p:sp>
    </p:spTree>
    <p:extLst>
      <p:ext uri="{BB962C8B-B14F-4D97-AF65-F5344CB8AC3E}">
        <p14:creationId xmlns:p14="http://schemas.microsoft.com/office/powerpoint/2010/main" val="28710520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Trash is where  deleted files from the workspace are stored.</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Trash</a:t>
            </a:r>
            <a:endParaRPr lang="en-US" dirty="0"/>
          </a:p>
        </p:txBody>
      </p:sp>
    </p:spTree>
    <p:extLst>
      <p:ext uri="{BB962C8B-B14F-4D97-AF65-F5344CB8AC3E}">
        <p14:creationId xmlns:p14="http://schemas.microsoft.com/office/powerpoint/2010/main" val="38517235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The instructions on this page show you how to create a folder on your desktop machine that will allow you to drag and drop files and folders between your computer and this site’s Resources tool.</a:t>
            </a:r>
          </a:p>
          <a:p>
            <a:r>
              <a:rPr lang="en-US" dirty="0" smtClean="0">
                <a:latin typeface="Times New Roman" panose="02020603050405020304" pitchFamily="18" charset="0"/>
                <a:cs typeface="Times New Roman" panose="02020603050405020304" pitchFamily="18" charset="0"/>
              </a:rPr>
              <a:t>This involves using a protocol called WebDAV.</a:t>
            </a:r>
          </a:p>
          <a:p>
            <a:r>
              <a:rPr lang="en-US" dirty="0" smtClean="0">
                <a:latin typeface="Times New Roman" panose="02020603050405020304" pitchFamily="18" charset="0"/>
                <a:cs typeface="Times New Roman" panose="02020603050405020304" pitchFamily="18" charset="0"/>
              </a:rPr>
              <a:t>If you simply want to upload files to the Resources tool one by one, click “Site Resources” at the top of the page, then click Add&gt;Upload Files to the right of a folder.</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Transfer File</a:t>
            </a:r>
            <a:endParaRPr lang="en-US" dirty="0"/>
          </a:p>
        </p:txBody>
      </p:sp>
    </p:spTree>
    <p:extLst>
      <p:ext uri="{BB962C8B-B14F-4D97-AF65-F5344CB8AC3E}">
        <p14:creationId xmlns:p14="http://schemas.microsoft.com/office/powerpoint/2010/main" val="21200853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Setting options for resources of user’s worksite.</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OPTIONS</a:t>
            </a:r>
            <a:endParaRPr lang="en-US" dirty="0"/>
          </a:p>
        </p:txBody>
      </p:sp>
    </p:spTree>
    <p:extLst>
      <p:ext uri="{BB962C8B-B14F-4D97-AF65-F5344CB8AC3E}">
        <p14:creationId xmlns:p14="http://schemas.microsoft.com/office/powerpoint/2010/main" val="17946902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This is the quota for the current site and your usage of it.</a:t>
            </a:r>
          </a:p>
          <a:p>
            <a:endParaRPr lang="en-US" dirty="0"/>
          </a:p>
        </p:txBody>
      </p:sp>
      <p:sp>
        <p:nvSpPr>
          <p:cNvPr id="3" name="Title 2"/>
          <p:cNvSpPr>
            <a:spLocks noGrp="1"/>
          </p:cNvSpPr>
          <p:nvPr>
            <p:ph type="title"/>
          </p:nvPr>
        </p:nvSpPr>
        <p:spPr/>
        <p:txBody>
          <a:bodyPr/>
          <a:lstStyle/>
          <a:p>
            <a:r>
              <a:rPr lang="en-US" dirty="0" smtClean="0"/>
              <a:t>SET QUOTA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3429000"/>
            <a:ext cx="4896459" cy="2819400"/>
          </a:xfrm>
          <a:prstGeom prst="rect">
            <a:avLst/>
          </a:prstGeom>
        </p:spPr>
      </p:pic>
    </p:spTree>
    <p:extLst>
      <p:ext uri="{BB962C8B-B14F-4D97-AF65-F5344CB8AC3E}">
        <p14:creationId xmlns:p14="http://schemas.microsoft.com/office/powerpoint/2010/main" val="1602972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209800"/>
            <a:ext cx="7408333" cy="3916363"/>
          </a:xfrm>
        </p:spPr>
        <p:txBody>
          <a:bodyPr/>
          <a:lstStyle/>
          <a:p>
            <a:r>
              <a:rPr lang="en-US" dirty="0" smtClean="0">
                <a:latin typeface="Times New Roman" panose="02020603050405020304" pitchFamily="18" charset="0"/>
                <a:cs typeface="Times New Roman" panose="02020603050405020304" pitchFamily="18" charset="0"/>
              </a:rPr>
              <a:t>Displays the announcements from the last 365 days</a:t>
            </a:r>
          </a:p>
          <a:p>
            <a:endParaRPr lang="en-US" dirty="0"/>
          </a:p>
        </p:txBody>
      </p:sp>
      <p:sp>
        <p:nvSpPr>
          <p:cNvPr id="3" name="Title 2"/>
          <p:cNvSpPr>
            <a:spLocks noGrp="1"/>
          </p:cNvSpPr>
          <p:nvPr>
            <p:ph type="title"/>
          </p:nvPr>
        </p:nvSpPr>
        <p:spPr/>
        <p:txBody>
          <a:bodyPr/>
          <a:lstStyle/>
          <a:p>
            <a:r>
              <a:rPr lang="en-US" dirty="0" smtClean="0"/>
              <a:t>(6)Announcements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819400"/>
            <a:ext cx="6096000" cy="3733800"/>
          </a:xfrm>
          <a:prstGeom prst="rect">
            <a:avLst/>
          </a:prstGeom>
        </p:spPr>
      </p:pic>
    </p:spTree>
    <p:extLst>
      <p:ext uri="{BB962C8B-B14F-4D97-AF65-F5344CB8AC3E}">
        <p14:creationId xmlns:p14="http://schemas.microsoft.com/office/powerpoint/2010/main" val="3688985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1447800"/>
            <a:ext cx="7408333" cy="4678363"/>
          </a:xfrm>
        </p:spPr>
        <p:txBody>
          <a:bodyPr>
            <a:normAutofit lnSpcReduction="10000"/>
          </a:bodyPr>
          <a:lstStyle/>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Overview</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Profile</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Membership</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Calendar</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Resources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Announcements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Worksite Setup</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Preferences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Account</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Wiki</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Help</a:t>
            </a:r>
            <a:endParaRPr lang="en-US"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1600200" y="381000"/>
            <a:ext cx="6512511" cy="638368"/>
          </a:xfrm>
        </p:spPr>
        <p:txBody>
          <a:bodyPr>
            <a:noAutofit/>
          </a:bodyPr>
          <a:lstStyle/>
          <a:p>
            <a:r>
              <a:rPr lang="en-US" sz="3600" dirty="0" smtClean="0"/>
              <a:t>List of Menu after Registration</a:t>
            </a:r>
            <a:endParaRPr lang="en-US" sz="3600" dirty="0"/>
          </a:p>
        </p:txBody>
      </p:sp>
    </p:spTree>
    <p:extLst>
      <p:ext uri="{BB962C8B-B14F-4D97-AF65-F5344CB8AC3E}">
        <p14:creationId xmlns:p14="http://schemas.microsoft.com/office/powerpoint/2010/main" val="14537202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05000"/>
            <a:ext cx="7408333" cy="4221163"/>
          </a:xfrm>
        </p:spPr>
        <p:txBody>
          <a:bodyPr/>
          <a:lstStyle/>
          <a:p>
            <a:r>
              <a:rPr lang="en-US" sz="2000" dirty="0" smtClean="0">
                <a:latin typeface="Times New Roman" panose="02020603050405020304" pitchFamily="18" charset="0"/>
                <a:cs typeface="Times New Roman" panose="02020603050405020304" pitchFamily="18" charset="0"/>
              </a:rPr>
              <a:t>This is where worksites are created and edited.</a:t>
            </a:r>
          </a:p>
          <a:p>
            <a:r>
              <a:rPr lang="en-US" sz="2000" dirty="0" smtClean="0">
                <a:latin typeface="Times New Roman" panose="02020603050405020304" pitchFamily="18" charset="0"/>
                <a:cs typeface="Times New Roman" panose="02020603050405020304" pitchFamily="18" charset="0"/>
              </a:rPr>
              <a:t>Two types of site are course site and project site.</a:t>
            </a:r>
          </a:p>
          <a:p>
            <a:r>
              <a:rPr lang="en-US" sz="2000" dirty="0" smtClean="0">
                <a:latin typeface="Times New Roman" panose="02020603050405020304" pitchFamily="18" charset="0"/>
                <a:cs typeface="Times New Roman" panose="02020603050405020304" pitchFamily="18" charset="0"/>
              </a:rPr>
              <a:t>Course site can only be created with a maintainer role in the course sections.</a:t>
            </a:r>
          </a:p>
          <a:p>
            <a:endParaRPr lang="en-US" dirty="0"/>
          </a:p>
        </p:txBody>
      </p:sp>
      <p:sp>
        <p:nvSpPr>
          <p:cNvPr id="3" name="Title 2"/>
          <p:cNvSpPr>
            <a:spLocks noGrp="1"/>
          </p:cNvSpPr>
          <p:nvPr>
            <p:ph type="title"/>
          </p:nvPr>
        </p:nvSpPr>
        <p:spPr/>
        <p:txBody>
          <a:bodyPr/>
          <a:lstStyle/>
          <a:p>
            <a:r>
              <a:rPr lang="en-US" dirty="0" smtClean="0"/>
              <a:t>(7) Worksite Setup</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337" y="3505200"/>
            <a:ext cx="6449325" cy="3124200"/>
          </a:xfrm>
          <a:prstGeom prst="rect">
            <a:avLst/>
          </a:prstGeom>
        </p:spPr>
      </p:pic>
    </p:spTree>
    <p:extLst>
      <p:ext uri="{BB962C8B-B14F-4D97-AF65-F5344CB8AC3E}">
        <p14:creationId xmlns:p14="http://schemas.microsoft.com/office/powerpoint/2010/main" val="17913592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05000"/>
            <a:ext cx="7408333" cy="4221163"/>
          </a:xfrm>
        </p:spPr>
        <p:txBody>
          <a:bodyPr/>
          <a:lstStyle/>
          <a:p>
            <a:r>
              <a:rPr lang="en-US" sz="2000" dirty="0" smtClean="0">
                <a:latin typeface="Times New Roman" panose="02020603050405020304" pitchFamily="18" charset="0"/>
                <a:cs typeface="Times New Roman" panose="02020603050405020304" pitchFamily="18" charset="0"/>
              </a:rPr>
              <a:t>This is where worksites are edited and deleted.</a:t>
            </a:r>
          </a:p>
          <a:p>
            <a:r>
              <a:rPr lang="en-US" sz="2000" dirty="0" smtClean="0">
                <a:latin typeface="Times New Roman" panose="02020603050405020304" pitchFamily="18" charset="0"/>
                <a:cs typeface="Times New Roman" panose="02020603050405020304" pitchFamily="18" charset="0"/>
              </a:rPr>
              <a:t>Guest Account can’t create worksite</a:t>
            </a:r>
            <a:r>
              <a:rPr lang="en-US" sz="2000" dirty="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dirty="0"/>
          </a:p>
        </p:txBody>
      </p:sp>
      <p:sp>
        <p:nvSpPr>
          <p:cNvPr id="3" name="Title 2"/>
          <p:cNvSpPr>
            <a:spLocks noGrp="1"/>
          </p:cNvSpPr>
          <p:nvPr>
            <p:ph type="title"/>
          </p:nvPr>
        </p:nvSpPr>
        <p:spPr/>
        <p:txBody>
          <a:bodyPr/>
          <a:lstStyle/>
          <a:p>
            <a:r>
              <a:rPr lang="en-US" dirty="0" smtClean="0"/>
              <a:t>Worksite Setup</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895600"/>
            <a:ext cx="7619999" cy="3411123"/>
          </a:xfrm>
          <a:prstGeom prst="rect">
            <a:avLst/>
          </a:prstGeom>
        </p:spPr>
      </p:pic>
    </p:spTree>
    <p:extLst>
      <p:ext uri="{BB962C8B-B14F-4D97-AF65-F5344CB8AC3E}">
        <p14:creationId xmlns:p14="http://schemas.microsoft.com/office/powerpoint/2010/main" val="4711941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600200"/>
            <a:ext cx="7408333" cy="4525963"/>
          </a:xfrm>
        </p:spPr>
        <p:txBody>
          <a:bodyPr>
            <a:normAutofit/>
          </a:bodyPr>
          <a:lstStyle/>
          <a:p>
            <a:r>
              <a:rPr lang="en-US" sz="1800" dirty="0" smtClean="0">
                <a:latin typeface="Times New Roman" panose="02020603050405020304" pitchFamily="18" charset="0"/>
                <a:cs typeface="Times New Roman" panose="02020603050405020304" pitchFamily="18" charset="0"/>
              </a:rPr>
              <a:t>First, enter the information about the created site such as site title, site language, short description, icon URL, site contact’s name and email.</a:t>
            </a:r>
          </a:p>
          <a:p>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sz="4000" dirty="0" smtClean="0">
                <a:cs typeface="Times New Roman" panose="02020603050405020304" pitchFamily="18" charset="0"/>
              </a:rPr>
              <a:t>Creating </a:t>
            </a:r>
            <a:r>
              <a:rPr lang="en-US" sz="4000" dirty="0" err="1" smtClean="0">
                <a:cs typeface="Times New Roman" panose="02020603050405020304" pitchFamily="18" charset="0"/>
              </a:rPr>
              <a:t>WorkSite</a:t>
            </a:r>
            <a:endParaRPr lang="en-US" sz="4000" dirty="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058" y="2362200"/>
            <a:ext cx="7173884" cy="3717174"/>
          </a:xfrm>
          <a:prstGeom prst="rect">
            <a:avLst/>
          </a:prstGeom>
        </p:spPr>
      </p:pic>
    </p:spTree>
    <p:extLst>
      <p:ext uri="{BB962C8B-B14F-4D97-AF65-F5344CB8AC3E}">
        <p14:creationId xmlns:p14="http://schemas.microsoft.com/office/powerpoint/2010/main" val="4246204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447800"/>
            <a:ext cx="7408333" cy="4678363"/>
          </a:xfrm>
        </p:spPr>
        <p:txBody>
          <a:bodyPr/>
          <a:lstStyle/>
          <a:p>
            <a:r>
              <a:rPr lang="en-US" dirty="0" smtClean="0"/>
              <a:t>Choose tools to include on the site</a:t>
            </a:r>
          </a:p>
          <a:p>
            <a:endParaRPr lang="en-US" dirty="0"/>
          </a:p>
        </p:txBody>
      </p:sp>
      <p:sp>
        <p:nvSpPr>
          <p:cNvPr id="3" name="Title 2"/>
          <p:cNvSpPr>
            <a:spLocks noGrp="1"/>
          </p:cNvSpPr>
          <p:nvPr>
            <p:ph type="title"/>
          </p:nvPr>
        </p:nvSpPr>
        <p:spPr/>
        <p:txBody>
          <a:bodyPr/>
          <a:lstStyle/>
          <a:p>
            <a:r>
              <a:rPr lang="en-US" dirty="0" smtClean="0"/>
              <a:t>Creating </a:t>
            </a:r>
            <a:r>
              <a:rPr lang="en-US" dirty="0" err="1" smtClean="0"/>
              <a:t>WorkSite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905000"/>
            <a:ext cx="8686800" cy="4285281"/>
          </a:xfrm>
          <a:prstGeom prst="rect">
            <a:avLst/>
          </a:prstGeom>
        </p:spPr>
      </p:pic>
    </p:spTree>
    <p:extLst>
      <p:ext uri="{BB962C8B-B14F-4D97-AF65-F5344CB8AC3E}">
        <p14:creationId xmlns:p14="http://schemas.microsoft.com/office/powerpoint/2010/main" val="1512059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524000"/>
            <a:ext cx="7408333" cy="4602163"/>
          </a:xfrm>
        </p:spPr>
        <p:txBody>
          <a:bodyPr/>
          <a:lstStyle/>
          <a:p>
            <a:r>
              <a:rPr lang="en-US" sz="1800" dirty="0" smtClean="0">
                <a:latin typeface="Times New Roman" panose="02020603050405020304" pitchFamily="18" charset="0"/>
                <a:cs typeface="Times New Roman" panose="02020603050405020304" pitchFamily="18" charset="0"/>
              </a:rPr>
              <a:t>Set access options for the site</a:t>
            </a:r>
          </a:p>
          <a:p>
            <a:r>
              <a:rPr lang="en-US" sz="1800" dirty="0" smtClean="0">
                <a:latin typeface="Times New Roman" panose="02020603050405020304" pitchFamily="18" charset="0"/>
                <a:cs typeface="Times New Roman" panose="02020603050405020304" pitchFamily="18" charset="0"/>
              </a:rPr>
              <a:t>In Global access, there are two options 1) limit to official course members or to those site owner add manually 2) Allow any Sakai users to join the site</a:t>
            </a:r>
          </a:p>
          <a:p>
            <a:endParaRPr lang="en-US" sz="1800" dirty="0" smtClean="0">
              <a:latin typeface="Times New Roman" panose="02020603050405020304" pitchFamily="18" charset="0"/>
              <a:cs typeface="Times New Roman" panose="02020603050405020304" pitchFamily="18" charset="0"/>
            </a:endParaRPr>
          </a:p>
          <a:p>
            <a:endParaRPr lang="en-US" dirty="0"/>
          </a:p>
        </p:txBody>
      </p:sp>
      <p:sp>
        <p:nvSpPr>
          <p:cNvPr id="3" name="Title 2"/>
          <p:cNvSpPr>
            <a:spLocks noGrp="1"/>
          </p:cNvSpPr>
          <p:nvPr>
            <p:ph type="title"/>
          </p:nvPr>
        </p:nvSpPr>
        <p:spPr/>
        <p:txBody>
          <a:bodyPr/>
          <a:lstStyle/>
          <a:p>
            <a:r>
              <a:rPr lang="en-US" dirty="0" smtClean="0"/>
              <a:t>Creating Worksite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805545"/>
            <a:ext cx="5469775" cy="3429000"/>
          </a:xfrm>
          <a:prstGeom prst="rect">
            <a:avLst/>
          </a:prstGeom>
        </p:spPr>
      </p:pic>
    </p:spTree>
    <p:extLst>
      <p:ext uri="{BB962C8B-B14F-4D97-AF65-F5344CB8AC3E}">
        <p14:creationId xmlns:p14="http://schemas.microsoft.com/office/powerpoint/2010/main" val="6270855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371600"/>
            <a:ext cx="7408333" cy="5486400"/>
          </a:xfrm>
        </p:spPr>
        <p:txBody>
          <a:bodyPr/>
          <a:lstStyle/>
          <a:p>
            <a:r>
              <a:rPr lang="en-US" dirty="0" smtClean="0"/>
              <a:t>There are some differences between course site and project site.</a:t>
            </a:r>
          </a:p>
          <a:p>
            <a:endParaRPr lang="en-US" dirty="0"/>
          </a:p>
          <a:p>
            <a:endParaRPr lang="en-US" dirty="0" smtClean="0"/>
          </a:p>
          <a:p>
            <a:endParaRPr lang="en-US" dirty="0"/>
          </a:p>
          <a:p>
            <a:endParaRPr lang="en-US" dirty="0"/>
          </a:p>
        </p:txBody>
      </p:sp>
      <p:sp>
        <p:nvSpPr>
          <p:cNvPr id="3" name="Title 2"/>
          <p:cNvSpPr>
            <a:spLocks noGrp="1"/>
          </p:cNvSpPr>
          <p:nvPr>
            <p:ph type="title"/>
          </p:nvPr>
        </p:nvSpPr>
        <p:spPr/>
        <p:txBody>
          <a:bodyPr/>
          <a:lstStyle/>
          <a:p>
            <a:r>
              <a:rPr lang="en-US" dirty="0" smtClean="0"/>
              <a:t>Course Site</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1905000"/>
            <a:ext cx="2901142" cy="789709"/>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354" y="2743200"/>
            <a:ext cx="6209607" cy="3986349"/>
          </a:xfrm>
          <a:prstGeom prst="rect">
            <a:avLst/>
          </a:prstGeom>
        </p:spPr>
      </p:pic>
    </p:spTree>
    <p:extLst>
      <p:ext uri="{BB962C8B-B14F-4D97-AF65-F5344CB8AC3E}">
        <p14:creationId xmlns:p14="http://schemas.microsoft.com/office/powerpoint/2010/main" val="20850129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057400"/>
            <a:ext cx="7408333" cy="4068763"/>
          </a:xfrm>
        </p:spPr>
        <p:txBody>
          <a:bodyPr/>
          <a:lstStyle/>
          <a:p>
            <a:r>
              <a:rPr lang="en-US" dirty="0" smtClean="0">
                <a:latin typeface="Times New Roman" panose="02020603050405020304" pitchFamily="18" charset="0"/>
                <a:cs typeface="Times New Roman" panose="02020603050405020304" pitchFamily="18" charset="0"/>
              </a:rPr>
              <a:t>Can edit user’s workspace.</a:t>
            </a:r>
          </a:p>
          <a:p>
            <a:endParaRPr lang="en-US" dirty="0"/>
          </a:p>
        </p:txBody>
      </p:sp>
      <p:sp>
        <p:nvSpPr>
          <p:cNvPr id="3" name="Title 2"/>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Editing </a:t>
            </a:r>
            <a:r>
              <a:rPr lang="en-US" dirty="0" err="1" smtClean="0">
                <a:latin typeface="Times New Roman" panose="02020603050405020304" pitchFamily="18" charset="0"/>
                <a:cs typeface="Times New Roman" panose="02020603050405020304" pitchFamily="18" charset="0"/>
              </a:rPr>
              <a:t>WorkSpace</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7049" y="2590800"/>
            <a:ext cx="4039985" cy="3416531"/>
          </a:xfrm>
          <a:prstGeom prst="rect">
            <a:avLst/>
          </a:prstGeom>
        </p:spPr>
      </p:pic>
    </p:spTree>
    <p:extLst>
      <p:ext uri="{BB962C8B-B14F-4D97-AF65-F5344CB8AC3E}">
        <p14:creationId xmlns:p14="http://schemas.microsoft.com/office/powerpoint/2010/main" val="24271195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828800"/>
            <a:ext cx="7408333" cy="4297363"/>
          </a:xfrm>
        </p:spPr>
        <p:txBody>
          <a:bodyPr/>
          <a:lstStyle/>
          <a:p>
            <a:r>
              <a:rPr lang="en-US" dirty="0" smtClean="0">
                <a:latin typeface="Times New Roman" panose="02020603050405020304" pitchFamily="18" charset="0"/>
                <a:cs typeface="Times New Roman" panose="02020603050405020304" pitchFamily="18" charset="0"/>
              </a:rPr>
              <a:t>Can add more tools such as Delegated Access, News, Search, Trusted Applications, Web Content.</a:t>
            </a:r>
          </a:p>
          <a:p>
            <a:endParaRPr lang="en-US" dirty="0"/>
          </a:p>
        </p:txBody>
      </p:sp>
      <p:sp>
        <p:nvSpPr>
          <p:cNvPr id="3" name="Title 2"/>
          <p:cNvSpPr>
            <a:spLocks noGrp="1"/>
          </p:cNvSpPr>
          <p:nvPr>
            <p:ph type="title"/>
          </p:nvPr>
        </p:nvSpPr>
        <p:spPr/>
        <p:txBody>
          <a:bodyPr/>
          <a:lstStyle/>
          <a:p>
            <a:r>
              <a:rPr lang="en-US" dirty="0" smtClean="0"/>
              <a:t>Editing </a:t>
            </a:r>
            <a:r>
              <a:rPr lang="en-US" dirty="0" err="1" smtClean="0"/>
              <a:t>WorkSpace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667000"/>
            <a:ext cx="6134793" cy="3962400"/>
          </a:xfrm>
          <a:prstGeom prst="rect">
            <a:avLst/>
          </a:prstGeom>
        </p:spPr>
      </p:pic>
    </p:spTree>
    <p:extLst>
      <p:ext uri="{BB962C8B-B14F-4D97-AF65-F5344CB8AC3E}">
        <p14:creationId xmlns:p14="http://schemas.microsoft.com/office/powerpoint/2010/main" val="40745275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Includes 4 categories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NOTIFICATIONS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TIME ZONE</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LANGUAGE</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SITES</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(8) Preferences</a:t>
            </a:r>
            <a:endParaRPr lang="en-US" dirty="0"/>
          </a:p>
        </p:txBody>
      </p:sp>
    </p:spTree>
    <p:extLst>
      <p:ext uri="{BB962C8B-B14F-4D97-AF65-F5344CB8AC3E}">
        <p14:creationId xmlns:p14="http://schemas.microsoft.com/office/powerpoint/2010/main" val="39815756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Change notification setting of the Announcements, Resources and Drop Box, Email Archive, Syllabus, Tests &amp; Quizzes.</a:t>
            </a:r>
          </a:p>
        </p:txBody>
      </p:sp>
      <p:sp>
        <p:nvSpPr>
          <p:cNvPr id="3" name="Title 2"/>
          <p:cNvSpPr>
            <a:spLocks noGrp="1"/>
          </p:cNvSpPr>
          <p:nvPr>
            <p:ph type="title"/>
          </p:nvPr>
        </p:nvSpPr>
        <p:spPr/>
        <p:txBody>
          <a:bodyPr/>
          <a:lstStyle/>
          <a:p>
            <a:r>
              <a:rPr lang="en-US" dirty="0" smtClean="0"/>
              <a:t>Notifications</a:t>
            </a:r>
            <a:endParaRPr lang="en-US" dirty="0"/>
          </a:p>
        </p:txBody>
      </p:sp>
    </p:spTree>
    <p:extLst>
      <p:ext uri="{BB962C8B-B14F-4D97-AF65-F5344CB8AC3E}">
        <p14:creationId xmlns:p14="http://schemas.microsoft.com/office/powerpoint/2010/main" val="664592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81200"/>
            <a:ext cx="7408333" cy="4144963"/>
          </a:xfrm>
        </p:spPr>
        <p:txBody>
          <a:bodyPr>
            <a:normAutofit fontScale="85000" lnSpcReduction="20000"/>
          </a:bodyPr>
          <a:lstStyle/>
          <a:p>
            <a:r>
              <a:rPr lang="en-US" dirty="0" smtClean="0">
                <a:latin typeface="Times New Roman" panose="02020603050405020304" pitchFamily="18" charset="0"/>
                <a:cs typeface="Times New Roman" panose="02020603050405020304" pitchFamily="18" charset="0"/>
              </a:rPr>
              <a:t>Overview is also the Home page including 5 categories 1) MESSAGE OF THE DAY 2)CALENDAR 3)HOME INFORMATION DISPLAY 4)RECENT ANNOUNCEMENTS 5)MESSAGE CENTER NOTIFICATIONS 6)COURSE SITE INFORMATION</a:t>
            </a:r>
          </a:p>
          <a:p>
            <a:r>
              <a:rPr lang="en-US" dirty="0" smtClean="0">
                <a:latin typeface="Times New Roman" panose="02020603050405020304" pitchFamily="18" charset="0"/>
                <a:cs typeface="Times New Roman" panose="02020603050405020304" pitchFamily="18" charset="0"/>
              </a:rPr>
              <a:t>In (1), displays “MESSAGE OF THE DAY” and can edit message’s display with  “OPTIONS” button.</a:t>
            </a:r>
          </a:p>
          <a:p>
            <a:r>
              <a:rPr lang="en-US" dirty="0" smtClean="0">
                <a:latin typeface="Times New Roman" panose="02020603050405020304" pitchFamily="18" charset="0"/>
                <a:cs typeface="Times New Roman" panose="02020603050405020304" pitchFamily="18" charset="0"/>
              </a:rPr>
              <a:t>In (2), displays the calendar and includes “OPTION” button to edit the calendar’s display and “PUBLISH(private)” button to publish a link of user’s calendar.</a:t>
            </a:r>
          </a:p>
          <a:p>
            <a:r>
              <a:rPr lang="en-US" dirty="0" smtClean="0">
                <a:latin typeface="Times New Roman" panose="02020603050405020304" pitchFamily="18" charset="0"/>
                <a:cs typeface="Times New Roman" panose="02020603050405020304" pitchFamily="18" charset="0"/>
              </a:rPr>
              <a:t>In (3), displays Welcome message.</a:t>
            </a:r>
          </a:p>
          <a:p>
            <a:r>
              <a:rPr lang="en-US" dirty="0" smtClean="0">
                <a:latin typeface="Times New Roman" panose="02020603050405020304" pitchFamily="18" charset="0"/>
                <a:cs typeface="Times New Roman" panose="02020603050405020304" pitchFamily="18" charset="0"/>
              </a:rPr>
              <a:t>In (4), displays announcements.</a:t>
            </a:r>
          </a:p>
          <a:p>
            <a:r>
              <a:rPr lang="en-US" dirty="0" smtClean="0">
                <a:latin typeface="Times New Roman" panose="02020603050405020304" pitchFamily="18" charset="0"/>
                <a:cs typeface="Times New Roman" panose="02020603050405020304" pitchFamily="18" charset="0"/>
              </a:rPr>
              <a:t>In (5), displays recent activities.</a:t>
            </a:r>
          </a:p>
          <a:p>
            <a:r>
              <a:rPr lang="en-US" dirty="0" smtClean="0">
                <a:latin typeface="Times New Roman" panose="02020603050405020304" pitchFamily="18" charset="0"/>
                <a:cs typeface="Times New Roman" panose="02020603050405020304" pitchFamily="18" charset="0"/>
              </a:rPr>
              <a:t>In (6), displays course site information.</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(1)Overview</a:t>
            </a:r>
            <a:endParaRPr lang="en-US" dirty="0"/>
          </a:p>
        </p:txBody>
      </p:sp>
    </p:spTree>
    <p:extLst>
      <p:ext uri="{BB962C8B-B14F-4D97-AF65-F5344CB8AC3E}">
        <p14:creationId xmlns:p14="http://schemas.microsoft.com/office/powerpoint/2010/main" val="35299132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133600"/>
            <a:ext cx="7408333" cy="3992563"/>
          </a:xfrm>
        </p:spPr>
        <p:txBody>
          <a:bodyPr/>
          <a:lstStyle/>
          <a:p>
            <a:r>
              <a:rPr lang="en-US" dirty="0" smtClean="0">
                <a:latin typeface="Times New Roman" panose="02020603050405020304" pitchFamily="18" charset="0"/>
                <a:cs typeface="Times New Roman" panose="02020603050405020304" pitchFamily="18" charset="0"/>
              </a:rPr>
              <a:t>Selects the local time zone</a:t>
            </a:r>
          </a:p>
          <a:p>
            <a:endParaRPr lang="en-US" dirty="0"/>
          </a:p>
        </p:txBody>
      </p:sp>
      <p:sp>
        <p:nvSpPr>
          <p:cNvPr id="3" name="Title 2"/>
          <p:cNvSpPr>
            <a:spLocks noGrp="1"/>
          </p:cNvSpPr>
          <p:nvPr>
            <p:ph type="title"/>
          </p:nvPr>
        </p:nvSpPr>
        <p:spPr/>
        <p:txBody>
          <a:bodyPr/>
          <a:lstStyle/>
          <a:p>
            <a:r>
              <a:rPr lang="en-US" dirty="0" smtClean="0"/>
              <a:t>Time Zone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996" y="2743200"/>
            <a:ext cx="5068007" cy="3047999"/>
          </a:xfrm>
          <a:prstGeom prst="rect">
            <a:avLst/>
          </a:prstGeom>
        </p:spPr>
      </p:pic>
    </p:spTree>
    <p:extLst>
      <p:ext uri="{BB962C8B-B14F-4D97-AF65-F5344CB8AC3E}">
        <p14:creationId xmlns:p14="http://schemas.microsoft.com/office/powerpoint/2010/main" val="23568328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Selects the language(country)</a:t>
            </a:r>
          </a:p>
          <a:p>
            <a:endParaRPr lang="en-US" dirty="0"/>
          </a:p>
        </p:txBody>
      </p:sp>
      <p:sp>
        <p:nvSpPr>
          <p:cNvPr id="3" name="Title 2"/>
          <p:cNvSpPr>
            <a:spLocks noGrp="1"/>
          </p:cNvSpPr>
          <p:nvPr>
            <p:ph type="title"/>
          </p:nvPr>
        </p:nvSpPr>
        <p:spPr/>
        <p:txBody>
          <a:bodyPr/>
          <a:lstStyle/>
          <a:p>
            <a:r>
              <a:rPr lang="en-US" dirty="0" smtClean="0"/>
              <a:t>Language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200400"/>
            <a:ext cx="6629400" cy="2743200"/>
          </a:xfrm>
          <a:prstGeom prst="rect">
            <a:avLst/>
          </a:prstGeom>
        </p:spPr>
      </p:pic>
    </p:spTree>
    <p:extLst>
      <p:ext uri="{BB962C8B-B14F-4D97-AF65-F5344CB8AC3E}">
        <p14:creationId xmlns:p14="http://schemas.microsoft.com/office/powerpoint/2010/main" val="20559973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752600"/>
            <a:ext cx="7408333" cy="4373563"/>
          </a:xfrm>
        </p:spPr>
        <p:txBody>
          <a:bodyPr/>
          <a:lstStyle/>
          <a:p>
            <a:r>
              <a:rPr lang="en-US" sz="2000" dirty="0" smtClean="0">
                <a:latin typeface="Times New Roman" panose="02020603050405020304" pitchFamily="18" charset="0"/>
                <a:cs typeface="Times New Roman" panose="02020603050405020304" pitchFamily="18" charset="0"/>
              </a:rPr>
              <a:t>Select as site or grouping of sites to hide from the Site Drawer. This will not affect the visibility of a site to students.</a:t>
            </a:r>
          </a:p>
          <a:p>
            <a:endParaRPr lang="en-US" dirty="0"/>
          </a:p>
        </p:txBody>
      </p:sp>
      <p:sp>
        <p:nvSpPr>
          <p:cNvPr id="3" name="Title 2"/>
          <p:cNvSpPr>
            <a:spLocks noGrp="1"/>
          </p:cNvSpPr>
          <p:nvPr>
            <p:ph type="title"/>
          </p:nvPr>
        </p:nvSpPr>
        <p:spPr/>
        <p:txBody>
          <a:bodyPr/>
          <a:lstStyle/>
          <a:p>
            <a:r>
              <a:rPr lang="en-US" dirty="0" smtClean="0"/>
              <a:t>Sites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9970" y="2971799"/>
            <a:ext cx="4544059" cy="3048001"/>
          </a:xfrm>
          <a:prstGeom prst="rect">
            <a:avLst/>
          </a:prstGeom>
        </p:spPr>
      </p:pic>
    </p:spTree>
    <p:extLst>
      <p:ext uri="{BB962C8B-B14F-4D97-AF65-F5344CB8AC3E}">
        <p14:creationId xmlns:p14="http://schemas.microsoft.com/office/powerpoint/2010/main" val="31087163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676400"/>
            <a:ext cx="7408333" cy="4449763"/>
          </a:xfrm>
        </p:spPr>
        <p:txBody>
          <a:bodyPr/>
          <a:lstStyle/>
          <a:p>
            <a:r>
              <a:rPr lang="en-US" sz="2000" dirty="0" smtClean="0">
                <a:latin typeface="Times New Roman" panose="02020603050405020304" pitchFamily="18" charset="0"/>
                <a:cs typeface="Times New Roman" panose="02020603050405020304" pitchFamily="18" charset="0"/>
              </a:rPr>
              <a:t>Shows detail information about the logged in account and can edit the account’s information.</a:t>
            </a:r>
          </a:p>
          <a:p>
            <a:endParaRPr lang="en-US" dirty="0"/>
          </a:p>
        </p:txBody>
      </p:sp>
      <p:sp>
        <p:nvSpPr>
          <p:cNvPr id="3" name="Title 2"/>
          <p:cNvSpPr>
            <a:spLocks noGrp="1"/>
          </p:cNvSpPr>
          <p:nvPr>
            <p:ph type="title"/>
          </p:nvPr>
        </p:nvSpPr>
        <p:spPr/>
        <p:txBody>
          <a:bodyPr/>
          <a:lstStyle/>
          <a:p>
            <a:r>
              <a:rPr lang="en-US" dirty="0" smtClean="0"/>
              <a:t>(9) Account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1" y="2514600"/>
            <a:ext cx="4534468" cy="4191000"/>
          </a:xfrm>
          <a:prstGeom prst="rect">
            <a:avLst/>
          </a:prstGeom>
        </p:spPr>
      </p:pic>
    </p:spTree>
    <p:extLst>
      <p:ext uri="{BB962C8B-B14F-4D97-AF65-F5344CB8AC3E}">
        <p14:creationId xmlns:p14="http://schemas.microsoft.com/office/powerpoint/2010/main" val="42063503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81200"/>
            <a:ext cx="7408333" cy="4144963"/>
          </a:xfrm>
        </p:spPr>
        <p:txBody>
          <a:bodyPr/>
          <a:lstStyle/>
          <a:p>
            <a:r>
              <a:rPr lang="en-US" sz="2000" dirty="0" smtClean="0">
                <a:latin typeface="Times New Roman" panose="02020603050405020304" pitchFamily="18" charset="0"/>
                <a:cs typeface="Times New Roman" panose="02020603050405020304" pitchFamily="18" charset="0"/>
              </a:rPr>
              <a:t>A wiki is a tool which allows people to create web pages individually or as a group, without needing any web skills.</a:t>
            </a:r>
          </a:p>
          <a:p>
            <a:endParaRPr lang="en-US" dirty="0"/>
          </a:p>
        </p:txBody>
      </p:sp>
      <p:sp>
        <p:nvSpPr>
          <p:cNvPr id="3" name="Title 2"/>
          <p:cNvSpPr>
            <a:spLocks noGrp="1"/>
          </p:cNvSpPr>
          <p:nvPr>
            <p:ph type="title"/>
          </p:nvPr>
        </p:nvSpPr>
        <p:spPr/>
        <p:txBody>
          <a:bodyPr>
            <a:normAutofit/>
          </a:bodyPr>
          <a:lstStyle/>
          <a:p>
            <a:r>
              <a:rPr lang="en-US" dirty="0" smtClean="0"/>
              <a:t>(10) </a:t>
            </a:r>
            <a:r>
              <a:rPr lang="en-US" dirty="0" smtClean="0">
                <a:latin typeface="Times New Roman" panose="02020603050405020304" pitchFamily="18" charset="0"/>
                <a:cs typeface="Times New Roman" panose="02020603050405020304" pitchFamily="18" charset="0"/>
              </a:rPr>
              <a:t>Wiki</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9108" y="2743200"/>
            <a:ext cx="6176356" cy="3657600"/>
          </a:xfrm>
          <a:prstGeom prst="rect">
            <a:avLst/>
          </a:prstGeom>
        </p:spPr>
      </p:pic>
    </p:spTree>
    <p:extLst>
      <p:ext uri="{BB962C8B-B14F-4D97-AF65-F5344CB8AC3E}">
        <p14:creationId xmlns:p14="http://schemas.microsoft.com/office/powerpoint/2010/main" val="34698424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Displays </a:t>
            </a:r>
            <a:r>
              <a:rPr lang="en-US" b="1" dirty="0">
                <a:latin typeface="Times New Roman" panose="02020603050405020304" pitchFamily="18" charset="0"/>
                <a:cs typeface="Times New Roman" panose="02020603050405020304" pitchFamily="18" charset="0"/>
              </a:rPr>
              <a:t>About Sakai </a:t>
            </a:r>
            <a:r>
              <a:rPr lang="en-US" b="1" dirty="0" smtClean="0">
                <a:latin typeface="Times New Roman" panose="02020603050405020304" pitchFamily="18" charset="0"/>
                <a:cs typeface="Times New Roman" panose="02020603050405020304" pitchFamily="18" charset="0"/>
              </a:rPr>
              <a:t>Help in new window</a:t>
            </a:r>
            <a:endParaRPr lang="en-US" b="1" dirty="0">
              <a:latin typeface="Times New Roman" panose="02020603050405020304" pitchFamily="18" charset="0"/>
              <a:cs typeface="Times New Roman" panose="02020603050405020304" pitchFamily="18" charset="0"/>
            </a:endParaRPr>
          </a:p>
          <a:p>
            <a:endParaRPr lang="en-US" dirty="0"/>
          </a:p>
        </p:txBody>
      </p:sp>
      <p:sp>
        <p:nvSpPr>
          <p:cNvPr id="3" name="Title 2"/>
          <p:cNvSpPr>
            <a:spLocks noGrp="1"/>
          </p:cNvSpPr>
          <p:nvPr>
            <p:ph type="title"/>
          </p:nvPr>
        </p:nvSpPr>
        <p:spPr/>
        <p:txBody>
          <a:bodyPr/>
          <a:lstStyle/>
          <a:p>
            <a:r>
              <a:rPr lang="en-US" dirty="0" smtClean="0"/>
              <a:t>(11) Help</a:t>
            </a:r>
            <a:endParaRPr lang="en-US" dirty="0"/>
          </a:p>
        </p:txBody>
      </p:sp>
    </p:spTree>
    <p:extLst>
      <p:ext uri="{BB962C8B-B14F-4D97-AF65-F5344CB8AC3E}">
        <p14:creationId xmlns:p14="http://schemas.microsoft.com/office/powerpoint/2010/main" val="14179431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Sites on home menu bar</a:t>
            </a:r>
            <a:endParaRPr lang="en-US" dirty="0"/>
          </a:p>
        </p:txBody>
      </p:sp>
      <p:sp>
        <p:nvSpPr>
          <p:cNvPr id="5" name="Content Placeholder 4"/>
          <p:cNvSpPr>
            <a:spLocks noGrp="1"/>
          </p:cNvSpPr>
          <p:nvPr>
            <p:ph idx="1"/>
          </p:nvPr>
        </p:nvSpPr>
        <p:spPr>
          <a:xfrm>
            <a:off x="872067" y="1676400"/>
            <a:ext cx="7408333" cy="4449763"/>
          </a:xfrm>
        </p:spPr>
        <p:txBody>
          <a:bodyPr/>
          <a:lstStyle/>
          <a:p>
            <a:r>
              <a:rPr lang="en-US" sz="2000" dirty="0" smtClean="0">
                <a:latin typeface="Times New Roman" panose="02020603050405020304" pitchFamily="18" charset="0"/>
                <a:cs typeface="Times New Roman" panose="02020603050405020304" pitchFamily="18" charset="0"/>
              </a:rPr>
              <a:t>Create, view and search sites.</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133600"/>
            <a:ext cx="8077200" cy="4572000"/>
          </a:xfrm>
          <a:prstGeom prst="rect">
            <a:avLst/>
          </a:prstGeom>
        </p:spPr>
      </p:pic>
    </p:spTree>
    <p:extLst>
      <p:ext uri="{BB962C8B-B14F-4D97-AF65-F5344CB8AC3E}">
        <p14:creationId xmlns:p14="http://schemas.microsoft.com/office/powerpoint/2010/main" val="9663986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Profile on home menu bar</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2057400"/>
            <a:ext cx="4908884" cy="4114800"/>
          </a:xfrm>
        </p:spPr>
      </p:pic>
    </p:spTree>
    <p:extLst>
      <p:ext uri="{BB962C8B-B14F-4D97-AF65-F5344CB8AC3E}">
        <p14:creationId xmlns:p14="http://schemas.microsoft.com/office/powerpoint/2010/main" val="1966473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514600"/>
            <a:ext cx="7408333" cy="3611563"/>
          </a:xfrm>
        </p:spPr>
        <p:txBody>
          <a:bodyPr>
            <a:normAutofit/>
          </a:bodyPr>
          <a:lstStyle/>
          <a:p>
            <a:r>
              <a:rPr lang="en-US" dirty="0" smtClean="0">
                <a:latin typeface="Times New Roman" panose="02020603050405020304" pitchFamily="18" charset="0"/>
                <a:cs typeface="Times New Roman" panose="02020603050405020304" pitchFamily="18" charset="0"/>
              </a:rPr>
              <a:t>Profile includes 7 categories.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MY PROFILE</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PICTURES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CONNECTIONS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MESSAGES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SEARCH</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PRIVACY</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PREFERENCES</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(2)Profile</a:t>
            </a:r>
            <a:endParaRPr lang="en-US" dirty="0"/>
          </a:p>
        </p:txBody>
      </p:sp>
    </p:spTree>
    <p:extLst>
      <p:ext uri="{BB962C8B-B14F-4D97-AF65-F5344CB8AC3E}">
        <p14:creationId xmlns:p14="http://schemas.microsoft.com/office/powerpoint/2010/main" val="28512174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514600"/>
            <a:ext cx="7408333" cy="3611563"/>
          </a:xfrm>
        </p:spPr>
        <p:txBody>
          <a:bodyPr>
            <a:normAutofit/>
          </a:bodyPr>
          <a:lstStyle/>
          <a:p>
            <a:r>
              <a:rPr lang="en-US" dirty="0" smtClean="0">
                <a:latin typeface="Times New Roman" panose="02020603050405020304" pitchFamily="18" charset="0"/>
                <a:cs typeface="Times New Roman" panose="02020603050405020304" pitchFamily="18" charset="0"/>
              </a:rPr>
              <a:t>Can upload profile picture, can upload and save pictures to the folder “My pictures”  and can upload status.</a:t>
            </a:r>
          </a:p>
          <a:p>
            <a:r>
              <a:rPr lang="en-US" dirty="0" smtClean="0">
                <a:latin typeface="Times New Roman" panose="02020603050405020304" pitchFamily="18" charset="0"/>
                <a:cs typeface="Times New Roman" panose="02020603050405020304" pitchFamily="18" charset="0"/>
              </a:rPr>
              <a:t>In Profile tab, user’s information such as email, staff info, student info, social networking, personal info can be described.</a:t>
            </a:r>
          </a:p>
          <a:p>
            <a:r>
              <a:rPr lang="en-US" dirty="0" smtClean="0">
                <a:latin typeface="Times New Roman" panose="02020603050405020304" pitchFamily="18" charset="0"/>
                <a:cs typeface="Times New Roman" panose="02020603050405020304" pitchFamily="18" charset="0"/>
              </a:rPr>
              <a:t>In Wall tab, displays the previous activities like wall posts, changing profile pictures, uploading pictures, and can give comments to these all.</a:t>
            </a:r>
          </a:p>
        </p:txBody>
      </p:sp>
      <p:sp>
        <p:nvSpPr>
          <p:cNvPr id="3" name="Title 2"/>
          <p:cNvSpPr>
            <a:spLocks noGrp="1"/>
          </p:cNvSpPr>
          <p:nvPr>
            <p:ph type="title"/>
          </p:nvPr>
        </p:nvSpPr>
        <p:spPr/>
        <p:txBody>
          <a:bodyPr/>
          <a:lstStyle/>
          <a:p>
            <a:r>
              <a:rPr lang="en-US" dirty="0" smtClean="0"/>
              <a:t>MY PROFILE</a:t>
            </a:r>
            <a:endParaRPr lang="en-US" dirty="0"/>
          </a:p>
        </p:txBody>
      </p:sp>
    </p:spTree>
    <p:extLst>
      <p:ext uri="{BB962C8B-B14F-4D97-AF65-F5344CB8AC3E}">
        <p14:creationId xmlns:p14="http://schemas.microsoft.com/office/powerpoint/2010/main" val="1720999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There are two folders “My pictures” and “Add picture”.</a:t>
            </a:r>
          </a:p>
          <a:p>
            <a:r>
              <a:rPr lang="en-US" dirty="0" smtClean="0">
                <a:latin typeface="Times New Roman" panose="02020603050405020304" pitchFamily="18" charset="0"/>
                <a:cs typeface="Times New Roman" panose="02020603050405020304" pitchFamily="18" charset="0"/>
              </a:rPr>
              <a:t>“My pictures” includes the previous uploaded  photos.</a:t>
            </a:r>
          </a:p>
          <a:p>
            <a:r>
              <a:rPr lang="en-US" dirty="0" smtClean="0">
                <a:latin typeface="Times New Roman" panose="02020603050405020304" pitchFamily="18" charset="0"/>
                <a:cs typeface="Times New Roman" panose="02020603050405020304" pitchFamily="18" charset="0"/>
              </a:rPr>
              <a:t>“Add picture” includes “Choose File” button for uploading new pictures.</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PICTURES</a:t>
            </a:r>
            <a:endParaRPr lang="en-US" dirty="0"/>
          </a:p>
        </p:txBody>
      </p:sp>
    </p:spTree>
    <p:extLst>
      <p:ext uri="{BB962C8B-B14F-4D97-AF65-F5344CB8AC3E}">
        <p14:creationId xmlns:p14="http://schemas.microsoft.com/office/powerpoint/2010/main" val="9779671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Includes two functions  “Create worksite” and  “Search for connections”.</a:t>
            </a:r>
          </a:p>
          <a:p>
            <a:r>
              <a:rPr lang="en-US" dirty="0" smtClean="0">
                <a:latin typeface="Times New Roman" panose="02020603050405020304" pitchFamily="18" charset="0"/>
                <a:cs typeface="Times New Roman" panose="02020603050405020304" pitchFamily="18" charset="0"/>
              </a:rPr>
              <a:t>Create worksite is for creating new worksites.</a:t>
            </a:r>
          </a:p>
          <a:p>
            <a:r>
              <a:rPr lang="en-US" dirty="0" smtClean="0">
                <a:latin typeface="Times New Roman" panose="02020603050405020304" pitchFamily="18" charset="0"/>
                <a:cs typeface="Times New Roman" panose="02020603050405020304" pitchFamily="18" charset="0"/>
              </a:rPr>
              <a:t>Search for connections is for searching new connection that is another person by name, e-mail or worksite. This is redirected to the “SEARCH” category.</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CONNECTIONS</a:t>
            </a:r>
            <a:endParaRPr lang="en-US" dirty="0"/>
          </a:p>
        </p:txBody>
      </p:sp>
    </p:spTree>
    <p:extLst>
      <p:ext uri="{BB962C8B-B14F-4D97-AF65-F5344CB8AC3E}">
        <p14:creationId xmlns:p14="http://schemas.microsoft.com/office/powerpoint/2010/main" val="20725947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CONNECTIONS</a:t>
            </a:r>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76275" y="2514600"/>
            <a:ext cx="3822700" cy="2842483"/>
          </a:xfrm>
        </p:spPr>
      </p:pic>
      <p:pic>
        <p:nvPicPr>
          <p:cNvPr id="6" name="Content Placeholder 5"/>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4645025" y="2362200"/>
            <a:ext cx="3822700" cy="3032813"/>
          </a:xfrm>
        </p:spPr>
      </p:pic>
    </p:spTree>
    <p:extLst>
      <p:ext uri="{BB962C8B-B14F-4D97-AF65-F5344CB8AC3E}">
        <p14:creationId xmlns:p14="http://schemas.microsoft.com/office/powerpoint/2010/main" val="37637217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419</TotalTime>
  <Words>1350</Words>
  <Application>Microsoft Office PowerPoint</Application>
  <PresentationFormat>On-screen Show (4:3)</PresentationFormat>
  <Paragraphs>160</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Waveform</vt:lpstr>
      <vt:lpstr>SAKAI</vt:lpstr>
      <vt:lpstr>Types of Non-Administrative User</vt:lpstr>
      <vt:lpstr>List of Menu after Registration</vt:lpstr>
      <vt:lpstr>(1)Overview</vt:lpstr>
      <vt:lpstr>(2)Profile</vt:lpstr>
      <vt:lpstr>MY PROFILE</vt:lpstr>
      <vt:lpstr>PICTURES</vt:lpstr>
      <vt:lpstr>CONNECTIONS</vt:lpstr>
      <vt:lpstr>CONNECTIONS</vt:lpstr>
      <vt:lpstr>MESSAGES</vt:lpstr>
      <vt:lpstr>SEARCH</vt:lpstr>
      <vt:lpstr>PRIVACY</vt:lpstr>
      <vt:lpstr>PREFERENES</vt:lpstr>
      <vt:lpstr>(3)Membership</vt:lpstr>
      <vt:lpstr>(4)Calendar</vt:lpstr>
      <vt:lpstr>Add Event</vt:lpstr>
      <vt:lpstr>Import Events</vt:lpstr>
      <vt:lpstr>Merge Internal Calendar</vt:lpstr>
      <vt:lpstr>Merge External Calendar </vt:lpstr>
      <vt:lpstr>Publish (Public)</vt:lpstr>
      <vt:lpstr>Publish (Private)</vt:lpstr>
      <vt:lpstr>Fields</vt:lpstr>
      <vt:lpstr>(5)Resources</vt:lpstr>
      <vt:lpstr>SITE RESOURCES</vt:lpstr>
      <vt:lpstr>Trash</vt:lpstr>
      <vt:lpstr>Transfer File</vt:lpstr>
      <vt:lpstr>OPTIONS</vt:lpstr>
      <vt:lpstr>SET QUOTA</vt:lpstr>
      <vt:lpstr>(6)Announcements</vt:lpstr>
      <vt:lpstr>(7) Worksite Setup</vt:lpstr>
      <vt:lpstr>Worksite Setup</vt:lpstr>
      <vt:lpstr>Creating WorkSite</vt:lpstr>
      <vt:lpstr>Creating WorkSite</vt:lpstr>
      <vt:lpstr>Creating Worksite</vt:lpstr>
      <vt:lpstr>Course Site</vt:lpstr>
      <vt:lpstr>Editing WorkSpace</vt:lpstr>
      <vt:lpstr>Editing WorkSpace</vt:lpstr>
      <vt:lpstr>(8) Preferences</vt:lpstr>
      <vt:lpstr>Notifications</vt:lpstr>
      <vt:lpstr>Time Zone</vt:lpstr>
      <vt:lpstr>Language</vt:lpstr>
      <vt:lpstr>Sites</vt:lpstr>
      <vt:lpstr>(9) Account</vt:lpstr>
      <vt:lpstr>(10) Wiki</vt:lpstr>
      <vt:lpstr>(11) Help</vt:lpstr>
      <vt:lpstr>Sites on home menu bar</vt:lpstr>
      <vt:lpstr>Profile on home menu bar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SAKAI</dc:title>
  <dc:creator>DELL</dc:creator>
  <cp:lastModifiedBy>DELL</cp:lastModifiedBy>
  <cp:revision>129</cp:revision>
  <dcterms:created xsi:type="dcterms:W3CDTF">2006-08-16T00:00:00Z</dcterms:created>
  <dcterms:modified xsi:type="dcterms:W3CDTF">2016-09-22T09:31:47Z</dcterms:modified>
</cp:coreProperties>
</file>