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lvl="0">
              <a:spcBef>
                <a:spcPts val="0"/>
              </a:spcBef>
              <a:buNone/>
            </a:pPr>
            <a:r>
              <a:rPr lang="en"/>
              <a:t>The Case for God</a:t>
            </a:r>
          </a:p>
        </p:txBody>
      </p:sp>
      <p:sp>
        <p:nvSpPr>
          <p:cNvPr id="278" name="Shape 278"/>
          <p:cNvSpPr txBox="1"/>
          <p:nvPr>
            <p:ph idx="1" type="subTitle"/>
          </p:nvPr>
        </p:nvSpPr>
        <p:spPr>
          <a:xfrm>
            <a:off x="824000" y="3596300"/>
            <a:ext cx="4255500" cy="695400"/>
          </a:xfrm>
          <a:prstGeom prst="rect">
            <a:avLst/>
          </a:prstGeom>
        </p:spPr>
        <p:txBody>
          <a:bodyPr anchorCtr="0" anchor="t" bIns="91425" lIns="91425" rIns="91425" wrap="square" tIns="91425">
            <a:noAutofit/>
          </a:bodyPr>
          <a:lstStyle/>
          <a:p>
            <a:pPr lvl="0">
              <a:spcBef>
                <a:spcPts val="0"/>
              </a:spcBef>
              <a:buNone/>
            </a:pPr>
            <a:r>
              <a:rPr lang="en"/>
              <a:t>Francisco Rodriguez 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Phusikoi and their faith</a:t>
            </a:r>
          </a:p>
        </p:txBody>
      </p:sp>
      <p:sp>
        <p:nvSpPr>
          <p:cNvPr id="333" name="Shape 333"/>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Not hostile toward Greek religion*</a:t>
            </a:r>
          </a:p>
          <a:p>
            <a:pPr lvl="0">
              <a:spcBef>
                <a:spcPts val="0"/>
              </a:spcBef>
              <a:buNone/>
            </a:pPr>
            <a:r>
              <a:rPr lang="en" sz="1800"/>
              <a:t>No orthodox doctrines of creation in Greek religion</a:t>
            </a:r>
          </a:p>
          <a:p>
            <a:pPr lvl="0">
              <a:spcBef>
                <a:spcPts val="0"/>
              </a:spcBef>
              <a:buNone/>
            </a:pPr>
            <a:r>
              <a:rPr lang="en" sz="1800"/>
              <a:t>The Gods of Mount Olympus were neither omnipotent nor cosmic powers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Homer</a:t>
            </a:r>
          </a:p>
        </p:txBody>
      </p:sp>
      <p:sp>
        <p:nvSpPr>
          <p:cNvPr id="339" name="Shape 339"/>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*Fixated the gods’ personalities for all time</a:t>
            </a:r>
          </a:p>
          <a:p>
            <a:pPr lvl="0">
              <a:spcBef>
                <a:spcPts val="0"/>
              </a:spcBef>
              <a:buNone/>
            </a:pPr>
            <a:r>
              <a:rPr lang="en" sz="1800"/>
              <a:t>When contemplating the Olympian family, their complexity grew increasingly similar to mortal men and women</a:t>
            </a:r>
          </a:p>
          <a:p>
            <a:pPr lvl="0">
              <a:spcBef>
                <a:spcPts val="0"/>
              </a:spcBef>
              <a:buNone/>
            </a:pPr>
            <a:r>
              <a:rPr lang="en" sz="1800"/>
              <a:t>*Sensed the presence of a deity in any exceptional human achievement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War         Love               Art          Victory</a:t>
            </a:r>
          </a:p>
        </p:txBody>
      </p:sp>
      <p:sp>
        <p:nvSpPr>
          <p:cNvPr id="345" name="Shape 345"/>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346" name="Shape 346"/>
          <p:cNvPicPr preferRelativeResize="0"/>
          <p:nvPr/>
        </p:nvPicPr>
        <p:blipFill>
          <a:blip r:embed="rId3">
            <a:alphaModFix/>
          </a:blip>
          <a:stretch>
            <a:fillRect/>
          </a:stretch>
        </p:blipFill>
        <p:spPr>
          <a:xfrm>
            <a:off x="2533563" y="1597863"/>
            <a:ext cx="1800225" cy="2543175"/>
          </a:xfrm>
          <a:prstGeom prst="rect">
            <a:avLst/>
          </a:prstGeom>
          <a:noFill/>
          <a:ln>
            <a:noFill/>
          </a:ln>
        </p:spPr>
      </p:pic>
      <p:pic>
        <p:nvPicPr>
          <p:cNvPr id="347" name="Shape 347"/>
          <p:cNvPicPr preferRelativeResize="0"/>
          <p:nvPr/>
        </p:nvPicPr>
        <p:blipFill>
          <a:blip r:embed="rId4">
            <a:alphaModFix/>
          </a:blip>
          <a:stretch>
            <a:fillRect/>
          </a:stretch>
        </p:blipFill>
        <p:spPr>
          <a:xfrm>
            <a:off x="4333788" y="1593100"/>
            <a:ext cx="2124075" cy="2152650"/>
          </a:xfrm>
          <a:prstGeom prst="rect">
            <a:avLst/>
          </a:prstGeom>
          <a:noFill/>
          <a:ln>
            <a:noFill/>
          </a:ln>
        </p:spPr>
      </p:pic>
      <p:pic>
        <p:nvPicPr>
          <p:cNvPr id="348" name="Shape 348"/>
          <p:cNvPicPr preferRelativeResize="0"/>
          <p:nvPr/>
        </p:nvPicPr>
        <p:blipFill>
          <a:blip r:embed="rId5">
            <a:alphaModFix/>
          </a:blip>
          <a:stretch>
            <a:fillRect/>
          </a:stretch>
        </p:blipFill>
        <p:spPr>
          <a:xfrm>
            <a:off x="6457863" y="1593100"/>
            <a:ext cx="1876425" cy="2438400"/>
          </a:xfrm>
          <a:prstGeom prst="rect">
            <a:avLst/>
          </a:prstGeom>
          <a:noFill/>
          <a:ln>
            <a:noFill/>
          </a:ln>
        </p:spPr>
      </p:pic>
      <p:pic>
        <p:nvPicPr>
          <p:cNvPr id="349" name="Shape 349"/>
          <p:cNvPicPr preferRelativeResize="0"/>
          <p:nvPr/>
        </p:nvPicPr>
        <p:blipFill>
          <a:blip r:embed="rId6">
            <a:alphaModFix/>
          </a:blip>
          <a:stretch>
            <a:fillRect/>
          </a:stretch>
        </p:blipFill>
        <p:spPr>
          <a:xfrm>
            <a:off x="800025" y="1493075"/>
            <a:ext cx="1733550" cy="263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Learning of different views</a:t>
            </a:r>
          </a:p>
        </p:txBody>
      </p:sp>
      <p:sp>
        <p:nvSpPr>
          <p:cNvPr id="355" name="Shape 355"/>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*On their trade routes the phusikoi encountered Eastern culture and started to stray away from the Greek Gods</a:t>
            </a:r>
          </a:p>
          <a:p>
            <a:pPr lvl="0">
              <a:spcBef>
                <a:spcPts val="0"/>
              </a:spcBef>
              <a:buNone/>
            </a:pPr>
            <a:r>
              <a:rPr lang="en" sz="1800"/>
              <a:t>Wanted to disprove Zeus’ existence</a:t>
            </a:r>
          </a:p>
          <a:p>
            <a:pPr lvl="0">
              <a:spcBef>
                <a:spcPts val="0"/>
              </a:spcBef>
              <a:buNone/>
            </a:pPr>
            <a:r>
              <a:rPr lang="en" sz="1800"/>
              <a:t>Began a new way of thinking</a:t>
            </a:r>
          </a:p>
        </p:txBody>
      </p:sp>
      <p:pic>
        <p:nvPicPr>
          <p:cNvPr id="356" name="Shape 356"/>
          <p:cNvPicPr preferRelativeResize="0"/>
          <p:nvPr/>
        </p:nvPicPr>
        <p:blipFill>
          <a:blip r:embed="rId3">
            <a:alphaModFix/>
          </a:blip>
          <a:stretch>
            <a:fillRect/>
          </a:stretch>
        </p:blipFill>
        <p:spPr>
          <a:xfrm>
            <a:off x="7372900" y="2607600"/>
            <a:ext cx="914400" cy="192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Breaking down of the elements</a:t>
            </a:r>
          </a:p>
        </p:txBody>
      </p:sp>
      <p:sp>
        <p:nvSpPr>
          <p:cNvPr id="362" name="Shape 362"/>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Thales ( 580 B.C.E.) </a:t>
            </a:r>
          </a:p>
          <a:p>
            <a:pPr indent="-342900" lvl="0" marL="457200" rtl="0">
              <a:spcBef>
                <a:spcPts val="0"/>
              </a:spcBef>
              <a:buSzPct val="100000"/>
              <a:buChar char="-"/>
            </a:pPr>
            <a:r>
              <a:rPr lang="en" sz="1800"/>
              <a:t>water</a:t>
            </a:r>
          </a:p>
          <a:p>
            <a:pPr lvl="0" rtl="0">
              <a:spcBef>
                <a:spcPts val="0"/>
              </a:spcBef>
              <a:buNone/>
            </a:pPr>
            <a:r>
              <a:rPr lang="en" sz="1800"/>
              <a:t>Anaximenes ( 560 - 496 B.C.E.)</a:t>
            </a:r>
          </a:p>
          <a:p>
            <a:pPr indent="-342900" lvl="0" marL="457200">
              <a:spcBef>
                <a:spcPts val="0"/>
              </a:spcBef>
              <a:buSzPct val="100000"/>
              <a:buChar char="-"/>
            </a:pPr>
            <a:r>
              <a:rPr lang="en" sz="1800"/>
              <a:t>air</a:t>
            </a:r>
          </a:p>
        </p:txBody>
      </p:sp>
      <p:pic>
        <p:nvPicPr>
          <p:cNvPr id="363" name="Shape 363"/>
          <p:cNvPicPr preferRelativeResize="0"/>
          <p:nvPr/>
        </p:nvPicPr>
        <p:blipFill>
          <a:blip r:embed="rId3">
            <a:alphaModFix/>
          </a:blip>
          <a:stretch>
            <a:fillRect/>
          </a:stretch>
        </p:blipFill>
        <p:spPr>
          <a:xfrm>
            <a:off x="4750888" y="1597875"/>
            <a:ext cx="1724025" cy="2095500"/>
          </a:xfrm>
          <a:prstGeom prst="rect">
            <a:avLst/>
          </a:prstGeom>
          <a:noFill/>
          <a:ln>
            <a:noFill/>
          </a:ln>
        </p:spPr>
      </p:pic>
      <p:pic>
        <p:nvPicPr>
          <p:cNvPr id="364" name="Shape 364"/>
          <p:cNvPicPr preferRelativeResize="0"/>
          <p:nvPr/>
        </p:nvPicPr>
        <p:blipFill>
          <a:blip r:embed="rId4">
            <a:alphaModFix/>
          </a:blip>
          <a:stretch>
            <a:fillRect/>
          </a:stretch>
        </p:blipFill>
        <p:spPr>
          <a:xfrm>
            <a:off x="6474913" y="1597863"/>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Apeiron</a:t>
            </a:r>
          </a:p>
        </p:txBody>
      </p:sp>
      <p:sp>
        <p:nvSpPr>
          <p:cNvPr id="370" name="Shape 370"/>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a:t>					</a:t>
            </a:r>
            <a:r>
              <a:rPr lang="en" sz="1800"/>
              <a:t>Anaximander</a:t>
            </a:r>
          </a:p>
        </p:txBody>
      </p:sp>
      <p:pic>
        <p:nvPicPr>
          <p:cNvPr id="371" name="Shape 371"/>
          <p:cNvPicPr preferRelativeResize="0"/>
          <p:nvPr/>
        </p:nvPicPr>
        <p:blipFill>
          <a:blip r:embed="rId3">
            <a:alphaModFix/>
          </a:blip>
          <a:stretch>
            <a:fillRect/>
          </a:stretch>
        </p:blipFill>
        <p:spPr>
          <a:xfrm>
            <a:off x="3152500" y="598575"/>
            <a:ext cx="4381500" cy="438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Big Bang Connection</a:t>
            </a:r>
          </a:p>
        </p:txBody>
      </p:sp>
      <p:sp>
        <p:nvSpPr>
          <p:cNvPr id="377" name="Shape 377"/>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378" name="Shape 378"/>
          <p:cNvPicPr preferRelativeResize="0"/>
          <p:nvPr/>
        </p:nvPicPr>
        <p:blipFill>
          <a:blip r:embed="rId3">
            <a:alphaModFix/>
          </a:blip>
          <a:stretch>
            <a:fillRect/>
          </a:stretch>
        </p:blipFill>
        <p:spPr>
          <a:xfrm>
            <a:off x="1163972" y="0"/>
            <a:ext cx="7617306"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Philosophy</a:t>
            </a:r>
          </a:p>
        </p:txBody>
      </p:sp>
      <p:sp>
        <p:nvSpPr>
          <p:cNvPr id="384" name="Shape 384"/>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385" name="Shape 385"/>
          <p:cNvPicPr preferRelativeResize="0"/>
          <p:nvPr/>
        </p:nvPicPr>
        <p:blipFill>
          <a:blip r:embed="rId3">
            <a:alphaModFix/>
          </a:blip>
          <a:stretch>
            <a:fillRect/>
          </a:stretch>
        </p:blipFill>
        <p:spPr>
          <a:xfrm>
            <a:off x="2000250" y="1445550"/>
            <a:ext cx="5143500" cy="308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In conclusion</a:t>
            </a:r>
          </a:p>
        </p:txBody>
      </p:sp>
      <p:sp>
        <p:nvSpPr>
          <p:cNvPr id="391" name="Shape 391"/>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Focused on Ch.3 Reason</a:t>
            </a:r>
          </a:p>
          <a:p>
            <a:pPr lvl="0">
              <a:spcBef>
                <a:spcPts val="0"/>
              </a:spcBef>
              <a:buNone/>
            </a:pPr>
            <a:r>
              <a:rPr lang="en" sz="1800"/>
              <a:t>Which broke down how humans began to question everything</a:t>
            </a:r>
          </a:p>
          <a:p>
            <a:pPr lvl="0">
              <a:spcBef>
                <a:spcPts val="0"/>
              </a:spcBef>
              <a:buNone/>
            </a:pPr>
            <a:r>
              <a:rPr lang="en" sz="1800"/>
              <a:t>How and where their minds began to go toward (Arche , Apeiron, Philosophy)</a:t>
            </a:r>
          </a:p>
          <a:p>
            <a:pPr lvl="0">
              <a:spcBef>
                <a:spcPts val="0"/>
              </a:spcBef>
              <a:buNone/>
            </a:pPr>
            <a:r>
              <a:rPr lang="en" sz="1800"/>
              <a:t>Only the rich could start to think this way which began humans scientific tradition to question what was not allowed to be questioned because no one would punish them. (except socrates)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Final words </a:t>
            </a:r>
            <a:r>
              <a:rPr b="0" lang="en" sz="1800">
                <a:latin typeface="Nunito"/>
                <a:ea typeface="Nunito"/>
                <a:cs typeface="Nunito"/>
                <a:sym typeface="Nunito"/>
              </a:rPr>
              <a:t>- Marcus Aurelius</a:t>
            </a:r>
          </a:p>
        </p:txBody>
      </p:sp>
      <p:sp>
        <p:nvSpPr>
          <p:cNvPr id="397" name="Shape 397"/>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Live a good life. If there are gods and they are just, then they will not care how devout you have been, but will welcome you based on the virtues you have lived by.</a:t>
            </a:r>
          </a:p>
          <a:p>
            <a:pPr lvl="0">
              <a:spcBef>
                <a:spcPts val="0"/>
              </a:spcBef>
              <a:buNone/>
            </a:pPr>
            <a:r>
              <a:rPr lang="en" sz="1800"/>
              <a:t>If there are gods, but unjust, then you should not want to worship them.</a:t>
            </a:r>
          </a:p>
          <a:p>
            <a:pPr lvl="0">
              <a:spcBef>
                <a:spcPts val="0"/>
              </a:spcBef>
              <a:buNone/>
            </a:pPr>
            <a:r>
              <a:rPr lang="en" sz="1800"/>
              <a:t>If there are no gods, then you will have lived a noble life that will live on in the memories of your loved ones.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Introduction of book</a:t>
            </a:r>
          </a:p>
        </p:txBody>
      </p:sp>
      <p:sp>
        <p:nvSpPr>
          <p:cNvPr id="284" name="Shape 284"/>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Written by Karen Armstrong</a:t>
            </a:r>
          </a:p>
          <a:p>
            <a:pPr lvl="0">
              <a:spcBef>
                <a:spcPts val="0"/>
              </a:spcBef>
              <a:buNone/>
            </a:pPr>
            <a:r>
              <a:rPr lang="en" sz="1800"/>
              <a:t>She describes and goes in detail about how far humankind will go in order to experience a “sacred reality”</a:t>
            </a:r>
          </a:p>
          <a:p>
            <a:pPr lvl="0">
              <a:spcBef>
                <a:spcPts val="0"/>
              </a:spcBef>
              <a:buNone/>
            </a:pPr>
            <a:r>
              <a:rPr lang="en" sz="1800"/>
              <a:t>Introduces a different outlook on God </a:t>
            </a:r>
          </a:p>
          <a:p>
            <a:pPr lvl="0">
              <a:spcBef>
                <a:spcPts val="0"/>
              </a:spcBef>
              <a:buNone/>
            </a:pPr>
            <a:r>
              <a:rPr lang="en" sz="1800"/>
              <a:t>How to try to understand what God is and how we use the idea of God in our daily lives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Who is Karen Armstrong?</a:t>
            </a:r>
          </a:p>
        </p:txBody>
      </p:sp>
      <p:sp>
        <p:nvSpPr>
          <p:cNvPr id="290" name="Shape 290"/>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British Author</a:t>
            </a:r>
          </a:p>
          <a:p>
            <a:pPr lvl="0">
              <a:spcBef>
                <a:spcPts val="0"/>
              </a:spcBef>
              <a:buNone/>
            </a:pPr>
            <a:r>
              <a:rPr lang="en" sz="1800"/>
              <a:t>Written many works on religion*</a:t>
            </a:r>
          </a:p>
          <a:p>
            <a:pPr lvl="0">
              <a:spcBef>
                <a:spcPts val="0"/>
              </a:spcBef>
              <a:buNone/>
            </a:pPr>
            <a:r>
              <a:rPr lang="en" sz="1800"/>
              <a:t>Oxford Alumni</a:t>
            </a:r>
          </a:p>
          <a:p>
            <a:pPr lvl="0">
              <a:spcBef>
                <a:spcPts val="0"/>
              </a:spcBef>
              <a:buNone/>
            </a:pPr>
            <a:r>
              <a:rPr lang="en" sz="1800"/>
              <a:t>Former Roman Catholic religious sister</a:t>
            </a:r>
          </a:p>
          <a:p>
            <a:pPr lvl="0">
              <a:spcBef>
                <a:spcPts val="0"/>
              </a:spcBef>
              <a:buNone/>
            </a:pPr>
            <a:r>
              <a:rPr lang="en" sz="1800"/>
              <a:t>*Awarded the Princess of Asturius Award</a:t>
            </a:r>
          </a:p>
        </p:txBody>
      </p:sp>
      <p:pic>
        <p:nvPicPr>
          <p:cNvPr id="291" name="Shape 291"/>
          <p:cNvPicPr preferRelativeResize="0"/>
          <p:nvPr/>
        </p:nvPicPr>
        <p:blipFill>
          <a:blip r:embed="rId3">
            <a:alphaModFix/>
          </a:blip>
          <a:stretch>
            <a:fillRect/>
          </a:stretch>
        </p:blipFill>
        <p:spPr>
          <a:xfrm>
            <a:off x="5714913" y="1465513"/>
            <a:ext cx="2619375"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Why she left the sisterhood</a:t>
            </a:r>
          </a:p>
        </p:txBody>
      </p:sp>
      <p:sp>
        <p:nvSpPr>
          <p:cNvPr id="297" name="Shape 297"/>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solidFill>
                  <a:srgbClr val="767676"/>
                </a:solidFill>
                <a:highlight>
                  <a:srgbClr val="FFFFFF"/>
                </a:highlight>
              </a:rPr>
              <a:t>A former nun, Karen Armstrong lost her faith while studying at Oxford and then spent years trying to build an alternative career as an academic and TV presenter.</a:t>
            </a:r>
            <a:r>
              <a:rPr lang="en" sz="1350">
                <a:solidFill>
                  <a:srgbClr val="767676"/>
                </a:solidFill>
                <a:highlight>
                  <a:srgbClr val="FFFFFF"/>
                </a:highlight>
                <a:latin typeface="Georgia"/>
                <a:ea typeface="Georgia"/>
                <a:cs typeface="Georgia"/>
                <a:sym typeface="Georgia"/>
              </a:rPr>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Before we get into it</a:t>
            </a:r>
          </a:p>
        </p:txBody>
      </p:sp>
      <p:sp>
        <p:nvSpPr>
          <p:cNvPr id="303" name="Shape 303"/>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Born into a Catholic Family</a:t>
            </a:r>
          </a:p>
          <a:p>
            <a:pPr lvl="0">
              <a:spcBef>
                <a:spcPts val="0"/>
              </a:spcBef>
              <a:buNone/>
            </a:pPr>
            <a:r>
              <a:rPr lang="en" sz="1800"/>
              <a:t>	Felt forced to do something I didn’t believe in</a:t>
            </a:r>
          </a:p>
          <a:p>
            <a:pPr lvl="0">
              <a:spcBef>
                <a:spcPts val="0"/>
              </a:spcBef>
              <a:buNone/>
            </a:pPr>
            <a:r>
              <a:rPr lang="en" sz="1800"/>
              <a:t>Converted into Buddhism</a:t>
            </a:r>
          </a:p>
          <a:p>
            <a:pPr lvl="0">
              <a:spcBef>
                <a:spcPts val="0"/>
              </a:spcBef>
              <a:buNone/>
            </a:pPr>
            <a:r>
              <a:rPr lang="en" sz="1800"/>
              <a:t>	The one who can keep cool during chaos succeeded</a:t>
            </a:r>
          </a:p>
          <a:p>
            <a:pPr lvl="0">
              <a:spcBef>
                <a:spcPts val="0"/>
              </a:spcBef>
              <a:buNone/>
            </a:pPr>
            <a:r>
              <a:rPr lang="en" sz="1800"/>
              <a:t>Now a humanistic non-believer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Reason		Ch.3</a:t>
            </a:r>
          </a:p>
        </p:txBody>
      </p:sp>
      <p:sp>
        <p:nvSpPr>
          <p:cNvPr id="309" name="Shape 309"/>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Begins with the how the Greeks started to think differently</a:t>
            </a:r>
          </a:p>
          <a:p>
            <a:pPr lvl="0">
              <a:spcBef>
                <a:spcPts val="0"/>
              </a:spcBef>
              <a:buNone/>
            </a:pPr>
            <a:r>
              <a:rPr lang="en" sz="1800"/>
              <a:t>These Greeks were milesians who were naturalists that focused entirely on the material world</a:t>
            </a:r>
          </a:p>
          <a:p>
            <a:pPr lvl="0" rtl="0">
              <a:spcBef>
                <a:spcPts val="0"/>
              </a:spcBef>
              <a:buNone/>
            </a:pPr>
            <a:r>
              <a:rPr lang="en" sz="1800"/>
              <a:t>They banded together and became known as the </a:t>
            </a:r>
            <a:r>
              <a:rPr i="1" lang="en" sz="1800"/>
              <a:t>phusikoi </a:t>
            </a:r>
            <a:r>
              <a:rPr lang="en" sz="1800"/>
              <a:t>in the Greek language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What is a Milesian?</a:t>
            </a:r>
          </a:p>
        </p:txBody>
      </p:sp>
      <p:sp>
        <p:nvSpPr>
          <p:cNvPr id="315" name="Shape 315"/>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The milesians were wealthy merchants</a:t>
            </a:r>
          </a:p>
          <a:p>
            <a:pPr lvl="0">
              <a:spcBef>
                <a:spcPts val="0"/>
              </a:spcBef>
              <a:buNone/>
            </a:pPr>
            <a:r>
              <a:rPr lang="en" sz="1800"/>
              <a:t>Believed in an explanation for everything</a:t>
            </a:r>
          </a:p>
          <a:p>
            <a:pPr lvl="0">
              <a:spcBef>
                <a:spcPts val="0"/>
              </a:spcBef>
              <a:buNone/>
            </a:pPr>
            <a:r>
              <a:rPr lang="en" sz="1800"/>
              <a:t>They were convinced that there was an underlying order and that the universe was governed by intellegible laws.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Phusikoi</a:t>
            </a:r>
          </a:p>
        </p:txBody>
      </p:sp>
      <p:sp>
        <p:nvSpPr>
          <p:cNvPr id="321" name="Shape 321"/>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To set their trade apart from their views they went under the name of phusikoi</a:t>
            </a:r>
          </a:p>
          <a:p>
            <a:pPr lvl="0">
              <a:spcBef>
                <a:spcPts val="0"/>
              </a:spcBef>
              <a:buNone/>
            </a:pPr>
            <a:r>
              <a:rPr lang="en" sz="1800"/>
              <a:t>*They did not have a large following</a:t>
            </a:r>
          </a:p>
          <a:p>
            <a:pPr lvl="0">
              <a:spcBef>
                <a:spcPts val="0"/>
              </a:spcBef>
              <a:buNone/>
            </a:pPr>
            <a:r>
              <a:rPr lang="en" sz="1800"/>
              <a:t>Launched the Western scientific tradition</a:t>
            </a:r>
          </a:p>
          <a:p>
            <a:pPr lvl="0">
              <a:spcBef>
                <a:spcPts val="0"/>
              </a:spcBef>
              <a:buNone/>
            </a:pPr>
            <a:r>
              <a:rPr lang="en" sz="1800"/>
              <a:t>*Proposed a question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The arche</a:t>
            </a:r>
          </a:p>
        </p:txBody>
      </p:sp>
      <p:sp>
        <p:nvSpPr>
          <p:cNvPr id="327" name="Shape 327"/>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sz="1800"/>
              <a:t>*Believed that the arche was the beginning of the cosmos</a:t>
            </a:r>
          </a:p>
          <a:p>
            <a:pPr lvl="0">
              <a:spcBef>
                <a:spcPts val="0"/>
              </a:spcBef>
              <a:buNone/>
            </a:pPr>
            <a:r>
              <a:rPr lang="en" sz="1800"/>
              <a:t>In search of the raw material that had existed before the universe had emerged</a:t>
            </a:r>
          </a:p>
          <a:p>
            <a:pPr lvl="0">
              <a:spcBef>
                <a:spcPts val="0"/>
              </a:spcBef>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