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7" r:id="rId3"/>
    <p:sldId id="258" r:id="rId4"/>
    <p:sldId id="264" r:id="rId5"/>
    <p:sldId id="314" r:id="rId6"/>
    <p:sldId id="261" r:id="rId7"/>
    <p:sldId id="315" r:id="rId8"/>
    <p:sldId id="263" r:id="rId9"/>
    <p:sldId id="322" r:id="rId10"/>
    <p:sldId id="319" r:id="rId11"/>
    <p:sldId id="320" r:id="rId12"/>
    <p:sldId id="321" r:id="rId13"/>
    <p:sldId id="316" r:id="rId14"/>
    <p:sldId id="312" r:id="rId15"/>
    <p:sldId id="311" r:id="rId16"/>
    <p:sldId id="313" r:id="rId17"/>
    <p:sldId id="310" r:id="rId18"/>
    <p:sldId id="309" r:id="rId19"/>
    <p:sldId id="317" r:id="rId20"/>
  </p:sldIdLst>
  <p:sldSz cx="12192000" cy="6858000"/>
  <p:notesSz cx="6858000" cy="9144000"/>
  <p:defaultTextStyle>
    <a:defPPr>
      <a:defRPr lang="en-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71"/>
    <p:restoredTop sz="87069" autoAdjust="0"/>
  </p:normalViewPr>
  <p:slideViewPr>
    <p:cSldViewPr snapToGrid="0">
      <p:cViewPr varScale="1">
        <p:scale>
          <a:sx n="179" d="100"/>
          <a:sy n="179" d="100"/>
        </p:scale>
        <p:origin x="252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D36EC8-7157-2F4C-B55A-0383568065B2}" type="datetimeFigureOut">
              <a:rPr lang="en-PT" smtClean="0"/>
              <a:t>30/10/2023</a:t>
            </a:fld>
            <a:endParaRPr lang="en-P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2AA5D0-34B8-8440-A5C2-5523269D23C6}" type="slidenum">
              <a:rPr lang="en-PT" smtClean="0"/>
              <a:t>‹#›</a:t>
            </a:fld>
            <a:endParaRPr lang="en-PT"/>
          </a:p>
        </p:txBody>
      </p:sp>
    </p:spTree>
    <p:extLst>
      <p:ext uri="{BB962C8B-B14F-4D97-AF65-F5344CB8AC3E}">
        <p14:creationId xmlns:p14="http://schemas.microsoft.com/office/powerpoint/2010/main" val="1105123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Hello, we are from bi4all consulting, and we are going to analyse human resources data from your company and give you some </a:t>
            </a:r>
            <a:r>
              <a:rPr lang="en-GB" b="1" dirty="0" err="1"/>
              <a:t>insigths</a:t>
            </a:r>
            <a:r>
              <a:rPr lang="en-GB" b="1" dirty="0"/>
              <a:t> about how to overcome </a:t>
            </a:r>
            <a:r>
              <a:rPr lang="en-GB" b="1" dirty="0" err="1"/>
              <a:t>attriction</a:t>
            </a:r>
            <a:r>
              <a:rPr lang="en-GB" b="1" dirty="0"/>
              <a:t> in your company. </a:t>
            </a:r>
          </a:p>
        </p:txBody>
      </p:sp>
      <p:sp>
        <p:nvSpPr>
          <p:cNvPr id="4" name="Slide Number Placeholder 3"/>
          <p:cNvSpPr>
            <a:spLocks noGrp="1"/>
          </p:cNvSpPr>
          <p:nvPr>
            <p:ph type="sldNum" sz="quarter" idx="5"/>
          </p:nvPr>
        </p:nvSpPr>
        <p:spPr/>
        <p:txBody>
          <a:bodyPr/>
          <a:lstStyle/>
          <a:p>
            <a:fld id="{FA2AA5D0-34B8-8440-A5C2-5523269D23C6}" type="slidenum">
              <a:rPr lang="en-PT" smtClean="0"/>
              <a:t>1</a:t>
            </a:fld>
            <a:endParaRPr lang="en-PT"/>
          </a:p>
        </p:txBody>
      </p:sp>
    </p:spTree>
    <p:extLst>
      <p:ext uri="{BB962C8B-B14F-4D97-AF65-F5344CB8AC3E}">
        <p14:creationId xmlns:p14="http://schemas.microsoft.com/office/powerpoint/2010/main" val="6271149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u="none" strike="noStrike" dirty="0">
                <a:solidFill>
                  <a:srgbClr val="D1D5DB"/>
                </a:solidFill>
                <a:effectLst/>
                <a:latin typeface="Söhne"/>
              </a:rPr>
              <a:t>Continuing our exploration into the reasons behind attrition, on the left, we see a comparison of the monthly incomes and Attrition. It's evident that those who leave the company have a significantly lower average monthly income than those who stay. This underscores the importance of competitive compensation in retaining talent.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u="none" strike="noStrike"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u="none" strike="noStrike" dirty="0">
                <a:solidFill>
                  <a:srgbClr val="D1D5DB"/>
                </a:solidFill>
                <a:effectLst/>
                <a:latin typeface="Söhne"/>
              </a:rPr>
              <a:t>Moving right, there is a distinct low variability on those who left the company. This threshold may be a red flag, indicating a higher risk of attrition.</a:t>
            </a:r>
          </a:p>
        </p:txBody>
      </p:sp>
      <p:sp>
        <p:nvSpPr>
          <p:cNvPr id="4" name="Slide Number Placeholder 3"/>
          <p:cNvSpPr>
            <a:spLocks noGrp="1"/>
          </p:cNvSpPr>
          <p:nvPr>
            <p:ph type="sldNum" sz="quarter" idx="5"/>
          </p:nvPr>
        </p:nvSpPr>
        <p:spPr/>
        <p:txBody>
          <a:bodyPr/>
          <a:lstStyle/>
          <a:p>
            <a:fld id="{FA2AA5D0-34B8-8440-A5C2-5523269D23C6}" type="slidenum">
              <a:rPr lang="en-PT" smtClean="0"/>
              <a:t>10</a:t>
            </a:fld>
            <a:endParaRPr lang="en-PT"/>
          </a:p>
        </p:txBody>
      </p:sp>
    </p:spTree>
    <p:extLst>
      <p:ext uri="{BB962C8B-B14F-4D97-AF65-F5344CB8AC3E}">
        <p14:creationId xmlns:p14="http://schemas.microsoft.com/office/powerpoint/2010/main" val="7276263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 the first graph, we can see that as distance from home increases, the attrition rate also goes up. There’s a clear uptrend until the 21-25 range, meaning that employees who live closer to their work places are less likely to quit their jobs. </a:t>
            </a:r>
          </a:p>
          <a:p>
            <a:endParaRPr lang="en-GB" dirty="0"/>
          </a:p>
          <a:p>
            <a:r>
              <a:rPr lang="en-GB" dirty="0"/>
              <a:t>The second graph also shows a very clear trend, which is employees who travel the most for work, also have higher attrition levels. Those who rarely travel have intermediate attrition rates, and those who don’t travel at all have the lowest attrition rates.</a:t>
            </a:r>
          </a:p>
        </p:txBody>
      </p:sp>
      <p:sp>
        <p:nvSpPr>
          <p:cNvPr id="4" name="Slide Number Placeholder 3"/>
          <p:cNvSpPr>
            <a:spLocks noGrp="1"/>
          </p:cNvSpPr>
          <p:nvPr>
            <p:ph type="sldNum" sz="quarter" idx="5"/>
          </p:nvPr>
        </p:nvSpPr>
        <p:spPr/>
        <p:txBody>
          <a:bodyPr/>
          <a:lstStyle/>
          <a:p>
            <a:fld id="{FA2AA5D0-34B8-8440-A5C2-5523269D23C6}" type="slidenum">
              <a:rPr lang="en-PT" smtClean="0"/>
              <a:t>11</a:t>
            </a:fld>
            <a:endParaRPr lang="en-PT"/>
          </a:p>
        </p:txBody>
      </p:sp>
    </p:spTree>
    <p:extLst>
      <p:ext uri="{BB962C8B-B14F-4D97-AF65-F5344CB8AC3E}">
        <p14:creationId xmlns:p14="http://schemas.microsoft.com/office/powerpoint/2010/main" val="30198458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plot is very interesting because it shows that new employees are more likely to quit their jobs, when comparing to employees that have been working in the company for more than a couple of years. This trend is particularly steeper in the first 2 years working in the company, with attrition rates over 20%, and then it tends to level off.</a:t>
            </a:r>
          </a:p>
        </p:txBody>
      </p:sp>
      <p:sp>
        <p:nvSpPr>
          <p:cNvPr id="4" name="Slide Number Placeholder 3"/>
          <p:cNvSpPr>
            <a:spLocks noGrp="1"/>
          </p:cNvSpPr>
          <p:nvPr>
            <p:ph type="sldNum" sz="quarter" idx="5"/>
          </p:nvPr>
        </p:nvSpPr>
        <p:spPr/>
        <p:txBody>
          <a:bodyPr/>
          <a:lstStyle/>
          <a:p>
            <a:fld id="{FA2AA5D0-34B8-8440-A5C2-5523269D23C6}" type="slidenum">
              <a:rPr lang="en-PT" smtClean="0"/>
              <a:t>12</a:t>
            </a:fld>
            <a:endParaRPr lang="en-PT"/>
          </a:p>
        </p:txBody>
      </p:sp>
    </p:spTree>
    <p:extLst>
      <p:ext uri="{BB962C8B-B14F-4D97-AF65-F5344CB8AC3E}">
        <p14:creationId xmlns:p14="http://schemas.microsoft.com/office/powerpoint/2010/main" val="31010674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latin typeface="Söhne"/>
              </a:rPr>
              <a:t>Implement flexible work arrangements to improve a healthy work-life balance, such as remote work and flexible working hours.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latin typeface="Söhne"/>
              </a:rPr>
              <a:t>Redistribute workloads to reduce the need of overtime, or ultimately hire additional staff.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latin typeface="Söhne"/>
              </a:rPr>
              <a:t>Establish beforehand the rate for additional working hour, and pay them accordingly.</a:t>
            </a:r>
            <a:endParaRPr lang="en-PT" dirty="0"/>
          </a:p>
        </p:txBody>
      </p:sp>
      <p:sp>
        <p:nvSpPr>
          <p:cNvPr id="4" name="Slide Number Placeholder 3"/>
          <p:cNvSpPr>
            <a:spLocks noGrp="1"/>
          </p:cNvSpPr>
          <p:nvPr>
            <p:ph type="sldNum" sz="quarter" idx="5"/>
          </p:nvPr>
        </p:nvSpPr>
        <p:spPr/>
        <p:txBody>
          <a:bodyPr/>
          <a:lstStyle/>
          <a:p>
            <a:pPr rtl="0"/>
            <a:fld id="{8530193B-564F-4854-8A52-728F3FB19C85}" type="slidenum">
              <a:rPr lang="pt-PT" smtClean="0"/>
              <a:t>14</a:t>
            </a:fld>
            <a:endParaRPr lang="pt-PT"/>
          </a:p>
        </p:txBody>
      </p:sp>
    </p:spTree>
    <p:extLst>
      <p:ext uri="{BB962C8B-B14F-4D97-AF65-F5344CB8AC3E}">
        <p14:creationId xmlns:p14="http://schemas.microsoft.com/office/powerpoint/2010/main" val="41825970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dirty="0">
                <a:latin typeface="Söhne"/>
              </a:rPr>
              <a:t>Assure that salaries are according to the industry benchmarks</a:t>
            </a:r>
          </a:p>
          <a:p>
            <a:pPr algn="l"/>
            <a:endParaRPr lang="en-GB" dirty="0">
              <a:latin typeface="Söhne"/>
            </a:endParaRPr>
          </a:p>
          <a:p>
            <a:pPr algn="l"/>
            <a:r>
              <a:rPr lang="en-GB" dirty="0">
                <a:latin typeface="Söhne"/>
              </a:rPr>
              <a:t>Offer performance incentives and bonus. Define clear targets either it’s monthly, quarterly or yearly, and compensate employees who reach their goals.</a:t>
            </a:r>
          </a:p>
          <a:p>
            <a:pPr algn="l"/>
            <a:endParaRPr lang="en-GB" dirty="0">
              <a:latin typeface="Söhne"/>
            </a:endParaRPr>
          </a:p>
          <a:p>
            <a:pPr algn="l"/>
            <a:r>
              <a:rPr lang="en-GB" dirty="0">
                <a:latin typeface="Söhne"/>
              </a:rPr>
              <a:t>Show a clear career path and how employees can grow within the company. Make sure there’s a salary revision when a promotion occurs.</a:t>
            </a:r>
          </a:p>
          <a:p>
            <a:pPr algn="l"/>
            <a:endParaRPr lang="en-GB" dirty="0">
              <a:latin typeface="Söhne"/>
            </a:endParaRPr>
          </a:p>
          <a:p>
            <a:pPr algn="l"/>
            <a:r>
              <a:rPr lang="en-GB" dirty="0">
                <a:latin typeface="Söhne"/>
              </a:rPr>
              <a:t>Provide additional benefits such as retirement savings accounts, medical insurance, education incentives and child care bonuses.</a:t>
            </a:r>
          </a:p>
          <a:p>
            <a:pPr algn="l"/>
            <a:endParaRPr lang="en-GB" dirty="0">
              <a:latin typeface="Söhne"/>
            </a:endParaRPr>
          </a:p>
          <a:p>
            <a:endParaRPr lang="en-PT" dirty="0"/>
          </a:p>
        </p:txBody>
      </p:sp>
      <p:sp>
        <p:nvSpPr>
          <p:cNvPr id="4" name="Slide Number Placeholder 3"/>
          <p:cNvSpPr>
            <a:spLocks noGrp="1"/>
          </p:cNvSpPr>
          <p:nvPr>
            <p:ph type="sldNum" sz="quarter" idx="5"/>
          </p:nvPr>
        </p:nvSpPr>
        <p:spPr/>
        <p:txBody>
          <a:bodyPr/>
          <a:lstStyle/>
          <a:p>
            <a:pPr rtl="0"/>
            <a:fld id="{8530193B-564F-4854-8A52-728F3FB19C85}" type="slidenum">
              <a:rPr lang="pt-PT" smtClean="0"/>
              <a:t>15</a:t>
            </a:fld>
            <a:endParaRPr lang="pt-PT"/>
          </a:p>
        </p:txBody>
      </p:sp>
    </p:spTree>
    <p:extLst>
      <p:ext uri="{BB962C8B-B14F-4D97-AF65-F5344CB8AC3E}">
        <p14:creationId xmlns:p14="http://schemas.microsoft.com/office/powerpoint/2010/main" val="2326684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Söhne"/>
              </a:rPr>
              <a:t>40s - Filipa</a:t>
            </a:r>
          </a:p>
          <a:p>
            <a:endParaRPr lang="en-GB" dirty="0">
              <a:latin typeface="Söhne"/>
            </a:endParaRPr>
          </a:p>
          <a:p>
            <a:r>
              <a:rPr lang="en-GB" dirty="0">
                <a:latin typeface="Söhne"/>
              </a:rPr>
              <a:t>Flexible Work Arrangements: Offer remote work options or flexible schedules to reduce commuting hassles.</a:t>
            </a:r>
          </a:p>
          <a:p>
            <a:r>
              <a:rPr lang="en-GB" dirty="0">
                <a:latin typeface="Söhne"/>
              </a:rPr>
              <a:t>Transportation Assistance: Provide company shuttles or transit subsidies to ease the burden of commuting.</a:t>
            </a:r>
          </a:p>
          <a:p>
            <a:r>
              <a:rPr lang="en-GB" dirty="0">
                <a:latin typeface="Söhne"/>
              </a:rPr>
              <a:t>Relocation Assistance: Offer support for employees willing to move closer to the workplace.</a:t>
            </a:r>
          </a:p>
          <a:p>
            <a:pPr algn="l"/>
            <a:r>
              <a:rPr lang="en-GB" dirty="0">
                <a:latin typeface="Söhne"/>
              </a:rPr>
              <a:t>Satellite Offices: Establish smaller offices closer to where clusters of employees live.</a:t>
            </a:r>
          </a:p>
          <a:p>
            <a:pPr algn="l"/>
            <a:r>
              <a:rPr lang="en-GB" dirty="0">
                <a:latin typeface="Söhne"/>
              </a:rPr>
              <a:t>Technology Investments: Enhance virtual communication tools to support effective remote working.</a:t>
            </a:r>
          </a:p>
          <a:p>
            <a:pPr algn="l"/>
            <a:r>
              <a:rPr lang="en-GB" dirty="0">
                <a:latin typeface="Söhne"/>
              </a:rPr>
              <a:t>Regular Surveys: Conduct surveys to understand commuting challenges and continuously improve support measures.</a:t>
            </a:r>
          </a:p>
          <a:p>
            <a:endParaRPr lang="en-PT" dirty="0"/>
          </a:p>
        </p:txBody>
      </p:sp>
      <p:sp>
        <p:nvSpPr>
          <p:cNvPr id="4" name="Slide Number Placeholder 3"/>
          <p:cNvSpPr>
            <a:spLocks noGrp="1"/>
          </p:cNvSpPr>
          <p:nvPr>
            <p:ph type="sldNum" sz="quarter" idx="5"/>
          </p:nvPr>
        </p:nvSpPr>
        <p:spPr/>
        <p:txBody>
          <a:bodyPr/>
          <a:lstStyle/>
          <a:p>
            <a:pPr rtl="0"/>
            <a:fld id="{8530193B-564F-4854-8A52-728F3FB19C85}" type="slidenum">
              <a:rPr lang="pt-PT" smtClean="0"/>
              <a:t>16</a:t>
            </a:fld>
            <a:endParaRPr lang="pt-PT"/>
          </a:p>
        </p:txBody>
      </p:sp>
    </p:spTree>
    <p:extLst>
      <p:ext uri="{BB962C8B-B14F-4D97-AF65-F5344CB8AC3E}">
        <p14:creationId xmlns:p14="http://schemas.microsoft.com/office/powerpoint/2010/main" val="36224266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Söhne"/>
              </a:rPr>
              <a:t>40s - Filipa</a:t>
            </a:r>
          </a:p>
          <a:p>
            <a:endParaRPr lang="en-GB" dirty="0">
              <a:latin typeface="Söhne"/>
            </a:endParaRPr>
          </a:p>
          <a:p>
            <a:r>
              <a:rPr lang="en-GB" dirty="0">
                <a:latin typeface="Söhne"/>
              </a:rPr>
              <a:t>Flexible Work Arrangements: Offer remote work options or flexible schedules to reduce commuting hassles.</a:t>
            </a:r>
          </a:p>
          <a:p>
            <a:r>
              <a:rPr lang="en-GB" dirty="0">
                <a:latin typeface="Söhne"/>
              </a:rPr>
              <a:t>Transportation Assistance: Provide company shuttles or transit subsidies to ease the burden of commuting.</a:t>
            </a:r>
          </a:p>
          <a:p>
            <a:r>
              <a:rPr lang="en-GB" dirty="0">
                <a:latin typeface="Söhne"/>
              </a:rPr>
              <a:t>Relocation Assistance: Offer support for employees willing to move closer to the workplace.</a:t>
            </a:r>
          </a:p>
          <a:p>
            <a:pPr algn="l"/>
            <a:r>
              <a:rPr lang="en-GB" dirty="0">
                <a:latin typeface="Söhne"/>
              </a:rPr>
              <a:t>Satellite Offices: Establish smaller offices closer to where clusters of employees live.</a:t>
            </a:r>
          </a:p>
          <a:p>
            <a:pPr algn="l"/>
            <a:r>
              <a:rPr lang="en-GB" dirty="0">
                <a:latin typeface="Söhne"/>
              </a:rPr>
              <a:t>Technology Investments: Enhance virtual communication tools to support effective remote working.</a:t>
            </a:r>
          </a:p>
          <a:p>
            <a:pPr algn="l"/>
            <a:r>
              <a:rPr lang="en-GB" dirty="0">
                <a:latin typeface="Söhne"/>
              </a:rPr>
              <a:t>Regular Surveys: Conduct surveys to understand commuting challenges and continuously improve support measures.</a:t>
            </a:r>
          </a:p>
          <a:p>
            <a:endParaRPr lang="en-PT" dirty="0"/>
          </a:p>
        </p:txBody>
      </p:sp>
      <p:sp>
        <p:nvSpPr>
          <p:cNvPr id="4" name="Slide Number Placeholder 3"/>
          <p:cNvSpPr>
            <a:spLocks noGrp="1"/>
          </p:cNvSpPr>
          <p:nvPr>
            <p:ph type="sldNum" sz="quarter" idx="5"/>
          </p:nvPr>
        </p:nvSpPr>
        <p:spPr/>
        <p:txBody>
          <a:bodyPr/>
          <a:lstStyle/>
          <a:p>
            <a:pPr rtl="0"/>
            <a:fld id="{8530193B-564F-4854-8A52-728F3FB19C85}" type="slidenum">
              <a:rPr lang="pt-PT" smtClean="0"/>
              <a:t>17</a:t>
            </a:fld>
            <a:endParaRPr lang="pt-PT"/>
          </a:p>
        </p:txBody>
      </p:sp>
    </p:spTree>
    <p:extLst>
      <p:ext uri="{BB962C8B-B14F-4D97-AF65-F5344CB8AC3E}">
        <p14:creationId xmlns:p14="http://schemas.microsoft.com/office/powerpoint/2010/main" val="33960099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40s </a:t>
            </a:r>
            <a:r>
              <a:rPr lang="en-GB" dirty="0">
                <a:latin typeface="Söhne"/>
              </a:rPr>
              <a:t>- Filipa</a:t>
            </a:r>
            <a:endParaRPr lang="en-PT" dirty="0"/>
          </a:p>
        </p:txBody>
      </p:sp>
      <p:sp>
        <p:nvSpPr>
          <p:cNvPr id="4" name="Slide Number Placeholder 3"/>
          <p:cNvSpPr>
            <a:spLocks noGrp="1"/>
          </p:cNvSpPr>
          <p:nvPr>
            <p:ph type="sldNum" sz="quarter" idx="5"/>
          </p:nvPr>
        </p:nvSpPr>
        <p:spPr/>
        <p:txBody>
          <a:bodyPr/>
          <a:lstStyle/>
          <a:p>
            <a:pPr rtl="0"/>
            <a:fld id="{8530193B-564F-4854-8A52-728F3FB19C85}" type="slidenum">
              <a:rPr lang="pt-PT" smtClean="0"/>
              <a:t>18</a:t>
            </a:fld>
            <a:endParaRPr lang="pt-PT"/>
          </a:p>
        </p:txBody>
      </p:sp>
    </p:spTree>
    <p:extLst>
      <p:ext uri="{BB962C8B-B14F-4D97-AF65-F5344CB8AC3E}">
        <p14:creationId xmlns:p14="http://schemas.microsoft.com/office/powerpoint/2010/main" val="3175475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We have divided our presentation in the following topics:</a:t>
            </a:r>
          </a:p>
          <a:p>
            <a:r>
              <a:rPr lang="en-GB" b="1" dirty="0"/>
              <a:t>- we will start with the context (by showing you the importance of attrition in the company and overall) </a:t>
            </a:r>
          </a:p>
          <a:p>
            <a:r>
              <a:rPr lang="en-GB" b="1" dirty="0"/>
              <a:t>- then, the model (we will explain the predictive model that we created)</a:t>
            </a:r>
          </a:p>
          <a:p>
            <a:r>
              <a:rPr lang="en-GB" b="1" dirty="0"/>
              <a:t>- then, analysis (Where we will share our results) </a:t>
            </a:r>
          </a:p>
          <a:p>
            <a:r>
              <a:rPr lang="en-GB" b="1" dirty="0"/>
              <a:t>- then we will </a:t>
            </a:r>
            <a:r>
              <a:rPr lang="en-GB" b="1" dirty="0" err="1"/>
              <a:t>presemt</a:t>
            </a:r>
            <a:r>
              <a:rPr lang="en-GB" b="1" dirty="0"/>
              <a:t> several recommendations to overcome attrition)</a:t>
            </a:r>
          </a:p>
        </p:txBody>
      </p:sp>
      <p:sp>
        <p:nvSpPr>
          <p:cNvPr id="4" name="Slide Number Placeholder 3"/>
          <p:cNvSpPr>
            <a:spLocks noGrp="1"/>
          </p:cNvSpPr>
          <p:nvPr>
            <p:ph type="sldNum" sz="quarter" idx="5"/>
          </p:nvPr>
        </p:nvSpPr>
        <p:spPr/>
        <p:txBody>
          <a:bodyPr/>
          <a:lstStyle/>
          <a:p>
            <a:fld id="{FA2AA5D0-34B8-8440-A5C2-5523269D23C6}" type="slidenum">
              <a:rPr lang="en-PT" smtClean="0"/>
              <a:t>2</a:t>
            </a:fld>
            <a:endParaRPr lang="en-PT"/>
          </a:p>
        </p:txBody>
      </p:sp>
    </p:spTree>
    <p:extLst>
      <p:ext uri="{BB962C8B-B14F-4D97-AF65-F5344CB8AC3E}">
        <p14:creationId xmlns:p14="http://schemas.microsoft.com/office/powerpoint/2010/main" val="1521656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So, starting with the context,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Why is attrition so important nowadays?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According to McKinsey latest reports, 40% of workers </a:t>
            </a:r>
            <a:r>
              <a:rPr lang="en-GB" b="1" dirty="0" err="1"/>
              <a:t>globaly</a:t>
            </a:r>
            <a:r>
              <a:rPr lang="en-GB" b="1" dirty="0"/>
              <a:t> are considering leaving their jobs. So its not a situation from a specific company or industry, it’s a global problem. Furthermore, almost one-third of senior leaders says finding talent as their most significant managerial challenge. So its clear that we have a problem here. We have a consider amount of employees leaving our companies and we have the big leaders saying that its really difficult to substitute these employees. </a:t>
            </a:r>
          </a:p>
          <a:p>
            <a:endParaRPr lang="en-GB" dirty="0"/>
          </a:p>
          <a:p>
            <a:endParaRPr lang="en-GB" dirty="0"/>
          </a:p>
        </p:txBody>
      </p:sp>
      <p:sp>
        <p:nvSpPr>
          <p:cNvPr id="4" name="Slide Number Placeholder 3"/>
          <p:cNvSpPr>
            <a:spLocks noGrp="1"/>
          </p:cNvSpPr>
          <p:nvPr>
            <p:ph type="sldNum" sz="quarter" idx="5"/>
          </p:nvPr>
        </p:nvSpPr>
        <p:spPr/>
        <p:txBody>
          <a:bodyPr/>
          <a:lstStyle/>
          <a:p>
            <a:fld id="{FA2AA5D0-34B8-8440-A5C2-5523269D23C6}" type="slidenum">
              <a:rPr lang="en-PT" smtClean="0"/>
              <a:t>3</a:t>
            </a:fld>
            <a:endParaRPr lang="en-PT"/>
          </a:p>
        </p:txBody>
      </p:sp>
    </p:spTree>
    <p:extLst>
      <p:ext uri="{BB962C8B-B14F-4D97-AF65-F5344CB8AC3E}">
        <p14:creationId xmlns:p14="http://schemas.microsoft.com/office/powerpoint/2010/main" val="37017807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b="1" i="0" u="none" strike="noStrike" dirty="0">
                <a:solidFill>
                  <a:srgbClr val="D1D5DB"/>
                </a:solidFill>
                <a:effectLst/>
                <a:latin typeface="Söhne"/>
              </a:rPr>
              <a:t>This is why is so important to analyse the data that we have from employees in order to predict and avoid losing the talent that we already have.  </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b="1" i="0" u="none" strike="noStrike"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b="1" i="0" u="none" strike="noStrike" dirty="0">
                <a:solidFill>
                  <a:srgbClr val="D1D5DB"/>
                </a:solidFill>
                <a:effectLst/>
                <a:latin typeface="Söhne"/>
              </a:rPr>
              <a:t>We find this way to be much more effective and actionable to overcome </a:t>
            </a:r>
            <a:r>
              <a:rPr lang="en-GB" b="1" i="0" u="none" strike="noStrike" dirty="0" err="1">
                <a:solidFill>
                  <a:srgbClr val="D1D5DB"/>
                </a:solidFill>
                <a:effectLst/>
                <a:latin typeface="Söhne"/>
              </a:rPr>
              <a:t>attriction</a:t>
            </a:r>
            <a:r>
              <a:rPr lang="en-GB" b="1" i="0" u="none" strike="noStrike" dirty="0">
                <a:solidFill>
                  <a:srgbClr val="D1D5DB"/>
                </a:solidFill>
                <a:effectLst/>
                <a:latin typeface="Söhne"/>
              </a:rPr>
              <a:t>. </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b="1" i="0" u="none" strike="noStrike"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b="1" i="0" u="none" strike="noStrike" dirty="0">
                <a:solidFill>
                  <a:srgbClr val="D1D5DB"/>
                </a:solidFill>
                <a:effectLst/>
                <a:latin typeface="Söhne"/>
              </a:rPr>
              <a:t>Being more specific, about your company, at this moment your company has 16% of attrition and our goal is to reduce this number., by identifying who’s leaving your company and by giving you actionable recommendations.</a:t>
            </a:r>
            <a:endParaRPr lang="en-PT" dirty="0"/>
          </a:p>
        </p:txBody>
      </p:sp>
      <p:sp>
        <p:nvSpPr>
          <p:cNvPr id="4" name="Slide Number Placeholder 3"/>
          <p:cNvSpPr>
            <a:spLocks noGrp="1"/>
          </p:cNvSpPr>
          <p:nvPr>
            <p:ph type="sldNum" sz="quarter" idx="5"/>
          </p:nvPr>
        </p:nvSpPr>
        <p:spPr/>
        <p:txBody>
          <a:bodyPr/>
          <a:lstStyle/>
          <a:p>
            <a:fld id="{FA2AA5D0-34B8-8440-A5C2-5523269D23C6}" type="slidenum">
              <a:rPr lang="en-PT" smtClean="0"/>
              <a:t>4</a:t>
            </a:fld>
            <a:endParaRPr lang="en-PT"/>
          </a:p>
        </p:txBody>
      </p:sp>
    </p:spTree>
    <p:extLst>
      <p:ext uri="{BB962C8B-B14F-4D97-AF65-F5344CB8AC3E}">
        <p14:creationId xmlns:p14="http://schemas.microsoft.com/office/powerpoint/2010/main" val="3229115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T" dirty="0"/>
              <a:t>We wlil now give a brief presentation of the predictive model we implemented. </a:t>
            </a:r>
          </a:p>
        </p:txBody>
      </p:sp>
      <p:sp>
        <p:nvSpPr>
          <p:cNvPr id="4" name="Slide Number Placeholder 3"/>
          <p:cNvSpPr>
            <a:spLocks noGrp="1"/>
          </p:cNvSpPr>
          <p:nvPr>
            <p:ph type="sldNum" sz="quarter" idx="5"/>
          </p:nvPr>
        </p:nvSpPr>
        <p:spPr/>
        <p:txBody>
          <a:bodyPr/>
          <a:lstStyle/>
          <a:p>
            <a:fld id="{FA2AA5D0-34B8-8440-A5C2-5523269D23C6}" type="slidenum">
              <a:rPr lang="en-PT" smtClean="0"/>
              <a:t>5</a:t>
            </a:fld>
            <a:endParaRPr lang="en-PT"/>
          </a:p>
        </p:txBody>
      </p:sp>
    </p:spTree>
    <p:extLst>
      <p:ext uri="{BB962C8B-B14F-4D97-AF65-F5344CB8AC3E}">
        <p14:creationId xmlns:p14="http://schemas.microsoft.com/office/powerpoint/2010/main" val="31553990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mn-lt"/>
              </a:rPr>
              <a:t>1 min – João</a:t>
            </a:r>
          </a:p>
          <a:p>
            <a:r>
              <a:rPr lang="en-GB" b="0" i="0" u="none" strike="noStrike" dirty="0">
                <a:solidFill>
                  <a:srgbClr val="D1D5DB"/>
                </a:solidFill>
                <a:effectLst/>
                <a:latin typeface="+mn-lt"/>
              </a:rPr>
              <a:t>We undertook a rigorous data pre-processing phase, and tested several machine learning models. </a:t>
            </a:r>
            <a:r>
              <a:rPr lang="en-GB" sz="1200" u="none" dirty="0" err="1">
                <a:latin typeface="+mn-lt"/>
              </a:rPr>
              <a:t>RandomForest</a:t>
            </a:r>
            <a:r>
              <a:rPr lang="en-GB" sz="1200" dirty="0">
                <a:latin typeface="+mn-lt"/>
              </a:rPr>
              <a:t> was the model that stood out.</a:t>
            </a:r>
          </a:p>
          <a:p>
            <a:endParaRPr lang="en-GB" b="0" i="0" u="none" strike="noStrike" dirty="0">
              <a:solidFill>
                <a:srgbClr val="D1D5DB"/>
              </a:solidFill>
              <a:effectLst/>
              <a:latin typeface="+mn-lt"/>
            </a:endParaRPr>
          </a:p>
          <a:p>
            <a:r>
              <a:rPr lang="en-GB" b="0" i="0" u="none" strike="noStrike" dirty="0">
                <a:solidFill>
                  <a:srgbClr val="D1D5DB"/>
                </a:solidFill>
                <a:effectLst/>
                <a:latin typeface="+mn-lt"/>
              </a:rPr>
              <a:t>Let me direct your attention to the charts. Our model achieved an impressive consistent scores. The confusion matrix provides a visual representation the performance, with minimal False Positives and False Negatives.</a:t>
            </a:r>
          </a:p>
          <a:p>
            <a:endParaRPr lang="en-GB" b="0" i="0" u="none" strike="noStrike" dirty="0">
              <a:solidFill>
                <a:srgbClr val="D1D5DB"/>
              </a:solidFill>
              <a:effectLst/>
              <a:latin typeface="+mn-lt"/>
            </a:endParaRPr>
          </a:p>
          <a:p>
            <a:r>
              <a:rPr lang="en-GB" dirty="0">
                <a:latin typeface="+mn-lt"/>
              </a:rPr>
              <a:t>On the right we’ve showcased the top feature </a:t>
            </a:r>
            <a:r>
              <a:rPr lang="en-GB" dirty="0" err="1">
                <a:latin typeface="+mn-lt"/>
              </a:rPr>
              <a:t>importances</a:t>
            </a:r>
            <a:r>
              <a:rPr lang="en-GB" dirty="0">
                <a:latin typeface="+mn-lt"/>
              </a:rPr>
              <a:t> for our model. You can see that there are a couple of features related with wages. We also have Overtime, Age, </a:t>
            </a:r>
            <a:r>
              <a:rPr lang="en-GB" dirty="0" err="1">
                <a:latin typeface="+mn-lt"/>
              </a:rPr>
              <a:t>TotalWorkingYears</a:t>
            </a:r>
            <a:r>
              <a:rPr lang="en-GB" dirty="0">
                <a:latin typeface="+mn-lt"/>
              </a:rPr>
              <a:t> and </a:t>
            </a:r>
            <a:r>
              <a:rPr lang="en-GB" dirty="0" err="1">
                <a:latin typeface="+mn-lt"/>
              </a:rPr>
              <a:t>DistanceFromHome</a:t>
            </a:r>
            <a:endParaRPr lang="en-GB" dirty="0">
              <a:latin typeface="+mn-lt"/>
            </a:endParaRPr>
          </a:p>
        </p:txBody>
      </p:sp>
      <p:sp>
        <p:nvSpPr>
          <p:cNvPr id="4" name="Slide Number Placeholder 3"/>
          <p:cNvSpPr>
            <a:spLocks noGrp="1"/>
          </p:cNvSpPr>
          <p:nvPr>
            <p:ph type="sldNum" sz="quarter" idx="5"/>
          </p:nvPr>
        </p:nvSpPr>
        <p:spPr/>
        <p:txBody>
          <a:bodyPr/>
          <a:lstStyle/>
          <a:p>
            <a:fld id="{FA2AA5D0-34B8-8440-A5C2-5523269D23C6}" type="slidenum">
              <a:rPr lang="en-PT" smtClean="0"/>
              <a:t>6</a:t>
            </a:fld>
            <a:endParaRPr lang="en-PT"/>
          </a:p>
        </p:txBody>
      </p:sp>
    </p:spTree>
    <p:extLst>
      <p:ext uri="{BB962C8B-B14F-4D97-AF65-F5344CB8AC3E}">
        <p14:creationId xmlns:p14="http://schemas.microsoft.com/office/powerpoint/2010/main" val="41925134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mn-lt"/>
              </a:rPr>
              <a:t>We will now further explore “why are these features so important?”</a:t>
            </a:r>
          </a:p>
        </p:txBody>
      </p:sp>
      <p:sp>
        <p:nvSpPr>
          <p:cNvPr id="4" name="Slide Number Placeholder 3"/>
          <p:cNvSpPr>
            <a:spLocks noGrp="1"/>
          </p:cNvSpPr>
          <p:nvPr>
            <p:ph type="sldNum" sz="quarter" idx="5"/>
          </p:nvPr>
        </p:nvSpPr>
        <p:spPr/>
        <p:txBody>
          <a:bodyPr/>
          <a:lstStyle/>
          <a:p>
            <a:fld id="{FA2AA5D0-34B8-8440-A5C2-5523269D23C6}" type="slidenum">
              <a:rPr lang="en-PT" smtClean="0"/>
              <a:t>7</a:t>
            </a:fld>
            <a:endParaRPr lang="en-PT"/>
          </a:p>
        </p:txBody>
      </p:sp>
    </p:spTree>
    <p:extLst>
      <p:ext uri="{BB962C8B-B14F-4D97-AF65-F5344CB8AC3E}">
        <p14:creationId xmlns:p14="http://schemas.microsoft.com/office/powerpoint/2010/main" val="22881047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u="none" strike="noStrike" dirty="0">
                <a:solidFill>
                  <a:srgbClr val="D1D5DB"/>
                </a:solidFill>
                <a:effectLst/>
                <a:latin typeface="+mn-lt"/>
              </a:rPr>
              <a:t>Let's first focus on the chart to the left, which showcases attrition by age. As we can see younger employees are more likely to leave. We can actually see that between the ages of 18 and 22 we are losing as much employees as we retain.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u="none" strike="noStrike" dirty="0">
              <a:solidFill>
                <a:srgbClr val="D1D5DB"/>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u="none" strike="noStrike" dirty="0">
                <a:solidFill>
                  <a:srgbClr val="D1D5DB"/>
                </a:solidFill>
                <a:effectLst/>
                <a:latin typeface="+mn-lt"/>
              </a:rPr>
              <a:t>Moving on to the right, we've categorized attrition rates based on marital status. Single employees have the highest attrition percentage.</a:t>
            </a:r>
          </a:p>
        </p:txBody>
      </p:sp>
      <p:sp>
        <p:nvSpPr>
          <p:cNvPr id="4" name="Slide Number Placeholder 3"/>
          <p:cNvSpPr>
            <a:spLocks noGrp="1"/>
          </p:cNvSpPr>
          <p:nvPr>
            <p:ph type="sldNum" sz="quarter" idx="5"/>
          </p:nvPr>
        </p:nvSpPr>
        <p:spPr/>
        <p:txBody>
          <a:bodyPr/>
          <a:lstStyle/>
          <a:p>
            <a:fld id="{FA2AA5D0-34B8-8440-A5C2-5523269D23C6}" type="slidenum">
              <a:rPr lang="en-PT" smtClean="0"/>
              <a:t>8</a:t>
            </a:fld>
            <a:endParaRPr lang="en-PT"/>
          </a:p>
        </p:txBody>
      </p:sp>
    </p:spTree>
    <p:extLst>
      <p:ext uri="{BB962C8B-B14F-4D97-AF65-F5344CB8AC3E}">
        <p14:creationId xmlns:p14="http://schemas.microsoft.com/office/powerpoint/2010/main" val="9225740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u="none" strike="noStrike" dirty="0">
                <a:solidFill>
                  <a:srgbClr val="D1D5DB"/>
                </a:solidFill>
                <a:effectLst/>
                <a:latin typeface="+mn-lt"/>
              </a:rPr>
              <a:t>As we continue to dive deeper into understanding the attrition patterns within your company, this slide sheds light on two more significant areas: job roles and overtime.”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u="none" strike="noStrike" dirty="0">
              <a:solidFill>
                <a:srgbClr val="D1D5DB"/>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u="none" strike="noStrike" dirty="0">
                <a:solidFill>
                  <a:srgbClr val="D1D5DB"/>
                </a:solidFill>
                <a:effectLst/>
                <a:latin typeface="+mn-lt"/>
              </a:rPr>
              <a:t>On the left, you can observe the attrition rates segmented by job roles. Sales Representatives have the highest attrition rate, reaching the 40% mark. But note that Sales Executive, Human Resources, Laboratory </a:t>
            </a:r>
            <a:r>
              <a:rPr lang="en-GB" b="0" i="0" u="none" strike="noStrike" dirty="0" err="1">
                <a:solidFill>
                  <a:srgbClr val="D1D5DB"/>
                </a:solidFill>
                <a:effectLst/>
                <a:latin typeface="+mn-lt"/>
              </a:rPr>
              <a:t>Techinician</a:t>
            </a:r>
            <a:r>
              <a:rPr lang="en-GB" b="0" i="0" u="none" strike="noStrike" dirty="0">
                <a:solidFill>
                  <a:srgbClr val="D1D5DB"/>
                </a:solidFill>
                <a:effectLst/>
                <a:latin typeface="+mn-lt"/>
              </a:rPr>
              <a:t> are all above the Company attrition average of 16%</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u="none" strike="noStrike" dirty="0">
              <a:solidFill>
                <a:srgbClr val="D1D5DB"/>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u="none" strike="noStrike" dirty="0">
                <a:solidFill>
                  <a:srgbClr val="D1D5DB"/>
                </a:solidFill>
                <a:effectLst/>
                <a:latin typeface="+mn-lt"/>
              </a:rPr>
              <a:t>Shifting our attention to the right, the data is quite revealing. Employees who work </a:t>
            </a:r>
            <a:r>
              <a:rPr lang="en-GB" b="1" i="0" u="none" strike="noStrike" dirty="0">
                <a:solidFill>
                  <a:srgbClr val="D1D5DB"/>
                </a:solidFill>
                <a:effectLst/>
                <a:latin typeface="+mn-lt"/>
              </a:rPr>
              <a:t>Overtime</a:t>
            </a:r>
            <a:r>
              <a:rPr lang="en-GB" b="0" i="0" u="none" strike="noStrike" dirty="0">
                <a:solidFill>
                  <a:srgbClr val="D1D5DB"/>
                </a:solidFill>
                <a:effectLst/>
                <a:latin typeface="+mn-lt"/>
              </a:rPr>
              <a:t> have an attrition rate of 30.5%. In contrast, those who do </a:t>
            </a:r>
            <a:r>
              <a:rPr lang="en-GB" b="1" i="0" u="none" strike="noStrike" dirty="0">
                <a:solidFill>
                  <a:srgbClr val="D1D5DB"/>
                </a:solidFill>
                <a:effectLst/>
                <a:latin typeface="+mn-lt"/>
              </a:rPr>
              <a:t>Not work Overtime</a:t>
            </a:r>
            <a:r>
              <a:rPr lang="en-GB" b="0" i="0" u="none" strike="noStrike" dirty="0">
                <a:solidFill>
                  <a:srgbClr val="D1D5DB"/>
                </a:solidFill>
                <a:effectLst/>
                <a:latin typeface="+mn-lt"/>
              </a:rPr>
              <a:t> have a much lower attrition rate of 10.4%. </a:t>
            </a:r>
            <a:r>
              <a:rPr lang="en-GB" b="0" i="0" u="none" strike="noStrike" dirty="0">
                <a:solidFill>
                  <a:srgbClr val="D1D5DB"/>
                </a:solidFill>
                <a:effectLst/>
                <a:latin typeface="Söhne"/>
              </a:rPr>
              <a:t>This suggests that while overtime might be necessary in some scenarios, it could be contributing to burnout or dissatisfaction among our workforce.</a:t>
            </a:r>
            <a:endParaRPr lang="en-GB" b="0" i="0" u="none" strike="noStrike" dirty="0">
              <a:solidFill>
                <a:srgbClr val="D1D5DB"/>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u="none" strike="noStrike"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u="none" strike="noStrike" dirty="0">
              <a:solidFill>
                <a:srgbClr val="D1D5DB"/>
              </a:solidFill>
              <a:effectLst/>
              <a:latin typeface="Söhne"/>
            </a:endParaRPr>
          </a:p>
        </p:txBody>
      </p:sp>
      <p:sp>
        <p:nvSpPr>
          <p:cNvPr id="4" name="Slide Number Placeholder 3"/>
          <p:cNvSpPr>
            <a:spLocks noGrp="1"/>
          </p:cNvSpPr>
          <p:nvPr>
            <p:ph type="sldNum" sz="quarter" idx="5"/>
          </p:nvPr>
        </p:nvSpPr>
        <p:spPr/>
        <p:txBody>
          <a:bodyPr/>
          <a:lstStyle/>
          <a:p>
            <a:fld id="{FA2AA5D0-34B8-8440-A5C2-5523269D23C6}" type="slidenum">
              <a:rPr lang="en-PT" smtClean="0"/>
              <a:t>9</a:t>
            </a:fld>
            <a:endParaRPr lang="en-PT"/>
          </a:p>
        </p:txBody>
      </p:sp>
    </p:spTree>
    <p:extLst>
      <p:ext uri="{BB962C8B-B14F-4D97-AF65-F5344CB8AC3E}">
        <p14:creationId xmlns:p14="http://schemas.microsoft.com/office/powerpoint/2010/main" val="1020383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B7847-B7BB-2163-D491-E35D5400C03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PT"/>
          </a:p>
        </p:txBody>
      </p:sp>
      <p:sp>
        <p:nvSpPr>
          <p:cNvPr id="3" name="Subtitle 2">
            <a:extLst>
              <a:ext uri="{FF2B5EF4-FFF2-40B4-BE49-F238E27FC236}">
                <a16:creationId xmlns:a16="http://schemas.microsoft.com/office/drawing/2014/main" id="{9EEBCB82-4FB5-EEAC-E734-1C823CC6EE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PT"/>
          </a:p>
        </p:txBody>
      </p:sp>
      <p:sp>
        <p:nvSpPr>
          <p:cNvPr id="4" name="Date Placeholder 3">
            <a:extLst>
              <a:ext uri="{FF2B5EF4-FFF2-40B4-BE49-F238E27FC236}">
                <a16:creationId xmlns:a16="http://schemas.microsoft.com/office/drawing/2014/main" id="{37A700BD-5247-5DBC-3644-7CA45B2655F7}"/>
              </a:ext>
            </a:extLst>
          </p:cNvPr>
          <p:cNvSpPr>
            <a:spLocks noGrp="1"/>
          </p:cNvSpPr>
          <p:nvPr>
            <p:ph type="dt" sz="half" idx="10"/>
          </p:nvPr>
        </p:nvSpPr>
        <p:spPr/>
        <p:txBody>
          <a:bodyPr/>
          <a:lstStyle/>
          <a:p>
            <a:fld id="{A027BFE0-AAFF-4102-9486-DCC01C1DFC10}" type="datetime1">
              <a:rPr lang="LID4096" smtClean="0"/>
              <a:t>10/30/23</a:t>
            </a:fld>
            <a:endParaRPr lang="en-PT"/>
          </a:p>
        </p:txBody>
      </p:sp>
      <p:sp>
        <p:nvSpPr>
          <p:cNvPr id="5" name="Footer Placeholder 4">
            <a:extLst>
              <a:ext uri="{FF2B5EF4-FFF2-40B4-BE49-F238E27FC236}">
                <a16:creationId xmlns:a16="http://schemas.microsoft.com/office/drawing/2014/main" id="{7FD35A25-6499-021B-8365-9CA482095A46}"/>
              </a:ext>
            </a:extLst>
          </p:cNvPr>
          <p:cNvSpPr>
            <a:spLocks noGrp="1"/>
          </p:cNvSpPr>
          <p:nvPr>
            <p:ph type="ftr" sz="quarter" idx="11"/>
          </p:nvPr>
        </p:nvSpPr>
        <p:spPr/>
        <p:txBody>
          <a:bodyPr/>
          <a:lstStyle/>
          <a:p>
            <a:endParaRPr lang="en-PT"/>
          </a:p>
        </p:txBody>
      </p:sp>
      <p:sp>
        <p:nvSpPr>
          <p:cNvPr id="6" name="Slide Number Placeholder 5">
            <a:extLst>
              <a:ext uri="{FF2B5EF4-FFF2-40B4-BE49-F238E27FC236}">
                <a16:creationId xmlns:a16="http://schemas.microsoft.com/office/drawing/2014/main" id="{C2A21E7B-49CD-7F2A-A205-5EB9FAF50089}"/>
              </a:ext>
            </a:extLst>
          </p:cNvPr>
          <p:cNvSpPr>
            <a:spLocks noGrp="1"/>
          </p:cNvSpPr>
          <p:nvPr>
            <p:ph type="sldNum" sz="quarter" idx="12"/>
          </p:nvPr>
        </p:nvSpPr>
        <p:spPr/>
        <p:txBody>
          <a:bodyPr/>
          <a:lstStyle/>
          <a:p>
            <a:fld id="{99E4CF37-5A7A-324B-A423-E6A4A06BC30E}" type="slidenum">
              <a:rPr lang="en-PT" smtClean="0"/>
              <a:t>‹#›</a:t>
            </a:fld>
            <a:endParaRPr lang="en-PT"/>
          </a:p>
        </p:txBody>
      </p:sp>
    </p:spTree>
    <p:extLst>
      <p:ext uri="{BB962C8B-B14F-4D97-AF65-F5344CB8AC3E}">
        <p14:creationId xmlns:p14="http://schemas.microsoft.com/office/powerpoint/2010/main" val="2423981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2A9C5-7994-B909-F8EB-3FDB3058B51B}"/>
              </a:ext>
            </a:extLst>
          </p:cNvPr>
          <p:cNvSpPr>
            <a:spLocks noGrp="1"/>
          </p:cNvSpPr>
          <p:nvPr>
            <p:ph type="title"/>
          </p:nvPr>
        </p:nvSpPr>
        <p:spPr/>
        <p:txBody>
          <a:bodyPr/>
          <a:lstStyle/>
          <a:p>
            <a:r>
              <a:rPr lang="en-GB"/>
              <a:t>Click to edit Master title style</a:t>
            </a:r>
            <a:endParaRPr lang="en-PT"/>
          </a:p>
        </p:txBody>
      </p:sp>
      <p:sp>
        <p:nvSpPr>
          <p:cNvPr id="3" name="Vertical Text Placeholder 2">
            <a:extLst>
              <a:ext uri="{FF2B5EF4-FFF2-40B4-BE49-F238E27FC236}">
                <a16:creationId xmlns:a16="http://schemas.microsoft.com/office/drawing/2014/main" id="{66986165-283E-745C-B31C-C650DA69E46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T"/>
          </a:p>
        </p:txBody>
      </p:sp>
      <p:sp>
        <p:nvSpPr>
          <p:cNvPr id="4" name="Date Placeholder 3">
            <a:extLst>
              <a:ext uri="{FF2B5EF4-FFF2-40B4-BE49-F238E27FC236}">
                <a16:creationId xmlns:a16="http://schemas.microsoft.com/office/drawing/2014/main" id="{197D045C-EA1F-5088-715A-6275EDB895A2}"/>
              </a:ext>
            </a:extLst>
          </p:cNvPr>
          <p:cNvSpPr>
            <a:spLocks noGrp="1"/>
          </p:cNvSpPr>
          <p:nvPr>
            <p:ph type="dt" sz="half" idx="10"/>
          </p:nvPr>
        </p:nvSpPr>
        <p:spPr/>
        <p:txBody>
          <a:bodyPr/>
          <a:lstStyle/>
          <a:p>
            <a:fld id="{9FAA2FB7-B13B-496A-87BB-0A8D6946BFCD}" type="datetime1">
              <a:rPr lang="LID4096" smtClean="0"/>
              <a:t>10/30/23</a:t>
            </a:fld>
            <a:endParaRPr lang="en-PT"/>
          </a:p>
        </p:txBody>
      </p:sp>
      <p:sp>
        <p:nvSpPr>
          <p:cNvPr id="5" name="Footer Placeholder 4">
            <a:extLst>
              <a:ext uri="{FF2B5EF4-FFF2-40B4-BE49-F238E27FC236}">
                <a16:creationId xmlns:a16="http://schemas.microsoft.com/office/drawing/2014/main" id="{722A0962-A28A-17D9-AA66-E813C098A175}"/>
              </a:ext>
            </a:extLst>
          </p:cNvPr>
          <p:cNvSpPr>
            <a:spLocks noGrp="1"/>
          </p:cNvSpPr>
          <p:nvPr>
            <p:ph type="ftr" sz="quarter" idx="11"/>
          </p:nvPr>
        </p:nvSpPr>
        <p:spPr/>
        <p:txBody>
          <a:bodyPr/>
          <a:lstStyle/>
          <a:p>
            <a:endParaRPr lang="en-PT"/>
          </a:p>
        </p:txBody>
      </p:sp>
      <p:sp>
        <p:nvSpPr>
          <p:cNvPr id="6" name="Slide Number Placeholder 5">
            <a:extLst>
              <a:ext uri="{FF2B5EF4-FFF2-40B4-BE49-F238E27FC236}">
                <a16:creationId xmlns:a16="http://schemas.microsoft.com/office/drawing/2014/main" id="{F0DF12D8-6143-FCED-3964-E32E5D3F4C79}"/>
              </a:ext>
            </a:extLst>
          </p:cNvPr>
          <p:cNvSpPr>
            <a:spLocks noGrp="1"/>
          </p:cNvSpPr>
          <p:nvPr>
            <p:ph type="sldNum" sz="quarter" idx="12"/>
          </p:nvPr>
        </p:nvSpPr>
        <p:spPr/>
        <p:txBody>
          <a:bodyPr/>
          <a:lstStyle/>
          <a:p>
            <a:fld id="{99E4CF37-5A7A-324B-A423-E6A4A06BC30E}" type="slidenum">
              <a:rPr lang="en-PT" smtClean="0"/>
              <a:t>‹#›</a:t>
            </a:fld>
            <a:endParaRPr lang="en-PT"/>
          </a:p>
        </p:txBody>
      </p:sp>
    </p:spTree>
    <p:extLst>
      <p:ext uri="{BB962C8B-B14F-4D97-AF65-F5344CB8AC3E}">
        <p14:creationId xmlns:p14="http://schemas.microsoft.com/office/powerpoint/2010/main" val="659782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21FC07-64A7-2B84-9F73-DD119465C0B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PT"/>
          </a:p>
        </p:txBody>
      </p:sp>
      <p:sp>
        <p:nvSpPr>
          <p:cNvPr id="3" name="Vertical Text Placeholder 2">
            <a:extLst>
              <a:ext uri="{FF2B5EF4-FFF2-40B4-BE49-F238E27FC236}">
                <a16:creationId xmlns:a16="http://schemas.microsoft.com/office/drawing/2014/main" id="{2F0D8170-268F-0CE7-75A8-DE5C7E9F499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T"/>
          </a:p>
        </p:txBody>
      </p:sp>
      <p:sp>
        <p:nvSpPr>
          <p:cNvPr id="4" name="Date Placeholder 3">
            <a:extLst>
              <a:ext uri="{FF2B5EF4-FFF2-40B4-BE49-F238E27FC236}">
                <a16:creationId xmlns:a16="http://schemas.microsoft.com/office/drawing/2014/main" id="{A7E4F738-45B5-3A22-0442-120324516F87}"/>
              </a:ext>
            </a:extLst>
          </p:cNvPr>
          <p:cNvSpPr>
            <a:spLocks noGrp="1"/>
          </p:cNvSpPr>
          <p:nvPr>
            <p:ph type="dt" sz="half" idx="10"/>
          </p:nvPr>
        </p:nvSpPr>
        <p:spPr/>
        <p:txBody>
          <a:bodyPr/>
          <a:lstStyle/>
          <a:p>
            <a:fld id="{7CA9A4AB-BB31-4E68-AC0F-3B693FEE47AE}" type="datetime1">
              <a:rPr lang="LID4096" smtClean="0"/>
              <a:t>10/30/23</a:t>
            </a:fld>
            <a:endParaRPr lang="en-PT"/>
          </a:p>
        </p:txBody>
      </p:sp>
      <p:sp>
        <p:nvSpPr>
          <p:cNvPr id="5" name="Footer Placeholder 4">
            <a:extLst>
              <a:ext uri="{FF2B5EF4-FFF2-40B4-BE49-F238E27FC236}">
                <a16:creationId xmlns:a16="http://schemas.microsoft.com/office/drawing/2014/main" id="{85DEFB96-CAAE-90CF-1EC9-B6551B50A033}"/>
              </a:ext>
            </a:extLst>
          </p:cNvPr>
          <p:cNvSpPr>
            <a:spLocks noGrp="1"/>
          </p:cNvSpPr>
          <p:nvPr>
            <p:ph type="ftr" sz="quarter" idx="11"/>
          </p:nvPr>
        </p:nvSpPr>
        <p:spPr/>
        <p:txBody>
          <a:bodyPr/>
          <a:lstStyle/>
          <a:p>
            <a:endParaRPr lang="en-PT"/>
          </a:p>
        </p:txBody>
      </p:sp>
      <p:sp>
        <p:nvSpPr>
          <p:cNvPr id="6" name="Slide Number Placeholder 5">
            <a:extLst>
              <a:ext uri="{FF2B5EF4-FFF2-40B4-BE49-F238E27FC236}">
                <a16:creationId xmlns:a16="http://schemas.microsoft.com/office/drawing/2014/main" id="{8A5622F9-F885-6945-03DE-A0AB7FB5009F}"/>
              </a:ext>
            </a:extLst>
          </p:cNvPr>
          <p:cNvSpPr>
            <a:spLocks noGrp="1"/>
          </p:cNvSpPr>
          <p:nvPr>
            <p:ph type="sldNum" sz="quarter" idx="12"/>
          </p:nvPr>
        </p:nvSpPr>
        <p:spPr/>
        <p:txBody>
          <a:bodyPr/>
          <a:lstStyle/>
          <a:p>
            <a:fld id="{99E4CF37-5A7A-324B-A423-E6A4A06BC30E}" type="slidenum">
              <a:rPr lang="en-PT" smtClean="0"/>
              <a:t>‹#›</a:t>
            </a:fld>
            <a:endParaRPr lang="en-PT"/>
          </a:p>
        </p:txBody>
      </p:sp>
    </p:spTree>
    <p:extLst>
      <p:ext uri="{BB962C8B-B14F-4D97-AF65-F5344CB8AC3E}">
        <p14:creationId xmlns:p14="http://schemas.microsoft.com/office/powerpoint/2010/main" val="24185415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pt-PT" dirty="0"/>
              <a:t>Clique para editar o título da página</a:t>
            </a:r>
          </a:p>
        </p:txBody>
      </p:sp>
      <p:sp>
        <p:nvSpPr>
          <p:cNvPr id="9" name="Subtítulo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pt-PT" dirty="0"/>
              <a:t>Subtítulo</a:t>
            </a:r>
          </a:p>
        </p:txBody>
      </p:sp>
      <p:sp>
        <p:nvSpPr>
          <p:cNvPr id="3" name="Marcador de Posição da Comparação Esquerda 1">
            <a:extLst>
              <a:ext uri="{FF2B5EF4-FFF2-40B4-BE49-F238E27FC236}">
                <a16:creationId xmlns:a16="http://schemas.microsoft.com/office/drawing/2014/main" id="{9322B50D-6A7D-41C6-BA57-613BC231DF36}"/>
              </a:ext>
            </a:extLst>
          </p:cNvPr>
          <p:cNvSpPr>
            <a:spLocks noGrp="1"/>
          </p:cNvSpPr>
          <p:nvPr>
            <p:ph type="body" idx="1" hasCustomPrompt="1"/>
          </p:nvPr>
        </p:nvSpPr>
        <p:spPr>
          <a:xfrm>
            <a:off x="432000" y="1515834"/>
            <a:ext cx="5472000" cy="360000"/>
          </a:xfrm>
        </p:spPr>
        <p:txBody>
          <a:bodyPr rtlCol="0"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PT" dirty="0"/>
              <a:t>Editar estilos de texto do Modelo Global</a:t>
            </a:r>
          </a:p>
        </p:txBody>
      </p:sp>
      <p:sp>
        <p:nvSpPr>
          <p:cNvPr id="4" name="Marcador de Posição de Conteúdo 2">
            <a:extLst>
              <a:ext uri="{FF2B5EF4-FFF2-40B4-BE49-F238E27FC236}">
                <a16:creationId xmlns:a16="http://schemas.microsoft.com/office/drawing/2014/main" id="{9FD584DA-F775-47B8-A1D7-6556AD5FCBD2}"/>
              </a:ext>
            </a:extLst>
          </p:cNvPr>
          <p:cNvSpPr>
            <a:spLocks noGrp="1"/>
          </p:cNvSpPr>
          <p:nvPr>
            <p:ph sz="half" idx="2" hasCustomPrompt="1"/>
          </p:nvPr>
        </p:nvSpPr>
        <p:spPr>
          <a:xfrm>
            <a:off x="432000" y="2023668"/>
            <a:ext cx="5472000" cy="4168332"/>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pt-PT" dirty="0"/>
              <a:t>Editar estilos de texto do Modelo Global</a:t>
            </a:r>
          </a:p>
          <a:p>
            <a:pPr lvl="1" rtl="0"/>
            <a:r>
              <a:rPr lang="pt-PT" dirty="0"/>
              <a:t>Segundo nível</a:t>
            </a:r>
          </a:p>
          <a:p>
            <a:pPr lvl="2" rtl="0"/>
            <a:r>
              <a:rPr lang="pt-PT" dirty="0"/>
              <a:t>Terceiro nível</a:t>
            </a:r>
          </a:p>
          <a:p>
            <a:pPr lvl="3" rtl="0"/>
            <a:r>
              <a:rPr lang="pt-PT" dirty="0"/>
              <a:t>Quarto nível</a:t>
            </a:r>
          </a:p>
          <a:p>
            <a:pPr lvl="4" rtl="0"/>
            <a:r>
              <a:rPr lang="pt-PT" dirty="0"/>
              <a:t>Quinto nível</a:t>
            </a:r>
          </a:p>
        </p:txBody>
      </p:sp>
      <p:sp>
        <p:nvSpPr>
          <p:cNvPr id="12" name="Marcador de Posição da Comparação Esquerda 2">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300000" y="1516359"/>
            <a:ext cx="5472000" cy="358775"/>
          </a:xfrm>
        </p:spPr>
        <p:txBody>
          <a:bodyPr rtlCol="0"/>
          <a:lstStyle>
            <a:lvl1pPr marL="0" indent="0">
              <a:buNone/>
              <a:defRPr sz="2400" b="1"/>
            </a:lvl1pPr>
          </a:lstStyle>
          <a:p>
            <a:pPr lvl="0" rtl="0"/>
            <a:r>
              <a:rPr lang="pt-PT" dirty="0"/>
              <a:t>Editar estilos de texto do Modelo Global</a:t>
            </a:r>
          </a:p>
        </p:txBody>
      </p:sp>
      <p:sp>
        <p:nvSpPr>
          <p:cNvPr id="8" name="Marcador de Posição do Texto 4">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299887" y="2020359"/>
            <a:ext cx="5472113" cy="4170891"/>
          </a:xfrm>
        </p:spPr>
        <p:txBody>
          <a:bodyPr rtlCol="0"/>
          <a:lstStyle/>
          <a:p>
            <a:pPr lvl="0" rtl="0"/>
            <a:r>
              <a:rPr lang="pt-PT" dirty="0"/>
              <a:t>Editar estilos de texto do Modelo Global</a:t>
            </a:r>
          </a:p>
          <a:p>
            <a:pPr lvl="1" rtl="0"/>
            <a:r>
              <a:rPr lang="pt-PT" dirty="0"/>
              <a:t>Segundo nível</a:t>
            </a:r>
          </a:p>
          <a:p>
            <a:pPr lvl="2" rtl="0"/>
            <a:r>
              <a:rPr lang="pt-PT" dirty="0"/>
              <a:t>Terceiro nível</a:t>
            </a:r>
          </a:p>
          <a:p>
            <a:pPr lvl="3" rtl="0"/>
            <a:r>
              <a:rPr lang="pt-PT" dirty="0"/>
              <a:t>Quarto nível</a:t>
            </a:r>
          </a:p>
          <a:p>
            <a:pPr lvl="4" rtl="0"/>
            <a:r>
              <a:rPr lang="pt-PT" dirty="0"/>
              <a:t>Quinto nível</a:t>
            </a:r>
          </a:p>
        </p:txBody>
      </p:sp>
      <p:sp>
        <p:nvSpPr>
          <p:cNvPr id="5" name="Marcador de Posição do Rodapé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endParaRPr lang="pt-PT"/>
          </a:p>
        </p:txBody>
      </p:sp>
      <p:sp>
        <p:nvSpPr>
          <p:cNvPr id="6" name="Marcador de Posição do Número do Diapositivo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rtlCol="0"/>
          <a:lstStyle/>
          <a:p>
            <a:pPr rtl="0"/>
            <a:fld id="{19B51A1E-902D-48AF-9020-955120F399B6}" type="slidenum">
              <a:rPr lang="pt-PT" smtClean="0"/>
              <a:pPr rtl="0"/>
              <a:t>‹#›</a:t>
            </a:fld>
            <a:endParaRPr lang="pt-PT"/>
          </a:p>
        </p:txBody>
      </p:sp>
    </p:spTree>
    <p:extLst>
      <p:ext uri="{BB962C8B-B14F-4D97-AF65-F5344CB8AC3E}">
        <p14:creationId xmlns:p14="http://schemas.microsoft.com/office/powerpoint/2010/main" val="2858350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56E3A-7D06-1883-A4E7-5650652B69A1}"/>
              </a:ext>
            </a:extLst>
          </p:cNvPr>
          <p:cNvSpPr>
            <a:spLocks noGrp="1"/>
          </p:cNvSpPr>
          <p:nvPr>
            <p:ph type="title"/>
          </p:nvPr>
        </p:nvSpPr>
        <p:spPr/>
        <p:txBody>
          <a:bodyPr/>
          <a:lstStyle/>
          <a:p>
            <a:r>
              <a:rPr lang="en-GB"/>
              <a:t>Click to edit Master title style</a:t>
            </a:r>
            <a:endParaRPr lang="en-PT"/>
          </a:p>
        </p:txBody>
      </p:sp>
      <p:sp>
        <p:nvSpPr>
          <p:cNvPr id="3" name="Content Placeholder 2">
            <a:extLst>
              <a:ext uri="{FF2B5EF4-FFF2-40B4-BE49-F238E27FC236}">
                <a16:creationId xmlns:a16="http://schemas.microsoft.com/office/drawing/2014/main" id="{9B17CA22-BF58-83CF-2045-625977AB44F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T"/>
          </a:p>
        </p:txBody>
      </p:sp>
      <p:sp>
        <p:nvSpPr>
          <p:cNvPr id="4" name="Date Placeholder 3">
            <a:extLst>
              <a:ext uri="{FF2B5EF4-FFF2-40B4-BE49-F238E27FC236}">
                <a16:creationId xmlns:a16="http://schemas.microsoft.com/office/drawing/2014/main" id="{2A25C3E4-716D-EF56-F0F8-DFC78EEACD8D}"/>
              </a:ext>
            </a:extLst>
          </p:cNvPr>
          <p:cNvSpPr>
            <a:spLocks noGrp="1"/>
          </p:cNvSpPr>
          <p:nvPr>
            <p:ph type="dt" sz="half" idx="10"/>
          </p:nvPr>
        </p:nvSpPr>
        <p:spPr/>
        <p:txBody>
          <a:bodyPr/>
          <a:lstStyle/>
          <a:p>
            <a:fld id="{26F497CB-77EE-4BBB-90D0-8EDB14189150}" type="datetime1">
              <a:rPr lang="LID4096" smtClean="0"/>
              <a:t>10/30/23</a:t>
            </a:fld>
            <a:endParaRPr lang="en-PT"/>
          </a:p>
        </p:txBody>
      </p:sp>
      <p:sp>
        <p:nvSpPr>
          <p:cNvPr id="5" name="Footer Placeholder 4">
            <a:extLst>
              <a:ext uri="{FF2B5EF4-FFF2-40B4-BE49-F238E27FC236}">
                <a16:creationId xmlns:a16="http://schemas.microsoft.com/office/drawing/2014/main" id="{22BCB8E0-3B45-BD11-02B1-8F46B9BFDDB2}"/>
              </a:ext>
            </a:extLst>
          </p:cNvPr>
          <p:cNvSpPr>
            <a:spLocks noGrp="1"/>
          </p:cNvSpPr>
          <p:nvPr>
            <p:ph type="ftr" sz="quarter" idx="11"/>
          </p:nvPr>
        </p:nvSpPr>
        <p:spPr/>
        <p:txBody>
          <a:bodyPr/>
          <a:lstStyle/>
          <a:p>
            <a:endParaRPr lang="en-PT"/>
          </a:p>
        </p:txBody>
      </p:sp>
      <p:sp>
        <p:nvSpPr>
          <p:cNvPr id="6" name="Slide Number Placeholder 5">
            <a:extLst>
              <a:ext uri="{FF2B5EF4-FFF2-40B4-BE49-F238E27FC236}">
                <a16:creationId xmlns:a16="http://schemas.microsoft.com/office/drawing/2014/main" id="{66AA77DC-A846-A162-1E46-B07F3A80B9EF}"/>
              </a:ext>
            </a:extLst>
          </p:cNvPr>
          <p:cNvSpPr>
            <a:spLocks noGrp="1"/>
          </p:cNvSpPr>
          <p:nvPr>
            <p:ph type="sldNum" sz="quarter" idx="12"/>
          </p:nvPr>
        </p:nvSpPr>
        <p:spPr/>
        <p:txBody>
          <a:bodyPr/>
          <a:lstStyle/>
          <a:p>
            <a:fld id="{99E4CF37-5A7A-324B-A423-E6A4A06BC30E}" type="slidenum">
              <a:rPr lang="en-PT" smtClean="0"/>
              <a:t>‹#›</a:t>
            </a:fld>
            <a:endParaRPr lang="en-PT"/>
          </a:p>
        </p:txBody>
      </p:sp>
    </p:spTree>
    <p:extLst>
      <p:ext uri="{BB962C8B-B14F-4D97-AF65-F5344CB8AC3E}">
        <p14:creationId xmlns:p14="http://schemas.microsoft.com/office/powerpoint/2010/main" val="1440961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E5142-7C32-D5C2-8E68-6993A559144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PT"/>
          </a:p>
        </p:txBody>
      </p:sp>
      <p:sp>
        <p:nvSpPr>
          <p:cNvPr id="3" name="Text Placeholder 2">
            <a:extLst>
              <a:ext uri="{FF2B5EF4-FFF2-40B4-BE49-F238E27FC236}">
                <a16:creationId xmlns:a16="http://schemas.microsoft.com/office/drawing/2014/main" id="{A2AAD731-5D38-7607-6962-A7322BBBD8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1B99D4C-9469-E062-3392-A6E4B2ABFB4E}"/>
              </a:ext>
            </a:extLst>
          </p:cNvPr>
          <p:cNvSpPr>
            <a:spLocks noGrp="1"/>
          </p:cNvSpPr>
          <p:nvPr>
            <p:ph type="dt" sz="half" idx="10"/>
          </p:nvPr>
        </p:nvSpPr>
        <p:spPr/>
        <p:txBody>
          <a:bodyPr/>
          <a:lstStyle/>
          <a:p>
            <a:fld id="{D87D8E34-70BD-41F2-990B-BD22ADEF17B3}" type="datetime1">
              <a:rPr lang="LID4096" smtClean="0"/>
              <a:t>10/30/23</a:t>
            </a:fld>
            <a:endParaRPr lang="en-PT"/>
          </a:p>
        </p:txBody>
      </p:sp>
      <p:sp>
        <p:nvSpPr>
          <p:cNvPr id="5" name="Footer Placeholder 4">
            <a:extLst>
              <a:ext uri="{FF2B5EF4-FFF2-40B4-BE49-F238E27FC236}">
                <a16:creationId xmlns:a16="http://schemas.microsoft.com/office/drawing/2014/main" id="{15C68605-0123-EBA3-4E33-FA55FBB955F5}"/>
              </a:ext>
            </a:extLst>
          </p:cNvPr>
          <p:cNvSpPr>
            <a:spLocks noGrp="1"/>
          </p:cNvSpPr>
          <p:nvPr>
            <p:ph type="ftr" sz="quarter" idx="11"/>
          </p:nvPr>
        </p:nvSpPr>
        <p:spPr/>
        <p:txBody>
          <a:bodyPr/>
          <a:lstStyle/>
          <a:p>
            <a:endParaRPr lang="en-PT"/>
          </a:p>
        </p:txBody>
      </p:sp>
      <p:sp>
        <p:nvSpPr>
          <p:cNvPr id="6" name="Slide Number Placeholder 5">
            <a:extLst>
              <a:ext uri="{FF2B5EF4-FFF2-40B4-BE49-F238E27FC236}">
                <a16:creationId xmlns:a16="http://schemas.microsoft.com/office/drawing/2014/main" id="{93538EA4-4BDB-E426-325D-555E36765F86}"/>
              </a:ext>
            </a:extLst>
          </p:cNvPr>
          <p:cNvSpPr>
            <a:spLocks noGrp="1"/>
          </p:cNvSpPr>
          <p:nvPr>
            <p:ph type="sldNum" sz="quarter" idx="12"/>
          </p:nvPr>
        </p:nvSpPr>
        <p:spPr/>
        <p:txBody>
          <a:bodyPr/>
          <a:lstStyle/>
          <a:p>
            <a:fld id="{99E4CF37-5A7A-324B-A423-E6A4A06BC30E}" type="slidenum">
              <a:rPr lang="en-PT" smtClean="0"/>
              <a:t>‹#›</a:t>
            </a:fld>
            <a:endParaRPr lang="en-PT"/>
          </a:p>
        </p:txBody>
      </p:sp>
    </p:spTree>
    <p:extLst>
      <p:ext uri="{BB962C8B-B14F-4D97-AF65-F5344CB8AC3E}">
        <p14:creationId xmlns:p14="http://schemas.microsoft.com/office/powerpoint/2010/main" val="1495007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13AA0-2F86-28E8-5BC5-26BE172E1E00}"/>
              </a:ext>
            </a:extLst>
          </p:cNvPr>
          <p:cNvSpPr>
            <a:spLocks noGrp="1"/>
          </p:cNvSpPr>
          <p:nvPr>
            <p:ph type="title"/>
          </p:nvPr>
        </p:nvSpPr>
        <p:spPr/>
        <p:txBody>
          <a:bodyPr/>
          <a:lstStyle/>
          <a:p>
            <a:r>
              <a:rPr lang="en-GB"/>
              <a:t>Click to edit Master title style</a:t>
            </a:r>
            <a:endParaRPr lang="en-PT"/>
          </a:p>
        </p:txBody>
      </p:sp>
      <p:sp>
        <p:nvSpPr>
          <p:cNvPr id="3" name="Content Placeholder 2">
            <a:extLst>
              <a:ext uri="{FF2B5EF4-FFF2-40B4-BE49-F238E27FC236}">
                <a16:creationId xmlns:a16="http://schemas.microsoft.com/office/drawing/2014/main" id="{9DC7C070-F65B-14B7-BCBD-59E4124A402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T"/>
          </a:p>
        </p:txBody>
      </p:sp>
      <p:sp>
        <p:nvSpPr>
          <p:cNvPr id="4" name="Content Placeholder 3">
            <a:extLst>
              <a:ext uri="{FF2B5EF4-FFF2-40B4-BE49-F238E27FC236}">
                <a16:creationId xmlns:a16="http://schemas.microsoft.com/office/drawing/2014/main" id="{3C2A1592-2555-0F90-0CE2-A1A60BB767D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T"/>
          </a:p>
        </p:txBody>
      </p:sp>
      <p:sp>
        <p:nvSpPr>
          <p:cNvPr id="5" name="Date Placeholder 4">
            <a:extLst>
              <a:ext uri="{FF2B5EF4-FFF2-40B4-BE49-F238E27FC236}">
                <a16:creationId xmlns:a16="http://schemas.microsoft.com/office/drawing/2014/main" id="{5DCF17AC-A20B-9F83-EFD3-0C1CD7E16F47}"/>
              </a:ext>
            </a:extLst>
          </p:cNvPr>
          <p:cNvSpPr>
            <a:spLocks noGrp="1"/>
          </p:cNvSpPr>
          <p:nvPr>
            <p:ph type="dt" sz="half" idx="10"/>
          </p:nvPr>
        </p:nvSpPr>
        <p:spPr/>
        <p:txBody>
          <a:bodyPr/>
          <a:lstStyle/>
          <a:p>
            <a:fld id="{BCFB2F7D-5B57-4825-BD30-202A6AC8ADF9}" type="datetime1">
              <a:rPr lang="LID4096" smtClean="0"/>
              <a:t>10/30/23</a:t>
            </a:fld>
            <a:endParaRPr lang="en-PT"/>
          </a:p>
        </p:txBody>
      </p:sp>
      <p:sp>
        <p:nvSpPr>
          <p:cNvPr id="6" name="Footer Placeholder 5">
            <a:extLst>
              <a:ext uri="{FF2B5EF4-FFF2-40B4-BE49-F238E27FC236}">
                <a16:creationId xmlns:a16="http://schemas.microsoft.com/office/drawing/2014/main" id="{BC18D6D5-0EAF-F844-7494-4E774A9BC0F7}"/>
              </a:ext>
            </a:extLst>
          </p:cNvPr>
          <p:cNvSpPr>
            <a:spLocks noGrp="1"/>
          </p:cNvSpPr>
          <p:nvPr>
            <p:ph type="ftr" sz="quarter" idx="11"/>
          </p:nvPr>
        </p:nvSpPr>
        <p:spPr/>
        <p:txBody>
          <a:bodyPr/>
          <a:lstStyle/>
          <a:p>
            <a:endParaRPr lang="en-PT"/>
          </a:p>
        </p:txBody>
      </p:sp>
      <p:sp>
        <p:nvSpPr>
          <p:cNvPr id="7" name="Slide Number Placeholder 6">
            <a:extLst>
              <a:ext uri="{FF2B5EF4-FFF2-40B4-BE49-F238E27FC236}">
                <a16:creationId xmlns:a16="http://schemas.microsoft.com/office/drawing/2014/main" id="{1CA6D58E-4CBD-0833-F080-BA4CB5944F65}"/>
              </a:ext>
            </a:extLst>
          </p:cNvPr>
          <p:cNvSpPr>
            <a:spLocks noGrp="1"/>
          </p:cNvSpPr>
          <p:nvPr>
            <p:ph type="sldNum" sz="quarter" idx="12"/>
          </p:nvPr>
        </p:nvSpPr>
        <p:spPr/>
        <p:txBody>
          <a:bodyPr/>
          <a:lstStyle/>
          <a:p>
            <a:fld id="{99E4CF37-5A7A-324B-A423-E6A4A06BC30E}" type="slidenum">
              <a:rPr lang="en-PT" smtClean="0"/>
              <a:t>‹#›</a:t>
            </a:fld>
            <a:endParaRPr lang="en-PT"/>
          </a:p>
        </p:txBody>
      </p:sp>
    </p:spTree>
    <p:extLst>
      <p:ext uri="{BB962C8B-B14F-4D97-AF65-F5344CB8AC3E}">
        <p14:creationId xmlns:p14="http://schemas.microsoft.com/office/powerpoint/2010/main" val="2702122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0BE7C-CA40-1212-69E2-911A3EC67B1A}"/>
              </a:ext>
            </a:extLst>
          </p:cNvPr>
          <p:cNvSpPr>
            <a:spLocks noGrp="1"/>
          </p:cNvSpPr>
          <p:nvPr>
            <p:ph type="title"/>
          </p:nvPr>
        </p:nvSpPr>
        <p:spPr>
          <a:xfrm>
            <a:off x="839788" y="365125"/>
            <a:ext cx="10515600" cy="1325563"/>
          </a:xfrm>
        </p:spPr>
        <p:txBody>
          <a:bodyPr/>
          <a:lstStyle/>
          <a:p>
            <a:r>
              <a:rPr lang="en-GB"/>
              <a:t>Click to edit Master title style</a:t>
            </a:r>
            <a:endParaRPr lang="en-PT"/>
          </a:p>
        </p:txBody>
      </p:sp>
      <p:sp>
        <p:nvSpPr>
          <p:cNvPr id="3" name="Text Placeholder 2">
            <a:extLst>
              <a:ext uri="{FF2B5EF4-FFF2-40B4-BE49-F238E27FC236}">
                <a16:creationId xmlns:a16="http://schemas.microsoft.com/office/drawing/2014/main" id="{D86E4C43-BEB8-4A07-5E4A-20640685A8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0C3E405-1F44-392B-2581-31257F3C42B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T"/>
          </a:p>
        </p:txBody>
      </p:sp>
      <p:sp>
        <p:nvSpPr>
          <p:cNvPr id="5" name="Text Placeholder 4">
            <a:extLst>
              <a:ext uri="{FF2B5EF4-FFF2-40B4-BE49-F238E27FC236}">
                <a16:creationId xmlns:a16="http://schemas.microsoft.com/office/drawing/2014/main" id="{0AAC2711-CD35-378C-C7DF-EB5A548F88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E944546-E221-DE2D-DAE0-E7B8F4C2E29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T"/>
          </a:p>
        </p:txBody>
      </p:sp>
      <p:sp>
        <p:nvSpPr>
          <p:cNvPr id="7" name="Date Placeholder 6">
            <a:extLst>
              <a:ext uri="{FF2B5EF4-FFF2-40B4-BE49-F238E27FC236}">
                <a16:creationId xmlns:a16="http://schemas.microsoft.com/office/drawing/2014/main" id="{8B2DE3B0-2000-6960-0F6C-EFAD1A9ADB50}"/>
              </a:ext>
            </a:extLst>
          </p:cNvPr>
          <p:cNvSpPr>
            <a:spLocks noGrp="1"/>
          </p:cNvSpPr>
          <p:nvPr>
            <p:ph type="dt" sz="half" idx="10"/>
          </p:nvPr>
        </p:nvSpPr>
        <p:spPr/>
        <p:txBody>
          <a:bodyPr/>
          <a:lstStyle/>
          <a:p>
            <a:fld id="{0F102D58-D3E0-49FB-AEFD-4195F96526D4}" type="datetime1">
              <a:rPr lang="LID4096" smtClean="0"/>
              <a:t>10/30/23</a:t>
            </a:fld>
            <a:endParaRPr lang="en-PT"/>
          </a:p>
        </p:txBody>
      </p:sp>
      <p:sp>
        <p:nvSpPr>
          <p:cNvPr id="8" name="Footer Placeholder 7">
            <a:extLst>
              <a:ext uri="{FF2B5EF4-FFF2-40B4-BE49-F238E27FC236}">
                <a16:creationId xmlns:a16="http://schemas.microsoft.com/office/drawing/2014/main" id="{627A0EE9-E934-03DC-AE09-9BCC441AC4EA}"/>
              </a:ext>
            </a:extLst>
          </p:cNvPr>
          <p:cNvSpPr>
            <a:spLocks noGrp="1"/>
          </p:cNvSpPr>
          <p:nvPr>
            <p:ph type="ftr" sz="quarter" idx="11"/>
          </p:nvPr>
        </p:nvSpPr>
        <p:spPr/>
        <p:txBody>
          <a:bodyPr/>
          <a:lstStyle/>
          <a:p>
            <a:endParaRPr lang="en-PT"/>
          </a:p>
        </p:txBody>
      </p:sp>
      <p:sp>
        <p:nvSpPr>
          <p:cNvPr id="9" name="Slide Number Placeholder 8">
            <a:extLst>
              <a:ext uri="{FF2B5EF4-FFF2-40B4-BE49-F238E27FC236}">
                <a16:creationId xmlns:a16="http://schemas.microsoft.com/office/drawing/2014/main" id="{3A3FD68E-9483-1C68-A74E-5ACA73356D28}"/>
              </a:ext>
            </a:extLst>
          </p:cNvPr>
          <p:cNvSpPr>
            <a:spLocks noGrp="1"/>
          </p:cNvSpPr>
          <p:nvPr>
            <p:ph type="sldNum" sz="quarter" idx="12"/>
          </p:nvPr>
        </p:nvSpPr>
        <p:spPr/>
        <p:txBody>
          <a:bodyPr/>
          <a:lstStyle/>
          <a:p>
            <a:fld id="{99E4CF37-5A7A-324B-A423-E6A4A06BC30E}" type="slidenum">
              <a:rPr lang="en-PT" smtClean="0"/>
              <a:t>‹#›</a:t>
            </a:fld>
            <a:endParaRPr lang="en-PT"/>
          </a:p>
        </p:txBody>
      </p:sp>
    </p:spTree>
    <p:extLst>
      <p:ext uri="{BB962C8B-B14F-4D97-AF65-F5344CB8AC3E}">
        <p14:creationId xmlns:p14="http://schemas.microsoft.com/office/powerpoint/2010/main" val="4133246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E7D96-BAD7-3381-3030-88F603825BF1}"/>
              </a:ext>
            </a:extLst>
          </p:cNvPr>
          <p:cNvSpPr>
            <a:spLocks noGrp="1"/>
          </p:cNvSpPr>
          <p:nvPr>
            <p:ph type="title"/>
          </p:nvPr>
        </p:nvSpPr>
        <p:spPr/>
        <p:txBody>
          <a:bodyPr/>
          <a:lstStyle/>
          <a:p>
            <a:r>
              <a:rPr lang="en-GB"/>
              <a:t>Click to edit Master title style</a:t>
            </a:r>
            <a:endParaRPr lang="en-PT"/>
          </a:p>
        </p:txBody>
      </p:sp>
      <p:sp>
        <p:nvSpPr>
          <p:cNvPr id="3" name="Date Placeholder 2">
            <a:extLst>
              <a:ext uri="{FF2B5EF4-FFF2-40B4-BE49-F238E27FC236}">
                <a16:creationId xmlns:a16="http://schemas.microsoft.com/office/drawing/2014/main" id="{0811D78A-F8F9-0ECA-A38C-CB37ED3C7847}"/>
              </a:ext>
            </a:extLst>
          </p:cNvPr>
          <p:cNvSpPr>
            <a:spLocks noGrp="1"/>
          </p:cNvSpPr>
          <p:nvPr>
            <p:ph type="dt" sz="half" idx="10"/>
          </p:nvPr>
        </p:nvSpPr>
        <p:spPr/>
        <p:txBody>
          <a:bodyPr/>
          <a:lstStyle/>
          <a:p>
            <a:fld id="{CC18CDC2-8646-403E-BC81-3F247DE1F515}" type="datetime1">
              <a:rPr lang="LID4096" smtClean="0"/>
              <a:t>10/30/23</a:t>
            </a:fld>
            <a:endParaRPr lang="en-PT"/>
          </a:p>
        </p:txBody>
      </p:sp>
      <p:sp>
        <p:nvSpPr>
          <p:cNvPr id="4" name="Footer Placeholder 3">
            <a:extLst>
              <a:ext uri="{FF2B5EF4-FFF2-40B4-BE49-F238E27FC236}">
                <a16:creationId xmlns:a16="http://schemas.microsoft.com/office/drawing/2014/main" id="{764EE80A-8887-05CB-619F-DA81AE43421A}"/>
              </a:ext>
            </a:extLst>
          </p:cNvPr>
          <p:cNvSpPr>
            <a:spLocks noGrp="1"/>
          </p:cNvSpPr>
          <p:nvPr>
            <p:ph type="ftr" sz="quarter" idx="11"/>
          </p:nvPr>
        </p:nvSpPr>
        <p:spPr/>
        <p:txBody>
          <a:bodyPr/>
          <a:lstStyle/>
          <a:p>
            <a:endParaRPr lang="en-PT"/>
          </a:p>
        </p:txBody>
      </p:sp>
      <p:sp>
        <p:nvSpPr>
          <p:cNvPr id="5" name="Slide Number Placeholder 4">
            <a:extLst>
              <a:ext uri="{FF2B5EF4-FFF2-40B4-BE49-F238E27FC236}">
                <a16:creationId xmlns:a16="http://schemas.microsoft.com/office/drawing/2014/main" id="{BC40BD42-C518-B168-5349-121A38375472}"/>
              </a:ext>
            </a:extLst>
          </p:cNvPr>
          <p:cNvSpPr>
            <a:spLocks noGrp="1"/>
          </p:cNvSpPr>
          <p:nvPr>
            <p:ph type="sldNum" sz="quarter" idx="12"/>
          </p:nvPr>
        </p:nvSpPr>
        <p:spPr/>
        <p:txBody>
          <a:bodyPr/>
          <a:lstStyle/>
          <a:p>
            <a:fld id="{99E4CF37-5A7A-324B-A423-E6A4A06BC30E}" type="slidenum">
              <a:rPr lang="en-PT" smtClean="0"/>
              <a:t>‹#›</a:t>
            </a:fld>
            <a:endParaRPr lang="en-PT"/>
          </a:p>
        </p:txBody>
      </p:sp>
    </p:spTree>
    <p:extLst>
      <p:ext uri="{BB962C8B-B14F-4D97-AF65-F5344CB8AC3E}">
        <p14:creationId xmlns:p14="http://schemas.microsoft.com/office/powerpoint/2010/main" val="1155367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4CE5B2-536C-CC30-19EF-18655294C7D9}"/>
              </a:ext>
            </a:extLst>
          </p:cNvPr>
          <p:cNvSpPr>
            <a:spLocks noGrp="1"/>
          </p:cNvSpPr>
          <p:nvPr>
            <p:ph type="dt" sz="half" idx="10"/>
          </p:nvPr>
        </p:nvSpPr>
        <p:spPr/>
        <p:txBody>
          <a:bodyPr/>
          <a:lstStyle/>
          <a:p>
            <a:fld id="{75FA12A3-120F-486D-AE7C-B3A4D00B3AB9}" type="datetime1">
              <a:rPr lang="LID4096" smtClean="0"/>
              <a:t>10/30/23</a:t>
            </a:fld>
            <a:endParaRPr lang="en-PT"/>
          </a:p>
        </p:txBody>
      </p:sp>
      <p:sp>
        <p:nvSpPr>
          <p:cNvPr id="3" name="Footer Placeholder 2">
            <a:extLst>
              <a:ext uri="{FF2B5EF4-FFF2-40B4-BE49-F238E27FC236}">
                <a16:creationId xmlns:a16="http://schemas.microsoft.com/office/drawing/2014/main" id="{7E189BD3-A19F-5ACB-D47B-73B99C799166}"/>
              </a:ext>
            </a:extLst>
          </p:cNvPr>
          <p:cNvSpPr>
            <a:spLocks noGrp="1"/>
          </p:cNvSpPr>
          <p:nvPr>
            <p:ph type="ftr" sz="quarter" idx="11"/>
          </p:nvPr>
        </p:nvSpPr>
        <p:spPr/>
        <p:txBody>
          <a:bodyPr/>
          <a:lstStyle/>
          <a:p>
            <a:endParaRPr lang="en-PT"/>
          </a:p>
        </p:txBody>
      </p:sp>
      <p:sp>
        <p:nvSpPr>
          <p:cNvPr id="4" name="Slide Number Placeholder 3">
            <a:extLst>
              <a:ext uri="{FF2B5EF4-FFF2-40B4-BE49-F238E27FC236}">
                <a16:creationId xmlns:a16="http://schemas.microsoft.com/office/drawing/2014/main" id="{9C59178A-9187-47B1-1622-E94AE9F11DEB}"/>
              </a:ext>
            </a:extLst>
          </p:cNvPr>
          <p:cNvSpPr>
            <a:spLocks noGrp="1"/>
          </p:cNvSpPr>
          <p:nvPr>
            <p:ph type="sldNum" sz="quarter" idx="12"/>
          </p:nvPr>
        </p:nvSpPr>
        <p:spPr/>
        <p:txBody>
          <a:bodyPr/>
          <a:lstStyle/>
          <a:p>
            <a:fld id="{99E4CF37-5A7A-324B-A423-E6A4A06BC30E}" type="slidenum">
              <a:rPr lang="en-PT" smtClean="0"/>
              <a:t>‹#›</a:t>
            </a:fld>
            <a:endParaRPr lang="en-PT"/>
          </a:p>
        </p:txBody>
      </p:sp>
    </p:spTree>
    <p:extLst>
      <p:ext uri="{BB962C8B-B14F-4D97-AF65-F5344CB8AC3E}">
        <p14:creationId xmlns:p14="http://schemas.microsoft.com/office/powerpoint/2010/main" val="2348245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2E35F-6132-FD1A-0AD2-1D04A737705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PT"/>
          </a:p>
        </p:txBody>
      </p:sp>
      <p:sp>
        <p:nvSpPr>
          <p:cNvPr id="3" name="Content Placeholder 2">
            <a:extLst>
              <a:ext uri="{FF2B5EF4-FFF2-40B4-BE49-F238E27FC236}">
                <a16:creationId xmlns:a16="http://schemas.microsoft.com/office/drawing/2014/main" id="{ADA309C2-9EC5-896E-D776-7B3D3C9E9D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T"/>
          </a:p>
        </p:txBody>
      </p:sp>
      <p:sp>
        <p:nvSpPr>
          <p:cNvPr id="4" name="Text Placeholder 3">
            <a:extLst>
              <a:ext uri="{FF2B5EF4-FFF2-40B4-BE49-F238E27FC236}">
                <a16:creationId xmlns:a16="http://schemas.microsoft.com/office/drawing/2014/main" id="{A38BAB37-7B71-4BFE-CCED-862570DFD9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D8F67C6-5751-64DF-46F7-82FDB1483FAE}"/>
              </a:ext>
            </a:extLst>
          </p:cNvPr>
          <p:cNvSpPr>
            <a:spLocks noGrp="1"/>
          </p:cNvSpPr>
          <p:nvPr>
            <p:ph type="dt" sz="half" idx="10"/>
          </p:nvPr>
        </p:nvSpPr>
        <p:spPr/>
        <p:txBody>
          <a:bodyPr/>
          <a:lstStyle/>
          <a:p>
            <a:fld id="{21BB2A88-F4AD-4217-A9DC-4F359B461619}" type="datetime1">
              <a:rPr lang="LID4096" smtClean="0"/>
              <a:t>10/30/23</a:t>
            </a:fld>
            <a:endParaRPr lang="en-PT"/>
          </a:p>
        </p:txBody>
      </p:sp>
      <p:sp>
        <p:nvSpPr>
          <p:cNvPr id="6" name="Footer Placeholder 5">
            <a:extLst>
              <a:ext uri="{FF2B5EF4-FFF2-40B4-BE49-F238E27FC236}">
                <a16:creationId xmlns:a16="http://schemas.microsoft.com/office/drawing/2014/main" id="{55A89D0E-A57C-CEEF-6C35-75A6DBF9A6BD}"/>
              </a:ext>
            </a:extLst>
          </p:cNvPr>
          <p:cNvSpPr>
            <a:spLocks noGrp="1"/>
          </p:cNvSpPr>
          <p:nvPr>
            <p:ph type="ftr" sz="quarter" idx="11"/>
          </p:nvPr>
        </p:nvSpPr>
        <p:spPr/>
        <p:txBody>
          <a:bodyPr/>
          <a:lstStyle/>
          <a:p>
            <a:endParaRPr lang="en-PT"/>
          </a:p>
        </p:txBody>
      </p:sp>
      <p:sp>
        <p:nvSpPr>
          <p:cNvPr id="7" name="Slide Number Placeholder 6">
            <a:extLst>
              <a:ext uri="{FF2B5EF4-FFF2-40B4-BE49-F238E27FC236}">
                <a16:creationId xmlns:a16="http://schemas.microsoft.com/office/drawing/2014/main" id="{C25518C0-04C9-2E4E-D8D9-C80F06672CF6}"/>
              </a:ext>
            </a:extLst>
          </p:cNvPr>
          <p:cNvSpPr>
            <a:spLocks noGrp="1"/>
          </p:cNvSpPr>
          <p:nvPr>
            <p:ph type="sldNum" sz="quarter" idx="12"/>
          </p:nvPr>
        </p:nvSpPr>
        <p:spPr/>
        <p:txBody>
          <a:bodyPr/>
          <a:lstStyle/>
          <a:p>
            <a:fld id="{99E4CF37-5A7A-324B-A423-E6A4A06BC30E}" type="slidenum">
              <a:rPr lang="en-PT" smtClean="0"/>
              <a:t>‹#›</a:t>
            </a:fld>
            <a:endParaRPr lang="en-PT"/>
          </a:p>
        </p:txBody>
      </p:sp>
    </p:spTree>
    <p:extLst>
      <p:ext uri="{BB962C8B-B14F-4D97-AF65-F5344CB8AC3E}">
        <p14:creationId xmlns:p14="http://schemas.microsoft.com/office/powerpoint/2010/main" val="2995932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8994F-FDBB-AF3C-A8C8-FA9B8581177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PT"/>
          </a:p>
        </p:txBody>
      </p:sp>
      <p:sp>
        <p:nvSpPr>
          <p:cNvPr id="3" name="Picture Placeholder 2">
            <a:extLst>
              <a:ext uri="{FF2B5EF4-FFF2-40B4-BE49-F238E27FC236}">
                <a16:creationId xmlns:a16="http://schemas.microsoft.com/office/drawing/2014/main" id="{69A9AEE4-158A-1827-E86B-11D951230A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T"/>
          </a:p>
        </p:txBody>
      </p:sp>
      <p:sp>
        <p:nvSpPr>
          <p:cNvPr id="4" name="Text Placeholder 3">
            <a:extLst>
              <a:ext uri="{FF2B5EF4-FFF2-40B4-BE49-F238E27FC236}">
                <a16:creationId xmlns:a16="http://schemas.microsoft.com/office/drawing/2014/main" id="{082A13D4-8F0A-9001-E214-6D16D284A9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6DFD2F4-4CC8-257F-F934-FCEDF6E37171}"/>
              </a:ext>
            </a:extLst>
          </p:cNvPr>
          <p:cNvSpPr>
            <a:spLocks noGrp="1"/>
          </p:cNvSpPr>
          <p:nvPr>
            <p:ph type="dt" sz="half" idx="10"/>
          </p:nvPr>
        </p:nvSpPr>
        <p:spPr/>
        <p:txBody>
          <a:bodyPr/>
          <a:lstStyle/>
          <a:p>
            <a:fld id="{4E6E168C-F284-4343-A92D-58724020A9E9}" type="datetime1">
              <a:rPr lang="LID4096" smtClean="0"/>
              <a:t>10/30/23</a:t>
            </a:fld>
            <a:endParaRPr lang="en-PT"/>
          </a:p>
        </p:txBody>
      </p:sp>
      <p:sp>
        <p:nvSpPr>
          <p:cNvPr id="6" name="Footer Placeholder 5">
            <a:extLst>
              <a:ext uri="{FF2B5EF4-FFF2-40B4-BE49-F238E27FC236}">
                <a16:creationId xmlns:a16="http://schemas.microsoft.com/office/drawing/2014/main" id="{42E94C0F-06BD-A1B7-DAA5-45B3FF9D97C1}"/>
              </a:ext>
            </a:extLst>
          </p:cNvPr>
          <p:cNvSpPr>
            <a:spLocks noGrp="1"/>
          </p:cNvSpPr>
          <p:nvPr>
            <p:ph type="ftr" sz="quarter" idx="11"/>
          </p:nvPr>
        </p:nvSpPr>
        <p:spPr/>
        <p:txBody>
          <a:bodyPr/>
          <a:lstStyle/>
          <a:p>
            <a:endParaRPr lang="en-PT"/>
          </a:p>
        </p:txBody>
      </p:sp>
      <p:sp>
        <p:nvSpPr>
          <p:cNvPr id="7" name="Slide Number Placeholder 6">
            <a:extLst>
              <a:ext uri="{FF2B5EF4-FFF2-40B4-BE49-F238E27FC236}">
                <a16:creationId xmlns:a16="http://schemas.microsoft.com/office/drawing/2014/main" id="{145A4342-6C79-8C2D-9483-D6B9D84A449E}"/>
              </a:ext>
            </a:extLst>
          </p:cNvPr>
          <p:cNvSpPr>
            <a:spLocks noGrp="1"/>
          </p:cNvSpPr>
          <p:nvPr>
            <p:ph type="sldNum" sz="quarter" idx="12"/>
          </p:nvPr>
        </p:nvSpPr>
        <p:spPr/>
        <p:txBody>
          <a:bodyPr/>
          <a:lstStyle/>
          <a:p>
            <a:fld id="{99E4CF37-5A7A-324B-A423-E6A4A06BC30E}" type="slidenum">
              <a:rPr lang="en-PT" smtClean="0"/>
              <a:t>‹#›</a:t>
            </a:fld>
            <a:endParaRPr lang="en-PT"/>
          </a:p>
        </p:txBody>
      </p:sp>
    </p:spTree>
    <p:extLst>
      <p:ext uri="{BB962C8B-B14F-4D97-AF65-F5344CB8AC3E}">
        <p14:creationId xmlns:p14="http://schemas.microsoft.com/office/powerpoint/2010/main" val="2271165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C936C2-59CA-6108-6E57-98CF9CDC08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PT"/>
          </a:p>
        </p:txBody>
      </p:sp>
      <p:sp>
        <p:nvSpPr>
          <p:cNvPr id="3" name="Text Placeholder 2">
            <a:extLst>
              <a:ext uri="{FF2B5EF4-FFF2-40B4-BE49-F238E27FC236}">
                <a16:creationId xmlns:a16="http://schemas.microsoft.com/office/drawing/2014/main" id="{66E46103-397E-09A7-42CF-7977952A76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T"/>
          </a:p>
        </p:txBody>
      </p:sp>
      <p:sp>
        <p:nvSpPr>
          <p:cNvPr id="4" name="Date Placeholder 3">
            <a:extLst>
              <a:ext uri="{FF2B5EF4-FFF2-40B4-BE49-F238E27FC236}">
                <a16:creationId xmlns:a16="http://schemas.microsoft.com/office/drawing/2014/main" id="{C5179E19-F5A1-158B-EC0E-F92B6DFE8A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D486F1-431B-4D77-9AF7-4C69D7C437E7}" type="datetime1">
              <a:rPr lang="LID4096" smtClean="0"/>
              <a:t>10/30/23</a:t>
            </a:fld>
            <a:endParaRPr lang="en-PT"/>
          </a:p>
        </p:txBody>
      </p:sp>
      <p:sp>
        <p:nvSpPr>
          <p:cNvPr id="5" name="Footer Placeholder 4">
            <a:extLst>
              <a:ext uri="{FF2B5EF4-FFF2-40B4-BE49-F238E27FC236}">
                <a16:creationId xmlns:a16="http://schemas.microsoft.com/office/drawing/2014/main" id="{1BA82C84-1D37-0CAB-B7C7-48E5C85AE8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T"/>
          </a:p>
        </p:txBody>
      </p:sp>
      <p:sp>
        <p:nvSpPr>
          <p:cNvPr id="6" name="Slide Number Placeholder 5">
            <a:extLst>
              <a:ext uri="{FF2B5EF4-FFF2-40B4-BE49-F238E27FC236}">
                <a16:creationId xmlns:a16="http://schemas.microsoft.com/office/drawing/2014/main" id="{3FE1AC79-C025-5C78-209C-9747A8128F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E4CF37-5A7A-324B-A423-E6A4A06BC30E}" type="slidenum">
              <a:rPr lang="en-PT" smtClean="0"/>
              <a:t>‹#›</a:t>
            </a:fld>
            <a:endParaRPr lang="en-PT"/>
          </a:p>
        </p:txBody>
      </p:sp>
    </p:spTree>
    <p:extLst>
      <p:ext uri="{BB962C8B-B14F-4D97-AF65-F5344CB8AC3E}">
        <p14:creationId xmlns:p14="http://schemas.microsoft.com/office/powerpoint/2010/main" val="23617550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88582-7E6D-2CFE-4BFB-ACA0590BF922}"/>
              </a:ext>
            </a:extLst>
          </p:cNvPr>
          <p:cNvSpPr>
            <a:spLocks noGrp="1"/>
          </p:cNvSpPr>
          <p:nvPr>
            <p:ph type="ctrTitle"/>
          </p:nvPr>
        </p:nvSpPr>
        <p:spPr/>
        <p:txBody>
          <a:bodyPr/>
          <a:lstStyle/>
          <a:p>
            <a:r>
              <a:rPr lang="en-PT" dirty="0"/>
              <a:t>Title</a:t>
            </a:r>
          </a:p>
        </p:txBody>
      </p:sp>
      <p:pic>
        <p:nvPicPr>
          <p:cNvPr id="4" name="Marcador de Posição da Imagem 11" descr="Mãos a juntarem-se num círculo">
            <a:extLst>
              <a:ext uri="{FF2B5EF4-FFF2-40B4-BE49-F238E27FC236}">
                <a16:creationId xmlns:a16="http://schemas.microsoft.com/office/drawing/2014/main" id="{E6C2D477-FF1B-187B-18BE-64FF2F8BA18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797" r="450"/>
          <a:stretch/>
        </p:blipFill>
        <p:spPr>
          <a:xfrm>
            <a:off x="2644776" y="10"/>
            <a:ext cx="9547224" cy="6857990"/>
          </a:xfrm>
          <a:custGeom>
            <a:avLst/>
            <a:gdLst/>
            <a:ahLst/>
            <a:cxnLst/>
            <a:rect l="l" t="t" r="r" b="b"/>
            <a:pathLst>
              <a:path w="9547224" h="6858000">
                <a:moveTo>
                  <a:pt x="1623023" y="0"/>
                </a:moveTo>
                <a:lnTo>
                  <a:pt x="2716256" y="0"/>
                </a:lnTo>
                <a:lnTo>
                  <a:pt x="3032455" y="0"/>
                </a:lnTo>
                <a:lnTo>
                  <a:pt x="3496422" y="0"/>
                </a:lnTo>
                <a:lnTo>
                  <a:pt x="5205951" y="0"/>
                </a:lnTo>
                <a:lnTo>
                  <a:pt x="9547224" y="0"/>
                </a:lnTo>
                <a:lnTo>
                  <a:pt x="9547224" y="6858000"/>
                </a:lnTo>
                <a:lnTo>
                  <a:pt x="5205951" y="6858000"/>
                </a:lnTo>
                <a:lnTo>
                  <a:pt x="3496422" y="6858000"/>
                </a:lnTo>
                <a:lnTo>
                  <a:pt x="3032455"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
        <p:nvSpPr>
          <p:cNvPr id="5" name="Título 2">
            <a:extLst>
              <a:ext uri="{FF2B5EF4-FFF2-40B4-BE49-F238E27FC236}">
                <a16:creationId xmlns:a16="http://schemas.microsoft.com/office/drawing/2014/main" id="{0C64FCC4-9E22-FD90-5E90-C6132194B0CF}"/>
              </a:ext>
            </a:extLst>
          </p:cNvPr>
          <p:cNvSpPr>
            <a:spLocks noGrp="1"/>
          </p:cNvSpPr>
          <p:nvPr/>
        </p:nvSpPr>
        <p:spPr>
          <a:xfrm>
            <a:off x="2212206" y="2978870"/>
            <a:ext cx="9979794" cy="697584"/>
          </a:xfrm>
          <a:prstGeom prst="rect">
            <a:avLst/>
          </a:prstGeom>
          <a:solidFill>
            <a:schemeClr val="bg1">
              <a:lumMod val="85000"/>
            </a:schemeClr>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rtl="0"/>
            <a:r>
              <a:rPr lang="en-US" sz="4000" dirty="0">
                <a:solidFill>
                  <a:schemeClr val="bg2">
                    <a:lumMod val="50000"/>
                  </a:schemeClr>
                </a:solidFill>
                <a:latin typeface="+mn-lt"/>
                <a:cs typeface="Arial" panose="020B0604020202020204" pitchFamily="34" charset="0"/>
              </a:rPr>
              <a:t>Human Resources Analysis Predict Attrition </a:t>
            </a:r>
            <a:endParaRPr lang="pt-PT" sz="8000" dirty="0">
              <a:solidFill>
                <a:schemeClr val="bg2">
                  <a:lumMod val="50000"/>
                </a:schemeClr>
              </a:solidFill>
              <a:latin typeface="+mn-lt"/>
              <a:cs typeface="Arial" panose="020B0604020202020204" pitchFamily="34" charset="0"/>
            </a:endParaRPr>
          </a:p>
        </p:txBody>
      </p:sp>
      <p:pic>
        <p:nvPicPr>
          <p:cNvPr id="6" name="Google Shape;56;p13">
            <a:extLst>
              <a:ext uri="{FF2B5EF4-FFF2-40B4-BE49-F238E27FC236}">
                <a16:creationId xmlns:a16="http://schemas.microsoft.com/office/drawing/2014/main" id="{11D9101C-5713-2FA5-2720-25134C3FE145}"/>
              </a:ext>
            </a:extLst>
          </p:cNvPr>
          <p:cNvPicPr preferRelativeResize="0"/>
          <p:nvPr/>
        </p:nvPicPr>
        <p:blipFill>
          <a:blip r:embed="rId4">
            <a:alphaModFix/>
          </a:blip>
          <a:stretch>
            <a:fillRect/>
          </a:stretch>
        </p:blipFill>
        <p:spPr>
          <a:xfrm>
            <a:off x="0" y="0"/>
            <a:ext cx="816964" cy="792599"/>
          </a:xfrm>
          <a:prstGeom prst="rect">
            <a:avLst/>
          </a:prstGeom>
          <a:noFill/>
          <a:ln>
            <a:noFill/>
          </a:ln>
        </p:spPr>
      </p:pic>
      <p:pic>
        <p:nvPicPr>
          <p:cNvPr id="7" name="Imagem 9">
            <a:extLst>
              <a:ext uri="{FF2B5EF4-FFF2-40B4-BE49-F238E27FC236}">
                <a16:creationId xmlns:a16="http://schemas.microsoft.com/office/drawing/2014/main" id="{DDA7ED10-64B6-B5CB-DA4B-192B03EB592B}"/>
              </a:ext>
            </a:extLst>
          </p:cNvPr>
          <p:cNvPicPr>
            <a:picLocks noChangeAspect="1"/>
          </p:cNvPicPr>
          <p:nvPr/>
        </p:nvPicPr>
        <p:blipFill rotWithShape="1">
          <a:blip r:embed="rId5"/>
          <a:srcRect l="6554" t="16472" r="9026" b="17197"/>
          <a:stretch/>
        </p:blipFill>
        <p:spPr>
          <a:xfrm>
            <a:off x="991050" y="0"/>
            <a:ext cx="1616277" cy="604003"/>
          </a:xfrm>
          <a:prstGeom prst="rect">
            <a:avLst/>
          </a:prstGeom>
        </p:spPr>
      </p:pic>
      <p:sp>
        <p:nvSpPr>
          <p:cNvPr id="8" name="Caixa de texto 50">
            <a:extLst>
              <a:ext uri="{FF2B5EF4-FFF2-40B4-BE49-F238E27FC236}">
                <a16:creationId xmlns:a16="http://schemas.microsoft.com/office/drawing/2014/main" id="{D35393C9-29AE-F2F4-BC60-FECE4D6C7D41}"/>
              </a:ext>
            </a:extLst>
          </p:cNvPr>
          <p:cNvSpPr txBox="1"/>
          <p:nvPr/>
        </p:nvSpPr>
        <p:spPr>
          <a:xfrm>
            <a:off x="169268" y="5472439"/>
            <a:ext cx="3661763" cy="1182875"/>
          </a:xfrm>
          <a:prstGeom prst="rect">
            <a:avLst/>
          </a:prstGeom>
          <a:noFill/>
        </p:spPr>
        <p:txBody>
          <a:bodyPr wrap="square" tIns="108000" bIns="0" rtlCol="0" anchor="ctr">
            <a:spAutoFit/>
          </a:bodyPr>
          <a:ls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lnSpc>
                <a:spcPct val="150000"/>
              </a:lnSpc>
            </a:pPr>
            <a:r>
              <a:rPr lang="pt-PT" sz="1200" b="0" i="0" spc="140" dirty="0">
                <a:solidFill>
                  <a:schemeClr val="bg2">
                    <a:lumMod val="50000"/>
                  </a:schemeClr>
                </a:solidFill>
                <a:latin typeface="+mj-lt"/>
                <a:cs typeface="Arial" panose="020B0604020202020204" pitchFamily="34" charset="0"/>
              </a:rPr>
              <a:t>Ana Filipa Gonçalves, 20222157</a:t>
            </a:r>
          </a:p>
          <a:p>
            <a:pPr rtl="0">
              <a:lnSpc>
                <a:spcPct val="150000"/>
              </a:lnSpc>
            </a:pPr>
            <a:r>
              <a:rPr lang="pt-PT" sz="1200" spc="140" dirty="0">
                <a:solidFill>
                  <a:schemeClr val="bg2">
                    <a:lumMod val="50000"/>
                  </a:schemeClr>
                </a:solidFill>
                <a:latin typeface="+mj-lt"/>
                <a:cs typeface="Arial" panose="020B0604020202020204" pitchFamily="34" charset="0"/>
              </a:rPr>
              <a:t>Cláudia Gomes, 20221615 </a:t>
            </a:r>
          </a:p>
          <a:p>
            <a:pPr rtl="0">
              <a:lnSpc>
                <a:spcPct val="150000"/>
              </a:lnSpc>
            </a:pPr>
            <a:r>
              <a:rPr lang="pt-PT" sz="1200" b="0" i="0" spc="140" dirty="0">
                <a:solidFill>
                  <a:schemeClr val="bg2">
                    <a:lumMod val="50000"/>
                  </a:schemeClr>
                </a:solidFill>
                <a:latin typeface="+mj-lt"/>
                <a:cs typeface="Arial" panose="020B0604020202020204" pitchFamily="34" charset="0"/>
              </a:rPr>
              <a:t>Frederico Rodrigues, 20222159 </a:t>
            </a:r>
          </a:p>
          <a:p>
            <a:pPr rtl="0">
              <a:lnSpc>
                <a:spcPct val="150000"/>
              </a:lnSpc>
            </a:pPr>
            <a:r>
              <a:rPr lang="pt-PT" sz="1200" spc="140" dirty="0">
                <a:solidFill>
                  <a:schemeClr val="bg2">
                    <a:lumMod val="50000"/>
                  </a:schemeClr>
                </a:solidFill>
                <a:latin typeface="+mj-lt"/>
                <a:cs typeface="Arial" panose="020B0604020202020204" pitchFamily="34" charset="0"/>
              </a:rPr>
              <a:t>João Silva, 20222190 </a:t>
            </a:r>
            <a:endParaRPr lang="pt-PT" sz="1600" b="0" i="0" spc="140" dirty="0">
              <a:solidFill>
                <a:schemeClr val="bg2">
                  <a:lumMod val="50000"/>
                </a:schemeClr>
              </a:solidFill>
              <a:latin typeface="+mj-lt"/>
              <a:cs typeface="Arial" panose="020B0604020202020204" pitchFamily="34" charset="0"/>
            </a:endParaRPr>
          </a:p>
        </p:txBody>
      </p:sp>
    </p:spTree>
    <p:extLst>
      <p:ext uri="{BB962C8B-B14F-4D97-AF65-F5344CB8AC3E}">
        <p14:creationId xmlns:p14="http://schemas.microsoft.com/office/powerpoint/2010/main" val="739148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BD70B-1EC2-9F26-9A42-90CD4B74C51E}"/>
              </a:ext>
            </a:extLst>
          </p:cNvPr>
          <p:cNvSpPr>
            <a:spLocks noGrp="1"/>
          </p:cNvSpPr>
          <p:nvPr>
            <p:ph type="title"/>
          </p:nvPr>
        </p:nvSpPr>
        <p:spPr>
          <a:xfrm>
            <a:off x="646102" y="0"/>
            <a:ext cx="11364665" cy="1379811"/>
          </a:xfrm>
        </p:spPr>
        <p:txBody>
          <a:bodyPr>
            <a:noAutofit/>
          </a:bodyPr>
          <a:lstStyle/>
          <a:p>
            <a:r>
              <a:rPr lang="en-GB" sz="4000" b="0" i="0" u="none" strike="noStrike" dirty="0">
                <a:effectLst/>
                <a:latin typeface="+mn-lt"/>
              </a:rPr>
              <a:t>Unmasking the Profiles: Who's Really Leaving Your Company?</a:t>
            </a:r>
            <a:endParaRPr lang="en-PT" sz="4000" dirty="0">
              <a:latin typeface="+mn-lt"/>
            </a:endParaRPr>
          </a:p>
        </p:txBody>
      </p:sp>
      <p:sp>
        <p:nvSpPr>
          <p:cNvPr id="3" name="Slide Number Placeholder 2">
            <a:extLst>
              <a:ext uri="{FF2B5EF4-FFF2-40B4-BE49-F238E27FC236}">
                <a16:creationId xmlns:a16="http://schemas.microsoft.com/office/drawing/2014/main" id="{9495350F-D36A-015F-C34A-A7942B497DE8}"/>
              </a:ext>
            </a:extLst>
          </p:cNvPr>
          <p:cNvSpPr>
            <a:spLocks noGrp="1"/>
          </p:cNvSpPr>
          <p:nvPr>
            <p:ph type="sldNum" sz="quarter" idx="12"/>
          </p:nvPr>
        </p:nvSpPr>
        <p:spPr/>
        <p:txBody>
          <a:bodyPr/>
          <a:lstStyle/>
          <a:p>
            <a:fld id="{99E4CF37-5A7A-324B-A423-E6A4A06BC30E}" type="slidenum">
              <a:rPr lang="en-PT" smtClean="0"/>
              <a:t>10</a:t>
            </a:fld>
            <a:endParaRPr lang="en-PT"/>
          </a:p>
        </p:txBody>
      </p:sp>
      <p:cxnSp>
        <p:nvCxnSpPr>
          <p:cNvPr id="6" name="Straight Connector 5">
            <a:extLst>
              <a:ext uri="{FF2B5EF4-FFF2-40B4-BE49-F238E27FC236}">
                <a16:creationId xmlns:a16="http://schemas.microsoft.com/office/drawing/2014/main" id="{97D35FE1-0468-FD8D-9279-CC9AC4E056E6}"/>
              </a:ext>
            </a:extLst>
          </p:cNvPr>
          <p:cNvCxnSpPr>
            <a:cxnSpLocks/>
          </p:cNvCxnSpPr>
          <p:nvPr/>
        </p:nvCxnSpPr>
        <p:spPr>
          <a:xfrm>
            <a:off x="0" y="1379813"/>
            <a:ext cx="12192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F94124BE-58E9-B1E5-7CE6-3AE5F7C0F64F}"/>
              </a:ext>
            </a:extLst>
          </p:cNvPr>
          <p:cNvSpPr>
            <a:spLocks noGrp="1"/>
          </p:cNvSpPr>
          <p:nvPr>
            <p:ph idx="1"/>
          </p:nvPr>
        </p:nvSpPr>
        <p:spPr>
          <a:xfrm>
            <a:off x="981832" y="5478187"/>
            <a:ext cx="4772699" cy="933566"/>
          </a:xfrm>
        </p:spPr>
        <p:txBody>
          <a:bodyPr>
            <a:normAutofit/>
          </a:bodyPr>
          <a:lstStyle/>
          <a:p>
            <a:pPr marL="0" indent="0" algn="just">
              <a:buNone/>
            </a:pPr>
            <a:r>
              <a:rPr lang="en-GB" sz="1600" dirty="0"/>
              <a:t>Employees who have attrition have a mean monthly Income significantly lower than the employees who do not have attrition</a:t>
            </a:r>
            <a:endParaRPr lang="en-PT" sz="1600" dirty="0"/>
          </a:p>
        </p:txBody>
      </p:sp>
      <p:sp>
        <p:nvSpPr>
          <p:cNvPr id="11" name="Content Placeholder 2">
            <a:extLst>
              <a:ext uri="{FF2B5EF4-FFF2-40B4-BE49-F238E27FC236}">
                <a16:creationId xmlns:a16="http://schemas.microsoft.com/office/drawing/2014/main" id="{E8F234B7-3AC7-F620-9A69-A99DA332F1FA}"/>
              </a:ext>
            </a:extLst>
          </p:cNvPr>
          <p:cNvSpPr txBox="1">
            <a:spLocks/>
          </p:cNvSpPr>
          <p:nvPr/>
        </p:nvSpPr>
        <p:spPr>
          <a:xfrm>
            <a:off x="6724763" y="5539491"/>
            <a:ext cx="4303059" cy="11087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GB" sz="1600" dirty="0"/>
              <a:t>The minimum job satisfaction for a employees not have attrition seems to be 2.0. </a:t>
            </a:r>
          </a:p>
        </p:txBody>
      </p:sp>
      <p:pic>
        <p:nvPicPr>
          <p:cNvPr id="5" name="Picture 4" descr="A graph showing a number of income by attrition&#10;&#10;Description automatically generated">
            <a:extLst>
              <a:ext uri="{FF2B5EF4-FFF2-40B4-BE49-F238E27FC236}">
                <a16:creationId xmlns:a16="http://schemas.microsoft.com/office/drawing/2014/main" id="{0E9C2F48-9B5F-6A50-E79F-066D49FC05C0}"/>
              </a:ext>
            </a:extLst>
          </p:cNvPr>
          <p:cNvPicPr>
            <a:picLocks noChangeAspect="1"/>
          </p:cNvPicPr>
          <p:nvPr/>
        </p:nvPicPr>
        <p:blipFill>
          <a:blip r:embed="rId3"/>
          <a:stretch>
            <a:fillRect/>
          </a:stretch>
        </p:blipFill>
        <p:spPr>
          <a:xfrm>
            <a:off x="693868" y="1565684"/>
            <a:ext cx="4480560" cy="3858713"/>
          </a:xfrm>
          <a:prstGeom prst="rect">
            <a:avLst/>
          </a:prstGeom>
        </p:spPr>
      </p:pic>
      <p:pic>
        <p:nvPicPr>
          <p:cNvPr id="12" name="Picture 11" descr="A graph showing a graph of attrition by job satisfaction&#10;&#10;Description automatically generated">
            <a:extLst>
              <a:ext uri="{FF2B5EF4-FFF2-40B4-BE49-F238E27FC236}">
                <a16:creationId xmlns:a16="http://schemas.microsoft.com/office/drawing/2014/main" id="{31DF8428-BCCC-1F1F-C38B-C61FD052961F}"/>
              </a:ext>
            </a:extLst>
          </p:cNvPr>
          <p:cNvPicPr>
            <a:picLocks noChangeAspect="1"/>
          </p:cNvPicPr>
          <p:nvPr/>
        </p:nvPicPr>
        <p:blipFill>
          <a:blip r:embed="rId4"/>
          <a:stretch>
            <a:fillRect/>
          </a:stretch>
        </p:blipFill>
        <p:spPr>
          <a:xfrm>
            <a:off x="6551406" y="1565684"/>
            <a:ext cx="4303059" cy="3900601"/>
          </a:xfrm>
          <a:prstGeom prst="rect">
            <a:avLst/>
          </a:prstGeom>
        </p:spPr>
      </p:pic>
    </p:spTree>
    <p:extLst>
      <p:ext uri="{BB962C8B-B14F-4D97-AF65-F5344CB8AC3E}">
        <p14:creationId xmlns:p14="http://schemas.microsoft.com/office/powerpoint/2010/main" val="175799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BD70B-1EC2-9F26-9A42-90CD4B74C51E}"/>
              </a:ext>
            </a:extLst>
          </p:cNvPr>
          <p:cNvSpPr>
            <a:spLocks noGrp="1"/>
          </p:cNvSpPr>
          <p:nvPr>
            <p:ph type="title"/>
          </p:nvPr>
        </p:nvSpPr>
        <p:spPr>
          <a:xfrm>
            <a:off x="646102" y="0"/>
            <a:ext cx="11364665" cy="1379811"/>
          </a:xfrm>
        </p:spPr>
        <p:txBody>
          <a:bodyPr>
            <a:noAutofit/>
          </a:bodyPr>
          <a:lstStyle/>
          <a:p>
            <a:r>
              <a:rPr lang="en-GB" sz="4000" b="0" i="0" u="none" strike="noStrike" dirty="0">
                <a:effectLst/>
                <a:latin typeface="+mn-lt"/>
              </a:rPr>
              <a:t>Unmasking the Profiles: Who's Really Leaving Your Company?</a:t>
            </a:r>
            <a:endParaRPr lang="en-PT" sz="4000" dirty="0">
              <a:latin typeface="+mn-lt"/>
            </a:endParaRPr>
          </a:p>
        </p:txBody>
      </p:sp>
      <p:sp>
        <p:nvSpPr>
          <p:cNvPr id="3" name="Slide Number Placeholder 2">
            <a:extLst>
              <a:ext uri="{FF2B5EF4-FFF2-40B4-BE49-F238E27FC236}">
                <a16:creationId xmlns:a16="http://schemas.microsoft.com/office/drawing/2014/main" id="{9495350F-D36A-015F-C34A-A7942B497DE8}"/>
              </a:ext>
            </a:extLst>
          </p:cNvPr>
          <p:cNvSpPr>
            <a:spLocks noGrp="1"/>
          </p:cNvSpPr>
          <p:nvPr>
            <p:ph type="sldNum" sz="quarter" idx="12"/>
          </p:nvPr>
        </p:nvSpPr>
        <p:spPr/>
        <p:txBody>
          <a:bodyPr/>
          <a:lstStyle/>
          <a:p>
            <a:fld id="{99E4CF37-5A7A-324B-A423-E6A4A06BC30E}" type="slidenum">
              <a:rPr lang="en-PT" smtClean="0"/>
              <a:t>11</a:t>
            </a:fld>
            <a:endParaRPr lang="en-PT"/>
          </a:p>
        </p:txBody>
      </p:sp>
      <p:cxnSp>
        <p:nvCxnSpPr>
          <p:cNvPr id="6" name="Straight Connector 5">
            <a:extLst>
              <a:ext uri="{FF2B5EF4-FFF2-40B4-BE49-F238E27FC236}">
                <a16:creationId xmlns:a16="http://schemas.microsoft.com/office/drawing/2014/main" id="{97D35FE1-0468-FD8D-9279-CC9AC4E056E6}"/>
              </a:ext>
            </a:extLst>
          </p:cNvPr>
          <p:cNvCxnSpPr>
            <a:cxnSpLocks/>
          </p:cNvCxnSpPr>
          <p:nvPr/>
        </p:nvCxnSpPr>
        <p:spPr>
          <a:xfrm>
            <a:off x="0" y="1379813"/>
            <a:ext cx="12192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C94FBA5D-808C-7644-95B2-9E75C4B7B9B4}"/>
              </a:ext>
            </a:extLst>
          </p:cNvPr>
          <p:cNvSpPr>
            <a:spLocks noGrp="1"/>
          </p:cNvSpPr>
          <p:nvPr>
            <p:ph idx="1"/>
          </p:nvPr>
        </p:nvSpPr>
        <p:spPr>
          <a:xfrm>
            <a:off x="501889" y="5363201"/>
            <a:ext cx="5087639" cy="933566"/>
          </a:xfrm>
        </p:spPr>
        <p:txBody>
          <a:bodyPr>
            <a:normAutofit/>
          </a:bodyPr>
          <a:lstStyle/>
          <a:p>
            <a:pPr marL="0" indent="0">
              <a:buNone/>
            </a:pPr>
            <a:r>
              <a:rPr lang="en-GB" sz="1600" dirty="0"/>
              <a:t>As distance from home increases, the attrition rate also increases.</a:t>
            </a:r>
            <a:endParaRPr lang="en-PT" sz="1600" dirty="0"/>
          </a:p>
        </p:txBody>
      </p:sp>
      <p:sp>
        <p:nvSpPr>
          <p:cNvPr id="12" name="Content Placeholder 2">
            <a:extLst>
              <a:ext uri="{FF2B5EF4-FFF2-40B4-BE49-F238E27FC236}">
                <a16:creationId xmlns:a16="http://schemas.microsoft.com/office/drawing/2014/main" id="{8C298843-BB27-7025-86CC-C5F854CE4313}"/>
              </a:ext>
            </a:extLst>
          </p:cNvPr>
          <p:cNvSpPr txBox="1">
            <a:spLocks/>
          </p:cNvSpPr>
          <p:nvPr/>
        </p:nvSpPr>
        <p:spPr>
          <a:xfrm>
            <a:off x="6224983" y="5363201"/>
            <a:ext cx="5203105" cy="9335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600" dirty="0"/>
              <a:t>Employees that travel the most for work have the highest attrition levels.</a:t>
            </a:r>
            <a:endParaRPr lang="en-PT" sz="1600" dirty="0"/>
          </a:p>
        </p:txBody>
      </p:sp>
      <p:pic>
        <p:nvPicPr>
          <p:cNvPr id="8" name="Picture 7">
            <a:extLst>
              <a:ext uri="{FF2B5EF4-FFF2-40B4-BE49-F238E27FC236}">
                <a16:creationId xmlns:a16="http://schemas.microsoft.com/office/drawing/2014/main" id="{D65C3039-3A39-FD47-B069-ADD68B8D6F10}"/>
              </a:ext>
            </a:extLst>
          </p:cNvPr>
          <p:cNvPicPr>
            <a:picLocks noChangeAspect="1"/>
          </p:cNvPicPr>
          <p:nvPr/>
        </p:nvPicPr>
        <p:blipFill>
          <a:blip r:embed="rId3"/>
          <a:stretch>
            <a:fillRect/>
          </a:stretch>
        </p:blipFill>
        <p:spPr>
          <a:xfrm>
            <a:off x="332773" y="1782057"/>
            <a:ext cx="5995661" cy="3473556"/>
          </a:xfrm>
          <a:prstGeom prst="rect">
            <a:avLst/>
          </a:prstGeom>
        </p:spPr>
      </p:pic>
      <p:pic>
        <p:nvPicPr>
          <p:cNvPr id="5" name="Picture 4">
            <a:extLst>
              <a:ext uri="{FF2B5EF4-FFF2-40B4-BE49-F238E27FC236}">
                <a16:creationId xmlns:a16="http://schemas.microsoft.com/office/drawing/2014/main" id="{5696D5F7-0B64-B647-7A6E-EABA1F4C78C7}"/>
              </a:ext>
            </a:extLst>
          </p:cNvPr>
          <p:cNvPicPr>
            <a:picLocks noChangeAspect="1"/>
          </p:cNvPicPr>
          <p:nvPr/>
        </p:nvPicPr>
        <p:blipFill>
          <a:blip r:embed="rId4"/>
          <a:stretch>
            <a:fillRect/>
          </a:stretch>
        </p:blipFill>
        <p:spPr>
          <a:xfrm>
            <a:off x="5863566" y="1775561"/>
            <a:ext cx="5925940" cy="3528057"/>
          </a:xfrm>
          <a:prstGeom prst="rect">
            <a:avLst/>
          </a:prstGeom>
        </p:spPr>
      </p:pic>
    </p:spTree>
    <p:extLst>
      <p:ext uri="{BB962C8B-B14F-4D97-AF65-F5344CB8AC3E}">
        <p14:creationId xmlns:p14="http://schemas.microsoft.com/office/powerpoint/2010/main" val="3937691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BD70B-1EC2-9F26-9A42-90CD4B74C51E}"/>
              </a:ext>
            </a:extLst>
          </p:cNvPr>
          <p:cNvSpPr>
            <a:spLocks noGrp="1"/>
          </p:cNvSpPr>
          <p:nvPr>
            <p:ph type="title"/>
          </p:nvPr>
        </p:nvSpPr>
        <p:spPr>
          <a:xfrm>
            <a:off x="646102" y="0"/>
            <a:ext cx="11364665" cy="1379811"/>
          </a:xfrm>
        </p:spPr>
        <p:txBody>
          <a:bodyPr>
            <a:noAutofit/>
          </a:bodyPr>
          <a:lstStyle/>
          <a:p>
            <a:r>
              <a:rPr lang="en-GB" sz="4000" b="0" i="0" u="none" strike="noStrike" dirty="0">
                <a:effectLst/>
                <a:latin typeface="+mn-lt"/>
              </a:rPr>
              <a:t>Unmasking the Profiles: Who's Really Leaving Your Company?</a:t>
            </a:r>
            <a:endParaRPr lang="en-PT" sz="4000" dirty="0">
              <a:latin typeface="+mn-lt"/>
            </a:endParaRPr>
          </a:p>
        </p:txBody>
      </p:sp>
      <p:sp>
        <p:nvSpPr>
          <p:cNvPr id="3" name="Slide Number Placeholder 2">
            <a:extLst>
              <a:ext uri="{FF2B5EF4-FFF2-40B4-BE49-F238E27FC236}">
                <a16:creationId xmlns:a16="http://schemas.microsoft.com/office/drawing/2014/main" id="{9495350F-D36A-015F-C34A-A7942B497DE8}"/>
              </a:ext>
            </a:extLst>
          </p:cNvPr>
          <p:cNvSpPr>
            <a:spLocks noGrp="1"/>
          </p:cNvSpPr>
          <p:nvPr>
            <p:ph type="sldNum" sz="quarter" idx="12"/>
          </p:nvPr>
        </p:nvSpPr>
        <p:spPr/>
        <p:txBody>
          <a:bodyPr/>
          <a:lstStyle/>
          <a:p>
            <a:fld id="{99E4CF37-5A7A-324B-A423-E6A4A06BC30E}" type="slidenum">
              <a:rPr lang="en-PT" smtClean="0"/>
              <a:t>12</a:t>
            </a:fld>
            <a:endParaRPr lang="en-PT"/>
          </a:p>
        </p:txBody>
      </p:sp>
      <p:cxnSp>
        <p:nvCxnSpPr>
          <p:cNvPr id="6" name="Straight Connector 5">
            <a:extLst>
              <a:ext uri="{FF2B5EF4-FFF2-40B4-BE49-F238E27FC236}">
                <a16:creationId xmlns:a16="http://schemas.microsoft.com/office/drawing/2014/main" id="{97D35FE1-0468-FD8D-9279-CC9AC4E056E6}"/>
              </a:ext>
            </a:extLst>
          </p:cNvPr>
          <p:cNvCxnSpPr>
            <a:cxnSpLocks/>
          </p:cNvCxnSpPr>
          <p:nvPr/>
        </p:nvCxnSpPr>
        <p:spPr>
          <a:xfrm>
            <a:off x="0" y="1379813"/>
            <a:ext cx="12192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89387AFD-0C6A-83F3-26E6-FF9E5862EEF1}"/>
              </a:ext>
            </a:extLst>
          </p:cNvPr>
          <p:cNvSpPr>
            <a:spLocks noGrp="1"/>
          </p:cNvSpPr>
          <p:nvPr>
            <p:ph idx="1"/>
          </p:nvPr>
        </p:nvSpPr>
        <p:spPr>
          <a:xfrm>
            <a:off x="2083181" y="5697295"/>
            <a:ext cx="7755213" cy="570101"/>
          </a:xfrm>
        </p:spPr>
        <p:txBody>
          <a:bodyPr>
            <a:normAutofit/>
          </a:bodyPr>
          <a:lstStyle/>
          <a:p>
            <a:pPr marL="0" indent="0">
              <a:buNone/>
            </a:pPr>
            <a:r>
              <a:rPr lang="en-GB" sz="1600" dirty="0"/>
              <a:t>New employees tend to have higher percentage of attrition, specially up until 2 years working in the company</a:t>
            </a:r>
            <a:endParaRPr lang="en-PT" sz="1600" dirty="0"/>
          </a:p>
        </p:txBody>
      </p:sp>
      <p:pic>
        <p:nvPicPr>
          <p:cNvPr id="11" name="Picture 10">
            <a:extLst>
              <a:ext uri="{FF2B5EF4-FFF2-40B4-BE49-F238E27FC236}">
                <a16:creationId xmlns:a16="http://schemas.microsoft.com/office/drawing/2014/main" id="{91D110B5-1DD8-A074-1342-1350D2D5C55F}"/>
              </a:ext>
            </a:extLst>
          </p:cNvPr>
          <p:cNvPicPr>
            <a:picLocks noChangeAspect="1"/>
          </p:cNvPicPr>
          <p:nvPr/>
        </p:nvPicPr>
        <p:blipFill>
          <a:blip r:embed="rId3"/>
          <a:stretch>
            <a:fillRect/>
          </a:stretch>
        </p:blipFill>
        <p:spPr>
          <a:xfrm>
            <a:off x="1931887" y="1609395"/>
            <a:ext cx="8328226" cy="4087898"/>
          </a:xfrm>
          <a:prstGeom prst="rect">
            <a:avLst/>
          </a:prstGeom>
        </p:spPr>
      </p:pic>
    </p:spTree>
    <p:extLst>
      <p:ext uri="{BB962C8B-B14F-4D97-AF65-F5344CB8AC3E}">
        <p14:creationId xmlns:p14="http://schemas.microsoft.com/office/powerpoint/2010/main" val="4263738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1AEAF49-75AB-DC57-3510-A0EC4EDEC101}"/>
              </a:ext>
            </a:extLst>
          </p:cNvPr>
          <p:cNvSpPr>
            <a:spLocks noGrp="1"/>
          </p:cNvSpPr>
          <p:nvPr>
            <p:ph type="sldNum" sz="quarter" idx="12"/>
          </p:nvPr>
        </p:nvSpPr>
        <p:spPr/>
        <p:txBody>
          <a:bodyPr/>
          <a:lstStyle/>
          <a:p>
            <a:fld id="{99E4CF37-5A7A-324B-A423-E6A4A06BC30E}" type="slidenum">
              <a:rPr lang="en-PT" smtClean="0"/>
              <a:t>13</a:t>
            </a:fld>
            <a:endParaRPr lang="en-PT"/>
          </a:p>
        </p:txBody>
      </p:sp>
      <p:cxnSp>
        <p:nvCxnSpPr>
          <p:cNvPr id="10" name="Straight Connector 9">
            <a:extLst>
              <a:ext uri="{FF2B5EF4-FFF2-40B4-BE49-F238E27FC236}">
                <a16:creationId xmlns:a16="http://schemas.microsoft.com/office/drawing/2014/main" id="{C768D2B1-6BA2-8211-99AB-CA90F1053586}"/>
              </a:ext>
            </a:extLst>
          </p:cNvPr>
          <p:cNvCxnSpPr>
            <a:cxnSpLocks/>
          </p:cNvCxnSpPr>
          <p:nvPr/>
        </p:nvCxnSpPr>
        <p:spPr>
          <a:xfrm>
            <a:off x="0" y="1379813"/>
            <a:ext cx="12192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641CEEBD-5197-E052-C315-83F2A972A8E2}"/>
              </a:ext>
            </a:extLst>
          </p:cNvPr>
          <p:cNvSpPr>
            <a:spLocks noGrp="1"/>
          </p:cNvSpPr>
          <p:nvPr>
            <p:ph type="title"/>
          </p:nvPr>
        </p:nvSpPr>
        <p:spPr>
          <a:xfrm>
            <a:off x="646103" y="344956"/>
            <a:ext cx="9869497" cy="1034858"/>
          </a:xfrm>
        </p:spPr>
        <p:txBody>
          <a:bodyPr>
            <a:normAutofit/>
          </a:bodyPr>
          <a:lstStyle/>
          <a:p>
            <a:r>
              <a:rPr lang="en-PT" sz="4000" dirty="0">
                <a:latin typeface="+mn-lt"/>
              </a:rPr>
              <a:t>Agenda</a:t>
            </a:r>
          </a:p>
        </p:txBody>
      </p:sp>
      <p:sp>
        <p:nvSpPr>
          <p:cNvPr id="5" name="Content Placeholder 2">
            <a:extLst>
              <a:ext uri="{FF2B5EF4-FFF2-40B4-BE49-F238E27FC236}">
                <a16:creationId xmlns:a16="http://schemas.microsoft.com/office/drawing/2014/main" id="{CCFF03DD-C880-1FC9-A506-9F3D79372A06}"/>
              </a:ext>
            </a:extLst>
          </p:cNvPr>
          <p:cNvSpPr>
            <a:spLocks noGrp="1"/>
          </p:cNvSpPr>
          <p:nvPr>
            <p:ph idx="1"/>
          </p:nvPr>
        </p:nvSpPr>
        <p:spPr>
          <a:xfrm>
            <a:off x="646103" y="1825625"/>
            <a:ext cx="10707697" cy="4351338"/>
          </a:xfrm>
        </p:spPr>
        <p:txBody>
          <a:bodyPr/>
          <a:lstStyle/>
          <a:p>
            <a:pPr marL="0" indent="0">
              <a:buNone/>
            </a:pPr>
            <a:r>
              <a:rPr lang="en-PT" dirty="0">
                <a:solidFill>
                  <a:schemeClr val="bg2">
                    <a:lumMod val="50000"/>
                  </a:schemeClr>
                </a:solidFill>
              </a:rPr>
              <a:t>Context</a:t>
            </a:r>
          </a:p>
          <a:p>
            <a:pPr marL="0" indent="0">
              <a:buNone/>
            </a:pPr>
            <a:r>
              <a:rPr lang="en-PT" dirty="0">
                <a:solidFill>
                  <a:schemeClr val="bg2">
                    <a:lumMod val="50000"/>
                  </a:schemeClr>
                </a:solidFill>
              </a:rPr>
              <a:t>Model</a:t>
            </a:r>
          </a:p>
          <a:p>
            <a:pPr marL="0" indent="0">
              <a:buNone/>
            </a:pPr>
            <a:r>
              <a:rPr lang="en-PT" dirty="0">
                <a:solidFill>
                  <a:schemeClr val="bg2">
                    <a:lumMod val="50000"/>
                  </a:schemeClr>
                </a:solidFill>
              </a:rPr>
              <a:t>Analysis</a:t>
            </a:r>
          </a:p>
          <a:p>
            <a:pPr marL="0" indent="0">
              <a:buNone/>
            </a:pPr>
            <a:r>
              <a:rPr lang="en-PT" b="1" dirty="0">
                <a:effectLst>
                  <a:outerShdw blurRad="38100" dist="38100" dir="2700000" algn="tl">
                    <a:srgbClr val="000000">
                      <a:alpha val="43137"/>
                    </a:srgbClr>
                  </a:outerShdw>
                </a:effectLst>
              </a:rPr>
              <a:t>Suggestions</a:t>
            </a:r>
          </a:p>
        </p:txBody>
      </p:sp>
    </p:spTree>
    <p:extLst>
      <p:ext uri="{BB962C8B-B14F-4D97-AF65-F5344CB8AC3E}">
        <p14:creationId xmlns:p14="http://schemas.microsoft.com/office/powerpoint/2010/main" val="3161457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304E83-A4F0-49C5-BB01-F5773509A2B3}"/>
              </a:ext>
            </a:extLst>
          </p:cNvPr>
          <p:cNvSpPr>
            <a:spLocks noGrp="1"/>
          </p:cNvSpPr>
          <p:nvPr>
            <p:ph type="title"/>
          </p:nvPr>
        </p:nvSpPr>
        <p:spPr>
          <a:xfrm>
            <a:off x="646103" y="-1"/>
            <a:ext cx="10162434" cy="1379809"/>
          </a:xfrm>
        </p:spPr>
        <p:txBody>
          <a:bodyPr rtlCol="0">
            <a:normAutofit/>
          </a:bodyPr>
          <a:lstStyle/>
          <a:p>
            <a:pPr rtl="0"/>
            <a:r>
              <a:rPr lang="en-US" sz="4000" i="0" u="none" strike="noStrike" dirty="0">
                <a:solidFill>
                  <a:schemeClr val="tx1"/>
                </a:solidFill>
                <a:effectLst/>
                <a:latin typeface="+mn-lt"/>
              </a:rPr>
              <a:t>Overtime can lead to burnout and dissatisfaction</a:t>
            </a:r>
            <a:endParaRPr lang="pt-PT" sz="4000" dirty="0">
              <a:solidFill>
                <a:schemeClr val="tx1"/>
              </a:solidFill>
              <a:latin typeface="+mn-lt"/>
            </a:endParaRPr>
          </a:p>
        </p:txBody>
      </p:sp>
      <p:sp>
        <p:nvSpPr>
          <p:cNvPr id="4" name="TextBox 3">
            <a:extLst>
              <a:ext uri="{FF2B5EF4-FFF2-40B4-BE49-F238E27FC236}">
                <a16:creationId xmlns:a16="http://schemas.microsoft.com/office/drawing/2014/main" id="{0B7E6AF8-D4CE-E91D-E369-A9EB7B8BC9DC}"/>
              </a:ext>
            </a:extLst>
          </p:cNvPr>
          <p:cNvSpPr txBox="1"/>
          <p:nvPr/>
        </p:nvSpPr>
        <p:spPr>
          <a:xfrm>
            <a:off x="591101" y="2019319"/>
            <a:ext cx="5289284" cy="2819362"/>
          </a:xfrm>
          <a:prstGeom prst="rect">
            <a:avLst/>
          </a:prstGeom>
          <a:noFill/>
        </p:spPr>
        <p:txBody>
          <a:bodyPr wrap="square" rtlCol="0">
            <a:spAutoFit/>
          </a:bodyPr>
          <a:lstStyle/>
          <a:p>
            <a:pPr marL="285750" indent="-285750" algn="just">
              <a:lnSpc>
                <a:spcPct val="110000"/>
              </a:lnSpc>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Implement flexible work arrangements to maintain a healthy work-life balance, such as remote work and flexible clock in and out hours</a:t>
            </a:r>
          </a:p>
          <a:p>
            <a:pPr algn="just">
              <a:lnSpc>
                <a:spcPct val="110000"/>
              </a:lnSpc>
            </a:pPr>
            <a:endParaRPr lang="en-US" sz="1800" dirty="0">
              <a:effectLst/>
              <a:ea typeface="Calibri" panose="020F0502020204030204" pitchFamily="34" charset="0"/>
              <a:cs typeface="Times New Roman" panose="02020603050405020304" pitchFamily="18" charset="0"/>
            </a:endParaRPr>
          </a:p>
          <a:p>
            <a:pPr marL="285750" indent="-285750" algn="just">
              <a:lnSpc>
                <a:spcPct val="110000"/>
              </a:lnSpc>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Hire additional staff or redistribute workloads to reduce the need for overtime</a:t>
            </a:r>
          </a:p>
          <a:p>
            <a:pPr algn="just">
              <a:lnSpc>
                <a:spcPct val="110000"/>
              </a:lnSpc>
            </a:pPr>
            <a:endParaRPr lang="en-US" sz="1800" dirty="0">
              <a:effectLst/>
              <a:ea typeface="Calibri" panose="020F0502020204030204" pitchFamily="34" charset="0"/>
              <a:cs typeface="Times New Roman" panose="02020603050405020304" pitchFamily="18" charset="0"/>
            </a:endParaRPr>
          </a:p>
          <a:p>
            <a:pPr marL="285750" indent="-285750" algn="just">
              <a:lnSpc>
                <a:spcPct val="110000"/>
              </a:lnSpc>
              <a:buFont typeface="Arial" panose="020B0604020202020204" pitchFamily="34" charset="0"/>
              <a:buChar char="•"/>
            </a:pPr>
            <a:r>
              <a:rPr lang="en-US" sz="1800" dirty="0">
                <a:ea typeface="Calibri" panose="020F0502020204030204" pitchFamily="34" charset="0"/>
                <a:cs typeface="Times New Roman" panose="02020603050405020304" pitchFamily="18" charset="0"/>
              </a:rPr>
              <a:t>Have a pre-determined high rate to pay in case of overtime hours</a:t>
            </a:r>
            <a:endParaRPr lang="pt-PT" dirty="0"/>
          </a:p>
        </p:txBody>
      </p:sp>
      <p:pic>
        <p:nvPicPr>
          <p:cNvPr id="1030" name="Picture 6" descr="Ex-Dividend Date: What It Is &amp; How It Works | Seeking Alpha">
            <a:extLst>
              <a:ext uri="{FF2B5EF4-FFF2-40B4-BE49-F238E27FC236}">
                <a16:creationId xmlns:a16="http://schemas.microsoft.com/office/drawing/2014/main" id="{3428154C-7AA3-D057-BFFC-B092A10CB1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2858" y="2124433"/>
            <a:ext cx="4145527" cy="2765819"/>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FCBC3CD9-B72E-DEFF-189B-224E70CE06F8}"/>
              </a:ext>
            </a:extLst>
          </p:cNvPr>
          <p:cNvSpPr>
            <a:spLocks noGrp="1"/>
          </p:cNvSpPr>
          <p:nvPr>
            <p:ph type="sldNum" sz="quarter" idx="33"/>
          </p:nvPr>
        </p:nvSpPr>
        <p:spPr/>
        <p:txBody>
          <a:bodyPr/>
          <a:lstStyle/>
          <a:p>
            <a:pPr rtl="0"/>
            <a:fld id="{19B51A1E-902D-48AF-9020-955120F399B6}" type="slidenum">
              <a:rPr lang="pt-PT" smtClean="0"/>
              <a:pPr rtl="0"/>
              <a:t>14</a:t>
            </a:fld>
            <a:endParaRPr lang="pt-PT"/>
          </a:p>
        </p:txBody>
      </p:sp>
      <p:cxnSp>
        <p:nvCxnSpPr>
          <p:cNvPr id="5" name="Straight Connector 4">
            <a:extLst>
              <a:ext uri="{FF2B5EF4-FFF2-40B4-BE49-F238E27FC236}">
                <a16:creationId xmlns:a16="http://schemas.microsoft.com/office/drawing/2014/main" id="{23AE3AD5-D1DA-75D3-AC0E-66A3FF5A5573}"/>
              </a:ext>
            </a:extLst>
          </p:cNvPr>
          <p:cNvCxnSpPr>
            <a:cxnSpLocks/>
          </p:cNvCxnSpPr>
          <p:nvPr/>
        </p:nvCxnSpPr>
        <p:spPr>
          <a:xfrm>
            <a:off x="0" y="1379813"/>
            <a:ext cx="12192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5905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304E83-A4F0-49C5-BB01-F5773509A2B3}"/>
              </a:ext>
            </a:extLst>
          </p:cNvPr>
          <p:cNvSpPr>
            <a:spLocks noGrp="1"/>
          </p:cNvSpPr>
          <p:nvPr>
            <p:ph type="title"/>
          </p:nvPr>
        </p:nvSpPr>
        <p:spPr>
          <a:xfrm>
            <a:off x="646103" y="-1"/>
            <a:ext cx="10707697" cy="1379811"/>
          </a:xfrm>
        </p:spPr>
        <p:txBody>
          <a:bodyPr rtlCol="0">
            <a:normAutofit/>
          </a:bodyPr>
          <a:lstStyle/>
          <a:p>
            <a:pPr rtl="0"/>
            <a:r>
              <a:rPr lang="en-GB" sz="4000" b="0" i="0" u="none" strike="noStrike" dirty="0">
                <a:solidFill>
                  <a:schemeClr val="tx1"/>
                </a:solidFill>
                <a:effectLst/>
                <a:latin typeface="+mn-lt"/>
              </a:rPr>
              <a:t>Empowering Employees: Climbing the Compensation Ladder</a:t>
            </a:r>
            <a:endParaRPr lang="pt-PT" sz="4000" dirty="0">
              <a:solidFill>
                <a:schemeClr val="tx1"/>
              </a:solidFill>
              <a:latin typeface="+mn-lt"/>
            </a:endParaRPr>
          </a:p>
        </p:txBody>
      </p:sp>
      <p:sp>
        <p:nvSpPr>
          <p:cNvPr id="4" name="TextBox 3">
            <a:extLst>
              <a:ext uri="{FF2B5EF4-FFF2-40B4-BE49-F238E27FC236}">
                <a16:creationId xmlns:a16="http://schemas.microsoft.com/office/drawing/2014/main" id="{0B7E6AF8-D4CE-E91D-E369-A9EB7B8BC9DC}"/>
              </a:ext>
            </a:extLst>
          </p:cNvPr>
          <p:cNvSpPr txBox="1"/>
          <p:nvPr/>
        </p:nvSpPr>
        <p:spPr>
          <a:xfrm>
            <a:off x="597976" y="2026022"/>
            <a:ext cx="5004560" cy="3733458"/>
          </a:xfrm>
          <a:prstGeom prst="rect">
            <a:avLst/>
          </a:prstGeom>
          <a:noFill/>
        </p:spPr>
        <p:txBody>
          <a:bodyPr wrap="square" rtlCol="0">
            <a:spAutoFit/>
          </a:bodyPr>
          <a:lstStyle/>
          <a:p>
            <a:pPr marL="285750" indent="-285750" algn="just">
              <a:lnSpc>
                <a:spcPct val="110000"/>
              </a:lnSpc>
              <a:buFont typeface="Arial" panose="020B0604020202020204" pitchFamily="34" charset="0"/>
              <a:buChar char="•"/>
            </a:pPr>
            <a:r>
              <a:rPr lang="en-US" sz="1800" dirty="0">
                <a:effectLst/>
                <a:latin typeface="Söhne"/>
                <a:ea typeface="Calibri" panose="020F0502020204030204" pitchFamily="34" charset="0"/>
                <a:cs typeface="Times New Roman" panose="02020603050405020304" pitchFamily="18" charset="0"/>
              </a:rPr>
              <a:t>Make sure salaries are according to the industry benchmarks</a:t>
            </a:r>
          </a:p>
          <a:p>
            <a:pPr algn="just">
              <a:lnSpc>
                <a:spcPct val="110000"/>
              </a:lnSpc>
            </a:pPr>
            <a:endParaRPr lang="en-GB" sz="1800" dirty="0">
              <a:effectLst/>
              <a:latin typeface="Söhne"/>
              <a:ea typeface="Calibri" panose="020F0502020204030204" pitchFamily="34" charset="0"/>
              <a:cs typeface="Times New Roman" panose="02020603050405020304" pitchFamily="18" charset="0"/>
            </a:endParaRPr>
          </a:p>
          <a:p>
            <a:pPr marL="285750" indent="-285750" algn="just">
              <a:lnSpc>
                <a:spcPct val="110000"/>
              </a:lnSpc>
              <a:buFont typeface="Arial" panose="020B0604020202020204" pitchFamily="34" charset="0"/>
              <a:buChar char="•"/>
            </a:pPr>
            <a:r>
              <a:rPr lang="en-US" sz="1800" dirty="0">
                <a:effectLst/>
                <a:latin typeface="Söhne"/>
                <a:ea typeface="Calibri" panose="020F0502020204030204" pitchFamily="34" charset="0"/>
                <a:cs typeface="Times New Roman" panose="02020603050405020304" pitchFamily="18" charset="0"/>
              </a:rPr>
              <a:t>Performance incentives and bonuses</a:t>
            </a:r>
          </a:p>
          <a:p>
            <a:pPr marL="285750" indent="-285750" algn="just">
              <a:lnSpc>
                <a:spcPct val="110000"/>
              </a:lnSpc>
              <a:buFont typeface="Arial" panose="020B0604020202020204" pitchFamily="34" charset="0"/>
              <a:buChar char="•"/>
            </a:pPr>
            <a:endParaRPr lang="en-US" dirty="0">
              <a:latin typeface="Söhne"/>
              <a:ea typeface="Calibri" panose="020F0502020204030204" pitchFamily="34" charset="0"/>
              <a:cs typeface="Times New Roman" panose="02020603050405020304" pitchFamily="18" charset="0"/>
            </a:endParaRPr>
          </a:p>
          <a:p>
            <a:pPr marL="285750" indent="-285750" algn="just">
              <a:lnSpc>
                <a:spcPct val="110000"/>
              </a:lnSpc>
              <a:buFont typeface="Arial" panose="020B0604020202020204" pitchFamily="34" charset="0"/>
              <a:buChar char="•"/>
            </a:pPr>
            <a:r>
              <a:rPr lang="en-GB" dirty="0">
                <a:latin typeface="Söhne"/>
                <a:ea typeface="Calibri" panose="020F0502020204030204" pitchFamily="34" charset="0"/>
                <a:cs typeface="Times New Roman" panose="02020603050405020304" pitchFamily="18" charset="0"/>
              </a:rPr>
              <a:t>Clear career path and salary revision</a:t>
            </a:r>
          </a:p>
          <a:p>
            <a:pPr marL="285750" indent="-285750" algn="just">
              <a:lnSpc>
                <a:spcPct val="110000"/>
              </a:lnSpc>
              <a:buFont typeface="Arial" panose="020B0604020202020204" pitchFamily="34" charset="0"/>
              <a:buChar char="•"/>
            </a:pPr>
            <a:endParaRPr lang="en-GB" dirty="0">
              <a:latin typeface="Söhne"/>
              <a:ea typeface="Calibri" panose="020F0502020204030204" pitchFamily="34" charset="0"/>
              <a:cs typeface="Times New Roman" panose="02020603050405020304" pitchFamily="18" charset="0"/>
            </a:endParaRPr>
          </a:p>
          <a:p>
            <a:pPr marL="285750" indent="-285750" algn="just">
              <a:lnSpc>
                <a:spcPct val="110000"/>
              </a:lnSpc>
              <a:buFont typeface="Arial" panose="020B0604020202020204" pitchFamily="34" charset="0"/>
              <a:buChar char="•"/>
            </a:pPr>
            <a:r>
              <a:rPr lang="en-GB" dirty="0">
                <a:latin typeface="Söhne"/>
              </a:rPr>
              <a:t>Additional benefits: </a:t>
            </a:r>
          </a:p>
          <a:p>
            <a:pPr marL="742950" lvl="1" indent="-285750" algn="just">
              <a:lnSpc>
                <a:spcPct val="110000"/>
              </a:lnSpc>
              <a:buFont typeface="Courier New" panose="02070309020205020404" pitchFamily="49" charset="0"/>
              <a:buChar char="o"/>
            </a:pPr>
            <a:r>
              <a:rPr lang="en-GB" dirty="0">
                <a:latin typeface="Söhne"/>
              </a:rPr>
              <a:t>Retirement savings account </a:t>
            </a:r>
          </a:p>
          <a:p>
            <a:pPr marL="742950" lvl="1" indent="-285750" algn="just">
              <a:lnSpc>
                <a:spcPct val="110000"/>
              </a:lnSpc>
              <a:buFont typeface="Courier New" panose="02070309020205020404" pitchFamily="49" charset="0"/>
              <a:buChar char="o"/>
            </a:pPr>
            <a:r>
              <a:rPr lang="en-GB" dirty="0">
                <a:latin typeface="Söhne"/>
              </a:rPr>
              <a:t>Medical Insurance</a:t>
            </a:r>
          </a:p>
          <a:p>
            <a:pPr marL="742950" lvl="1" indent="-285750" algn="just">
              <a:lnSpc>
                <a:spcPct val="110000"/>
              </a:lnSpc>
              <a:buFont typeface="Courier New" panose="02070309020205020404" pitchFamily="49" charset="0"/>
              <a:buChar char="o"/>
            </a:pPr>
            <a:r>
              <a:rPr lang="en-GB" dirty="0">
                <a:latin typeface="Söhne"/>
              </a:rPr>
              <a:t>Education incentives</a:t>
            </a:r>
          </a:p>
          <a:p>
            <a:pPr marL="742950" lvl="1" indent="-285750" algn="just">
              <a:lnSpc>
                <a:spcPct val="110000"/>
              </a:lnSpc>
              <a:buFont typeface="Courier New" panose="02070309020205020404" pitchFamily="49" charset="0"/>
              <a:buChar char="o"/>
            </a:pPr>
            <a:r>
              <a:rPr lang="en-GB" dirty="0">
                <a:latin typeface="Söhne"/>
              </a:rPr>
              <a:t>Child care contributions</a:t>
            </a:r>
          </a:p>
        </p:txBody>
      </p:sp>
      <p:pic>
        <p:nvPicPr>
          <p:cNvPr id="10" name="Picture 9">
            <a:extLst>
              <a:ext uri="{FF2B5EF4-FFF2-40B4-BE49-F238E27FC236}">
                <a16:creationId xmlns:a16="http://schemas.microsoft.com/office/drawing/2014/main" id="{44B7AF02-B917-B2BE-E06A-D9F8A7A55422}"/>
              </a:ext>
            </a:extLst>
          </p:cNvPr>
          <p:cNvPicPr>
            <a:picLocks noChangeAspect="1"/>
          </p:cNvPicPr>
          <p:nvPr/>
        </p:nvPicPr>
        <p:blipFill>
          <a:blip r:embed="rId3"/>
          <a:stretch>
            <a:fillRect/>
          </a:stretch>
        </p:blipFill>
        <p:spPr>
          <a:xfrm>
            <a:off x="7712579" y="2133407"/>
            <a:ext cx="3469341" cy="3469341"/>
          </a:xfrm>
          <a:prstGeom prst="rect">
            <a:avLst/>
          </a:prstGeom>
        </p:spPr>
      </p:pic>
      <p:sp>
        <p:nvSpPr>
          <p:cNvPr id="3" name="Slide Number Placeholder 2">
            <a:extLst>
              <a:ext uri="{FF2B5EF4-FFF2-40B4-BE49-F238E27FC236}">
                <a16:creationId xmlns:a16="http://schemas.microsoft.com/office/drawing/2014/main" id="{8C14D158-79F5-7E62-B720-64385D738611}"/>
              </a:ext>
            </a:extLst>
          </p:cNvPr>
          <p:cNvSpPr>
            <a:spLocks noGrp="1"/>
          </p:cNvSpPr>
          <p:nvPr>
            <p:ph type="sldNum" sz="quarter" idx="33"/>
          </p:nvPr>
        </p:nvSpPr>
        <p:spPr/>
        <p:txBody>
          <a:bodyPr/>
          <a:lstStyle/>
          <a:p>
            <a:pPr rtl="0"/>
            <a:fld id="{19B51A1E-902D-48AF-9020-955120F399B6}" type="slidenum">
              <a:rPr lang="pt-PT" smtClean="0"/>
              <a:pPr rtl="0"/>
              <a:t>15</a:t>
            </a:fld>
            <a:endParaRPr lang="pt-PT"/>
          </a:p>
        </p:txBody>
      </p:sp>
      <p:cxnSp>
        <p:nvCxnSpPr>
          <p:cNvPr id="5" name="Straight Connector 4">
            <a:extLst>
              <a:ext uri="{FF2B5EF4-FFF2-40B4-BE49-F238E27FC236}">
                <a16:creationId xmlns:a16="http://schemas.microsoft.com/office/drawing/2014/main" id="{1FD9E60A-437D-D546-488B-C490D9308EC1}"/>
              </a:ext>
            </a:extLst>
          </p:cNvPr>
          <p:cNvCxnSpPr>
            <a:cxnSpLocks/>
          </p:cNvCxnSpPr>
          <p:nvPr/>
        </p:nvCxnSpPr>
        <p:spPr>
          <a:xfrm>
            <a:off x="0" y="1379813"/>
            <a:ext cx="12192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0808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304E83-A4F0-49C5-BB01-F5773509A2B3}"/>
              </a:ext>
            </a:extLst>
          </p:cNvPr>
          <p:cNvSpPr>
            <a:spLocks noGrp="1"/>
          </p:cNvSpPr>
          <p:nvPr>
            <p:ph type="title"/>
          </p:nvPr>
        </p:nvSpPr>
        <p:spPr>
          <a:xfrm>
            <a:off x="646103" y="-1"/>
            <a:ext cx="10573092" cy="1379813"/>
          </a:xfrm>
        </p:spPr>
        <p:txBody>
          <a:bodyPr rtlCol="0">
            <a:normAutofit/>
          </a:bodyPr>
          <a:lstStyle/>
          <a:p>
            <a:pPr rtl="0"/>
            <a:r>
              <a:rPr lang="en-GB" b="0" i="0" u="none" strike="noStrike" dirty="0">
                <a:solidFill>
                  <a:schemeClr val="tx1"/>
                </a:solidFill>
                <a:effectLst/>
                <a:latin typeface="+mn-lt"/>
              </a:rPr>
              <a:t>Enhancing Employee Retention and Satisfaction</a:t>
            </a:r>
            <a:endParaRPr lang="pt-PT" dirty="0">
              <a:solidFill>
                <a:schemeClr val="tx1"/>
              </a:solidFill>
              <a:latin typeface="+mn-lt"/>
            </a:endParaRPr>
          </a:p>
        </p:txBody>
      </p:sp>
      <p:sp>
        <p:nvSpPr>
          <p:cNvPr id="4" name="TextBox 3">
            <a:extLst>
              <a:ext uri="{FF2B5EF4-FFF2-40B4-BE49-F238E27FC236}">
                <a16:creationId xmlns:a16="http://schemas.microsoft.com/office/drawing/2014/main" id="{0B7E6AF8-D4CE-E91D-E369-A9EB7B8BC9DC}"/>
              </a:ext>
            </a:extLst>
          </p:cNvPr>
          <p:cNvSpPr txBox="1"/>
          <p:nvPr/>
        </p:nvSpPr>
        <p:spPr>
          <a:xfrm>
            <a:off x="597976" y="2003582"/>
            <a:ext cx="6061322" cy="3428759"/>
          </a:xfrm>
          <a:prstGeom prst="rect">
            <a:avLst/>
          </a:prstGeom>
          <a:noFill/>
        </p:spPr>
        <p:txBody>
          <a:bodyPr wrap="square" rtlCol="0">
            <a:spAutoFit/>
          </a:bodyPr>
          <a:lstStyle/>
          <a:p>
            <a:pPr marL="285750" indent="-285750" algn="just">
              <a:lnSpc>
                <a:spcPct val="110000"/>
              </a:lnSpc>
              <a:buFont typeface="Arial" panose="020B0604020202020204" pitchFamily="34" charset="0"/>
              <a:buChar char="•"/>
            </a:pPr>
            <a:r>
              <a:rPr lang="en-US" dirty="0">
                <a:latin typeface="Söhne"/>
                <a:ea typeface="Calibri" panose="020F0502020204030204" pitchFamily="34" charset="0"/>
                <a:cs typeface="Calibri" panose="020F0502020204030204" pitchFamily="34" charset="0"/>
              </a:rPr>
              <a:t>Implement mentorship and career development programs</a:t>
            </a:r>
          </a:p>
          <a:p>
            <a:pPr algn="just">
              <a:lnSpc>
                <a:spcPct val="110000"/>
              </a:lnSpc>
            </a:pPr>
            <a:endParaRPr lang="en-US" dirty="0">
              <a:latin typeface="Söhne"/>
              <a:ea typeface="Calibri" panose="020F0502020204030204" pitchFamily="34" charset="0"/>
              <a:cs typeface="Calibri" panose="020F0502020204030204" pitchFamily="34" charset="0"/>
            </a:endParaRPr>
          </a:p>
          <a:p>
            <a:pPr marL="285750" indent="-285750" algn="just">
              <a:lnSpc>
                <a:spcPct val="110000"/>
              </a:lnSpc>
              <a:buFont typeface="Arial" panose="020B0604020202020204" pitchFamily="34" charset="0"/>
              <a:buChar char="•"/>
            </a:pPr>
            <a:r>
              <a:rPr lang="en-US" dirty="0">
                <a:latin typeface="Söhne"/>
                <a:ea typeface="Calibri" panose="020F0502020204030204" pitchFamily="34" charset="0"/>
                <a:cs typeface="Calibri" panose="020F0502020204030204" pitchFamily="34" charset="0"/>
              </a:rPr>
              <a:t>Promote a culture of ongoing learning</a:t>
            </a:r>
          </a:p>
          <a:p>
            <a:pPr algn="just">
              <a:lnSpc>
                <a:spcPct val="110000"/>
              </a:lnSpc>
            </a:pPr>
            <a:endParaRPr lang="en-US" dirty="0">
              <a:latin typeface="Söhne"/>
              <a:ea typeface="Calibri" panose="020F0502020204030204" pitchFamily="34" charset="0"/>
              <a:cs typeface="Calibri" panose="020F0502020204030204" pitchFamily="34" charset="0"/>
            </a:endParaRPr>
          </a:p>
          <a:p>
            <a:pPr marL="285750" indent="-285750" algn="just">
              <a:lnSpc>
                <a:spcPct val="110000"/>
              </a:lnSpc>
              <a:buFont typeface="Arial" panose="020B0604020202020204" pitchFamily="34" charset="0"/>
              <a:buChar char="•"/>
            </a:pPr>
            <a:r>
              <a:rPr lang="en-US" dirty="0">
                <a:latin typeface="Söhne"/>
                <a:ea typeface="Calibri" panose="020F0502020204030204" pitchFamily="34" charset="0"/>
                <a:cs typeface="Calibri" panose="020F0502020204030204" pitchFamily="34" charset="0"/>
              </a:rPr>
              <a:t>Provide career advancement opportunities to retain experienced workers</a:t>
            </a:r>
          </a:p>
          <a:p>
            <a:pPr algn="just">
              <a:lnSpc>
                <a:spcPct val="110000"/>
              </a:lnSpc>
            </a:pPr>
            <a:endParaRPr lang="en-US" dirty="0">
              <a:latin typeface="Söhne"/>
              <a:ea typeface="Calibri" panose="020F0502020204030204" pitchFamily="34" charset="0"/>
              <a:cs typeface="Calibri" panose="020F0502020204030204" pitchFamily="34" charset="0"/>
            </a:endParaRPr>
          </a:p>
          <a:p>
            <a:pPr marL="285750" indent="-285750" algn="just">
              <a:lnSpc>
                <a:spcPct val="110000"/>
              </a:lnSpc>
              <a:buFont typeface="Arial" panose="020B0604020202020204" pitchFamily="34" charset="0"/>
              <a:buChar char="•"/>
            </a:pPr>
            <a:r>
              <a:rPr lang="en-US" dirty="0">
                <a:latin typeface="Söhne"/>
                <a:ea typeface="Calibri" panose="020F0502020204030204" pitchFamily="34" charset="0"/>
                <a:cs typeface="Calibri" panose="020F0502020204030204" pitchFamily="34" charset="0"/>
              </a:rPr>
              <a:t>Rewards for a certain number of worked years </a:t>
            </a:r>
          </a:p>
          <a:p>
            <a:pPr algn="just">
              <a:lnSpc>
                <a:spcPct val="110000"/>
              </a:lnSpc>
            </a:pPr>
            <a:endParaRPr lang="en-US" dirty="0">
              <a:latin typeface="Söhne"/>
              <a:ea typeface="Calibri" panose="020F0502020204030204" pitchFamily="34" charset="0"/>
              <a:cs typeface="Calibri" panose="020F0502020204030204" pitchFamily="34" charset="0"/>
            </a:endParaRPr>
          </a:p>
          <a:p>
            <a:pPr marL="285750" indent="-285750" algn="just">
              <a:lnSpc>
                <a:spcPct val="110000"/>
              </a:lnSpc>
              <a:buFont typeface="Arial" panose="020B0604020202020204" pitchFamily="34" charset="0"/>
              <a:buChar char="•"/>
            </a:pPr>
            <a:r>
              <a:rPr lang="en-US" dirty="0">
                <a:latin typeface="Söhne"/>
                <a:ea typeface="Calibri" panose="020F0502020204030204" pitchFamily="34" charset="0"/>
                <a:cs typeface="Calibri" panose="020F0502020204030204" pitchFamily="34" charset="0"/>
              </a:rPr>
              <a:t>Act preventively they reach the average age of leaving (34 years old), by conducting regular satisfaction surveys</a:t>
            </a:r>
            <a:endParaRPr lang="pt-PT" dirty="0"/>
          </a:p>
        </p:txBody>
      </p:sp>
      <p:sp>
        <p:nvSpPr>
          <p:cNvPr id="3" name="Slide Number Placeholder 2">
            <a:extLst>
              <a:ext uri="{FF2B5EF4-FFF2-40B4-BE49-F238E27FC236}">
                <a16:creationId xmlns:a16="http://schemas.microsoft.com/office/drawing/2014/main" id="{0C7DB71A-CD3E-1E24-31DD-85833FBE56B4}"/>
              </a:ext>
            </a:extLst>
          </p:cNvPr>
          <p:cNvSpPr>
            <a:spLocks noGrp="1"/>
          </p:cNvSpPr>
          <p:nvPr>
            <p:ph type="sldNum" sz="quarter" idx="33"/>
          </p:nvPr>
        </p:nvSpPr>
        <p:spPr/>
        <p:txBody>
          <a:bodyPr/>
          <a:lstStyle/>
          <a:p>
            <a:pPr rtl="0"/>
            <a:fld id="{19B51A1E-902D-48AF-9020-955120F399B6}" type="slidenum">
              <a:rPr lang="pt-PT" smtClean="0"/>
              <a:pPr rtl="0"/>
              <a:t>16</a:t>
            </a:fld>
            <a:endParaRPr lang="pt-PT"/>
          </a:p>
        </p:txBody>
      </p:sp>
      <p:cxnSp>
        <p:nvCxnSpPr>
          <p:cNvPr id="5" name="Straight Connector 4">
            <a:extLst>
              <a:ext uri="{FF2B5EF4-FFF2-40B4-BE49-F238E27FC236}">
                <a16:creationId xmlns:a16="http://schemas.microsoft.com/office/drawing/2014/main" id="{B2624392-1D25-05D2-6546-3CD3BD68D509}"/>
              </a:ext>
            </a:extLst>
          </p:cNvPr>
          <p:cNvCxnSpPr>
            <a:cxnSpLocks/>
          </p:cNvCxnSpPr>
          <p:nvPr/>
        </p:nvCxnSpPr>
        <p:spPr>
          <a:xfrm>
            <a:off x="0" y="1379813"/>
            <a:ext cx="12192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pic>
        <p:nvPicPr>
          <p:cNvPr id="1026" name="Picture 2" descr="The Importance of Customer Happiness (and 10 Ways to Achieve That)">
            <a:extLst>
              <a:ext uri="{FF2B5EF4-FFF2-40B4-BE49-F238E27FC236}">
                <a16:creationId xmlns:a16="http://schemas.microsoft.com/office/drawing/2014/main" id="{6726F0A3-0862-5F72-7ACB-8C92D3E1BF3B}"/>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colorTemperature colorTemp="7200"/>
                    </a14:imgEffect>
                    <a14:imgEffect>
                      <a14:saturation sat="66000"/>
                    </a14:imgEffect>
                  </a14:imgLayer>
                </a14:imgProps>
              </a:ext>
              <a:ext uri="{28A0092B-C50C-407E-A947-70E740481C1C}">
                <a14:useLocalDpi xmlns:a14="http://schemas.microsoft.com/office/drawing/2010/main" val="0"/>
              </a:ext>
            </a:extLst>
          </a:blip>
          <a:srcRect l="15743" r="18231"/>
          <a:stretch/>
        </p:blipFill>
        <p:spPr bwMode="auto">
          <a:xfrm>
            <a:off x="7423294" y="2575885"/>
            <a:ext cx="3930506" cy="2237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28436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304E83-A4F0-49C5-BB01-F5773509A2B3}"/>
              </a:ext>
            </a:extLst>
          </p:cNvPr>
          <p:cNvSpPr>
            <a:spLocks noGrp="1"/>
          </p:cNvSpPr>
          <p:nvPr>
            <p:ph type="title"/>
          </p:nvPr>
        </p:nvSpPr>
        <p:spPr>
          <a:xfrm>
            <a:off x="646102" y="1"/>
            <a:ext cx="11069537" cy="1392626"/>
          </a:xfrm>
        </p:spPr>
        <p:txBody>
          <a:bodyPr rtlCol="0">
            <a:normAutofit/>
          </a:bodyPr>
          <a:lstStyle/>
          <a:p>
            <a:pPr rtl="0"/>
            <a:r>
              <a:rPr lang="en-GB" sz="4000" b="0" i="0" u="none" strike="noStrike" dirty="0">
                <a:solidFill>
                  <a:schemeClr val="tx1"/>
                </a:solidFill>
                <a:effectLst/>
                <a:latin typeface="+mn-lt"/>
              </a:rPr>
              <a:t>Initiatives for Employee Comfort and Connectivity in the Modern Workplace</a:t>
            </a:r>
            <a:endParaRPr lang="pt-PT" sz="4000" dirty="0">
              <a:solidFill>
                <a:schemeClr val="tx1"/>
              </a:solidFill>
              <a:latin typeface="+mn-lt"/>
              <a:cs typeface="Arial" panose="020B0604020202020204" pitchFamily="34" charset="0"/>
            </a:endParaRPr>
          </a:p>
        </p:txBody>
      </p:sp>
      <p:sp>
        <p:nvSpPr>
          <p:cNvPr id="4" name="TextBox 3">
            <a:extLst>
              <a:ext uri="{FF2B5EF4-FFF2-40B4-BE49-F238E27FC236}">
                <a16:creationId xmlns:a16="http://schemas.microsoft.com/office/drawing/2014/main" id="{0B7E6AF8-D4CE-E91D-E369-A9EB7B8BC9DC}"/>
              </a:ext>
            </a:extLst>
          </p:cNvPr>
          <p:cNvSpPr txBox="1"/>
          <p:nvPr/>
        </p:nvSpPr>
        <p:spPr>
          <a:xfrm>
            <a:off x="597976" y="2019319"/>
            <a:ext cx="4731765" cy="3428759"/>
          </a:xfrm>
          <a:prstGeom prst="rect">
            <a:avLst/>
          </a:prstGeom>
          <a:noFill/>
        </p:spPr>
        <p:txBody>
          <a:bodyPr wrap="square" rtlCol="0">
            <a:spAutoFit/>
          </a:bodyPr>
          <a:lstStyle/>
          <a:p>
            <a:pPr marL="285750" indent="-285750">
              <a:lnSpc>
                <a:spcPct val="110000"/>
              </a:lnSpc>
              <a:buFont typeface="Arial" panose="020B0604020202020204" pitchFamily="34" charset="0"/>
              <a:buChar char="•"/>
            </a:pPr>
            <a:r>
              <a:rPr lang="en-GB" dirty="0">
                <a:cs typeface="Arial" panose="020B0604020202020204" pitchFamily="34" charset="0"/>
              </a:rPr>
              <a:t>Provide transportation assistance, such as company shuttles or transit subsidies</a:t>
            </a:r>
          </a:p>
          <a:p>
            <a:pPr>
              <a:lnSpc>
                <a:spcPct val="110000"/>
              </a:lnSpc>
            </a:pPr>
            <a:endParaRPr lang="en-GB" dirty="0">
              <a:cs typeface="Arial" panose="020B0604020202020204" pitchFamily="34" charset="0"/>
            </a:endParaRPr>
          </a:p>
          <a:p>
            <a:pPr marL="285750" indent="-285750">
              <a:lnSpc>
                <a:spcPct val="110000"/>
              </a:lnSpc>
              <a:buFont typeface="Arial" panose="020B0604020202020204" pitchFamily="34" charset="0"/>
              <a:buChar char="•"/>
            </a:pPr>
            <a:r>
              <a:rPr lang="en-GB" dirty="0">
                <a:cs typeface="Arial" panose="020B0604020202020204" pitchFamily="34" charset="0"/>
              </a:rPr>
              <a:t>Satellite Offices close to where clusters of employees live</a:t>
            </a:r>
          </a:p>
          <a:p>
            <a:pPr marL="285750" indent="-285750">
              <a:lnSpc>
                <a:spcPct val="110000"/>
              </a:lnSpc>
              <a:buFont typeface="Arial" panose="020B0604020202020204" pitchFamily="34" charset="0"/>
              <a:buChar char="•"/>
            </a:pPr>
            <a:endParaRPr lang="en-GB" dirty="0">
              <a:cs typeface="Arial" panose="020B0604020202020204" pitchFamily="34" charset="0"/>
            </a:endParaRPr>
          </a:p>
          <a:p>
            <a:pPr marL="285750" indent="-285750">
              <a:lnSpc>
                <a:spcPct val="110000"/>
              </a:lnSpc>
              <a:buFont typeface="Arial" panose="020B0604020202020204" pitchFamily="34" charset="0"/>
              <a:buChar char="•"/>
            </a:pPr>
            <a:r>
              <a:rPr lang="en-GB" dirty="0">
                <a:cs typeface="Arial" panose="020B0604020202020204" pitchFamily="34" charset="0"/>
              </a:rPr>
              <a:t>Technology Investments to enhance virtual communication tools, in order to support effective remote working</a:t>
            </a:r>
          </a:p>
          <a:p>
            <a:pPr marL="285750" indent="-285750">
              <a:lnSpc>
                <a:spcPct val="110000"/>
              </a:lnSpc>
              <a:buFont typeface="Arial" panose="020B0604020202020204" pitchFamily="34" charset="0"/>
              <a:buChar char="•"/>
            </a:pPr>
            <a:endParaRPr lang="en-GB" dirty="0">
              <a:cs typeface="Arial" panose="020B0604020202020204" pitchFamily="34" charset="0"/>
            </a:endParaRPr>
          </a:p>
          <a:p>
            <a:pPr marL="285750" indent="-285750">
              <a:lnSpc>
                <a:spcPct val="110000"/>
              </a:lnSpc>
              <a:buFont typeface="Arial" panose="020B0604020202020204" pitchFamily="34" charset="0"/>
              <a:buChar char="•"/>
            </a:pPr>
            <a:r>
              <a:rPr lang="en-GB" dirty="0">
                <a:cs typeface="Arial" panose="020B0604020202020204" pitchFamily="34" charset="0"/>
              </a:rPr>
              <a:t>Regular Exit Surveys</a:t>
            </a:r>
            <a:endParaRPr lang="en-PT" sz="3600" dirty="0">
              <a:cs typeface="Arial" panose="020B0604020202020204" pitchFamily="34" charset="0"/>
            </a:endParaRPr>
          </a:p>
        </p:txBody>
      </p:sp>
      <p:pic>
        <p:nvPicPr>
          <p:cNvPr id="9" name="Picture 8">
            <a:extLst>
              <a:ext uri="{FF2B5EF4-FFF2-40B4-BE49-F238E27FC236}">
                <a16:creationId xmlns:a16="http://schemas.microsoft.com/office/drawing/2014/main" id="{57A26DEB-6B74-B7A9-9CD3-7D7C11E91619}"/>
              </a:ext>
            </a:extLst>
          </p:cNvPr>
          <p:cNvPicPr>
            <a:picLocks noChangeAspect="1"/>
          </p:cNvPicPr>
          <p:nvPr/>
        </p:nvPicPr>
        <p:blipFill>
          <a:blip r:embed="rId3"/>
          <a:stretch>
            <a:fillRect/>
          </a:stretch>
        </p:blipFill>
        <p:spPr>
          <a:xfrm>
            <a:off x="7188515" y="1876541"/>
            <a:ext cx="3995894" cy="3995894"/>
          </a:xfrm>
          <a:prstGeom prst="rect">
            <a:avLst/>
          </a:prstGeom>
        </p:spPr>
      </p:pic>
      <p:sp>
        <p:nvSpPr>
          <p:cNvPr id="3" name="Slide Number Placeholder 2">
            <a:extLst>
              <a:ext uri="{FF2B5EF4-FFF2-40B4-BE49-F238E27FC236}">
                <a16:creationId xmlns:a16="http://schemas.microsoft.com/office/drawing/2014/main" id="{092C39E8-8CA2-E73E-6796-84243B990E3D}"/>
              </a:ext>
            </a:extLst>
          </p:cNvPr>
          <p:cNvSpPr>
            <a:spLocks noGrp="1"/>
          </p:cNvSpPr>
          <p:nvPr>
            <p:ph type="sldNum" sz="quarter" idx="33"/>
          </p:nvPr>
        </p:nvSpPr>
        <p:spPr/>
        <p:txBody>
          <a:bodyPr/>
          <a:lstStyle/>
          <a:p>
            <a:pPr rtl="0"/>
            <a:fld id="{19B51A1E-902D-48AF-9020-955120F399B6}" type="slidenum">
              <a:rPr lang="pt-PT" smtClean="0"/>
              <a:pPr rtl="0"/>
              <a:t>17</a:t>
            </a:fld>
            <a:endParaRPr lang="pt-PT"/>
          </a:p>
        </p:txBody>
      </p:sp>
      <p:cxnSp>
        <p:nvCxnSpPr>
          <p:cNvPr id="5" name="Straight Connector 4">
            <a:extLst>
              <a:ext uri="{FF2B5EF4-FFF2-40B4-BE49-F238E27FC236}">
                <a16:creationId xmlns:a16="http://schemas.microsoft.com/office/drawing/2014/main" id="{F409BC0D-7B94-BBA0-C775-AB004988E60A}"/>
              </a:ext>
            </a:extLst>
          </p:cNvPr>
          <p:cNvCxnSpPr>
            <a:cxnSpLocks/>
          </p:cNvCxnSpPr>
          <p:nvPr/>
        </p:nvCxnSpPr>
        <p:spPr>
          <a:xfrm>
            <a:off x="0" y="1379813"/>
            <a:ext cx="12192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4759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304E83-A4F0-49C5-BB01-F5773509A2B3}"/>
              </a:ext>
            </a:extLst>
          </p:cNvPr>
          <p:cNvSpPr>
            <a:spLocks noGrp="1"/>
          </p:cNvSpPr>
          <p:nvPr>
            <p:ph type="title"/>
          </p:nvPr>
        </p:nvSpPr>
        <p:spPr>
          <a:xfrm>
            <a:off x="646103" y="0"/>
            <a:ext cx="11095477" cy="1379812"/>
          </a:xfrm>
        </p:spPr>
        <p:txBody>
          <a:bodyPr rtlCol="0">
            <a:normAutofit/>
          </a:bodyPr>
          <a:lstStyle/>
          <a:p>
            <a:pPr rtl="0"/>
            <a:r>
              <a:rPr lang="en-GB" sz="4000" i="0" u="none" strike="noStrike" dirty="0">
                <a:solidFill>
                  <a:schemeClr val="tx1"/>
                </a:solidFill>
                <a:effectLst/>
                <a:latin typeface="Söhne"/>
              </a:rPr>
              <a:t>Integrating Predictive Attrition Model into HR Dashboard</a:t>
            </a:r>
            <a:endParaRPr lang="pt-PT" sz="4000" dirty="0">
              <a:solidFill>
                <a:schemeClr val="tx1"/>
              </a:solidFill>
            </a:endParaRPr>
          </a:p>
        </p:txBody>
      </p:sp>
      <p:sp>
        <p:nvSpPr>
          <p:cNvPr id="18" name="TextBox 17">
            <a:extLst>
              <a:ext uri="{FF2B5EF4-FFF2-40B4-BE49-F238E27FC236}">
                <a16:creationId xmlns:a16="http://schemas.microsoft.com/office/drawing/2014/main" id="{216D76A3-8EAA-B981-6714-52BFFFF3FAC0}"/>
              </a:ext>
            </a:extLst>
          </p:cNvPr>
          <p:cNvSpPr txBox="1"/>
          <p:nvPr/>
        </p:nvSpPr>
        <p:spPr>
          <a:xfrm>
            <a:off x="6301426" y="1792386"/>
            <a:ext cx="4875409" cy="4647554"/>
          </a:xfrm>
          <a:prstGeom prst="rect">
            <a:avLst/>
          </a:prstGeom>
          <a:noFill/>
        </p:spPr>
        <p:txBody>
          <a:bodyPr wrap="square" rtlCol="0">
            <a:spAutoFit/>
          </a:bodyPr>
          <a:lstStyle/>
          <a:p>
            <a:pPr algn="just">
              <a:lnSpc>
                <a:spcPct val="110000"/>
              </a:lnSpc>
            </a:pPr>
            <a:r>
              <a:rPr lang="en-GB" b="0" i="0" u="none" strike="noStrike" dirty="0">
                <a:effectLst/>
              </a:rPr>
              <a:t>Empower HR with actionable insights to proactively address potential employee attrition.</a:t>
            </a:r>
          </a:p>
          <a:p>
            <a:pPr algn="just">
              <a:lnSpc>
                <a:spcPct val="110000"/>
              </a:lnSpc>
            </a:pPr>
            <a:endParaRPr lang="en-GB" b="0" i="0" u="none" strike="noStrike" dirty="0">
              <a:effectLst/>
            </a:endParaRPr>
          </a:p>
          <a:p>
            <a:pPr algn="just">
              <a:lnSpc>
                <a:spcPct val="110000"/>
              </a:lnSpc>
              <a:buFont typeface="+mj-lt"/>
              <a:buAutoNum type="arabicPeriod"/>
            </a:pPr>
            <a:r>
              <a:rPr lang="en-GB" b="1" i="0" u="none" strike="noStrike" dirty="0">
                <a:effectLst/>
              </a:rPr>
              <a:t>Real-Time Monitoring:</a:t>
            </a:r>
            <a:r>
              <a:rPr lang="en-GB" b="0" i="0" u="none" strike="noStrike" dirty="0">
                <a:effectLst/>
              </a:rPr>
              <a:t> Track and monitor employees predicted at risk of attrition.</a:t>
            </a:r>
          </a:p>
          <a:p>
            <a:pPr algn="just">
              <a:lnSpc>
                <a:spcPct val="110000"/>
              </a:lnSpc>
              <a:buFont typeface="+mj-lt"/>
              <a:buAutoNum type="arabicPeriod"/>
            </a:pPr>
            <a:endParaRPr lang="en-GB" b="0" i="0" u="none" strike="noStrike" dirty="0">
              <a:effectLst/>
            </a:endParaRPr>
          </a:p>
          <a:p>
            <a:pPr algn="just">
              <a:lnSpc>
                <a:spcPct val="110000"/>
              </a:lnSpc>
              <a:buFont typeface="+mj-lt"/>
              <a:buAutoNum type="arabicPeriod"/>
            </a:pPr>
            <a:r>
              <a:rPr lang="en-GB" b="1" i="0" u="none" strike="noStrike" dirty="0">
                <a:effectLst/>
              </a:rPr>
              <a:t>Prioritization:</a:t>
            </a:r>
            <a:r>
              <a:rPr lang="en-GB" b="0" i="0" u="none" strike="noStrike" dirty="0">
                <a:effectLst/>
              </a:rPr>
              <a:t> Focus on high-risk individuals for retention interventions.</a:t>
            </a:r>
          </a:p>
          <a:p>
            <a:pPr algn="just">
              <a:lnSpc>
                <a:spcPct val="110000"/>
              </a:lnSpc>
              <a:buFont typeface="+mj-lt"/>
              <a:buAutoNum type="arabicPeriod"/>
            </a:pPr>
            <a:endParaRPr lang="en-GB" b="0" i="0" u="none" strike="noStrike" dirty="0">
              <a:effectLst/>
            </a:endParaRPr>
          </a:p>
          <a:p>
            <a:pPr algn="just">
              <a:lnSpc>
                <a:spcPct val="110000"/>
              </a:lnSpc>
              <a:buFont typeface="+mj-lt"/>
              <a:buAutoNum type="arabicPeriod"/>
            </a:pPr>
            <a:r>
              <a:rPr lang="en-GB" b="1" i="0" u="none" strike="noStrike" dirty="0">
                <a:effectLst/>
              </a:rPr>
              <a:t>Trends &amp; Analysis:</a:t>
            </a:r>
            <a:r>
              <a:rPr lang="en-GB" b="0" i="0" u="none" strike="noStrike" dirty="0">
                <a:effectLst/>
              </a:rPr>
              <a:t> Visualize attrition patterns over time to inform strategic HR decisions.</a:t>
            </a:r>
          </a:p>
          <a:p>
            <a:pPr algn="just">
              <a:lnSpc>
                <a:spcPct val="110000"/>
              </a:lnSpc>
              <a:buFont typeface="+mj-lt"/>
              <a:buAutoNum type="arabicPeriod"/>
            </a:pPr>
            <a:endParaRPr lang="en-GB" b="0" i="0" u="none" strike="noStrike" dirty="0">
              <a:effectLst/>
            </a:endParaRPr>
          </a:p>
          <a:p>
            <a:pPr>
              <a:lnSpc>
                <a:spcPct val="110000"/>
              </a:lnSpc>
              <a:buFont typeface="+mj-lt"/>
              <a:buAutoNum type="arabicPeriod"/>
            </a:pPr>
            <a:r>
              <a:rPr lang="en-GB" b="1" i="0" u="none" strike="noStrike" dirty="0">
                <a:effectLst/>
              </a:rPr>
              <a:t>Custom Alerts:</a:t>
            </a:r>
            <a:r>
              <a:rPr lang="en-GB" b="0" i="0" u="none" strike="noStrike" dirty="0">
                <a:effectLst/>
              </a:rPr>
              <a:t> Set notifications for flagged employees to take timely action.</a:t>
            </a:r>
            <a:br>
              <a:rPr lang="en-GB" dirty="0"/>
            </a:br>
            <a:endParaRPr lang="en-PT" dirty="0"/>
          </a:p>
        </p:txBody>
      </p:sp>
      <p:pic>
        <p:nvPicPr>
          <p:cNvPr id="1026" name="Picture 2" descr="Dashboard Examples - isixsigma.com">
            <a:extLst>
              <a:ext uri="{FF2B5EF4-FFF2-40B4-BE49-F238E27FC236}">
                <a16:creationId xmlns:a16="http://schemas.microsoft.com/office/drawing/2014/main" id="{2E758F14-7AFF-B24B-1653-2FCD17F430E3}"/>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646103" y="2053122"/>
            <a:ext cx="5309957" cy="350457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B7E6AF8-D4CE-E91D-E369-A9EB7B8BC9DC}"/>
              </a:ext>
            </a:extLst>
          </p:cNvPr>
          <p:cNvSpPr txBox="1"/>
          <p:nvPr/>
        </p:nvSpPr>
        <p:spPr>
          <a:xfrm>
            <a:off x="1632085" y="3482243"/>
            <a:ext cx="3263805" cy="646331"/>
          </a:xfrm>
          <a:prstGeom prst="rect">
            <a:avLst/>
          </a:prstGeom>
          <a:noFill/>
        </p:spPr>
        <p:txBody>
          <a:bodyPr wrap="square" rtlCol="0">
            <a:spAutoFit/>
          </a:bodyPr>
          <a:lstStyle/>
          <a:p>
            <a:r>
              <a:rPr lang="en-PT" sz="3600" dirty="0"/>
              <a:t>COMING SOON</a:t>
            </a:r>
          </a:p>
        </p:txBody>
      </p:sp>
      <p:sp>
        <p:nvSpPr>
          <p:cNvPr id="3" name="Slide Number Placeholder 2">
            <a:extLst>
              <a:ext uri="{FF2B5EF4-FFF2-40B4-BE49-F238E27FC236}">
                <a16:creationId xmlns:a16="http://schemas.microsoft.com/office/drawing/2014/main" id="{C1B8C934-5BCE-736B-B3B7-4B1AE92AB8DF}"/>
              </a:ext>
            </a:extLst>
          </p:cNvPr>
          <p:cNvSpPr>
            <a:spLocks noGrp="1"/>
          </p:cNvSpPr>
          <p:nvPr>
            <p:ph type="sldNum" sz="quarter" idx="33"/>
          </p:nvPr>
        </p:nvSpPr>
        <p:spPr/>
        <p:txBody>
          <a:bodyPr/>
          <a:lstStyle/>
          <a:p>
            <a:pPr rtl="0"/>
            <a:fld id="{19B51A1E-902D-48AF-9020-955120F399B6}" type="slidenum">
              <a:rPr lang="pt-PT" smtClean="0"/>
              <a:pPr rtl="0"/>
              <a:t>18</a:t>
            </a:fld>
            <a:endParaRPr lang="pt-PT"/>
          </a:p>
        </p:txBody>
      </p:sp>
      <p:cxnSp>
        <p:nvCxnSpPr>
          <p:cNvPr id="5" name="Straight Connector 4">
            <a:extLst>
              <a:ext uri="{FF2B5EF4-FFF2-40B4-BE49-F238E27FC236}">
                <a16:creationId xmlns:a16="http://schemas.microsoft.com/office/drawing/2014/main" id="{70EB6406-9AC7-5879-A1D2-BAF37E7259F4}"/>
              </a:ext>
            </a:extLst>
          </p:cNvPr>
          <p:cNvCxnSpPr>
            <a:cxnSpLocks/>
          </p:cNvCxnSpPr>
          <p:nvPr/>
        </p:nvCxnSpPr>
        <p:spPr>
          <a:xfrm>
            <a:off x="0" y="1379813"/>
            <a:ext cx="12192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0570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6AC3D32-5776-57E3-F467-BB70CA90DA87}"/>
              </a:ext>
            </a:extLst>
          </p:cNvPr>
          <p:cNvSpPr>
            <a:spLocks noGrp="1"/>
          </p:cNvSpPr>
          <p:nvPr>
            <p:ph type="sldNum" sz="quarter" idx="33"/>
          </p:nvPr>
        </p:nvSpPr>
        <p:spPr/>
        <p:txBody>
          <a:bodyPr/>
          <a:lstStyle/>
          <a:p>
            <a:pPr rtl="0"/>
            <a:fld id="{19B51A1E-902D-48AF-9020-955120F399B6}" type="slidenum">
              <a:rPr lang="pt-PT" smtClean="0"/>
              <a:pPr rtl="0"/>
              <a:t>19</a:t>
            </a:fld>
            <a:endParaRPr lang="pt-PT"/>
          </a:p>
        </p:txBody>
      </p:sp>
      <p:sp>
        <p:nvSpPr>
          <p:cNvPr id="11" name="Título 1">
            <a:extLst>
              <a:ext uri="{FF2B5EF4-FFF2-40B4-BE49-F238E27FC236}">
                <a16:creationId xmlns:a16="http://schemas.microsoft.com/office/drawing/2014/main" id="{EC0AC789-7090-BFE2-6322-1B23368738DD}"/>
              </a:ext>
            </a:extLst>
          </p:cNvPr>
          <p:cNvSpPr>
            <a:spLocks noGrp="1"/>
          </p:cNvSpPr>
          <p:nvPr>
            <p:ph type="title"/>
          </p:nvPr>
        </p:nvSpPr>
        <p:spPr>
          <a:xfrm>
            <a:off x="646103" y="0"/>
            <a:ext cx="11095477" cy="1379812"/>
          </a:xfrm>
        </p:spPr>
        <p:txBody>
          <a:bodyPr rtlCol="0">
            <a:normAutofit/>
          </a:bodyPr>
          <a:lstStyle/>
          <a:p>
            <a:pPr rtl="0"/>
            <a:r>
              <a:rPr lang="en-GB" sz="4000" i="0" u="none" strike="noStrike" dirty="0">
                <a:solidFill>
                  <a:schemeClr val="tx1"/>
                </a:solidFill>
                <a:effectLst/>
                <a:latin typeface="Söhne"/>
              </a:rPr>
              <a:t>The End</a:t>
            </a:r>
            <a:endParaRPr lang="pt-PT" sz="4000" dirty="0">
              <a:solidFill>
                <a:schemeClr val="tx1"/>
              </a:solidFill>
            </a:endParaRPr>
          </a:p>
        </p:txBody>
      </p:sp>
      <p:cxnSp>
        <p:nvCxnSpPr>
          <p:cNvPr id="12" name="Straight Connector 11">
            <a:extLst>
              <a:ext uri="{FF2B5EF4-FFF2-40B4-BE49-F238E27FC236}">
                <a16:creationId xmlns:a16="http://schemas.microsoft.com/office/drawing/2014/main" id="{2C8C0BF8-9CE2-0759-7CA9-63BB4942C7DC}"/>
              </a:ext>
            </a:extLst>
          </p:cNvPr>
          <p:cNvCxnSpPr>
            <a:cxnSpLocks/>
          </p:cNvCxnSpPr>
          <p:nvPr/>
        </p:nvCxnSpPr>
        <p:spPr>
          <a:xfrm>
            <a:off x="0" y="1379813"/>
            <a:ext cx="12192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23CD44E-7FC7-712C-DE47-2A05124A7A41}"/>
              </a:ext>
            </a:extLst>
          </p:cNvPr>
          <p:cNvSpPr txBox="1"/>
          <p:nvPr/>
        </p:nvSpPr>
        <p:spPr>
          <a:xfrm>
            <a:off x="3964224" y="2658374"/>
            <a:ext cx="4731765" cy="1057212"/>
          </a:xfrm>
          <a:prstGeom prst="rect">
            <a:avLst/>
          </a:prstGeom>
          <a:noFill/>
        </p:spPr>
        <p:txBody>
          <a:bodyPr wrap="square" rtlCol="0">
            <a:spAutoFit/>
          </a:bodyPr>
          <a:lstStyle/>
          <a:p>
            <a:pPr>
              <a:lnSpc>
                <a:spcPct val="110000"/>
              </a:lnSpc>
            </a:pPr>
            <a:r>
              <a:rPr lang="en-GB" sz="6000" dirty="0">
                <a:cs typeface="Arial" panose="020B0604020202020204" pitchFamily="34" charset="0"/>
              </a:rPr>
              <a:t>Questions?</a:t>
            </a:r>
            <a:endParaRPr lang="en-PT" sz="9600" dirty="0">
              <a:cs typeface="Arial" panose="020B0604020202020204" pitchFamily="34" charset="0"/>
            </a:endParaRPr>
          </a:p>
        </p:txBody>
      </p:sp>
    </p:spTree>
    <p:extLst>
      <p:ext uri="{BB962C8B-B14F-4D97-AF65-F5344CB8AC3E}">
        <p14:creationId xmlns:p14="http://schemas.microsoft.com/office/powerpoint/2010/main" val="1858997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E5F8D-42F2-13B3-2B4F-E59AEBA0C22E}"/>
              </a:ext>
            </a:extLst>
          </p:cNvPr>
          <p:cNvSpPr>
            <a:spLocks noGrp="1"/>
          </p:cNvSpPr>
          <p:nvPr>
            <p:ph type="title"/>
          </p:nvPr>
        </p:nvSpPr>
        <p:spPr>
          <a:xfrm>
            <a:off x="646103" y="344956"/>
            <a:ext cx="9869497" cy="1034858"/>
          </a:xfrm>
        </p:spPr>
        <p:txBody>
          <a:bodyPr>
            <a:normAutofit/>
          </a:bodyPr>
          <a:lstStyle/>
          <a:p>
            <a:r>
              <a:rPr lang="en-PT" sz="4000" dirty="0">
                <a:latin typeface="+mn-lt"/>
              </a:rPr>
              <a:t>Agenda</a:t>
            </a:r>
          </a:p>
        </p:txBody>
      </p:sp>
      <p:sp>
        <p:nvSpPr>
          <p:cNvPr id="3" name="Content Placeholder 2">
            <a:extLst>
              <a:ext uri="{FF2B5EF4-FFF2-40B4-BE49-F238E27FC236}">
                <a16:creationId xmlns:a16="http://schemas.microsoft.com/office/drawing/2014/main" id="{59074B16-87E0-A278-93A6-EFF61387866D}"/>
              </a:ext>
            </a:extLst>
          </p:cNvPr>
          <p:cNvSpPr>
            <a:spLocks noGrp="1"/>
          </p:cNvSpPr>
          <p:nvPr>
            <p:ph idx="1"/>
          </p:nvPr>
        </p:nvSpPr>
        <p:spPr>
          <a:xfrm>
            <a:off x="646103" y="1825625"/>
            <a:ext cx="10707697" cy="4351338"/>
          </a:xfrm>
        </p:spPr>
        <p:txBody>
          <a:bodyPr/>
          <a:lstStyle/>
          <a:p>
            <a:pPr marL="0" indent="0">
              <a:buNone/>
            </a:pPr>
            <a:r>
              <a:rPr lang="en-PT" b="1" dirty="0">
                <a:effectLst>
                  <a:outerShdw blurRad="38100" dist="38100" dir="2700000" algn="tl">
                    <a:srgbClr val="000000">
                      <a:alpha val="43137"/>
                    </a:srgbClr>
                  </a:outerShdw>
                </a:effectLst>
              </a:rPr>
              <a:t>Context</a:t>
            </a:r>
          </a:p>
          <a:p>
            <a:pPr marL="0" indent="0">
              <a:buNone/>
            </a:pPr>
            <a:r>
              <a:rPr lang="en-PT" dirty="0">
                <a:solidFill>
                  <a:schemeClr val="bg2">
                    <a:lumMod val="50000"/>
                  </a:schemeClr>
                </a:solidFill>
              </a:rPr>
              <a:t>Model</a:t>
            </a:r>
          </a:p>
          <a:p>
            <a:pPr marL="0" indent="0">
              <a:buNone/>
            </a:pPr>
            <a:r>
              <a:rPr lang="en-PT" dirty="0">
                <a:solidFill>
                  <a:schemeClr val="bg2">
                    <a:lumMod val="50000"/>
                  </a:schemeClr>
                </a:solidFill>
              </a:rPr>
              <a:t>Analysis</a:t>
            </a:r>
          </a:p>
          <a:p>
            <a:pPr marL="0" indent="0">
              <a:buNone/>
            </a:pPr>
            <a:r>
              <a:rPr lang="en-PT" dirty="0">
                <a:solidFill>
                  <a:schemeClr val="bg2">
                    <a:lumMod val="50000"/>
                  </a:schemeClr>
                </a:solidFill>
              </a:rPr>
              <a:t>Suggestions</a:t>
            </a:r>
          </a:p>
        </p:txBody>
      </p:sp>
      <p:sp>
        <p:nvSpPr>
          <p:cNvPr id="4" name="Slide Number Placeholder 3">
            <a:extLst>
              <a:ext uri="{FF2B5EF4-FFF2-40B4-BE49-F238E27FC236}">
                <a16:creationId xmlns:a16="http://schemas.microsoft.com/office/drawing/2014/main" id="{380F92A0-8B27-3CDF-AC01-1313A9B77413}"/>
              </a:ext>
            </a:extLst>
          </p:cNvPr>
          <p:cNvSpPr>
            <a:spLocks noGrp="1"/>
          </p:cNvSpPr>
          <p:nvPr>
            <p:ph type="sldNum" sz="quarter" idx="12"/>
          </p:nvPr>
        </p:nvSpPr>
        <p:spPr/>
        <p:txBody>
          <a:bodyPr/>
          <a:lstStyle/>
          <a:p>
            <a:fld id="{99E4CF37-5A7A-324B-A423-E6A4A06BC30E}" type="slidenum">
              <a:rPr lang="en-PT" smtClean="0"/>
              <a:t>2</a:t>
            </a:fld>
            <a:endParaRPr lang="en-PT"/>
          </a:p>
        </p:txBody>
      </p:sp>
      <p:cxnSp>
        <p:nvCxnSpPr>
          <p:cNvPr id="7" name="Straight Connector 6">
            <a:extLst>
              <a:ext uri="{FF2B5EF4-FFF2-40B4-BE49-F238E27FC236}">
                <a16:creationId xmlns:a16="http://schemas.microsoft.com/office/drawing/2014/main" id="{EA178AE7-1406-4B86-2D29-50279385CB8D}"/>
              </a:ext>
            </a:extLst>
          </p:cNvPr>
          <p:cNvCxnSpPr>
            <a:cxnSpLocks/>
          </p:cNvCxnSpPr>
          <p:nvPr/>
        </p:nvCxnSpPr>
        <p:spPr>
          <a:xfrm>
            <a:off x="0" y="1379813"/>
            <a:ext cx="12192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9694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EBDE5-1A0D-E3C7-690E-5E16A8F6A72F}"/>
              </a:ext>
            </a:extLst>
          </p:cNvPr>
          <p:cNvSpPr>
            <a:spLocks noGrp="1"/>
          </p:cNvSpPr>
          <p:nvPr>
            <p:ph type="title"/>
          </p:nvPr>
        </p:nvSpPr>
        <p:spPr>
          <a:xfrm>
            <a:off x="651804" y="0"/>
            <a:ext cx="10515600" cy="1379811"/>
          </a:xfrm>
        </p:spPr>
        <p:txBody>
          <a:bodyPr>
            <a:normAutofit/>
          </a:bodyPr>
          <a:lstStyle/>
          <a:p>
            <a:r>
              <a:rPr lang="en-GB" sz="4000" b="0" i="0" u="none" strike="noStrike" dirty="0">
                <a:effectLst/>
                <a:latin typeface="+mn-lt"/>
              </a:rPr>
              <a:t>Is the Talent Crisis Global? </a:t>
            </a:r>
            <a:br>
              <a:rPr lang="en-GB" sz="4000" b="0" i="0" u="none" strike="noStrike" dirty="0">
                <a:effectLst/>
                <a:latin typeface="+mn-lt"/>
              </a:rPr>
            </a:br>
            <a:r>
              <a:rPr lang="en-GB" sz="4000" b="0" i="0" u="none" strike="noStrike" dirty="0">
                <a:effectLst/>
                <a:latin typeface="+mn-lt"/>
              </a:rPr>
              <a:t>82% of Top Executives Say Yes!</a:t>
            </a:r>
            <a:endParaRPr lang="en-PT" sz="4000" dirty="0">
              <a:latin typeface="+mn-lt"/>
            </a:endParaRPr>
          </a:p>
        </p:txBody>
      </p:sp>
      <p:sp>
        <p:nvSpPr>
          <p:cNvPr id="5" name="TextBox 4">
            <a:extLst>
              <a:ext uri="{FF2B5EF4-FFF2-40B4-BE49-F238E27FC236}">
                <a16:creationId xmlns:a16="http://schemas.microsoft.com/office/drawing/2014/main" id="{DD12C602-CB6A-BF3E-D004-4D16DB23A354}"/>
              </a:ext>
            </a:extLst>
          </p:cNvPr>
          <p:cNvSpPr txBox="1"/>
          <p:nvPr/>
        </p:nvSpPr>
        <p:spPr>
          <a:xfrm>
            <a:off x="646103" y="1639767"/>
            <a:ext cx="4358456" cy="4342856"/>
          </a:xfrm>
          <a:prstGeom prst="rect">
            <a:avLst/>
          </a:prstGeom>
          <a:noFill/>
        </p:spPr>
        <p:txBody>
          <a:bodyPr wrap="square" rtlCol="0">
            <a:spAutoFit/>
          </a:bodyPr>
          <a:lstStyle/>
          <a:p>
            <a:pPr algn="just">
              <a:lnSpc>
                <a:spcPct val="110000"/>
              </a:lnSpc>
            </a:pPr>
            <a:r>
              <a:rPr lang="en-PT" dirty="0"/>
              <a:t>According to </a:t>
            </a:r>
            <a:r>
              <a:rPr lang="en-PT" b="1" dirty="0"/>
              <a:t>McKinsey</a:t>
            </a:r>
            <a:r>
              <a:rPr lang="en-PT" dirty="0"/>
              <a:t> latest reports about Companies’s Attrition:</a:t>
            </a:r>
          </a:p>
          <a:p>
            <a:pPr marL="285750" indent="-285750" algn="just">
              <a:lnSpc>
                <a:spcPct val="110000"/>
              </a:lnSpc>
              <a:buFont typeface="Arial" panose="020B0604020202020204" pitchFamily="34" charset="0"/>
              <a:buChar char="•"/>
            </a:pPr>
            <a:r>
              <a:rPr lang="en-PT" b="1" dirty="0"/>
              <a:t>40% of workers</a:t>
            </a:r>
            <a:r>
              <a:rPr lang="en-PT" dirty="0"/>
              <a:t> globaly are considering leaving their jobs</a:t>
            </a:r>
          </a:p>
          <a:p>
            <a:pPr marL="285750" indent="-285750" algn="just">
              <a:lnSpc>
                <a:spcPct val="110000"/>
              </a:lnSpc>
              <a:buFont typeface="Arial" panose="020B0604020202020204" pitchFamily="34" charset="0"/>
              <a:buChar char="•"/>
            </a:pPr>
            <a:r>
              <a:rPr lang="en-PT" b="1" dirty="0"/>
              <a:t>Almost one-third </a:t>
            </a:r>
            <a:r>
              <a:rPr lang="en-PT" dirty="0"/>
              <a:t>of senior leaders cite finding talent as their most significant managerial challenge</a:t>
            </a:r>
          </a:p>
          <a:p>
            <a:pPr marL="285750" indent="-285750" algn="just">
              <a:lnSpc>
                <a:spcPct val="110000"/>
              </a:lnSpc>
              <a:buFont typeface="Arial" panose="020B0604020202020204" pitchFamily="34" charset="0"/>
              <a:buChar char="•"/>
            </a:pPr>
            <a:r>
              <a:rPr lang="en-PT" b="1" dirty="0"/>
              <a:t>82% of Fortune 500 </a:t>
            </a:r>
            <a:r>
              <a:rPr lang="en-PT" dirty="0"/>
              <a:t>executives belive their companies are failling to recruit highly talented individuals</a:t>
            </a:r>
          </a:p>
          <a:p>
            <a:pPr marL="285750" indent="-285750" algn="just">
              <a:lnSpc>
                <a:spcPct val="110000"/>
              </a:lnSpc>
              <a:buFont typeface="Arial" panose="020B0604020202020204" pitchFamily="34" charset="0"/>
              <a:buChar char="•"/>
            </a:pPr>
            <a:r>
              <a:rPr lang="en-GB" b="1" dirty="0"/>
              <a:t>A majority of people </a:t>
            </a:r>
            <a:r>
              <a:rPr lang="en-GB" dirty="0"/>
              <a:t>who quit their jobs are not returning to the industries they left, showing a significant level of industry-hopping</a:t>
            </a:r>
            <a:endParaRPr lang="en-PT" dirty="0"/>
          </a:p>
        </p:txBody>
      </p:sp>
      <p:pic>
        <p:nvPicPr>
          <p:cNvPr id="14" name="Content Placeholder 13">
            <a:extLst>
              <a:ext uri="{FF2B5EF4-FFF2-40B4-BE49-F238E27FC236}">
                <a16:creationId xmlns:a16="http://schemas.microsoft.com/office/drawing/2014/main" id="{69474FD7-F1C1-4FAD-CCD9-067B8372485B}"/>
              </a:ext>
            </a:extLst>
          </p:cNvPr>
          <p:cNvPicPr>
            <a:picLocks noGrp="1" noChangeAspect="1"/>
          </p:cNvPicPr>
          <p:nvPr>
            <p:ph idx="1"/>
          </p:nvPr>
        </p:nvPicPr>
        <p:blipFill>
          <a:blip r:embed="rId3"/>
          <a:stretch>
            <a:fillRect/>
          </a:stretch>
        </p:blipFill>
        <p:spPr>
          <a:xfrm>
            <a:off x="5276188" y="1728797"/>
            <a:ext cx="6011912" cy="3891628"/>
          </a:xfrm>
          <a:prstGeom prst="rect">
            <a:avLst/>
          </a:prstGeom>
        </p:spPr>
      </p:pic>
      <p:pic>
        <p:nvPicPr>
          <p:cNvPr id="16" name="Picture 15">
            <a:extLst>
              <a:ext uri="{FF2B5EF4-FFF2-40B4-BE49-F238E27FC236}">
                <a16:creationId xmlns:a16="http://schemas.microsoft.com/office/drawing/2014/main" id="{91C64860-AFED-FC51-7406-CD554A6B1A6A}"/>
              </a:ext>
            </a:extLst>
          </p:cNvPr>
          <p:cNvPicPr>
            <a:picLocks noChangeAspect="1"/>
          </p:cNvPicPr>
          <p:nvPr/>
        </p:nvPicPr>
        <p:blipFill>
          <a:blip r:embed="rId4"/>
          <a:stretch>
            <a:fillRect/>
          </a:stretch>
        </p:blipFill>
        <p:spPr>
          <a:xfrm>
            <a:off x="5159972" y="5757796"/>
            <a:ext cx="6193828" cy="249568"/>
          </a:xfrm>
          <a:prstGeom prst="rect">
            <a:avLst/>
          </a:prstGeom>
        </p:spPr>
      </p:pic>
      <p:sp>
        <p:nvSpPr>
          <p:cNvPr id="3" name="Slide Number Placeholder 2">
            <a:extLst>
              <a:ext uri="{FF2B5EF4-FFF2-40B4-BE49-F238E27FC236}">
                <a16:creationId xmlns:a16="http://schemas.microsoft.com/office/drawing/2014/main" id="{71CD97FF-DA5A-EFB5-4CC1-77433B747B02}"/>
              </a:ext>
            </a:extLst>
          </p:cNvPr>
          <p:cNvSpPr>
            <a:spLocks noGrp="1"/>
          </p:cNvSpPr>
          <p:nvPr>
            <p:ph type="sldNum" sz="quarter" idx="12"/>
          </p:nvPr>
        </p:nvSpPr>
        <p:spPr/>
        <p:txBody>
          <a:bodyPr/>
          <a:lstStyle/>
          <a:p>
            <a:fld id="{99E4CF37-5A7A-324B-A423-E6A4A06BC30E}" type="slidenum">
              <a:rPr lang="en-PT" smtClean="0"/>
              <a:t>3</a:t>
            </a:fld>
            <a:endParaRPr lang="en-PT"/>
          </a:p>
        </p:txBody>
      </p:sp>
      <p:cxnSp>
        <p:nvCxnSpPr>
          <p:cNvPr id="4" name="Straight Connector 3">
            <a:extLst>
              <a:ext uri="{FF2B5EF4-FFF2-40B4-BE49-F238E27FC236}">
                <a16:creationId xmlns:a16="http://schemas.microsoft.com/office/drawing/2014/main" id="{D7ECE4FD-D8D0-AC02-62B0-7B96F19ACEBA}"/>
              </a:ext>
            </a:extLst>
          </p:cNvPr>
          <p:cNvCxnSpPr>
            <a:cxnSpLocks/>
          </p:cNvCxnSpPr>
          <p:nvPr/>
        </p:nvCxnSpPr>
        <p:spPr>
          <a:xfrm>
            <a:off x="0" y="1379813"/>
            <a:ext cx="12192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7693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56B82-7B5C-7F6D-3464-30F265B32F29}"/>
              </a:ext>
            </a:extLst>
          </p:cNvPr>
          <p:cNvSpPr>
            <a:spLocks noGrp="1"/>
          </p:cNvSpPr>
          <p:nvPr>
            <p:ph type="title"/>
          </p:nvPr>
        </p:nvSpPr>
        <p:spPr>
          <a:xfrm>
            <a:off x="646103" y="0"/>
            <a:ext cx="10707697" cy="1379811"/>
          </a:xfrm>
        </p:spPr>
        <p:txBody>
          <a:bodyPr>
            <a:noAutofit/>
          </a:bodyPr>
          <a:lstStyle/>
          <a:p>
            <a:r>
              <a:rPr lang="en-GB" sz="4000" b="0" i="0" u="none" strike="noStrike" dirty="0">
                <a:effectLst/>
                <a:latin typeface="+mn-lt"/>
              </a:rPr>
              <a:t>Beyond Perception: The Power of Predictive Analytics in Talent Management</a:t>
            </a:r>
            <a:endParaRPr lang="en-PT" sz="4000" dirty="0">
              <a:latin typeface="+mn-lt"/>
            </a:endParaRPr>
          </a:p>
        </p:txBody>
      </p:sp>
      <p:sp>
        <p:nvSpPr>
          <p:cNvPr id="3" name="Content Placeholder 2">
            <a:extLst>
              <a:ext uri="{FF2B5EF4-FFF2-40B4-BE49-F238E27FC236}">
                <a16:creationId xmlns:a16="http://schemas.microsoft.com/office/drawing/2014/main" id="{1334DF3F-42ED-318E-4C82-4A4404361917}"/>
              </a:ext>
            </a:extLst>
          </p:cNvPr>
          <p:cNvSpPr>
            <a:spLocks noGrp="1"/>
          </p:cNvSpPr>
          <p:nvPr>
            <p:ph idx="1"/>
          </p:nvPr>
        </p:nvSpPr>
        <p:spPr>
          <a:xfrm>
            <a:off x="1005371" y="3669510"/>
            <a:ext cx="4559798" cy="1849743"/>
          </a:xfrm>
        </p:spPr>
        <p:txBody>
          <a:bodyPr>
            <a:normAutofit/>
          </a:bodyPr>
          <a:lstStyle/>
          <a:p>
            <a:pPr marL="0" indent="0">
              <a:lnSpc>
                <a:spcPct val="110000"/>
              </a:lnSpc>
              <a:buNone/>
            </a:pPr>
            <a:r>
              <a:rPr lang="en-PT" sz="1800" dirty="0"/>
              <a:t>Key benefits:</a:t>
            </a:r>
          </a:p>
          <a:p>
            <a:pPr>
              <a:lnSpc>
                <a:spcPct val="110000"/>
              </a:lnSpc>
            </a:pPr>
            <a:r>
              <a:rPr lang="en-PT" sz="1800" dirty="0"/>
              <a:t>Data-informed Engagement Strategies</a:t>
            </a:r>
          </a:p>
          <a:p>
            <a:pPr>
              <a:lnSpc>
                <a:spcPct val="110000"/>
              </a:lnSpc>
            </a:pPr>
            <a:r>
              <a:rPr lang="en-PT" sz="1800" dirty="0"/>
              <a:t>Improved Retention</a:t>
            </a:r>
          </a:p>
          <a:p>
            <a:pPr>
              <a:lnSpc>
                <a:spcPct val="110000"/>
              </a:lnSpc>
            </a:pPr>
            <a:r>
              <a:rPr lang="en-PT" sz="1800" dirty="0"/>
              <a:t>Orgazinational Change</a:t>
            </a:r>
          </a:p>
        </p:txBody>
      </p:sp>
      <p:sp>
        <p:nvSpPr>
          <p:cNvPr id="6" name="TextBox 5">
            <a:extLst>
              <a:ext uri="{FF2B5EF4-FFF2-40B4-BE49-F238E27FC236}">
                <a16:creationId xmlns:a16="http://schemas.microsoft.com/office/drawing/2014/main" id="{55DB3C15-F7CF-A6C2-A03F-A182261A1313}"/>
              </a:ext>
            </a:extLst>
          </p:cNvPr>
          <p:cNvSpPr txBox="1"/>
          <p:nvPr/>
        </p:nvSpPr>
        <p:spPr>
          <a:xfrm>
            <a:off x="646104" y="1827982"/>
            <a:ext cx="5278332" cy="1600566"/>
          </a:xfrm>
          <a:prstGeom prst="rect">
            <a:avLst/>
          </a:prstGeom>
          <a:noFill/>
        </p:spPr>
        <p:txBody>
          <a:bodyPr wrap="square" rtlCol="0">
            <a:spAutoFit/>
          </a:bodyPr>
          <a:lstStyle/>
          <a:p>
            <a:pPr algn="just">
              <a:lnSpc>
                <a:spcPct val="110000"/>
              </a:lnSpc>
            </a:pPr>
            <a:r>
              <a:rPr lang="en-GB" b="0" i="0" u="none" strike="noStrike" dirty="0">
                <a:effectLst/>
                <a:latin typeface="Sofia Pro"/>
              </a:rPr>
              <a:t>“We find that statistical data is </a:t>
            </a:r>
            <a:r>
              <a:rPr lang="en-GB" b="0" i="0" u="sng" strike="noStrike" dirty="0">
                <a:effectLst/>
                <a:latin typeface="Sofia Pro"/>
              </a:rPr>
              <a:t>much more effective</a:t>
            </a:r>
            <a:r>
              <a:rPr lang="en-GB" b="0" i="0" u="none" strike="noStrike" dirty="0">
                <a:effectLst/>
                <a:latin typeface="Sofia Pro"/>
              </a:rPr>
              <a:t> and </a:t>
            </a:r>
            <a:r>
              <a:rPr lang="en-GB" b="0" i="0" u="sng" strike="noStrike" dirty="0">
                <a:effectLst/>
                <a:latin typeface="Sofia Pro"/>
              </a:rPr>
              <a:t>actionable</a:t>
            </a:r>
            <a:r>
              <a:rPr lang="en-GB" b="0" i="0" u="none" strike="noStrike" dirty="0">
                <a:effectLst/>
                <a:latin typeface="Sofia Pro"/>
              </a:rPr>
              <a:t> than perception analysis, because there's all sorts of bias in asking people questions,” - Matthew Stevenson, partner and co-leader of Mercer’s Workforce Strategy &amp; Analytics group</a:t>
            </a:r>
            <a:endParaRPr lang="en-PT" dirty="0"/>
          </a:p>
        </p:txBody>
      </p:sp>
      <p:sp>
        <p:nvSpPr>
          <p:cNvPr id="5" name="Slide Number Placeholder 4">
            <a:extLst>
              <a:ext uri="{FF2B5EF4-FFF2-40B4-BE49-F238E27FC236}">
                <a16:creationId xmlns:a16="http://schemas.microsoft.com/office/drawing/2014/main" id="{DCEA100C-FF99-CAF3-3FA5-3A70F38D2924}"/>
              </a:ext>
            </a:extLst>
          </p:cNvPr>
          <p:cNvSpPr>
            <a:spLocks noGrp="1"/>
          </p:cNvSpPr>
          <p:nvPr>
            <p:ph type="sldNum" sz="quarter" idx="12"/>
          </p:nvPr>
        </p:nvSpPr>
        <p:spPr/>
        <p:txBody>
          <a:bodyPr/>
          <a:lstStyle/>
          <a:p>
            <a:fld id="{99E4CF37-5A7A-324B-A423-E6A4A06BC30E}" type="slidenum">
              <a:rPr lang="en-PT" smtClean="0"/>
              <a:t>4</a:t>
            </a:fld>
            <a:endParaRPr lang="en-PT"/>
          </a:p>
        </p:txBody>
      </p:sp>
      <p:cxnSp>
        <p:nvCxnSpPr>
          <p:cNvPr id="8" name="Straight Connector 7">
            <a:extLst>
              <a:ext uri="{FF2B5EF4-FFF2-40B4-BE49-F238E27FC236}">
                <a16:creationId xmlns:a16="http://schemas.microsoft.com/office/drawing/2014/main" id="{C889854D-FDC4-430F-64FD-67FB1F0B8B1B}"/>
              </a:ext>
            </a:extLst>
          </p:cNvPr>
          <p:cNvCxnSpPr>
            <a:cxnSpLocks/>
          </p:cNvCxnSpPr>
          <p:nvPr/>
        </p:nvCxnSpPr>
        <p:spPr>
          <a:xfrm>
            <a:off x="0" y="1379813"/>
            <a:ext cx="12192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descr="A pie chart with a number of percentages&#10;&#10;Description automatically generated">
            <a:extLst>
              <a:ext uri="{FF2B5EF4-FFF2-40B4-BE49-F238E27FC236}">
                <a16:creationId xmlns:a16="http://schemas.microsoft.com/office/drawing/2014/main" id="{CA552703-F171-F504-8AFB-FFB131E9E8BB}"/>
              </a:ext>
            </a:extLst>
          </p:cNvPr>
          <p:cNvPicPr>
            <a:picLocks noChangeAspect="1"/>
          </p:cNvPicPr>
          <p:nvPr/>
        </p:nvPicPr>
        <p:blipFill rotWithShape="1">
          <a:blip r:embed="rId3"/>
          <a:srcRect l="15125" r="13279"/>
          <a:stretch/>
        </p:blipFill>
        <p:spPr>
          <a:xfrm>
            <a:off x="6584916" y="1751359"/>
            <a:ext cx="4232522" cy="4233440"/>
          </a:xfrm>
          <a:prstGeom prst="rect">
            <a:avLst/>
          </a:prstGeom>
        </p:spPr>
      </p:pic>
    </p:spTree>
    <p:extLst>
      <p:ext uri="{BB962C8B-B14F-4D97-AF65-F5344CB8AC3E}">
        <p14:creationId xmlns:p14="http://schemas.microsoft.com/office/powerpoint/2010/main" val="878827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88DFDD0-D972-32B9-C6AE-ECC5A6B20F98}"/>
              </a:ext>
            </a:extLst>
          </p:cNvPr>
          <p:cNvSpPr>
            <a:spLocks noGrp="1"/>
          </p:cNvSpPr>
          <p:nvPr>
            <p:ph type="sldNum" sz="quarter" idx="12"/>
          </p:nvPr>
        </p:nvSpPr>
        <p:spPr/>
        <p:txBody>
          <a:bodyPr/>
          <a:lstStyle/>
          <a:p>
            <a:fld id="{99E4CF37-5A7A-324B-A423-E6A4A06BC30E}" type="slidenum">
              <a:rPr lang="en-PT" smtClean="0"/>
              <a:t>5</a:t>
            </a:fld>
            <a:endParaRPr lang="en-PT"/>
          </a:p>
        </p:txBody>
      </p:sp>
      <p:cxnSp>
        <p:nvCxnSpPr>
          <p:cNvPr id="11" name="Straight Connector 10">
            <a:extLst>
              <a:ext uri="{FF2B5EF4-FFF2-40B4-BE49-F238E27FC236}">
                <a16:creationId xmlns:a16="http://schemas.microsoft.com/office/drawing/2014/main" id="{0DAA0A06-3FB4-FED8-46A7-38C40AC77FF2}"/>
              </a:ext>
            </a:extLst>
          </p:cNvPr>
          <p:cNvCxnSpPr>
            <a:cxnSpLocks/>
          </p:cNvCxnSpPr>
          <p:nvPr/>
        </p:nvCxnSpPr>
        <p:spPr>
          <a:xfrm>
            <a:off x="0" y="1379813"/>
            <a:ext cx="12192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3C496C53-2FF1-F629-CB58-9A4F99E001F5}"/>
              </a:ext>
            </a:extLst>
          </p:cNvPr>
          <p:cNvSpPr>
            <a:spLocks noGrp="1"/>
          </p:cNvSpPr>
          <p:nvPr>
            <p:ph type="title"/>
          </p:nvPr>
        </p:nvSpPr>
        <p:spPr>
          <a:xfrm>
            <a:off x="646103" y="344956"/>
            <a:ext cx="9869497" cy="1034858"/>
          </a:xfrm>
        </p:spPr>
        <p:txBody>
          <a:bodyPr>
            <a:normAutofit/>
          </a:bodyPr>
          <a:lstStyle/>
          <a:p>
            <a:r>
              <a:rPr lang="en-PT" sz="4000" dirty="0">
                <a:latin typeface="+mn-lt"/>
              </a:rPr>
              <a:t>Agenda</a:t>
            </a:r>
          </a:p>
        </p:txBody>
      </p:sp>
      <p:sp>
        <p:nvSpPr>
          <p:cNvPr id="7" name="Content Placeholder 2">
            <a:extLst>
              <a:ext uri="{FF2B5EF4-FFF2-40B4-BE49-F238E27FC236}">
                <a16:creationId xmlns:a16="http://schemas.microsoft.com/office/drawing/2014/main" id="{40A03FED-50FC-3F30-1B89-70B1C1993AB6}"/>
              </a:ext>
            </a:extLst>
          </p:cNvPr>
          <p:cNvSpPr>
            <a:spLocks noGrp="1"/>
          </p:cNvSpPr>
          <p:nvPr>
            <p:ph idx="1"/>
          </p:nvPr>
        </p:nvSpPr>
        <p:spPr>
          <a:xfrm>
            <a:off x="646103" y="1825625"/>
            <a:ext cx="10707697" cy="4351338"/>
          </a:xfrm>
        </p:spPr>
        <p:txBody>
          <a:bodyPr/>
          <a:lstStyle/>
          <a:p>
            <a:pPr marL="0" indent="0">
              <a:buNone/>
            </a:pPr>
            <a:r>
              <a:rPr lang="en-PT" dirty="0">
                <a:solidFill>
                  <a:schemeClr val="bg2">
                    <a:lumMod val="50000"/>
                  </a:schemeClr>
                </a:solidFill>
              </a:rPr>
              <a:t>Context</a:t>
            </a:r>
          </a:p>
          <a:p>
            <a:pPr marL="0" indent="0">
              <a:buNone/>
            </a:pPr>
            <a:r>
              <a:rPr lang="en-PT" b="1" dirty="0">
                <a:effectLst>
                  <a:outerShdw blurRad="38100" dist="38100" dir="2700000" algn="tl">
                    <a:srgbClr val="000000">
                      <a:alpha val="43137"/>
                    </a:srgbClr>
                  </a:outerShdw>
                </a:effectLst>
              </a:rPr>
              <a:t>Model</a:t>
            </a:r>
          </a:p>
          <a:p>
            <a:pPr marL="0" indent="0">
              <a:buNone/>
            </a:pPr>
            <a:r>
              <a:rPr lang="en-PT" dirty="0">
                <a:solidFill>
                  <a:schemeClr val="bg2">
                    <a:lumMod val="50000"/>
                  </a:schemeClr>
                </a:solidFill>
              </a:rPr>
              <a:t>Analysis</a:t>
            </a:r>
          </a:p>
          <a:p>
            <a:pPr marL="0" indent="0">
              <a:buNone/>
            </a:pPr>
            <a:r>
              <a:rPr lang="en-PT" dirty="0">
                <a:solidFill>
                  <a:schemeClr val="bg2">
                    <a:lumMod val="50000"/>
                  </a:schemeClr>
                </a:solidFill>
              </a:rPr>
              <a:t>Suggestions</a:t>
            </a:r>
          </a:p>
        </p:txBody>
      </p:sp>
    </p:spTree>
    <p:extLst>
      <p:ext uri="{BB962C8B-B14F-4D97-AF65-F5344CB8AC3E}">
        <p14:creationId xmlns:p14="http://schemas.microsoft.com/office/powerpoint/2010/main" val="2853129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4329C-9AE5-2E1A-D800-C58584FE54F8}"/>
              </a:ext>
            </a:extLst>
          </p:cNvPr>
          <p:cNvSpPr>
            <a:spLocks noGrp="1"/>
          </p:cNvSpPr>
          <p:nvPr>
            <p:ph type="title"/>
          </p:nvPr>
        </p:nvSpPr>
        <p:spPr>
          <a:xfrm>
            <a:off x="646102" y="0"/>
            <a:ext cx="11230147" cy="1379811"/>
          </a:xfrm>
        </p:spPr>
        <p:txBody>
          <a:bodyPr>
            <a:normAutofit/>
          </a:bodyPr>
          <a:lstStyle/>
          <a:p>
            <a:r>
              <a:rPr lang="en-GB" sz="4000" b="0" i="0" u="none" strike="noStrike" dirty="0">
                <a:effectLst/>
                <a:latin typeface="+mn-lt"/>
              </a:rPr>
              <a:t>Leveraging Data and Analytics for Enhanced Outcomes</a:t>
            </a:r>
            <a:endParaRPr lang="en-PT" sz="4000" dirty="0">
              <a:latin typeface="+mn-lt"/>
            </a:endParaRPr>
          </a:p>
        </p:txBody>
      </p:sp>
      <p:sp>
        <p:nvSpPr>
          <p:cNvPr id="3" name="Content Placeholder 2">
            <a:extLst>
              <a:ext uri="{FF2B5EF4-FFF2-40B4-BE49-F238E27FC236}">
                <a16:creationId xmlns:a16="http://schemas.microsoft.com/office/drawing/2014/main" id="{561E1517-0794-4DA7-1241-047E25DF3F14}"/>
              </a:ext>
            </a:extLst>
          </p:cNvPr>
          <p:cNvSpPr>
            <a:spLocks noGrp="1"/>
          </p:cNvSpPr>
          <p:nvPr>
            <p:ph idx="1"/>
          </p:nvPr>
        </p:nvSpPr>
        <p:spPr>
          <a:xfrm>
            <a:off x="646101" y="1448971"/>
            <a:ext cx="11071359" cy="1463966"/>
          </a:xfrm>
        </p:spPr>
        <p:txBody>
          <a:bodyPr>
            <a:noAutofit/>
          </a:bodyPr>
          <a:lstStyle/>
          <a:p>
            <a:pPr marL="0" indent="0" algn="just">
              <a:lnSpc>
                <a:spcPct val="110000"/>
              </a:lnSpc>
              <a:buNone/>
            </a:pPr>
            <a:r>
              <a:rPr lang="en-GB" sz="1800" dirty="0"/>
              <a:t>We conducted rigorous </a:t>
            </a:r>
            <a:r>
              <a:rPr lang="en-GB" sz="1800" u="sng" dirty="0"/>
              <a:t>data pre-processing</a:t>
            </a:r>
            <a:r>
              <a:rPr lang="en-GB" sz="1800" dirty="0"/>
              <a:t>, dropping non-essential features and utilizing the </a:t>
            </a:r>
            <a:r>
              <a:rPr lang="en-GB" sz="1800" u="sng" dirty="0" err="1"/>
              <a:t>RandomOverSampler</a:t>
            </a:r>
            <a:r>
              <a:rPr lang="en-GB" sz="1800" dirty="0"/>
              <a:t> to address imbalanced data. Once the dataset was split, we explored several models. Among Logistic Regression, Decision Trees, and </a:t>
            </a:r>
            <a:r>
              <a:rPr lang="en-GB" sz="1800" dirty="0" err="1"/>
              <a:t>RandomForest</a:t>
            </a:r>
            <a:r>
              <a:rPr lang="en-GB" sz="1800" dirty="0"/>
              <a:t>, the </a:t>
            </a:r>
            <a:r>
              <a:rPr lang="en-GB" sz="1800" u="sng" dirty="0" err="1"/>
              <a:t>RandomForest</a:t>
            </a:r>
            <a:r>
              <a:rPr lang="en-GB" sz="1800" dirty="0"/>
              <a:t> model stood out post hyperparameter tuning. Impressively, it achieved a consistent 0.99 score across key metrics, including </a:t>
            </a:r>
            <a:r>
              <a:rPr lang="en-GB" sz="1800" u="sng" dirty="0"/>
              <a:t>Precision</a:t>
            </a:r>
            <a:r>
              <a:rPr lang="en-GB" sz="1800" dirty="0"/>
              <a:t> and </a:t>
            </a:r>
            <a:r>
              <a:rPr lang="en-GB" sz="1800" u="sng" dirty="0"/>
              <a:t>Recall</a:t>
            </a:r>
            <a:r>
              <a:rPr lang="en-GB" sz="1800" dirty="0"/>
              <a:t>.</a:t>
            </a:r>
            <a:endParaRPr lang="en-PT" sz="1800" dirty="0"/>
          </a:p>
        </p:txBody>
      </p:sp>
      <p:sp>
        <p:nvSpPr>
          <p:cNvPr id="6" name="Slide Number Placeholder 5">
            <a:extLst>
              <a:ext uri="{FF2B5EF4-FFF2-40B4-BE49-F238E27FC236}">
                <a16:creationId xmlns:a16="http://schemas.microsoft.com/office/drawing/2014/main" id="{77644641-DCDB-EEBB-0F45-54196198F381}"/>
              </a:ext>
            </a:extLst>
          </p:cNvPr>
          <p:cNvSpPr>
            <a:spLocks noGrp="1"/>
          </p:cNvSpPr>
          <p:nvPr>
            <p:ph type="sldNum" sz="quarter" idx="12"/>
          </p:nvPr>
        </p:nvSpPr>
        <p:spPr/>
        <p:txBody>
          <a:bodyPr/>
          <a:lstStyle/>
          <a:p>
            <a:fld id="{99E4CF37-5A7A-324B-A423-E6A4A06BC30E}" type="slidenum">
              <a:rPr lang="en-PT" smtClean="0"/>
              <a:t>6</a:t>
            </a:fld>
            <a:endParaRPr lang="en-PT"/>
          </a:p>
        </p:txBody>
      </p:sp>
      <p:cxnSp>
        <p:nvCxnSpPr>
          <p:cNvPr id="7" name="Straight Connector 6">
            <a:extLst>
              <a:ext uri="{FF2B5EF4-FFF2-40B4-BE49-F238E27FC236}">
                <a16:creationId xmlns:a16="http://schemas.microsoft.com/office/drawing/2014/main" id="{BA77A3FC-6A1D-09F1-B7EF-26368E8B501F}"/>
              </a:ext>
            </a:extLst>
          </p:cNvPr>
          <p:cNvCxnSpPr>
            <a:cxnSpLocks/>
          </p:cNvCxnSpPr>
          <p:nvPr/>
        </p:nvCxnSpPr>
        <p:spPr>
          <a:xfrm>
            <a:off x="0" y="1379813"/>
            <a:ext cx="12192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707F7217-E4E5-D24A-A076-67FD64A56CA6}"/>
              </a:ext>
            </a:extLst>
          </p:cNvPr>
          <p:cNvPicPr>
            <a:picLocks noChangeAspect="1"/>
          </p:cNvPicPr>
          <p:nvPr/>
        </p:nvPicPr>
        <p:blipFill>
          <a:blip r:embed="rId3"/>
          <a:stretch>
            <a:fillRect/>
          </a:stretch>
        </p:blipFill>
        <p:spPr>
          <a:xfrm>
            <a:off x="1249000" y="2848496"/>
            <a:ext cx="3990658" cy="3363466"/>
          </a:xfrm>
          <a:prstGeom prst="rect">
            <a:avLst/>
          </a:prstGeom>
        </p:spPr>
      </p:pic>
      <p:pic>
        <p:nvPicPr>
          <p:cNvPr id="12" name="Picture 11">
            <a:extLst>
              <a:ext uri="{FF2B5EF4-FFF2-40B4-BE49-F238E27FC236}">
                <a16:creationId xmlns:a16="http://schemas.microsoft.com/office/drawing/2014/main" id="{88F2604A-B55A-2BE0-95F0-2B447BC02260}"/>
              </a:ext>
            </a:extLst>
          </p:cNvPr>
          <p:cNvPicPr>
            <a:picLocks noChangeAspect="1"/>
          </p:cNvPicPr>
          <p:nvPr/>
        </p:nvPicPr>
        <p:blipFill>
          <a:blip r:embed="rId4"/>
          <a:stretch>
            <a:fillRect/>
          </a:stretch>
        </p:blipFill>
        <p:spPr>
          <a:xfrm>
            <a:off x="6124781" y="2912937"/>
            <a:ext cx="4971637" cy="3270814"/>
          </a:xfrm>
          <a:prstGeom prst="rect">
            <a:avLst/>
          </a:prstGeom>
        </p:spPr>
      </p:pic>
    </p:spTree>
    <p:extLst>
      <p:ext uri="{BB962C8B-B14F-4D97-AF65-F5344CB8AC3E}">
        <p14:creationId xmlns:p14="http://schemas.microsoft.com/office/powerpoint/2010/main" val="844693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2191A0D-3769-7F31-3E50-F547EE1A5C6C}"/>
              </a:ext>
            </a:extLst>
          </p:cNvPr>
          <p:cNvSpPr>
            <a:spLocks noGrp="1"/>
          </p:cNvSpPr>
          <p:nvPr>
            <p:ph type="sldNum" sz="quarter" idx="12"/>
          </p:nvPr>
        </p:nvSpPr>
        <p:spPr/>
        <p:txBody>
          <a:bodyPr/>
          <a:lstStyle/>
          <a:p>
            <a:fld id="{99E4CF37-5A7A-324B-A423-E6A4A06BC30E}" type="slidenum">
              <a:rPr lang="en-PT" smtClean="0"/>
              <a:t>7</a:t>
            </a:fld>
            <a:endParaRPr lang="en-PT"/>
          </a:p>
        </p:txBody>
      </p:sp>
      <p:cxnSp>
        <p:nvCxnSpPr>
          <p:cNvPr id="11" name="Straight Connector 10">
            <a:extLst>
              <a:ext uri="{FF2B5EF4-FFF2-40B4-BE49-F238E27FC236}">
                <a16:creationId xmlns:a16="http://schemas.microsoft.com/office/drawing/2014/main" id="{3F31103C-B998-31AB-A46E-E8B7CCA06741}"/>
              </a:ext>
            </a:extLst>
          </p:cNvPr>
          <p:cNvCxnSpPr>
            <a:cxnSpLocks/>
          </p:cNvCxnSpPr>
          <p:nvPr/>
        </p:nvCxnSpPr>
        <p:spPr>
          <a:xfrm>
            <a:off x="0" y="1379813"/>
            <a:ext cx="12192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2AE8E240-EE51-FBF1-3B92-0C79939C29C6}"/>
              </a:ext>
            </a:extLst>
          </p:cNvPr>
          <p:cNvSpPr>
            <a:spLocks noGrp="1"/>
          </p:cNvSpPr>
          <p:nvPr>
            <p:ph type="title"/>
          </p:nvPr>
        </p:nvSpPr>
        <p:spPr>
          <a:xfrm>
            <a:off x="646103" y="344956"/>
            <a:ext cx="9869497" cy="1034858"/>
          </a:xfrm>
        </p:spPr>
        <p:txBody>
          <a:bodyPr>
            <a:normAutofit/>
          </a:bodyPr>
          <a:lstStyle/>
          <a:p>
            <a:r>
              <a:rPr lang="en-PT" sz="4000" dirty="0">
                <a:latin typeface="+mn-lt"/>
              </a:rPr>
              <a:t>Agenda</a:t>
            </a:r>
          </a:p>
        </p:txBody>
      </p:sp>
      <p:sp>
        <p:nvSpPr>
          <p:cNvPr id="6" name="Content Placeholder 2">
            <a:extLst>
              <a:ext uri="{FF2B5EF4-FFF2-40B4-BE49-F238E27FC236}">
                <a16:creationId xmlns:a16="http://schemas.microsoft.com/office/drawing/2014/main" id="{ED10BFA8-B55D-71F7-7A32-46BE8EA6B15C}"/>
              </a:ext>
            </a:extLst>
          </p:cNvPr>
          <p:cNvSpPr>
            <a:spLocks noGrp="1"/>
          </p:cNvSpPr>
          <p:nvPr>
            <p:ph idx="1"/>
          </p:nvPr>
        </p:nvSpPr>
        <p:spPr>
          <a:xfrm>
            <a:off x="646103" y="1825625"/>
            <a:ext cx="10707697" cy="4351338"/>
          </a:xfrm>
        </p:spPr>
        <p:txBody>
          <a:bodyPr/>
          <a:lstStyle/>
          <a:p>
            <a:pPr marL="0" indent="0">
              <a:buNone/>
            </a:pPr>
            <a:r>
              <a:rPr lang="en-PT" dirty="0">
                <a:solidFill>
                  <a:schemeClr val="bg2">
                    <a:lumMod val="50000"/>
                  </a:schemeClr>
                </a:solidFill>
              </a:rPr>
              <a:t>Context</a:t>
            </a:r>
          </a:p>
          <a:p>
            <a:pPr marL="0" indent="0">
              <a:buNone/>
            </a:pPr>
            <a:r>
              <a:rPr lang="en-PT" dirty="0">
                <a:solidFill>
                  <a:schemeClr val="bg2">
                    <a:lumMod val="50000"/>
                  </a:schemeClr>
                </a:solidFill>
              </a:rPr>
              <a:t>Model</a:t>
            </a:r>
          </a:p>
          <a:p>
            <a:pPr marL="0" indent="0">
              <a:buNone/>
            </a:pPr>
            <a:r>
              <a:rPr lang="en-PT" b="1" dirty="0">
                <a:effectLst>
                  <a:outerShdw blurRad="38100" dist="38100" dir="2700000" algn="tl">
                    <a:srgbClr val="000000">
                      <a:alpha val="43137"/>
                    </a:srgbClr>
                  </a:outerShdw>
                </a:effectLst>
              </a:rPr>
              <a:t>Analysis</a:t>
            </a:r>
          </a:p>
          <a:p>
            <a:pPr marL="0" indent="0">
              <a:buNone/>
            </a:pPr>
            <a:r>
              <a:rPr lang="en-PT" dirty="0">
                <a:solidFill>
                  <a:schemeClr val="bg2">
                    <a:lumMod val="50000"/>
                  </a:schemeClr>
                </a:solidFill>
              </a:rPr>
              <a:t>Suggestions</a:t>
            </a:r>
          </a:p>
        </p:txBody>
      </p:sp>
    </p:spTree>
    <p:extLst>
      <p:ext uri="{BB962C8B-B14F-4D97-AF65-F5344CB8AC3E}">
        <p14:creationId xmlns:p14="http://schemas.microsoft.com/office/powerpoint/2010/main" val="1365057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BD70B-1EC2-9F26-9A42-90CD4B74C51E}"/>
              </a:ext>
            </a:extLst>
          </p:cNvPr>
          <p:cNvSpPr>
            <a:spLocks noGrp="1"/>
          </p:cNvSpPr>
          <p:nvPr>
            <p:ph type="title"/>
          </p:nvPr>
        </p:nvSpPr>
        <p:spPr>
          <a:xfrm>
            <a:off x="646102" y="0"/>
            <a:ext cx="11364665" cy="1379811"/>
          </a:xfrm>
        </p:spPr>
        <p:txBody>
          <a:bodyPr>
            <a:noAutofit/>
          </a:bodyPr>
          <a:lstStyle/>
          <a:p>
            <a:r>
              <a:rPr lang="en-GB" sz="4000" b="0" i="0" u="none" strike="noStrike" dirty="0">
                <a:effectLst/>
                <a:latin typeface="+mn-lt"/>
              </a:rPr>
              <a:t>Unmasking the Profiles: Who's Really Leaving Your Company?</a:t>
            </a:r>
            <a:endParaRPr lang="en-PT" sz="4000" dirty="0">
              <a:latin typeface="+mn-lt"/>
            </a:endParaRPr>
          </a:p>
        </p:txBody>
      </p:sp>
      <p:sp>
        <p:nvSpPr>
          <p:cNvPr id="3" name="Slide Number Placeholder 2">
            <a:extLst>
              <a:ext uri="{FF2B5EF4-FFF2-40B4-BE49-F238E27FC236}">
                <a16:creationId xmlns:a16="http://schemas.microsoft.com/office/drawing/2014/main" id="{9495350F-D36A-015F-C34A-A7942B497DE8}"/>
              </a:ext>
            </a:extLst>
          </p:cNvPr>
          <p:cNvSpPr>
            <a:spLocks noGrp="1"/>
          </p:cNvSpPr>
          <p:nvPr>
            <p:ph type="sldNum" sz="quarter" idx="12"/>
          </p:nvPr>
        </p:nvSpPr>
        <p:spPr/>
        <p:txBody>
          <a:bodyPr/>
          <a:lstStyle/>
          <a:p>
            <a:fld id="{99E4CF37-5A7A-324B-A423-E6A4A06BC30E}" type="slidenum">
              <a:rPr lang="en-PT" smtClean="0"/>
              <a:t>8</a:t>
            </a:fld>
            <a:endParaRPr lang="en-PT"/>
          </a:p>
        </p:txBody>
      </p:sp>
      <p:cxnSp>
        <p:nvCxnSpPr>
          <p:cNvPr id="6" name="Straight Connector 5">
            <a:extLst>
              <a:ext uri="{FF2B5EF4-FFF2-40B4-BE49-F238E27FC236}">
                <a16:creationId xmlns:a16="http://schemas.microsoft.com/office/drawing/2014/main" id="{97D35FE1-0468-FD8D-9279-CC9AC4E056E6}"/>
              </a:ext>
            </a:extLst>
          </p:cNvPr>
          <p:cNvCxnSpPr>
            <a:cxnSpLocks/>
          </p:cNvCxnSpPr>
          <p:nvPr/>
        </p:nvCxnSpPr>
        <p:spPr>
          <a:xfrm>
            <a:off x="0" y="1379813"/>
            <a:ext cx="12192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7B6EA32C-BCAB-0452-AADA-56F159B1D50B}"/>
              </a:ext>
            </a:extLst>
          </p:cNvPr>
          <p:cNvSpPr>
            <a:spLocks noGrp="1"/>
          </p:cNvSpPr>
          <p:nvPr>
            <p:ph idx="1"/>
          </p:nvPr>
        </p:nvSpPr>
        <p:spPr>
          <a:xfrm>
            <a:off x="2793037" y="5648438"/>
            <a:ext cx="6423416" cy="352118"/>
          </a:xfrm>
        </p:spPr>
        <p:txBody>
          <a:bodyPr>
            <a:normAutofit/>
          </a:bodyPr>
          <a:lstStyle/>
          <a:p>
            <a:pPr marL="0" indent="0">
              <a:buNone/>
            </a:pPr>
            <a:r>
              <a:rPr lang="en-GB" sz="1600" dirty="0"/>
              <a:t>Younger and Single employees tend to have higher percentage of attrition</a:t>
            </a:r>
            <a:endParaRPr lang="en-PT" sz="1600" dirty="0"/>
          </a:p>
        </p:txBody>
      </p:sp>
      <p:pic>
        <p:nvPicPr>
          <p:cNvPr id="5" name="Picture 4">
            <a:extLst>
              <a:ext uri="{FF2B5EF4-FFF2-40B4-BE49-F238E27FC236}">
                <a16:creationId xmlns:a16="http://schemas.microsoft.com/office/drawing/2014/main" id="{92D8BDCF-C8CB-407A-71A0-DEA8CEE7FFAF}"/>
              </a:ext>
            </a:extLst>
          </p:cNvPr>
          <p:cNvPicPr>
            <a:picLocks noChangeAspect="1"/>
          </p:cNvPicPr>
          <p:nvPr/>
        </p:nvPicPr>
        <p:blipFill>
          <a:blip r:embed="rId3"/>
          <a:stretch>
            <a:fillRect/>
          </a:stretch>
        </p:blipFill>
        <p:spPr>
          <a:xfrm>
            <a:off x="6308923" y="1773425"/>
            <a:ext cx="5558745" cy="3461139"/>
          </a:xfrm>
          <a:prstGeom prst="rect">
            <a:avLst/>
          </a:prstGeom>
        </p:spPr>
      </p:pic>
      <p:pic>
        <p:nvPicPr>
          <p:cNvPr id="10" name="Picture 9" descr="A graph of age distribution&#10;&#10;Description automatically generated with medium confidence">
            <a:extLst>
              <a:ext uri="{FF2B5EF4-FFF2-40B4-BE49-F238E27FC236}">
                <a16:creationId xmlns:a16="http://schemas.microsoft.com/office/drawing/2014/main" id="{5F2B0536-E6C5-9C9E-E8FA-6C762C9FDC2F}"/>
              </a:ext>
            </a:extLst>
          </p:cNvPr>
          <p:cNvPicPr>
            <a:picLocks noChangeAspect="1"/>
          </p:cNvPicPr>
          <p:nvPr/>
        </p:nvPicPr>
        <p:blipFill>
          <a:blip r:embed="rId4"/>
          <a:stretch>
            <a:fillRect/>
          </a:stretch>
        </p:blipFill>
        <p:spPr>
          <a:xfrm>
            <a:off x="324332" y="1822672"/>
            <a:ext cx="5680413" cy="3502266"/>
          </a:xfrm>
          <a:prstGeom prst="rect">
            <a:avLst/>
          </a:prstGeom>
        </p:spPr>
      </p:pic>
    </p:spTree>
    <p:extLst>
      <p:ext uri="{BB962C8B-B14F-4D97-AF65-F5344CB8AC3E}">
        <p14:creationId xmlns:p14="http://schemas.microsoft.com/office/powerpoint/2010/main" val="1739546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BD70B-1EC2-9F26-9A42-90CD4B74C51E}"/>
              </a:ext>
            </a:extLst>
          </p:cNvPr>
          <p:cNvSpPr>
            <a:spLocks noGrp="1"/>
          </p:cNvSpPr>
          <p:nvPr>
            <p:ph type="title"/>
          </p:nvPr>
        </p:nvSpPr>
        <p:spPr>
          <a:xfrm>
            <a:off x="646102" y="0"/>
            <a:ext cx="11364665" cy="1379811"/>
          </a:xfrm>
        </p:spPr>
        <p:txBody>
          <a:bodyPr>
            <a:noAutofit/>
          </a:bodyPr>
          <a:lstStyle/>
          <a:p>
            <a:r>
              <a:rPr lang="en-GB" sz="4000" b="0" i="0" u="none" strike="noStrike" dirty="0">
                <a:effectLst/>
                <a:latin typeface="+mn-lt"/>
              </a:rPr>
              <a:t>Unmasking the Profiles: Who's Really Leaving Your Company?</a:t>
            </a:r>
            <a:endParaRPr lang="en-PT" sz="4000" dirty="0">
              <a:latin typeface="+mn-lt"/>
            </a:endParaRPr>
          </a:p>
        </p:txBody>
      </p:sp>
      <p:sp>
        <p:nvSpPr>
          <p:cNvPr id="3" name="Slide Number Placeholder 2">
            <a:extLst>
              <a:ext uri="{FF2B5EF4-FFF2-40B4-BE49-F238E27FC236}">
                <a16:creationId xmlns:a16="http://schemas.microsoft.com/office/drawing/2014/main" id="{9495350F-D36A-015F-C34A-A7942B497DE8}"/>
              </a:ext>
            </a:extLst>
          </p:cNvPr>
          <p:cNvSpPr>
            <a:spLocks noGrp="1"/>
          </p:cNvSpPr>
          <p:nvPr>
            <p:ph type="sldNum" sz="quarter" idx="12"/>
          </p:nvPr>
        </p:nvSpPr>
        <p:spPr/>
        <p:txBody>
          <a:bodyPr/>
          <a:lstStyle/>
          <a:p>
            <a:fld id="{99E4CF37-5A7A-324B-A423-E6A4A06BC30E}" type="slidenum">
              <a:rPr lang="en-PT" smtClean="0"/>
              <a:t>9</a:t>
            </a:fld>
            <a:endParaRPr lang="en-PT" dirty="0"/>
          </a:p>
        </p:txBody>
      </p:sp>
      <p:cxnSp>
        <p:nvCxnSpPr>
          <p:cNvPr id="6" name="Straight Connector 5">
            <a:extLst>
              <a:ext uri="{FF2B5EF4-FFF2-40B4-BE49-F238E27FC236}">
                <a16:creationId xmlns:a16="http://schemas.microsoft.com/office/drawing/2014/main" id="{97D35FE1-0468-FD8D-9279-CC9AC4E056E6}"/>
              </a:ext>
            </a:extLst>
          </p:cNvPr>
          <p:cNvCxnSpPr>
            <a:cxnSpLocks/>
          </p:cNvCxnSpPr>
          <p:nvPr/>
        </p:nvCxnSpPr>
        <p:spPr>
          <a:xfrm>
            <a:off x="0" y="1379813"/>
            <a:ext cx="12192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0C715072-8500-4DE0-DA4E-729431F0BA58}"/>
              </a:ext>
            </a:extLst>
          </p:cNvPr>
          <p:cNvSpPr txBox="1">
            <a:spLocks/>
          </p:cNvSpPr>
          <p:nvPr/>
        </p:nvSpPr>
        <p:spPr>
          <a:xfrm>
            <a:off x="6980818" y="5478186"/>
            <a:ext cx="4713690" cy="5701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600" dirty="0"/>
              <a:t>Employees that work overtime tend to have higher percentage of attrition</a:t>
            </a:r>
            <a:endParaRPr lang="en-PT" sz="1600" dirty="0"/>
          </a:p>
        </p:txBody>
      </p:sp>
      <p:pic>
        <p:nvPicPr>
          <p:cNvPr id="7" name="Picture 6">
            <a:extLst>
              <a:ext uri="{FF2B5EF4-FFF2-40B4-BE49-F238E27FC236}">
                <a16:creationId xmlns:a16="http://schemas.microsoft.com/office/drawing/2014/main" id="{C624BD34-12B5-29EC-333F-E3B3397C3CFC}"/>
              </a:ext>
            </a:extLst>
          </p:cNvPr>
          <p:cNvPicPr>
            <a:picLocks noChangeAspect="1"/>
          </p:cNvPicPr>
          <p:nvPr/>
        </p:nvPicPr>
        <p:blipFill>
          <a:blip r:embed="rId3"/>
          <a:stretch>
            <a:fillRect/>
          </a:stretch>
        </p:blipFill>
        <p:spPr>
          <a:xfrm>
            <a:off x="410457" y="1803028"/>
            <a:ext cx="5867019" cy="3251943"/>
          </a:xfrm>
          <a:prstGeom prst="rect">
            <a:avLst/>
          </a:prstGeom>
        </p:spPr>
      </p:pic>
      <p:sp>
        <p:nvSpPr>
          <p:cNvPr id="9" name="TextBox 8">
            <a:extLst>
              <a:ext uri="{FF2B5EF4-FFF2-40B4-BE49-F238E27FC236}">
                <a16:creationId xmlns:a16="http://schemas.microsoft.com/office/drawing/2014/main" id="{C6051F77-272E-D0BB-7D24-C1F885F6C752}"/>
              </a:ext>
            </a:extLst>
          </p:cNvPr>
          <p:cNvSpPr txBox="1"/>
          <p:nvPr/>
        </p:nvSpPr>
        <p:spPr>
          <a:xfrm>
            <a:off x="795230" y="5476847"/>
            <a:ext cx="5300770" cy="369332"/>
          </a:xfrm>
          <a:prstGeom prst="rect">
            <a:avLst/>
          </a:prstGeom>
          <a:noFill/>
        </p:spPr>
        <p:txBody>
          <a:bodyPr wrap="square" rtlCol="0">
            <a:spAutoFit/>
          </a:bodyPr>
          <a:lstStyle/>
          <a:p>
            <a:r>
              <a:rPr lang="en-US" dirty="0"/>
              <a:t>Sales representatives have the highest attrition rate</a:t>
            </a:r>
          </a:p>
        </p:txBody>
      </p:sp>
      <p:pic>
        <p:nvPicPr>
          <p:cNvPr id="14" name="Picture 13">
            <a:extLst>
              <a:ext uri="{FF2B5EF4-FFF2-40B4-BE49-F238E27FC236}">
                <a16:creationId xmlns:a16="http://schemas.microsoft.com/office/drawing/2014/main" id="{C0A0A78B-B481-6FB4-9471-28893BB3D513}"/>
              </a:ext>
            </a:extLst>
          </p:cNvPr>
          <p:cNvPicPr>
            <a:picLocks noChangeAspect="1"/>
          </p:cNvPicPr>
          <p:nvPr/>
        </p:nvPicPr>
        <p:blipFill>
          <a:blip r:embed="rId4"/>
          <a:stretch>
            <a:fillRect/>
          </a:stretch>
        </p:blipFill>
        <p:spPr>
          <a:xfrm>
            <a:off x="7350420" y="1803028"/>
            <a:ext cx="4003380" cy="3231319"/>
          </a:xfrm>
          <a:prstGeom prst="rect">
            <a:avLst/>
          </a:prstGeom>
        </p:spPr>
      </p:pic>
    </p:spTree>
    <p:extLst>
      <p:ext uri="{BB962C8B-B14F-4D97-AF65-F5344CB8AC3E}">
        <p14:creationId xmlns:p14="http://schemas.microsoft.com/office/powerpoint/2010/main" val="39516887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784</TotalTime>
  <Words>1923</Words>
  <Application>Microsoft Macintosh PowerPoint</Application>
  <PresentationFormat>Widescreen</PresentationFormat>
  <Paragraphs>203</Paragraphs>
  <Slides>19</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Courier New</vt:lpstr>
      <vt:lpstr>Sofia Pro</vt:lpstr>
      <vt:lpstr>Söhne</vt:lpstr>
      <vt:lpstr>Office Theme</vt:lpstr>
      <vt:lpstr>Title</vt:lpstr>
      <vt:lpstr>Agenda</vt:lpstr>
      <vt:lpstr>Is the Talent Crisis Global?  82% of Top Executives Say Yes!</vt:lpstr>
      <vt:lpstr>Beyond Perception: The Power of Predictive Analytics in Talent Management</vt:lpstr>
      <vt:lpstr>Agenda</vt:lpstr>
      <vt:lpstr>Leveraging Data and Analytics for Enhanced Outcomes</vt:lpstr>
      <vt:lpstr>Agenda</vt:lpstr>
      <vt:lpstr>Unmasking the Profiles: Who's Really Leaving Your Company?</vt:lpstr>
      <vt:lpstr>Unmasking the Profiles: Who's Really Leaving Your Company?</vt:lpstr>
      <vt:lpstr>Unmasking the Profiles: Who's Really Leaving Your Company?</vt:lpstr>
      <vt:lpstr>Unmasking the Profiles: Who's Really Leaving Your Company?</vt:lpstr>
      <vt:lpstr>Unmasking the Profiles: Who's Really Leaving Your Company?</vt:lpstr>
      <vt:lpstr>Agenda</vt:lpstr>
      <vt:lpstr>Overtime can lead to burnout and dissatisfaction</vt:lpstr>
      <vt:lpstr>Empowering Employees: Climbing the Compensation Ladder</vt:lpstr>
      <vt:lpstr>Enhancing Employee Retention and Satisfaction</vt:lpstr>
      <vt:lpstr>Initiatives for Employee Comfort and Connectivity in the Modern Workplace</vt:lpstr>
      <vt:lpstr>Integrating Predictive Attrition Model into HR Dashboard</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Joao Miguel Ferreira da Silva</dc:creator>
  <cp:lastModifiedBy>Joao Miguel Ferreira da Silva</cp:lastModifiedBy>
  <cp:revision>18</cp:revision>
  <dcterms:created xsi:type="dcterms:W3CDTF">2023-10-28T13:54:53Z</dcterms:created>
  <dcterms:modified xsi:type="dcterms:W3CDTF">2023-10-30T21:31:52Z</dcterms:modified>
</cp:coreProperties>
</file>