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34" r:id="rId3"/>
    <p:sldId id="330" r:id="rId4"/>
    <p:sldId id="340" r:id="rId5"/>
    <p:sldId id="333" r:id="rId6"/>
    <p:sldId id="257" r:id="rId7"/>
    <p:sldId id="336" r:id="rId8"/>
    <p:sldId id="264" r:id="rId9"/>
    <p:sldId id="314" r:id="rId10"/>
    <p:sldId id="324" r:id="rId11"/>
    <p:sldId id="325" r:id="rId12"/>
    <p:sldId id="326" r:id="rId13"/>
    <p:sldId id="315" r:id="rId14"/>
    <p:sldId id="263" r:id="rId15"/>
    <p:sldId id="322" r:id="rId16"/>
    <p:sldId id="319" r:id="rId17"/>
    <p:sldId id="320" r:id="rId18"/>
    <p:sldId id="321" r:id="rId19"/>
    <p:sldId id="316" r:id="rId20"/>
    <p:sldId id="332" r:id="rId21"/>
    <p:sldId id="337" r:id="rId22"/>
    <p:sldId id="317" r:id="rId23"/>
    <p:sldId id="341" r:id="rId24"/>
    <p:sldId id="327" r:id="rId25"/>
    <p:sldId id="339" r:id="rId2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2777" autoAdjust="0"/>
  </p:normalViewPr>
  <p:slideViewPr>
    <p:cSldViewPr snapToGrid="0">
      <p:cViewPr varScale="1">
        <p:scale>
          <a:sx n="131" d="100"/>
          <a:sy n="131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56A51-418E-4F74-975E-BA4DA8766B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D00E0-D323-413F-9EB0-633D36ECF625}">
      <dgm:prSet/>
      <dgm:spPr>
        <a:solidFill>
          <a:srgbClr val="1F77B4"/>
        </a:solidFill>
      </dgm:spPr>
      <dgm:t>
        <a:bodyPr/>
        <a:lstStyle/>
        <a:p>
          <a:r>
            <a:rPr lang="en-GB" b="1" i="0" dirty="0"/>
            <a:t>Data Preprocessing</a:t>
          </a:r>
          <a:r>
            <a:rPr lang="en-GB" b="0" i="0" dirty="0"/>
            <a:t>:</a:t>
          </a:r>
          <a:endParaRPr lang="en-US" dirty="0"/>
        </a:p>
      </dgm:t>
    </dgm:pt>
    <dgm:pt modelId="{8EAFB69B-7109-4D8B-9CF0-E07A14C63899}" type="parTrans" cxnId="{3F9A13F0-EFE5-480C-8A6C-7C64F4242E68}">
      <dgm:prSet/>
      <dgm:spPr/>
      <dgm:t>
        <a:bodyPr/>
        <a:lstStyle/>
        <a:p>
          <a:endParaRPr lang="en-US"/>
        </a:p>
      </dgm:t>
    </dgm:pt>
    <dgm:pt modelId="{65F01DA1-09C8-4F1C-B443-F62F3A1BA691}" type="sibTrans" cxnId="{3F9A13F0-EFE5-480C-8A6C-7C64F4242E68}">
      <dgm:prSet/>
      <dgm:spPr/>
      <dgm:t>
        <a:bodyPr/>
        <a:lstStyle/>
        <a:p>
          <a:endParaRPr lang="en-US"/>
        </a:p>
      </dgm:t>
    </dgm:pt>
    <dgm:pt modelId="{7717F680-A9A9-40CC-A457-7FC927E79C24}">
      <dgm:prSet custT="1"/>
      <dgm:spPr/>
      <dgm:t>
        <a:bodyPr/>
        <a:lstStyle/>
        <a:p>
          <a:r>
            <a:rPr lang="en-GB" sz="1500" b="1" i="0" dirty="0"/>
            <a:t>Cleaned and transformed </a:t>
          </a:r>
          <a:r>
            <a:rPr lang="en-GB" sz="1400" b="0" i="0" dirty="0"/>
            <a:t>the dataset, setting '</a:t>
          </a:r>
          <a:r>
            <a:rPr lang="en-GB" sz="1400" b="0" i="0" dirty="0" err="1"/>
            <a:t>EmployeeNumber</a:t>
          </a:r>
          <a:r>
            <a:rPr lang="en-GB" sz="1400" b="0" i="0" dirty="0"/>
            <a:t>' as a unique identifier.</a:t>
          </a:r>
          <a:endParaRPr lang="en-US" sz="1400" dirty="0"/>
        </a:p>
      </dgm:t>
    </dgm:pt>
    <dgm:pt modelId="{4311B64D-5BE1-4673-8FBD-943B7A6CE3AD}" type="parTrans" cxnId="{F3490C1A-1C87-425F-B80B-97B82F712F61}">
      <dgm:prSet/>
      <dgm:spPr/>
      <dgm:t>
        <a:bodyPr/>
        <a:lstStyle/>
        <a:p>
          <a:endParaRPr lang="en-US"/>
        </a:p>
      </dgm:t>
    </dgm:pt>
    <dgm:pt modelId="{B4616EE8-1271-4D20-B903-E113182FBA20}" type="sibTrans" cxnId="{F3490C1A-1C87-425F-B80B-97B82F712F61}">
      <dgm:prSet/>
      <dgm:spPr/>
      <dgm:t>
        <a:bodyPr/>
        <a:lstStyle/>
        <a:p>
          <a:endParaRPr lang="en-US"/>
        </a:p>
      </dgm:t>
    </dgm:pt>
    <dgm:pt modelId="{AA63D2A3-5D93-4630-9BC3-004A61658B25}">
      <dgm:prSet custT="1"/>
      <dgm:spPr/>
      <dgm:t>
        <a:bodyPr/>
        <a:lstStyle/>
        <a:p>
          <a:r>
            <a:rPr lang="en-GB" sz="1500" b="1" i="0" dirty="0"/>
            <a:t>Converted categorical variables </a:t>
          </a:r>
          <a:r>
            <a:rPr lang="en-GB" sz="1400" b="0" i="0" dirty="0"/>
            <a:t>(e.g., '</a:t>
          </a:r>
          <a:r>
            <a:rPr lang="en-GB" sz="1400" b="0" i="0" dirty="0" err="1"/>
            <a:t>BusinessTravel</a:t>
          </a:r>
          <a:r>
            <a:rPr lang="en-GB" sz="1400" b="0" i="0" dirty="0"/>
            <a:t>', 'Department') into numerical formats using label encoding for model compatibility.</a:t>
          </a:r>
          <a:endParaRPr lang="en-US" sz="1400" dirty="0"/>
        </a:p>
      </dgm:t>
    </dgm:pt>
    <dgm:pt modelId="{B6926A73-999C-4E58-BAE7-6F708407724B}" type="parTrans" cxnId="{95FE8D07-DA38-4F7F-A558-CAE69733E699}">
      <dgm:prSet/>
      <dgm:spPr/>
      <dgm:t>
        <a:bodyPr/>
        <a:lstStyle/>
        <a:p>
          <a:endParaRPr lang="en-US"/>
        </a:p>
      </dgm:t>
    </dgm:pt>
    <dgm:pt modelId="{6CC80CAB-BA06-489B-BA57-99907938ABAD}" type="sibTrans" cxnId="{95FE8D07-DA38-4F7F-A558-CAE69733E699}">
      <dgm:prSet/>
      <dgm:spPr/>
      <dgm:t>
        <a:bodyPr/>
        <a:lstStyle/>
        <a:p>
          <a:endParaRPr lang="en-US"/>
        </a:p>
      </dgm:t>
    </dgm:pt>
    <dgm:pt modelId="{C312371E-D67F-4294-A7FA-911944F97091}">
      <dgm:prSet/>
      <dgm:spPr>
        <a:solidFill>
          <a:srgbClr val="1F77B4"/>
        </a:solidFill>
      </dgm:spPr>
      <dgm:t>
        <a:bodyPr/>
        <a:lstStyle/>
        <a:p>
          <a:r>
            <a:rPr lang="en-GB" b="1" i="0" dirty="0"/>
            <a:t>Target Variable Analysis</a:t>
          </a:r>
          <a:r>
            <a:rPr lang="en-GB" b="0" i="0" dirty="0"/>
            <a:t>:</a:t>
          </a:r>
          <a:endParaRPr lang="en-US" dirty="0"/>
        </a:p>
      </dgm:t>
    </dgm:pt>
    <dgm:pt modelId="{22003B3C-958D-4D91-98CB-BC9A32EB03F0}" type="parTrans" cxnId="{BAFCC991-7EA1-4980-9036-89390067D759}">
      <dgm:prSet/>
      <dgm:spPr/>
      <dgm:t>
        <a:bodyPr/>
        <a:lstStyle/>
        <a:p>
          <a:endParaRPr lang="en-US"/>
        </a:p>
      </dgm:t>
    </dgm:pt>
    <dgm:pt modelId="{869DC815-DEA0-4CA6-9541-9DAA7621EA00}" type="sibTrans" cxnId="{BAFCC991-7EA1-4980-9036-89390067D759}">
      <dgm:prSet/>
      <dgm:spPr/>
      <dgm:t>
        <a:bodyPr/>
        <a:lstStyle/>
        <a:p>
          <a:endParaRPr lang="en-US"/>
        </a:p>
      </dgm:t>
    </dgm:pt>
    <dgm:pt modelId="{F8838F23-F461-42F9-B2A4-C4C5499B6B59}">
      <dgm:prSet custT="1"/>
      <dgm:spPr/>
      <dgm:t>
        <a:bodyPr/>
        <a:lstStyle/>
        <a:p>
          <a:r>
            <a:rPr lang="en-GB" sz="1400" b="0" i="0" dirty="0"/>
            <a:t>Transformed 'Attrition' into a </a:t>
          </a:r>
          <a:r>
            <a:rPr lang="en-GB" sz="1500" b="1" i="0" dirty="0"/>
            <a:t>binary format </a:t>
          </a:r>
          <a:r>
            <a:rPr lang="en-GB" sz="1400" b="0" i="0" dirty="0"/>
            <a:t>for predictive </a:t>
          </a:r>
          <a:r>
            <a:rPr lang="en-GB" sz="1400" b="0" i="0" dirty="0" err="1"/>
            <a:t>modeling</a:t>
          </a:r>
          <a:r>
            <a:rPr lang="en-GB" sz="1400" b="0" i="0" dirty="0"/>
            <a:t>.</a:t>
          </a:r>
          <a:endParaRPr lang="en-US" sz="1400" dirty="0"/>
        </a:p>
      </dgm:t>
    </dgm:pt>
    <dgm:pt modelId="{A70C2994-131B-4E5B-9058-90D98E391AAE}" type="parTrans" cxnId="{C97859E1-F9AA-434C-9DC2-9069B75A00DD}">
      <dgm:prSet/>
      <dgm:spPr/>
      <dgm:t>
        <a:bodyPr/>
        <a:lstStyle/>
        <a:p>
          <a:endParaRPr lang="en-US"/>
        </a:p>
      </dgm:t>
    </dgm:pt>
    <dgm:pt modelId="{4EB5A664-E7AC-445B-9B7B-42273EC1568F}" type="sibTrans" cxnId="{C97859E1-F9AA-434C-9DC2-9069B75A00DD}">
      <dgm:prSet/>
      <dgm:spPr/>
      <dgm:t>
        <a:bodyPr/>
        <a:lstStyle/>
        <a:p>
          <a:endParaRPr lang="en-US"/>
        </a:p>
      </dgm:t>
    </dgm:pt>
    <dgm:pt modelId="{8993BBD9-FDD0-4A77-ADFD-6534FC40CB90}">
      <dgm:prSet custT="1"/>
      <dgm:spPr/>
      <dgm:t>
        <a:bodyPr/>
        <a:lstStyle/>
        <a:p>
          <a:r>
            <a:rPr lang="en-GB" sz="1400" b="0" i="0" dirty="0" err="1"/>
            <a:t>Analyzed</a:t>
          </a:r>
          <a:r>
            <a:rPr lang="en-GB" sz="1400" b="0" i="0" dirty="0"/>
            <a:t> target distribution, </a:t>
          </a:r>
          <a:r>
            <a:rPr lang="en-GB" sz="1500" b="1" i="0" dirty="0"/>
            <a:t>addressing class imbalance</a:t>
          </a:r>
          <a:r>
            <a:rPr lang="en-GB" sz="1400" b="0" i="0" dirty="0"/>
            <a:t> through Random </a:t>
          </a:r>
          <a:r>
            <a:rPr lang="en-GB" sz="1400" b="0" i="0" dirty="0" err="1"/>
            <a:t>OverSampling</a:t>
          </a:r>
          <a:r>
            <a:rPr lang="en-GB" sz="1400" b="0" i="0" dirty="0"/>
            <a:t> for unbiased model training.</a:t>
          </a:r>
          <a:endParaRPr lang="en-US" sz="1400" dirty="0"/>
        </a:p>
      </dgm:t>
    </dgm:pt>
    <dgm:pt modelId="{11F79017-D725-4BC7-AE7A-485F3FBC9EB4}" type="parTrans" cxnId="{E1C93EE9-0EC9-4F22-8C2F-E97E4765391F}">
      <dgm:prSet/>
      <dgm:spPr/>
      <dgm:t>
        <a:bodyPr/>
        <a:lstStyle/>
        <a:p>
          <a:endParaRPr lang="en-US"/>
        </a:p>
      </dgm:t>
    </dgm:pt>
    <dgm:pt modelId="{8566F90F-22C5-4DB0-BDAF-D0E77810063F}" type="sibTrans" cxnId="{E1C93EE9-0EC9-4F22-8C2F-E97E4765391F}">
      <dgm:prSet/>
      <dgm:spPr/>
      <dgm:t>
        <a:bodyPr/>
        <a:lstStyle/>
        <a:p>
          <a:endParaRPr lang="en-US"/>
        </a:p>
      </dgm:t>
    </dgm:pt>
    <dgm:pt modelId="{D17AB543-B388-4610-AD00-3978EC736AF7}">
      <dgm:prSet/>
      <dgm:spPr>
        <a:solidFill>
          <a:srgbClr val="1F77B4"/>
        </a:solidFill>
      </dgm:spPr>
      <dgm:t>
        <a:bodyPr/>
        <a:lstStyle/>
        <a:p>
          <a:r>
            <a:rPr lang="en-GB" b="1" i="0"/>
            <a:t>Feature Engineering</a:t>
          </a:r>
          <a:r>
            <a:rPr lang="en-GB" b="0" i="0"/>
            <a:t>:</a:t>
          </a:r>
          <a:endParaRPr lang="en-US"/>
        </a:p>
      </dgm:t>
    </dgm:pt>
    <dgm:pt modelId="{30B4B905-EA5B-4A87-9FA0-E66B04385CB3}" type="parTrans" cxnId="{FD1EB689-E12B-4C83-92B0-CEFB497BD29B}">
      <dgm:prSet/>
      <dgm:spPr/>
      <dgm:t>
        <a:bodyPr/>
        <a:lstStyle/>
        <a:p>
          <a:endParaRPr lang="en-US"/>
        </a:p>
      </dgm:t>
    </dgm:pt>
    <dgm:pt modelId="{2854730A-6C87-488A-A276-661CD517BF42}" type="sibTrans" cxnId="{FD1EB689-E12B-4C83-92B0-CEFB497BD29B}">
      <dgm:prSet/>
      <dgm:spPr/>
      <dgm:t>
        <a:bodyPr/>
        <a:lstStyle/>
        <a:p>
          <a:endParaRPr lang="en-US"/>
        </a:p>
      </dgm:t>
    </dgm:pt>
    <dgm:pt modelId="{4A45B8E6-F87B-4B38-A82A-2B15558D91A5}">
      <dgm:prSet custT="1"/>
      <dgm:spPr/>
      <dgm:t>
        <a:bodyPr/>
        <a:lstStyle/>
        <a:p>
          <a:r>
            <a:rPr lang="en-GB" sz="1400" b="0" i="0" dirty="0"/>
            <a:t>Identified and </a:t>
          </a:r>
          <a:r>
            <a:rPr lang="en-GB" sz="1500" b="1" i="0" dirty="0"/>
            <a:t>excluded less relevant features </a:t>
          </a:r>
          <a:r>
            <a:rPr lang="en-GB" sz="1400" b="0" i="0" dirty="0"/>
            <a:t>(e.g., 'Over18', '</a:t>
          </a:r>
          <a:r>
            <a:rPr lang="en-GB" sz="1400" b="0" i="0" dirty="0" err="1"/>
            <a:t>StandardHours</a:t>
          </a:r>
          <a:r>
            <a:rPr lang="en-GB" sz="1400" b="0" i="0" dirty="0"/>
            <a:t>') to enhance model focus on impactful variables.</a:t>
          </a:r>
          <a:endParaRPr lang="en-US" sz="1400" dirty="0"/>
        </a:p>
      </dgm:t>
    </dgm:pt>
    <dgm:pt modelId="{30C2565F-AE8D-4774-8BF1-B6E77B294F6F}" type="parTrans" cxnId="{0BC2F461-773C-4AE8-B02B-DD830560850A}">
      <dgm:prSet/>
      <dgm:spPr/>
      <dgm:t>
        <a:bodyPr/>
        <a:lstStyle/>
        <a:p>
          <a:endParaRPr lang="en-US"/>
        </a:p>
      </dgm:t>
    </dgm:pt>
    <dgm:pt modelId="{2407CF93-55B0-4C34-AE48-9E91F79E1949}" type="sibTrans" cxnId="{0BC2F461-773C-4AE8-B02B-DD830560850A}">
      <dgm:prSet/>
      <dgm:spPr/>
      <dgm:t>
        <a:bodyPr/>
        <a:lstStyle/>
        <a:p>
          <a:endParaRPr lang="en-US"/>
        </a:p>
      </dgm:t>
    </dgm:pt>
    <dgm:pt modelId="{95FC22DA-A4FA-42F7-8C7D-AAB53B500681}">
      <dgm:prSet custT="1"/>
      <dgm:spPr/>
      <dgm:t>
        <a:bodyPr/>
        <a:lstStyle/>
        <a:p>
          <a:r>
            <a:rPr lang="en-GB" sz="1500" b="1" i="0" dirty="0"/>
            <a:t>Employed feature importance analysis </a:t>
          </a:r>
          <a:r>
            <a:rPr lang="en-GB" sz="1400" b="0" i="0" dirty="0"/>
            <a:t>to highlight top factors influencing attrition, like '</a:t>
          </a:r>
          <a:r>
            <a:rPr lang="en-GB" sz="1400" b="0" i="0" dirty="0" err="1"/>
            <a:t>OverTime</a:t>
          </a:r>
          <a:r>
            <a:rPr lang="en-GB" sz="1400" b="0" i="0" dirty="0"/>
            <a:t>' and '</a:t>
          </a:r>
          <a:r>
            <a:rPr lang="en-GB" sz="1400" b="0" i="0" dirty="0" err="1"/>
            <a:t>JobRole</a:t>
          </a:r>
          <a:r>
            <a:rPr lang="en-GB" sz="1400" b="0" i="0" dirty="0"/>
            <a:t>'.</a:t>
          </a:r>
          <a:endParaRPr lang="en-US" sz="1400" dirty="0"/>
        </a:p>
      </dgm:t>
    </dgm:pt>
    <dgm:pt modelId="{5FC28A03-2AED-40AE-A7C0-D818D8F1C7FE}" type="parTrans" cxnId="{9F4B255A-8000-4B37-A328-CF5F8207A0C1}">
      <dgm:prSet/>
      <dgm:spPr/>
      <dgm:t>
        <a:bodyPr/>
        <a:lstStyle/>
        <a:p>
          <a:endParaRPr lang="en-US"/>
        </a:p>
      </dgm:t>
    </dgm:pt>
    <dgm:pt modelId="{4FEC9CE3-DDEA-4285-BF08-E41BFB3668D6}" type="sibTrans" cxnId="{9F4B255A-8000-4B37-A328-CF5F8207A0C1}">
      <dgm:prSet/>
      <dgm:spPr/>
      <dgm:t>
        <a:bodyPr/>
        <a:lstStyle/>
        <a:p>
          <a:endParaRPr lang="en-US"/>
        </a:p>
      </dgm:t>
    </dgm:pt>
    <dgm:pt modelId="{68D002D2-6251-45B3-809D-5E33EE672B1B}">
      <dgm:prSet/>
      <dgm:spPr>
        <a:solidFill>
          <a:srgbClr val="1F77B4"/>
        </a:solidFill>
      </dgm:spPr>
      <dgm:t>
        <a:bodyPr/>
        <a:lstStyle/>
        <a:p>
          <a:r>
            <a:rPr lang="en-GB" b="1" i="0" dirty="0"/>
            <a:t>Model Selection and Evaluation</a:t>
          </a:r>
          <a:r>
            <a:rPr lang="en-GB" b="0" i="0" dirty="0"/>
            <a:t>:</a:t>
          </a:r>
          <a:endParaRPr lang="en-US" dirty="0"/>
        </a:p>
      </dgm:t>
    </dgm:pt>
    <dgm:pt modelId="{2645A2D5-5154-4467-8194-A3001B58CB28}" type="parTrans" cxnId="{DEB902E1-3A7E-4167-9F79-4A2A8F3AE689}">
      <dgm:prSet/>
      <dgm:spPr/>
      <dgm:t>
        <a:bodyPr/>
        <a:lstStyle/>
        <a:p>
          <a:endParaRPr lang="en-US"/>
        </a:p>
      </dgm:t>
    </dgm:pt>
    <dgm:pt modelId="{C2735D10-238C-4453-BDD9-817FF9767890}" type="sibTrans" cxnId="{DEB902E1-3A7E-4167-9F79-4A2A8F3AE689}">
      <dgm:prSet/>
      <dgm:spPr/>
      <dgm:t>
        <a:bodyPr/>
        <a:lstStyle/>
        <a:p>
          <a:endParaRPr lang="en-US"/>
        </a:p>
      </dgm:t>
    </dgm:pt>
    <dgm:pt modelId="{3B622B71-2659-45AF-9413-4052230803FB}">
      <dgm:prSet custT="1"/>
      <dgm:spPr/>
      <dgm:t>
        <a:bodyPr/>
        <a:lstStyle/>
        <a:p>
          <a:r>
            <a:rPr lang="en-GB" sz="1500" b="1" i="0" dirty="0"/>
            <a:t>Explored various models </a:t>
          </a:r>
          <a:r>
            <a:rPr lang="en-GB" sz="1400" b="0" i="0" dirty="0"/>
            <a:t>including Logistic Regression, Random Forest, and Decision Tree Classifier.</a:t>
          </a:r>
          <a:endParaRPr lang="en-US" sz="1400" dirty="0"/>
        </a:p>
      </dgm:t>
    </dgm:pt>
    <dgm:pt modelId="{DCB26E68-A265-42C2-9165-D3BE9BA254E3}" type="parTrans" cxnId="{9989FA09-D605-41A3-823B-C33BA3011F37}">
      <dgm:prSet/>
      <dgm:spPr/>
      <dgm:t>
        <a:bodyPr/>
        <a:lstStyle/>
        <a:p>
          <a:endParaRPr lang="en-US"/>
        </a:p>
      </dgm:t>
    </dgm:pt>
    <dgm:pt modelId="{8F3F020A-8BF6-40AE-A67F-A362E95765CA}" type="sibTrans" cxnId="{9989FA09-D605-41A3-823B-C33BA3011F37}">
      <dgm:prSet/>
      <dgm:spPr/>
      <dgm:t>
        <a:bodyPr/>
        <a:lstStyle/>
        <a:p>
          <a:endParaRPr lang="en-US"/>
        </a:p>
      </dgm:t>
    </dgm:pt>
    <dgm:pt modelId="{C5D70E8E-7D45-4635-B3E5-B1772B7B89B5}">
      <dgm:prSet custT="1"/>
      <dgm:spPr/>
      <dgm:t>
        <a:bodyPr/>
        <a:lstStyle/>
        <a:p>
          <a:r>
            <a:rPr lang="en-GB" sz="1500" b="1" i="0" dirty="0"/>
            <a:t>Fine-tuned models </a:t>
          </a:r>
          <a:r>
            <a:rPr lang="en-GB" sz="1400" b="0" i="0" dirty="0"/>
            <a:t>using </a:t>
          </a:r>
          <a:r>
            <a:rPr lang="en-GB" sz="1400" b="0" i="0" dirty="0" err="1"/>
            <a:t>GridSearchCV</a:t>
          </a:r>
          <a:r>
            <a:rPr lang="en-GB" sz="1400" b="0" i="0" dirty="0"/>
            <a:t> for optimal performance.</a:t>
          </a:r>
          <a:endParaRPr lang="en-US" sz="1400" dirty="0"/>
        </a:p>
      </dgm:t>
    </dgm:pt>
    <dgm:pt modelId="{93CA589D-323E-47BA-98D1-5816A98EE4F0}" type="parTrans" cxnId="{2600274D-59DD-4536-BE84-C4EA39637550}">
      <dgm:prSet/>
      <dgm:spPr/>
      <dgm:t>
        <a:bodyPr/>
        <a:lstStyle/>
        <a:p>
          <a:endParaRPr lang="en-US"/>
        </a:p>
      </dgm:t>
    </dgm:pt>
    <dgm:pt modelId="{1538F6A1-7855-46CE-A889-D06485F0AFBB}" type="sibTrans" cxnId="{2600274D-59DD-4536-BE84-C4EA39637550}">
      <dgm:prSet/>
      <dgm:spPr/>
      <dgm:t>
        <a:bodyPr/>
        <a:lstStyle/>
        <a:p>
          <a:endParaRPr lang="en-US"/>
        </a:p>
      </dgm:t>
    </dgm:pt>
    <dgm:pt modelId="{AA2EE12F-987E-4A1A-A1BC-5A4DAF794935}">
      <dgm:prSet custT="1"/>
      <dgm:spPr/>
      <dgm:t>
        <a:bodyPr/>
        <a:lstStyle/>
        <a:p>
          <a:r>
            <a:rPr lang="en-GB" sz="1500" b="1" i="0" dirty="0"/>
            <a:t>Evaluated models </a:t>
          </a:r>
          <a:r>
            <a:rPr lang="en-GB" sz="1400" b="0" i="0" dirty="0"/>
            <a:t>based on accuracy, precision, recall, F1 score, and ROC-AUC metrics.</a:t>
          </a:r>
          <a:endParaRPr lang="en-US" sz="1400" dirty="0"/>
        </a:p>
      </dgm:t>
    </dgm:pt>
    <dgm:pt modelId="{7E2C6917-C443-4C69-80EF-06DF8CB75A50}" type="parTrans" cxnId="{0E5357DE-4F9D-49A0-B4DA-9414C96AEB88}">
      <dgm:prSet/>
      <dgm:spPr/>
      <dgm:t>
        <a:bodyPr/>
        <a:lstStyle/>
        <a:p>
          <a:endParaRPr lang="en-US"/>
        </a:p>
      </dgm:t>
    </dgm:pt>
    <dgm:pt modelId="{B580018A-124C-45B4-A29E-D9EA61006B25}" type="sibTrans" cxnId="{0E5357DE-4F9D-49A0-B4DA-9414C96AEB88}">
      <dgm:prSet/>
      <dgm:spPr/>
      <dgm:t>
        <a:bodyPr/>
        <a:lstStyle/>
        <a:p>
          <a:endParaRPr lang="en-US"/>
        </a:p>
      </dgm:t>
    </dgm:pt>
    <dgm:pt modelId="{AFAF38F1-2F48-420E-8A51-70328A5B9CDE}" type="pres">
      <dgm:prSet presAssocID="{D4256A51-418E-4F74-975E-BA4DA8766B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A1E01F-7526-478F-B93B-D1EE74A366D5}" type="pres">
      <dgm:prSet presAssocID="{4FFD00E0-D323-413F-9EB0-633D36ECF625}" presName="root" presStyleCnt="0"/>
      <dgm:spPr/>
    </dgm:pt>
    <dgm:pt modelId="{1FA03235-26E7-41D3-97B2-53B1F3A3EEBA}" type="pres">
      <dgm:prSet presAssocID="{4FFD00E0-D323-413F-9EB0-633D36ECF625}" presName="rootComposite" presStyleCnt="0"/>
      <dgm:spPr/>
    </dgm:pt>
    <dgm:pt modelId="{829146F5-7870-417D-BAEE-4A205610A39B}" type="pres">
      <dgm:prSet presAssocID="{4FFD00E0-D323-413F-9EB0-633D36ECF625}" presName="rootText" presStyleLbl="node1" presStyleIdx="0" presStyleCnt="4"/>
      <dgm:spPr/>
    </dgm:pt>
    <dgm:pt modelId="{452997B8-AF62-424E-8CFA-E8788BF69CBE}" type="pres">
      <dgm:prSet presAssocID="{4FFD00E0-D323-413F-9EB0-633D36ECF625}" presName="rootConnector" presStyleLbl="node1" presStyleIdx="0" presStyleCnt="4"/>
      <dgm:spPr/>
    </dgm:pt>
    <dgm:pt modelId="{3A840284-A309-46B3-BA21-5D98AD6D6F05}" type="pres">
      <dgm:prSet presAssocID="{4FFD00E0-D323-413F-9EB0-633D36ECF625}" presName="childShape" presStyleCnt="0"/>
      <dgm:spPr/>
    </dgm:pt>
    <dgm:pt modelId="{8E659E67-D260-49BE-B500-22A9235371B8}" type="pres">
      <dgm:prSet presAssocID="{4311B64D-5BE1-4673-8FBD-943B7A6CE3AD}" presName="Name13" presStyleLbl="parChTrans1D2" presStyleIdx="0" presStyleCnt="9"/>
      <dgm:spPr/>
    </dgm:pt>
    <dgm:pt modelId="{95D396F8-6E40-4C67-A6FC-67C39C9091C2}" type="pres">
      <dgm:prSet presAssocID="{7717F680-A9A9-40CC-A457-7FC927E79C24}" presName="childText" presStyleLbl="bgAcc1" presStyleIdx="0" presStyleCnt="9" custScaleY="131406">
        <dgm:presLayoutVars>
          <dgm:bulletEnabled val="1"/>
        </dgm:presLayoutVars>
      </dgm:prSet>
      <dgm:spPr/>
    </dgm:pt>
    <dgm:pt modelId="{770C5A0F-5B08-46DC-833A-0D19A607B9A6}" type="pres">
      <dgm:prSet presAssocID="{B6926A73-999C-4E58-BAE7-6F708407724B}" presName="Name13" presStyleLbl="parChTrans1D2" presStyleIdx="1" presStyleCnt="9"/>
      <dgm:spPr/>
    </dgm:pt>
    <dgm:pt modelId="{177A41AD-6E7B-4E7E-94EB-5C1C445A41ED}" type="pres">
      <dgm:prSet presAssocID="{AA63D2A3-5D93-4630-9BC3-004A61658B25}" presName="childText" presStyleLbl="bgAcc1" presStyleIdx="1" presStyleCnt="9" custScaleY="203149">
        <dgm:presLayoutVars>
          <dgm:bulletEnabled val="1"/>
        </dgm:presLayoutVars>
      </dgm:prSet>
      <dgm:spPr/>
    </dgm:pt>
    <dgm:pt modelId="{D3EE1604-6DB6-4E0E-A135-ED8DD0774B71}" type="pres">
      <dgm:prSet presAssocID="{C312371E-D67F-4294-A7FA-911944F97091}" presName="root" presStyleCnt="0"/>
      <dgm:spPr/>
    </dgm:pt>
    <dgm:pt modelId="{19E72A69-9366-4D25-A9F8-65EB02776610}" type="pres">
      <dgm:prSet presAssocID="{C312371E-D67F-4294-A7FA-911944F97091}" presName="rootComposite" presStyleCnt="0"/>
      <dgm:spPr/>
    </dgm:pt>
    <dgm:pt modelId="{79D9000E-6E15-4D96-A0CF-D7DEB6F3D3BE}" type="pres">
      <dgm:prSet presAssocID="{C312371E-D67F-4294-A7FA-911944F97091}" presName="rootText" presStyleLbl="node1" presStyleIdx="1" presStyleCnt="4"/>
      <dgm:spPr/>
    </dgm:pt>
    <dgm:pt modelId="{4AB44DC5-3A27-4D2C-A5DF-817DFD3A9AAD}" type="pres">
      <dgm:prSet presAssocID="{C312371E-D67F-4294-A7FA-911944F97091}" presName="rootConnector" presStyleLbl="node1" presStyleIdx="1" presStyleCnt="4"/>
      <dgm:spPr/>
    </dgm:pt>
    <dgm:pt modelId="{70C75842-3E1A-468B-9F02-07381CE86A98}" type="pres">
      <dgm:prSet presAssocID="{C312371E-D67F-4294-A7FA-911944F97091}" presName="childShape" presStyleCnt="0"/>
      <dgm:spPr/>
    </dgm:pt>
    <dgm:pt modelId="{E8E0646F-20A6-4D1F-964A-44E424BC37C4}" type="pres">
      <dgm:prSet presAssocID="{A70C2994-131B-4E5B-9058-90D98E391AAE}" presName="Name13" presStyleLbl="parChTrans1D2" presStyleIdx="2" presStyleCnt="9"/>
      <dgm:spPr/>
    </dgm:pt>
    <dgm:pt modelId="{F059FF58-CFF1-4233-A843-3189B392552C}" type="pres">
      <dgm:prSet presAssocID="{F8838F23-F461-42F9-B2A4-C4C5499B6B59}" presName="childText" presStyleLbl="bgAcc1" presStyleIdx="2" presStyleCnt="9" custScaleY="113499">
        <dgm:presLayoutVars>
          <dgm:bulletEnabled val="1"/>
        </dgm:presLayoutVars>
      </dgm:prSet>
      <dgm:spPr/>
    </dgm:pt>
    <dgm:pt modelId="{CD95D41E-95C2-4A70-9A67-00C2A1586225}" type="pres">
      <dgm:prSet presAssocID="{11F79017-D725-4BC7-AE7A-485F3FBC9EB4}" presName="Name13" presStyleLbl="parChTrans1D2" presStyleIdx="3" presStyleCnt="9"/>
      <dgm:spPr/>
    </dgm:pt>
    <dgm:pt modelId="{DBC4FDBE-4001-45C1-BA08-0C9A027D8216}" type="pres">
      <dgm:prSet presAssocID="{8993BBD9-FDD0-4A77-ADFD-6534FC40CB90}" presName="childText" presStyleLbl="bgAcc1" presStyleIdx="3" presStyleCnt="9" custScaleX="95572" custScaleY="171785">
        <dgm:presLayoutVars>
          <dgm:bulletEnabled val="1"/>
        </dgm:presLayoutVars>
      </dgm:prSet>
      <dgm:spPr/>
    </dgm:pt>
    <dgm:pt modelId="{29FA295D-E138-4F84-9702-DA9A7755B6B4}" type="pres">
      <dgm:prSet presAssocID="{D17AB543-B388-4610-AD00-3978EC736AF7}" presName="root" presStyleCnt="0"/>
      <dgm:spPr/>
    </dgm:pt>
    <dgm:pt modelId="{65C9128A-FBA2-4AF6-91C7-CCB2BDA28AAF}" type="pres">
      <dgm:prSet presAssocID="{D17AB543-B388-4610-AD00-3978EC736AF7}" presName="rootComposite" presStyleCnt="0"/>
      <dgm:spPr/>
    </dgm:pt>
    <dgm:pt modelId="{65473E00-AB9D-4D11-8861-A1A99E800822}" type="pres">
      <dgm:prSet presAssocID="{D17AB543-B388-4610-AD00-3978EC736AF7}" presName="rootText" presStyleLbl="node1" presStyleIdx="2" presStyleCnt="4"/>
      <dgm:spPr/>
    </dgm:pt>
    <dgm:pt modelId="{961723BC-D9B8-4B2E-8347-F7DEA7A1F3C4}" type="pres">
      <dgm:prSet presAssocID="{D17AB543-B388-4610-AD00-3978EC736AF7}" presName="rootConnector" presStyleLbl="node1" presStyleIdx="2" presStyleCnt="4"/>
      <dgm:spPr/>
    </dgm:pt>
    <dgm:pt modelId="{8A34F2C7-7A0E-4F66-8898-1ACADBA5EF13}" type="pres">
      <dgm:prSet presAssocID="{D17AB543-B388-4610-AD00-3978EC736AF7}" presName="childShape" presStyleCnt="0"/>
      <dgm:spPr/>
    </dgm:pt>
    <dgm:pt modelId="{F5C16196-D170-4612-A67D-3B6CD4661FF1}" type="pres">
      <dgm:prSet presAssocID="{30C2565F-AE8D-4774-8BF1-B6E77B294F6F}" presName="Name13" presStyleLbl="parChTrans1D2" presStyleIdx="4" presStyleCnt="9"/>
      <dgm:spPr/>
    </dgm:pt>
    <dgm:pt modelId="{F997005C-0B83-48D4-A3E0-C559C1935F7A}" type="pres">
      <dgm:prSet presAssocID="{4A45B8E6-F87B-4B38-A82A-2B15558D91A5}" presName="childText" presStyleLbl="bgAcc1" presStyleIdx="4" presStyleCnt="9" custScaleY="163136">
        <dgm:presLayoutVars>
          <dgm:bulletEnabled val="1"/>
        </dgm:presLayoutVars>
      </dgm:prSet>
      <dgm:spPr/>
    </dgm:pt>
    <dgm:pt modelId="{EEACFB63-DB9C-489A-9A34-B5DEA4BA86E5}" type="pres">
      <dgm:prSet presAssocID="{5FC28A03-2AED-40AE-A7C0-D818D8F1C7FE}" presName="Name13" presStyleLbl="parChTrans1D2" presStyleIdx="5" presStyleCnt="9"/>
      <dgm:spPr/>
    </dgm:pt>
    <dgm:pt modelId="{80C5B76E-25FC-4DBD-88E8-80D9E8EC0323}" type="pres">
      <dgm:prSet presAssocID="{95FC22DA-A4FA-42F7-8C7D-AAB53B500681}" presName="childText" presStyleLbl="bgAcc1" presStyleIdx="5" presStyleCnt="9" custScaleY="172033">
        <dgm:presLayoutVars>
          <dgm:bulletEnabled val="1"/>
        </dgm:presLayoutVars>
      </dgm:prSet>
      <dgm:spPr/>
    </dgm:pt>
    <dgm:pt modelId="{DC177B1E-95ED-4402-A06A-B38F819B03C9}" type="pres">
      <dgm:prSet presAssocID="{68D002D2-6251-45B3-809D-5E33EE672B1B}" presName="root" presStyleCnt="0"/>
      <dgm:spPr/>
    </dgm:pt>
    <dgm:pt modelId="{E93F6E1B-0880-43C9-B78C-A32613FC0CC2}" type="pres">
      <dgm:prSet presAssocID="{68D002D2-6251-45B3-809D-5E33EE672B1B}" presName="rootComposite" presStyleCnt="0"/>
      <dgm:spPr/>
    </dgm:pt>
    <dgm:pt modelId="{34620881-F9D6-4630-A430-821522755504}" type="pres">
      <dgm:prSet presAssocID="{68D002D2-6251-45B3-809D-5E33EE672B1B}" presName="rootText" presStyleLbl="node1" presStyleIdx="3" presStyleCnt="4"/>
      <dgm:spPr/>
    </dgm:pt>
    <dgm:pt modelId="{F8189C32-3340-4DEE-9530-8AD57FD0006A}" type="pres">
      <dgm:prSet presAssocID="{68D002D2-6251-45B3-809D-5E33EE672B1B}" presName="rootConnector" presStyleLbl="node1" presStyleIdx="3" presStyleCnt="4"/>
      <dgm:spPr/>
    </dgm:pt>
    <dgm:pt modelId="{A1924A90-4168-407F-A27E-655AF515A251}" type="pres">
      <dgm:prSet presAssocID="{68D002D2-6251-45B3-809D-5E33EE672B1B}" presName="childShape" presStyleCnt="0"/>
      <dgm:spPr/>
    </dgm:pt>
    <dgm:pt modelId="{4DC04243-2851-4399-8BB8-E732E0118887}" type="pres">
      <dgm:prSet presAssocID="{DCB26E68-A265-42C2-9165-D3BE9BA254E3}" presName="Name13" presStyleLbl="parChTrans1D2" presStyleIdx="6" presStyleCnt="9"/>
      <dgm:spPr/>
    </dgm:pt>
    <dgm:pt modelId="{ACA9643F-D1C9-49AB-8C5C-D73576BF80BF}" type="pres">
      <dgm:prSet presAssocID="{3B622B71-2659-45AF-9413-4052230803FB}" presName="childText" presStyleLbl="bgAcc1" presStyleIdx="6" presStyleCnt="9" custScaleY="126681">
        <dgm:presLayoutVars>
          <dgm:bulletEnabled val="1"/>
        </dgm:presLayoutVars>
      </dgm:prSet>
      <dgm:spPr/>
    </dgm:pt>
    <dgm:pt modelId="{0FC8F750-88DD-4B6F-9E6A-38791D40EF64}" type="pres">
      <dgm:prSet presAssocID="{93CA589D-323E-47BA-98D1-5816A98EE4F0}" presName="Name13" presStyleLbl="parChTrans1D2" presStyleIdx="7" presStyleCnt="9"/>
      <dgm:spPr/>
    </dgm:pt>
    <dgm:pt modelId="{2AF4CB11-3FA8-45B9-81B1-9EE40F1A55D3}" type="pres">
      <dgm:prSet presAssocID="{C5D70E8E-7D45-4635-B3E5-B1772B7B89B5}" presName="childText" presStyleLbl="bgAcc1" presStyleIdx="7" presStyleCnt="9" custScaleY="104248">
        <dgm:presLayoutVars>
          <dgm:bulletEnabled val="1"/>
        </dgm:presLayoutVars>
      </dgm:prSet>
      <dgm:spPr/>
    </dgm:pt>
    <dgm:pt modelId="{26A5EE5B-FD4D-483D-84D4-16AD631B0A44}" type="pres">
      <dgm:prSet presAssocID="{7E2C6917-C443-4C69-80EF-06DF8CB75A50}" presName="Name13" presStyleLbl="parChTrans1D2" presStyleIdx="8" presStyleCnt="9"/>
      <dgm:spPr/>
    </dgm:pt>
    <dgm:pt modelId="{6DD39CAF-CD28-437B-B862-0C039F410929}" type="pres">
      <dgm:prSet presAssocID="{AA2EE12F-987E-4A1A-A1BC-5A4DAF794935}" presName="childText" presStyleLbl="bgAcc1" presStyleIdx="8" presStyleCnt="9" custScaleY="110264">
        <dgm:presLayoutVars>
          <dgm:bulletEnabled val="1"/>
        </dgm:presLayoutVars>
      </dgm:prSet>
      <dgm:spPr/>
    </dgm:pt>
  </dgm:ptLst>
  <dgm:cxnLst>
    <dgm:cxn modelId="{95FE8D07-DA38-4F7F-A558-CAE69733E699}" srcId="{4FFD00E0-D323-413F-9EB0-633D36ECF625}" destId="{AA63D2A3-5D93-4630-9BC3-004A61658B25}" srcOrd="1" destOrd="0" parTransId="{B6926A73-999C-4E58-BAE7-6F708407724B}" sibTransId="{6CC80CAB-BA06-489B-BA57-99907938ABAD}"/>
    <dgm:cxn modelId="{9989FA09-D605-41A3-823B-C33BA3011F37}" srcId="{68D002D2-6251-45B3-809D-5E33EE672B1B}" destId="{3B622B71-2659-45AF-9413-4052230803FB}" srcOrd="0" destOrd="0" parTransId="{DCB26E68-A265-42C2-9165-D3BE9BA254E3}" sibTransId="{8F3F020A-8BF6-40AE-A67F-A362E95765CA}"/>
    <dgm:cxn modelId="{F3490C1A-1C87-425F-B80B-97B82F712F61}" srcId="{4FFD00E0-D323-413F-9EB0-633D36ECF625}" destId="{7717F680-A9A9-40CC-A457-7FC927E79C24}" srcOrd="0" destOrd="0" parTransId="{4311B64D-5BE1-4673-8FBD-943B7A6CE3AD}" sibTransId="{B4616EE8-1271-4D20-B903-E113182FBA20}"/>
    <dgm:cxn modelId="{4ED1A81A-1E10-410B-984E-9B7D9AFDC21D}" type="presOf" srcId="{11F79017-D725-4BC7-AE7A-485F3FBC9EB4}" destId="{CD95D41E-95C2-4A70-9A67-00C2A1586225}" srcOrd="0" destOrd="0" presId="urn:microsoft.com/office/officeart/2005/8/layout/hierarchy3"/>
    <dgm:cxn modelId="{9A9FAE1F-880D-441F-8CFE-8A00DB8BD1CE}" type="presOf" srcId="{93CA589D-323E-47BA-98D1-5816A98EE4F0}" destId="{0FC8F750-88DD-4B6F-9E6A-38791D40EF64}" srcOrd="0" destOrd="0" presId="urn:microsoft.com/office/officeart/2005/8/layout/hierarchy3"/>
    <dgm:cxn modelId="{2BC7992E-C286-45B6-B3FB-4BC2415EDB2B}" type="presOf" srcId="{30C2565F-AE8D-4774-8BF1-B6E77B294F6F}" destId="{F5C16196-D170-4612-A67D-3B6CD4661FF1}" srcOrd="0" destOrd="0" presId="urn:microsoft.com/office/officeart/2005/8/layout/hierarchy3"/>
    <dgm:cxn modelId="{9D1CC240-FAEA-4034-BB67-3727F350D065}" type="presOf" srcId="{95FC22DA-A4FA-42F7-8C7D-AAB53B500681}" destId="{80C5B76E-25FC-4DBD-88E8-80D9E8EC0323}" srcOrd="0" destOrd="0" presId="urn:microsoft.com/office/officeart/2005/8/layout/hierarchy3"/>
    <dgm:cxn modelId="{0BC2F461-773C-4AE8-B02B-DD830560850A}" srcId="{D17AB543-B388-4610-AD00-3978EC736AF7}" destId="{4A45B8E6-F87B-4B38-A82A-2B15558D91A5}" srcOrd="0" destOrd="0" parTransId="{30C2565F-AE8D-4774-8BF1-B6E77B294F6F}" sibTransId="{2407CF93-55B0-4C34-AE48-9E91F79E1949}"/>
    <dgm:cxn modelId="{63484D44-5886-496C-BC39-37C61594AA35}" type="presOf" srcId="{F8838F23-F461-42F9-B2A4-C4C5499B6B59}" destId="{F059FF58-CFF1-4233-A843-3189B392552C}" srcOrd="0" destOrd="0" presId="urn:microsoft.com/office/officeart/2005/8/layout/hierarchy3"/>
    <dgm:cxn modelId="{F874E968-C6F8-49B9-A3A4-76D419AB8358}" type="presOf" srcId="{A70C2994-131B-4E5B-9058-90D98E391AAE}" destId="{E8E0646F-20A6-4D1F-964A-44E424BC37C4}" srcOrd="0" destOrd="0" presId="urn:microsoft.com/office/officeart/2005/8/layout/hierarchy3"/>
    <dgm:cxn modelId="{C161EB6A-EC38-4E59-A98F-C3738135E5ED}" type="presOf" srcId="{C312371E-D67F-4294-A7FA-911944F97091}" destId="{4AB44DC5-3A27-4D2C-A5DF-817DFD3A9AAD}" srcOrd="1" destOrd="0" presId="urn:microsoft.com/office/officeart/2005/8/layout/hierarchy3"/>
    <dgm:cxn modelId="{F76A8B6C-26CD-4DEC-AC59-CDD13AE30307}" type="presOf" srcId="{AA63D2A3-5D93-4630-9BC3-004A61658B25}" destId="{177A41AD-6E7B-4E7E-94EB-5C1C445A41ED}" srcOrd="0" destOrd="0" presId="urn:microsoft.com/office/officeart/2005/8/layout/hierarchy3"/>
    <dgm:cxn modelId="{2600274D-59DD-4536-BE84-C4EA39637550}" srcId="{68D002D2-6251-45B3-809D-5E33EE672B1B}" destId="{C5D70E8E-7D45-4635-B3E5-B1772B7B89B5}" srcOrd="1" destOrd="0" parTransId="{93CA589D-323E-47BA-98D1-5816A98EE4F0}" sibTransId="{1538F6A1-7855-46CE-A889-D06485F0AFBB}"/>
    <dgm:cxn modelId="{561A8F53-56AF-49C3-AF30-C79C6EDF30DB}" type="presOf" srcId="{D17AB543-B388-4610-AD00-3978EC736AF7}" destId="{961723BC-D9B8-4B2E-8347-F7DEA7A1F3C4}" srcOrd="1" destOrd="0" presId="urn:microsoft.com/office/officeart/2005/8/layout/hierarchy3"/>
    <dgm:cxn modelId="{CD5B6957-C5C5-4909-8CB2-A40805CB34D8}" type="presOf" srcId="{4FFD00E0-D323-413F-9EB0-633D36ECF625}" destId="{829146F5-7870-417D-BAEE-4A205610A39B}" srcOrd="0" destOrd="0" presId="urn:microsoft.com/office/officeart/2005/8/layout/hierarchy3"/>
    <dgm:cxn modelId="{DEA84478-A754-4343-8975-21D7BE4A17F9}" type="presOf" srcId="{8993BBD9-FDD0-4A77-ADFD-6534FC40CB90}" destId="{DBC4FDBE-4001-45C1-BA08-0C9A027D8216}" srcOrd="0" destOrd="0" presId="urn:microsoft.com/office/officeart/2005/8/layout/hierarchy3"/>
    <dgm:cxn modelId="{F2EC2A79-68F1-48EC-A477-B0F84577A2C0}" type="presOf" srcId="{B6926A73-999C-4E58-BAE7-6F708407724B}" destId="{770C5A0F-5B08-46DC-833A-0D19A607B9A6}" srcOrd="0" destOrd="0" presId="urn:microsoft.com/office/officeart/2005/8/layout/hierarchy3"/>
    <dgm:cxn modelId="{9F4B255A-8000-4B37-A328-CF5F8207A0C1}" srcId="{D17AB543-B388-4610-AD00-3978EC736AF7}" destId="{95FC22DA-A4FA-42F7-8C7D-AAB53B500681}" srcOrd="1" destOrd="0" parTransId="{5FC28A03-2AED-40AE-A7C0-D818D8F1C7FE}" sibTransId="{4FEC9CE3-DDEA-4285-BF08-E41BFB3668D6}"/>
    <dgm:cxn modelId="{E5ADE580-03DB-4385-880B-2249781FF903}" type="presOf" srcId="{4311B64D-5BE1-4673-8FBD-943B7A6CE3AD}" destId="{8E659E67-D260-49BE-B500-22A9235371B8}" srcOrd="0" destOrd="0" presId="urn:microsoft.com/office/officeart/2005/8/layout/hierarchy3"/>
    <dgm:cxn modelId="{052DE381-3001-4132-A5D4-A977BE04C89B}" type="presOf" srcId="{D17AB543-B388-4610-AD00-3978EC736AF7}" destId="{65473E00-AB9D-4D11-8861-A1A99E800822}" srcOrd="0" destOrd="0" presId="urn:microsoft.com/office/officeart/2005/8/layout/hierarchy3"/>
    <dgm:cxn modelId="{F1024F89-8678-4F98-BF5E-2A8188C1F290}" type="presOf" srcId="{68D002D2-6251-45B3-809D-5E33EE672B1B}" destId="{F8189C32-3340-4DEE-9530-8AD57FD0006A}" srcOrd="1" destOrd="0" presId="urn:microsoft.com/office/officeart/2005/8/layout/hierarchy3"/>
    <dgm:cxn modelId="{FD1EB689-E12B-4C83-92B0-CEFB497BD29B}" srcId="{D4256A51-418E-4F74-975E-BA4DA8766BB8}" destId="{D17AB543-B388-4610-AD00-3978EC736AF7}" srcOrd="2" destOrd="0" parTransId="{30B4B905-EA5B-4A87-9FA0-E66B04385CB3}" sibTransId="{2854730A-6C87-488A-A276-661CD517BF42}"/>
    <dgm:cxn modelId="{BAFCC991-7EA1-4980-9036-89390067D759}" srcId="{D4256A51-418E-4F74-975E-BA4DA8766BB8}" destId="{C312371E-D67F-4294-A7FA-911944F97091}" srcOrd="1" destOrd="0" parTransId="{22003B3C-958D-4D91-98CB-BC9A32EB03F0}" sibTransId="{869DC815-DEA0-4CA6-9541-9DAA7621EA00}"/>
    <dgm:cxn modelId="{767B7B92-78E5-437B-91EE-EDE6315F8C81}" type="presOf" srcId="{DCB26E68-A265-42C2-9165-D3BE9BA254E3}" destId="{4DC04243-2851-4399-8BB8-E732E0118887}" srcOrd="0" destOrd="0" presId="urn:microsoft.com/office/officeart/2005/8/layout/hierarchy3"/>
    <dgm:cxn modelId="{7BCF4EA0-FDDD-45A5-8813-E20E24DF9CE5}" type="presOf" srcId="{C312371E-D67F-4294-A7FA-911944F97091}" destId="{79D9000E-6E15-4D96-A0CF-D7DEB6F3D3BE}" srcOrd="0" destOrd="0" presId="urn:microsoft.com/office/officeart/2005/8/layout/hierarchy3"/>
    <dgm:cxn modelId="{0394A6A8-1BC7-4BF2-90D7-01218FF9DD3B}" type="presOf" srcId="{68D002D2-6251-45B3-809D-5E33EE672B1B}" destId="{34620881-F9D6-4630-A430-821522755504}" srcOrd="0" destOrd="0" presId="urn:microsoft.com/office/officeart/2005/8/layout/hierarchy3"/>
    <dgm:cxn modelId="{AD4105B9-C2A3-467B-A3EA-1826A1ECBA13}" type="presOf" srcId="{D4256A51-418E-4F74-975E-BA4DA8766BB8}" destId="{AFAF38F1-2F48-420E-8A51-70328A5B9CDE}" srcOrd="0" destOrd="0" presId="urn:microsoft.com/office/officeart/2005/8/layout/hierarchy3"/>
    <dgm:cxn modelId="{6DEA16BB-CE36-49B3-867F-07B1224DA94B}" type="presOf" srcId="{7717F680-A9A9-40CC-A457-7FC927E79C24}" destId="{95D396F8-6E40-4C67-A6FC-67C39C9091C2}" srcOrd="0" destOrd="0" presId="urn:microsoft.com/office/officeart/2005/8/layout/hierarchy3"/>
    <dgm:cxn modelId="{0A0704C2-9948-46A3-B2F2-C417666BB599}" type="presOf" srcId="{AA2EE12F-987E-4A1A-A1BC-5A4DAF794935}" destId="{6DD39CAF-CD28-437B-B862-0C039F410929}" srcOrd="0" destOrd="0" presId="urn:microsoft.com/office/officeart/2005/8/layout/hierarchy3"/>
    <dgm:cxn modelId="{656054C2-4164-486D-8F32-FFE26814D00B}" type="presOf" srcId="{4FFD00E0-D323-413F-9EB0-633D36ECF625}" destId="{452997B8-AF62-424E-8CFA-E8788BF69CBE}" srcOrd="1" destOrd="0" presId="urn:microsoft.com/office/officeart/2005/8/layout/hierarchy3"/>
    <dgm:cxn modelId="{DE43AAC2-53AB-481A-BFB4-BDEB3D456FD0}" type="presOf" srcId="{4A45B8E6-F87B-4B38-A82A-2B15558D91A5}" destId="{F997005C-0B83-48D4-A3E0-C559C1935F7A}" srcOrd="0" destOrd="0" presId="urn:microsoft.com/office/officeart/2005/8/layout/hierarchy3"/>
    <dgm:cxn modelId="{3A797ECD-55D7-4CC4-A7CB-0454D4D0017F}" type="presOf" srcId="{5FC28A03-2AED-40AE-A7C0-D818D8F1C7FE}" destId="{EEACFB63-DB9C-489A-9A34-B5DEA4BA86E5}" srcOrd="0" destOrd="0" presId="urn:microsoft.com/office/officeart/2005/8/layout/hierarchy3"/>
    <dgm:cxn modelId="{350A98D2-F8A6-463D-9559-C7D915D77738}" type="presOf" srcId="{7E2C6917-C443-4C69-80EF-06DF8CB75A50}" destId="{26A5EE5B-FD4D-483D-84D4-16AD631B0A44}" srcOrd="0" destOrd="0" presId="urn:microsoft.com/office/officeart/2005/8/layout/hierarchy3"/>
    <dgm:cxn modelId="{0E5357DE-4F9D-49A0-B4DA-9414C96AEB88}" srcId="{68D002D2-6251-45B3-809D-5E33EE672B1B}" destId="{AA2EE12F-987E-4A1A-A1BC-5A4DAF794935}" srcOrd="2" destOrd="0" parTransId="{7E2C6917-C443-4C69-80EF-06DF8CB75A50}" sibTransId="{B580018A-124C-45B4-A29E-D9EA61006B25}"/>
    <dgm:cxn modelId="{D64EB8DF-5E2E-4BB9-A103-D0FFD0954019}" type="presOf" srcId="{3B622B71-2659-45AF-9413-4052230803FB}" destId="{ACA9643F-D1C9-49AB-8C5C-D73576BF80BF}" srcOrd="0" destOrd="0" presId="urn:microsoft.com/office/officeart/2005/8/layout/hierarchy3"/>
    <dgm:cxn modelId="{DEB902E1-3A7E-4167-9F79-4A2A8F3AE689}" srcId="{D4256A51-418E-4F74-975E-BA4DA8766BB8}" destId="{68D002D2-6251-45B3-809D-5E33EE672B1B}" srcOrd="3" destOrd="0" parTransId="{2645A2D5-5154-4467-8194-A3001B58CB28}" sibTransId="{C2735D10-238C-4453-BDD9-817FF9767890}"/>
    <dgm:cxn modelId="{C97859E1-F9AA-434C-9DC2-9069B75A00DD}" srcId="{C312371E-D67F-4294-A7FA-911944F97091}" destId="{F8838F23-F461-42F9-B2A4-C4C5499B6B59}" srcOrd="0" destOrd="0" parTransId="{A70C2994-131B-4E5B-9058-90D98E391AAE}" sibTransId="{4EB5A664-E7AC-445B-9B7B-42273EC1568F}"/>
    <dgm:cxn modelId="{2961A5E8-8B70-4C24-8C18-8D1F2AC67E82}" type="presOf" srcId="{C5D70E8E-7D45-4635-B3E5-B1772B7B89B5}" destId="{2AF4CB11-3FA8-45B9-81B1-9EE40F1A55D3}" srcOrd="0" destOrd="0" presId="urn:microsoft.com/office/officeart/2005/8/layout/hierarchy3"/>
    <dgm:cxn modelId="{E1C93EE9-0EC9-4F22-8C2F-E97E4765391F}" srcId="{C312371E-D67F-4294-A7FA-911944F97091}" destId="{8993BBD9-FDD0-4A77-ADFD-6534FC40CB90}" srcOrd="1" destOrd="0" parTransId="{11F79017-D725-4BC7-AE7A-485F3FBC9EB4}" sibTransId="{8566F90F-22C5-4DB0-BDAF-D0E77810063F}"/>
    <dgm:cxn modelId="{3F9A13F0-EFE5-480C-8A6C-7C64F4242E68}" srcId="{D4256A51-418E-4F74-975E-BA4DA8766BB8}" destId="{4FFD00E0-D323-413F-9EB0-633D36ECF625}" srcOrd="0" destOrd="0" parTransId="{8EAFB69B-7109-4D8B-9CF0-E07A14C63899}" sibTransId="{65F01DA1-09C8-4F1C-B443-F62F3A1BA691}"/>
    <dgm:cxn modelId="{926E852E-1499-44C4-B6EE-F2588CB53693}" type="presParOf" srcId="{AFAF38F1-2F48-420E-8A51-70328A5B9CDE}" destId="{86A1E01F-7526-478F-B93B-D1EE74A366D5}" srcOrd="0" destOrd="0" presId="urn:microsoft.com/office/officeart/2005/8/layout/hierarchy3"/>
    <dgm:cxn modelId="{8447175B-C61A-4B7A-A47A-7F5436063D86}" type="presParOf" srcId="{86A1E01F-7526-478F-B93B-D1EE74A366D5}" destId="{1FA03235-26E7-41D3-97B2-53B1F3A3EEBA}" srcOrd="0" destOrd="0" presId="urn:microsoft.com/office/officeart/2005/8/layout/hierarchy3"/>
    <dgm:cxn modelId="{865B318F-482B-433F-B326-0DB293061A2B}" type="presParOf" srcId="{1FA03235-26E7-41D3-97B2-53B1F3A3EEBA}" destId="{829146F5-7870-417D-BAEE-4A205610A39B}" srcOrd="0" destOrd="0" presId="urn:microsoft.com/office/officeart/2005/8/layout/hierarchy3"/>
    <dgm:cxn modelId="{5408C8ED-06A9-4AF0-AC96-759FAB09693C}" type="presParOf" srcId="{1FA03235-26E7-41D3-97B2-53B1F3A3EEBA}" destId="{452997B8-AF62-424E-8CFA-E8788BF69CBE}" srcOrd="1" destOrd="0" presId="urn:microsoft.com/office/officeart/2005/8/layout/hierarchy3"/>
    <dgm:cxn modelId="{ED5864BB-4375-4BA2-8F72-304207E86E74}" type="presParOf" srcId="{86A1E01F-7526-478F-B93B-D1EE74A366D5}" destId="{3A840284-A309-46B3-BA21-5D98AD6D6F05}" srcOrd="1" destOrd="0" presId="urn:microsoft.com/office/officeart/2005/8/layout/hierarchy3"/>
    <dgm:cxn modelId="{3E9F8C52-B67C-472E-B7ED-1F82813336D0}" type="presParOf" srcId="{3A840284-A309-46B3-BA21-5D98AD6D6F05}" destId="{8E659E67-D260-49BE-B500-22A9235371B8}" srcOrd="0" destOrd="0" presId="urn:microsoft.com/office/officeart/2005/8/layout/hierarchy3"/>
    <dgm:cxn modelId="{0D6CE44F-7774-44B9-A0E3-78ED76794AC2}" type="presParOf" srcId="{3A840284-A309-46B3-BA21-5D98AD6D6F05}" destId="{95D396F8-6E40-4C67-A6FC-67C39C9091C2}" srcOrd="1" destOrd="0" presId="urn:microsoft.com/office/officeart/2005/8/layout/hierarchy3"/>
    <dgm:cxn modelId="{444AFADA-D3C0-4446-AF59-2F1B14906126}" type="presParOf" srcId="{3A840284-A309-46B3-BA21-5D98AD6D6F05}" destId="{770C5A0F-5B08-46DC-833A-0D19A607B9A6}" srcOrd="2" destOrd="0" presId="urn:microsoft.com/office/officeart/2005/8/layout/hierarchy3"/>
    <dgm:cxn modelId="{D04FBFFF-6543-4C8A-A925-D077A95BF765}" type="presParOf" srcId="{3A840284-A309-46B3-BA21-5D98AD6D6F05}" destId="{177A41AD-6E7B-4E7E-94EB-5C1C445A41ED}" srcOrd="3" destOrd="0" presId="urn:microsoft.com/office/officeart/2005/8/layout/hierarchy3"/>
    <dgm:cxn modelId="{D4E6B876-7D22-4832-BF45-5ACE2E616A00}" type="presParOf" srcId="{AFAF38F1-2F48-420E-8A51-70328A5B9CDE}" destId="{D3EE1604-6DB6-4E0E-A135-ED8DD0774B71}" srcOrd="1" destOrd="0" presId="urn:microsoft.com/office/officeart/2005/8/layout/hierarchy3"/>
    <dgm:cxn modelId="{33CCCE23-738E-47B2-8587-590FA40A776C}" type="presParOf" srcId="{D3EE1604-6DB6-4E0E-A135-ED8DD0774B71}" destId="{19E72A69-9366-4D25-A9F8-65EB02776610}" srcOrd="0" destOrd="0" presId="urn:microsoft.com/office/officeart/2005/8/layout/hierarchy3"/>
    <dgm:cxn modelId="{B3756D0A-B3F0-4C89-9F05-8CC545524A1F}" type="presParOf" srcId="{19E72A69-9366-4D25-A9F8-65EB02776610}" destId="{79D9000E-6E15-4D96-A0CF-D7DEB6F3D3BE}" srcOrd="0" destOrd="0" presId="urn:microsoft.com/office/officeart/2005/8/layout/hierarchy3"/>
    <dgm:cxn modelId="{083CFC7D-BFAC-45A7-BD3F-2137B586D7C4}" type="presParOf" srcId="{19E72A69-9366-4D25-A9F8-65EB02776610}" destId="{4AB44DC5-3A27-4D2C-A5DF-817DFD3A9AAD}" srcOrd="1" destOrd="0" presId="urn:microsoft.com/office/officeart/2005/8/layout/hierarchy3"/>
    <dgm:cxn modelId="{A317BFB3-3F16-433B-98EA-94C84C0163F6}" type="presParOf" srcId="{D3EE1604-6DB6-4E0E-A135-ED8DD0774B71}" destId="{70C75842-3E1A-468B-9F02-07381CE86A98}" srcOrd="1" destOrd="0" presId="urn:microsoft.com/office/officeart/2005/8/layout/hierarchy3"/>
    <dgm:cxn modelId="{7AE6F7B7-B0C0-497E-A876-47F16862906B}" type="presParOf" srcId="{70C75842-3E1A-468B-9F02-07381CE86A98}" destId="{E8E0646F-20A6-4D1F-964A-44E424BC37C4}" srcOrd="0" destOrd="0" presId="urn:microsoft.com/office/officeart/2005/8/layout/hierarchy3"/>
    <dgm:cxn modelId="{C807AC7D-08AC-4285-A547-8B35FEF0694E}" type="presParOf" srcId="{70C75842-3E1A-468B-9F02-07381CE86A98}" destId="{F059FF58-CFF1-4233-A843-3189B392552C}" srcOrd="1" destOrd="0" presId="urn:microsoft.com/office/officeart/2005/8/layout/hierarchy3"/>
    <dgm:cxn modelId="{1AA1BAC9-F713-4ADD-8B89-974FC2C64526}" type="presParOf" srcId="{70C75842-3E1A-468B-9F02-07381CE86A98}" destId="{CD95D41E-95C2-4A70-9A67-00C2A1586225}" srcOrd="2" destOrd="0" presId="urn:microsoft.com/office/officeart/2005/8/layout/hierarchy3"/>
    <dgm:cxn modelId="{359A0E17-4498-4FCA-8FB2-8A4B2E7001CB}" type="presParOf" srcId="{70C75842-3E1A-468B-9F02-07381CE86A98}" destId="{DBC4FDBE-4001-45C1-BA08-0C9A027D8216}" srcOrd="3" destOrd="0" presId="urn:microsoft.com/office/officeart/2005/8/layout/hierarchy3"/>
    <dgm:cxn modelId="{BF719444-E446-4E84-BEEE-967C1F098C7F}" type="presParOf" srcId="{AFAF38F1-2F48-420E-8A51-70328A5B9CDE}" destId="{29FA295D-E138-4F84-9702-DA9A7755B6B4}" srcOrd="2" destOrd="0" presId="urn:microsoft.com/office/officeart/2005/8/layout/hierarchy3"/>
    <dgm:cxn modelId="{7F6BFD7C-B3D6-4ABD-9904-1EE13EBFB4B4}" type="presParOf" srcId="{29FA295D-E138-4F84-9702-DA9A7755B6B4}" destId="{65C9128A-FBA2-4AF6-91C7-CCB2BDA28AAF}" srcOrd="0" destOrd="0" presId="urn:microsoft.com/office/officeart/2005/8/layout/hierarchy3"/>
    <dgm:cxn modelId="{81EF0A5A-CDBA-4E18-87E2-5205BE0D4BA3}" type="presParOf" srcId="{65C9128A-FBA2-4AF6-91C7-CCB2BDA28AAF}" destId="{65473E00-AB9D-4D11-8861-A1A99E800822}" srcOrd="0" destOrd="0" presId="urn:microsoft.com/office/officeart/2005/8/layout/hierarchy3"/>
    <dgm:cxn modelId="{4F57672D-894E-4C44-871A-86250C5D1694}" type="presParOf" srcId="{65C9128A-FBA2-4AF6-91C7-CCB2BDA28AAF}" destId="{961723BC-D9B8-4B2E-8347-F7DEA7A1F3C4}" srcOrd="1" destOrd="0" presId="urn:microsoft.com/office/officeart/2005/8/layout/hierarchy3"/>
    <dgm:cxn modelId="{6DC68BA7-9255-4DDD-B456-B78EA94E8BD4}" type="presParOf" srcId="{29FA295D-E138-4F84-9702-DA9A7755B6B4}" destId="{8A34F2C7-7A0E-4F66-8898-1ACADBA5EF13}" srcOrd="1" destOrd="0" presId="urn:microsoft.com/office/officeart/2005/8/layout/hierarchy3"/>
    <dgm:cxn modelId="{76867D8D-47E1-4151-8F64-2976BDA104A5}" type="presParOf" srcId="{8A34F2C7-7A0E-4F66-8898-1ACADBA5EF13}" destId="{F5C16196-D170-4612-A67D-3B6CD4661FF1}" srcOrd="0" destOrd="0" presId="urn:microsoft.com/office/officeart/2005/8/layout/hierarchy3"/>
    <dgm:cxn modelId="{65B8579F-1063-490E-9F5F-9749CE76431E}" type="presParOf" srcId="{8A34F2C7-7A0E-4F66-8898-1ACADBA5EF13}" destId="{F997005C-0B83-48D4-A3E0-C559C1935F7A}" srcOrd="1" destOrd="0" presId="urn:microsoft.com/office/officeart/2005/8/layout/hierarchy3"/>
    <dgm:cxn modelId="{19224D7C-117B-43F5-BEA0-441D7A591BDC}" type="presParOf" srcId="{8A34F2C7-7A0E-4F66-8898-1ACADBA5EF13}" destId="{EEACFB63-DB9C-489A-9A34-B5DEA4BA86E5}" srcOrd="2" destOrd="0" presId="urn:microsoft.com/office/officeart/2005/8/layout/hierarchy3"/>
    <dgm:cxn modelId="{DA0D4CFC-96F0-4935-B37E-0F8E4964FA25}" type="presParOf" srcId="{8A34F2C7-7A0E-4F66-8898-1ACADBA5EF13}" destId="{80C5B76E-25FC-4DBD-88E8-80D9E8EC0323}" srcOrd="3" destOrd="0" presId="urn:microsoft.com/office/officeart/2005/8/layout/hierarchy3"/>
    <dgm:cxn modelId="{3A4627CB-3D53-437F-AF8A-76158AC03AC4}" type="presParOf" srcId="{AFAF38F1-2F48-420E-8A51-70328A5B9CDE}" destId="{DC177B1E-95ED-4402-A06A-B38F819B03C9}" srcOrd="3" destOrd="0" presId="urn:microsoft.com/office/officeart/2005/8/layout/hierarchy3"/>
    <dgm:cxn modelId="{E5A54F45-6F86-44EA-A0A7-1230826D2F18}" type="presParOf" srcId="{DC177B1E-95ED-4402-A06A-B38F819B03C9}" destId="{E93F6E1B-0880-43C9-B78C-A32613FC0CC2}" srcOrd="0" destOrd="0" presId="urn:microsoft.com/office/officeart/2005/8/layout/hierarchy3"/>
    <dgm:cxn modelId="{13DD5610-79BB-4D44-83F1-E56E7BC9304A}" type="presParOf" srcId="{E93F6E1B-0880-43C9-B78C-A32613FC0CC2}" destId="{34620881-F9D6-4630-A430-821522755504}" srcOrd="0" destOrd="0" presId="urn:microsoft.com/office/officeart/2005/8/layout/hierarchy3"/>
    <dgm:cxn modelId="{482FAB4D-AFFB-4D30-9CFB-1850A767F2FA}" type="presParOf" srcId="{E93F6E1B-0880-43C9-B78C-A32613FC0CC2}" destId="{F8189C32-3340-4DEE-9530-8AD57FD0006A}" srcOrd="1" destOrd="0" presId="urn:microsoft.com/office/officeart/2005/8/layout/hierarchy3"/>
    <dgm:cxn modelId="{6A12C467-CD31-44DB-954E-0E6EC72EB892}" type="presParOf" srcId="{DC177B1E-95ED-4402-A06A-B38F819B03C9}" destId="{A1924A90-4168-407F-A27E-655AF515A251}" srcOrd="1" destOrd="0" presId="urn:microsoft.com/office/officeart/2005/8/layout/hierarchy3"/>
    <dgm:cxn modelId="{3DF8D9F3-8A3D-4B9B-8ABF-F3CE5E382585}" type="presParOf" srcId="{A1924A90-4168-407F-A27E-655AF515A251}" destId="{4DC04243-2851-4399-8BB8-E732E0118887}" srcOrd="0" destOrd="0" presId="urn:microsoft.com/office/officeart/2005/8/layout/hierarchy3"/>
    <dgm:cxn modelId="{7E0976D4-7B09-405E-ACF1-C4A53E5649B0}" type="presParOf" srcId="{A1924A90-4168-407F-A27E-655AF515A251}" destId="{ACA9643F-D1C9-49AB-8C5C-D73576BF80BF}" srcOrd="1" destOrd="0" presId="urn:microsoft.com/office/officeart/2005/8/layout/hierarchy3"/>
    <dgm:cxn modelId="{731D8975-B297-45CD-A520-B501DC1AFA9B}" type="presParOf" srcId="{A1924A90-4168-407F-A27E-655AF515A251}" destId="{0FC8F750-88DD-4B6F-9E6A-38791D40EF64}" srcOrd="2" destOrd="0" presId="urn:microsoft.com/office/officeart/2005/8/layout/hierarchy3"/>
    <dgm:cxn modelId="{127DCA52-86DD-4DD3-8E05-F11F8A34E13D}" type="presParOf" srcId="{A1924A90-4168-407F-A27E-655AF515A251}" destId="{2AF4CB11-3FA8-45B9-81B1-9EE40F1A55D3}" srcOrd="3" destOrd="0" presId="urn:microsoft.com/office/officeart/2005/8/layout/hierarchy3"/>
    <dgm:cxn modelId="{94BFF4B5-18BA-4CD4-AF61-AFFA6DECFAA5}" type="presParOf" srcId="{A1924A90-4168-407F-A27E-655AF515A251}" destId="{26A5EE5B-FD4D-483D-84D4-16AD631B0A44}" srcOrd="4" destOrd="0" presId="urn:microsoft.com/office/officeart/2005/8/layout/hierarchy3"/>
    <dgm:cxn modelId="{046D9E78-4D81-4289-8B54-28A73B59414A}" type="presParOf" srcId="{A1924A90-4168-407F-A27E-655AF515A251}" destId="{6DD39CAF-CD28-437B-B862-0C039F41092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EC38E-E19A-484F-BC8F-7EF5996942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581A10-5603-4B82-8026-9A376F69CFA7}">
      <dgm:prSet custT="1"/>
      <dgm:spPr>
        <a:solidFill>
          <a:srgbClr val="1F77B4"/>
        </a:solidFill>
      </dgm:spPr>
      <dgm:t>
        <a:bodyPr/>
        <a:lstStyle/>
        <a:p>
          <a:r>
            <a:rPr lang="en-GB" sz="1600" b="1" i="0" dirty="0"/>
            <a:t>Model Findings</a:t>
          </a:r>
          <a:endParaRPr lang="en-US" sz="1600" dirty="0"/>
        </a:p>
      </dgm:t>
    </dgm:pt>
    <dgm:pt modelId="{3458DF9B-3817-4B27-B2AE-F13824D1E2A1}" type="parTrans" cxnId="{47E5FA47-C6DB-4398-BE47-44FF22D27DD9}">
      <dgm:prSet/>
      <dgm:spPr/>
      <dgm:t>
        <a:bodyPr/>
        <a:lstStyle/>
        <a:p>
          <a:endParaRPr lang="en-US"/>
        </a:p>
      </dgm:t>
    </dgm:pt>
    <dgm:pt modelId="{0DE16F25-C335-4C97-9C5B-034D847112C4}" type="sibTrans" cxnId="{47E5FA47-C6DB-4398-BE47-44FF22D27DD9}">
      <dgm:prSet/>
      <dgm:spPr/>
      <dgm:t>
        <a:bodyPr/>
        <a:lstStyle/>
        <a:p>
          <a:endParaRPr lang="en-US"/>
        </a:p>
      </dgm:t>
    </dgm:pt>
    <dgm:pt modelId="{FA395EDB-0AB5-4AF0-9B50-B787143E12D2}">
      <dgm:prSet custT="1"/>
      <dgm:spPr/>
      <dgm:t>
        <a:bodyPr/>
        <a:lstStyle/>
        <a:p>
          <a:r>
            <a:rPr lang="en-GB" sz="1400" i="0" dirty="0"/>
            <a:t>The </a:t>
          </a:r>
          <a:r>
            <a:rPr lang="en-GB" sz="1500" b="1" i="0" dirty="0"/>
            <a:t>Random Forest model </a:t>
          </a:r>
          <a:r>
            <a:rPr lang="en-GB" sz="1400" b="0" i="0" dirty="0"/>
            <a:t>emerged</a:t>
          </a:r>
          <a:r>
            <a:rPr lang="en-GB" sz="1400" i="0" dirty="0"/>
            <a:t> as the </a:t>
          </a:r>
          <a:r>
            <a:rPr lang="en-GB" sz="1500" b="1" i="0" dirty="0"/>
            <a:t>most effective</a:t>
          </a:r>
          <a:r>
            <a:rPr lang="en-GB" sz="1400" i="0" dirty="0"/>
            <a:t>, balancing accuracy and interpretability.</a:t>
          </a:r>
          <a:endParaRPr lang="en-US" sz="1400" dirty="0"/>
        </a:p>
      </dgm:t>
    </dgm:pt>
    <dgm:pt modelId="{1165B728-8446-48EE-8551-D0B2F6A9F122}" type="parTrans" cxnId="{172CC88A-7BD5-4B5E-AEEC-6B3F29E002B7}">
      <dgm:prSet/>
      <dgm:spPr/>
      <dgm:t>
        <a:bodyPr/>
        <a:lstStyle/>
        <a:p>
          <a:endParaRPr lang="en-US"/>
        </a:p>
      </dgm:t>
    </dgm:pt>
    <dgm:pt modelId="{5F1FFFF3-654E-4C8E-AE57-70392CC4061A}" type="sibTrans" cxnId="{172CC88A-7BD5-4B5E-AEEC-6B3F29E002B7}">
      <dgm:prSet/>
      <dgm:spPr/>
      <dgm:t>
        <a:bodyPr/>
        <a:lstStyle/>
        <a:p>
          <a:endParaRPr lang="en-US"/>
        </a:p>
      </dgm:t>
    </dgm:pt>
    <dgm:pt modelId="{C93C1DD2-81A8-4C09-A87F-3E55B6EDC9CC}">
      <dgm:prSet custT="1"/>
      <dgm:spPr>
        <a:solidFill>
          <a:srgbClr val="1F77B4"/>
        </a:solidFill>
      </dgm:spPr>
      <dgm:t>
        <a:bodyPr/>
        <a:lstStyle/>
        <a:p>
          <a:r>
            <a:rPr lang="en-GB" sz="1600" b="1" i="0" dirty="0"/>
            <a:t>High-Level Summary</a:t>
          </a:r>
          <a:endParaRPr lang="en-US" sz="1600" dirty="0"/>
        </a:p>
      </dgm:t>
    </dgm:pt>
    <dgm:pt modelId="{60704F87-E81C-4BA4-A0AA-E443369686A0}" type="parTrans" cxnId="{2E26AA40-BA61-499D-B9F4-1411C95965A8}">
      <dgm:prSet/>
      <dgm:spPr/>
      <dgm:t>
        <a:bodyPr/>
        <a:lstStyle/>
        <a:p>
          <a:endParaRPr lang="en-US"/>
        </a:p>
      </dgm:t>
    </dgm:pt>
    <dgm:pt modelId="{BECE901C-61FF-4CE9-9D26-16E04EC6E99D}" type="sibTrans" cxnId="{2E26AA40-BA61-499D-B9F4-1411C95965A8}">
      <dgm:prSet/>
      <dgm:spPr/>
      <dgm:t>
        <a:bodyPr/>
        <a:lstStyle/>
        <a:p>
          <a:endParaRPr lang="en-US"/>
        </a:p>
      </dgm:t>
    </dgm:pt>
    <dgm:pt modelId="{196B1A5F-0AE7-4C5E-931E-0D25DF3AB685}">
      <dgm:prSet custT="1"/>
      <dgm:spPr>
        <a:solidFill>
          <a:srgbClr val="1F77B4"/>
        </a:solidFill>
      </dgm:spPr>
      <dgm:t>
        <a:bodyPr/>
        <a:lstStyle/>
        <a:p>
          <a:r>
            <a:rPr lang="en-GB" sz="1600" b="1" i="0" dirty="0"/>
            <a:t>Model Accuracy</a:t>
          </a:r>
          <a:endParaRPr lang="en-US" sz="1600" dirty="0"/>
        </a:p>
      </dgm:t>
    </dgm:pt>
    <dgm:pt modelId="{BA604714-762A-42FE-A515-DBD8007C9990}" type="parTrans" cxnId="{851C1E0A-463D-4B49-B1A8-9A1547F2C6C4}">
      <dgm:prSet/>
      <dgm:spPr/>
      <dgm:t>
        <a:bodyPr/>
        <a:lstStyle/>
        <a:p>
          <a:endParaRPr lang="en-US"/>
        </a:p>
      </dgm:t>
    </dgm:pt>
    <dgm:pt modelId="{0C92BA8A-8125-4DE8-87FE-DA651E6CEAA3}" type="sibTrans" cxnId="{851C1E0A-463D-4B49-B1A8-9A1547F2C6C4}">
      <dgm:prSet/>
      <dgm:spPr/>
      <dgm:t>
        <a:bodyPr/>
        <a:lstStyle/>
        <a:p>
          <a:endParaRPr lang="en-US"/>
        </a:p>
      </dgm:t>
    </dgm:pt>
    <dgm:pt modelId="{756739E7-4EB3-4D4A-8056-1DB3C0E9B323}">
      <dgm:prSet custT="1"/>
      <dgm:spPr/>
      <dgm:t>
        <a:bodyPr/>
        <a:lstStyle/>
        <a:p>
          <a:r>
            <a:rPr lang="en-GB" sz="1400" b="0" i="0" dirty="0"/>
            <a:t>Our model achieves a </a:t>
          </a:r>
          <a:r>
            <a:rPr lang="en-GB" sz="1500" b="1" i="0" dirty="0"/>
            <a:t>high accuracy rate</a:t>
          </a:r>
          <a:r>
            <a:rPr lang="en-GB" sz="1400" b="0" i="0" dirty="0"/>
            <a:t>, indicating a strong alignment between predicted outcomes and actual data.</a:t>
          </a:r>
          <a:endParaRPr lang="en-US" sz="1400" dirty="0"/>
        </a:p>
      </dgm:t>
    </dgm:pt>
    <dgm:pt modelId="{8E874F93-EB6D-40D8-85B4-168FE1777D03}" type="parTrans" cxnId="{4A4DC147-9999-43C1-BF61-E85772FFB486}">
      <dgm:prSet/>
      <dgm:spPr/>
      <dgm:t>
        <a:bodyPr/>
        <a:lstStyle/>
        <a:p>
          <a:endParaRPr lang="en-US"/>
        </a:p>
      </dgm:t>
    </dgm:pt>
    <dgm:pt modelId="{7D666126-27C9-4391-8F9A-BE23EDFAA910}" type="sibTrans" cxnId="{4A4DC147-9999-43C1-BF61-E85772FFB486}">
      <dgm:prSet/>
      <dgm:spPr/>
      <dgm:t>
        <a:bodyPr/>
        <a:lstStyle/>
        <a:p>
          <a:endParaRPr lang="en-US"/>
        </a:p>
      </dgm:t>
    </dgm:pt>
    <dgm:pt modelId="{F3C27ED3-E3BA-4F4E-AF92-52ABFA3A3974}">
      <dgm:prSet custT="1"/>
      <dgm:spPr/>
      <dgm:t>
        <a:bodyPr/>
        <a:lstStyle/>
        <a:p>
          <a:r>
            <a:rPr lang="en-GB" sz="1400" b="0" i="0" dirty="0"/>
            <a:t>The </a:t>
          </a:r>
          <a:r>
            <a:rPr lang="en-GB" sz="1400" b="1" i="0" dirty="0"/>
            <a:t>confusion matrix</a:t>
          </a:r>
          <a:r>
            <a:rPr lang="en-GB" sz="1400" b="0" i="0" dirty="0"/>
            <a:t> shows a significant number of true positives and true negatives, with very few false positives and false negatives, reflecting the model's reliability.</a:t>
          </a:r>
          <a:endParaRPr lang="en-US" sz="1400" dirty="0"/>
        </a:p>
      </dgm:t>
    </dgm:pt>
    <dgm:pt modelId="{E5ADD1BA-3205-4762-99AB-210D0D10EAED}" type="parTrans" cxnId="{78C2DD85-D854-44D7-B4EE-B5547264582B}">
      <dgm:prSet/>
      <dgm:spPr/>
      <dgm:t>
        <a:bodyPr/>
        <a:lstStyle/>
        <a:p>
          <a:endParaRPr lang="en-US"/>
        </a:p>
      </dgm:t>
    </dgm:pt>
    <dgm:pt modelId="{DE06BB8B-5C74-45D2-81DD-2799BD34CEC2}" type="sibTrans" cxnId="{78C2DD85-D854-44D7-B4EE-B5547264582B}">
      <dgm:prSet/>
      <dgm:spPr/>
      <dgm:t>
        <a:bodyPr/>
        <a:lstStyle/>
        <a:p>
          <a:endParaRPr lang="en-US"/>
        </a:p>
      </dgm:t>
    </dgm:pt>
    <dgm:pt modelId="{B04A7BC3-4972-40F3-A6B5-76EF925D1B8F}">
      <dgm:prSet custT="1"/>
      <dgm:spPr/>
      <dgm:t>
        <a:bodyPr/>
        <a:lstStyle/>
        <a:p>
          <a:r>
            <a:rPr lang="en-GB" sz="1400" b="0" i="0" dirty="0"/>
            <a:t>Our predictive model showcases </a:t>
          </a:r>
          <a:r>
            <a:rPr lang="en-GB" sz="1500" b="1" i="0" dirty="0"/>
            <a:t>excellent performance in forecasting employee turnover</a:t>
          </a:r>
          <a:r>
            <a:rPr lang="en-GB" sz="1400" b="0" i="0" dirty="0"/>
            <a:t>. It serves as a strategic tool for pre-empting attrition and crafting retention strategies.</a:t>
          </a:r>
          <a:endParaRPr lang="en-US" sz="1400" dirty="0"/>
        </a:p>
      </dgm:t>
    </dgm:pt>
    <dgm:pt modelId="{A97EFBE5-869D-4666-B4AF-CF7993ED8160}" type="parTrans" cxnId="{75DC32CB-8A61-4534-BA24-7EE184F1A741}">
      <dgm:prSet/>
      <dgm:spPr/>
      <dgm:t>
        <a:bodyPr/>
        <a:lstStyle/>
        <a:p>
          <a:endParaRPr lang="en-US"/>
        </a:p>
      </dgm:t>
    </dgm:pt>
    <dgm:pt modelId="{316217EA-F377-451F-B732-FE886C031287}" type="sibTrans" cxnId="{75DC32CB-8A61-4534-BA24-7EE184F1A741}">
      <dgm:prSet/>
      <dgm:spPr/>
      <dgm:t>
        <a:bodyPr/>
        <a:lstStyle/>
        <a:p>
          <a:endParaRPr lang="en-US"/>
        </a:p>
      </dgm:t>
    </dgm:pt>
    <dgm:pt modelId="{DDACFE35-F442-45FD-9C6F-8CF16662B2E7}" type="pres">
      <dgm:prSet presAssocID="{FA1EC38E-E19A-484F-BC8F-7EF599694245}" presName="linear" presStyleCnt="0">
        <dgm:presLayoutVars>
          <dgm:dir/>
          <dgm:animLvl val="lvl"/>
          <dgm:resizeHandles val="exact"/>
        </dgm:presLayoutVars>
      </dgm:prSet>
      <dgm:spPr/>
    </dgm:pt>
    <dgm:pt modelId="{36EF1962-CAE1-462C-9C3B-79EFBBBC136C}" type="pres">
      <dgm:prSet presAssocID="{6E581A10-5603-4B82-8026-9A376F69CFA7}" presName="parentLin" presStyleCnt="0"/>
      <dgm:spPr/>
    </dgm:pt>
    <dgm:pt modelId="{C7DEC775-8DD6-4F78-AC91-F52AE049C349}" type="pres">
      <dgm:prSet presAssocID="{6E581A10-5603-4B82-8026-9A376F69CFA7}" presName="parentLeftMargin" presStyleLbl="node1" presStyleIdx="0" presStyleCnt="3"/>
      <dgm:spPr/>
    </dgm:pt>
    <dgm:pt modelId="{DE851524-45BC-4408-8F33-552EBEDB3ED3}" type="pres">
      <dgm:prSet presAssocID="{6E581A10-5603-4B82-8026-9A376F69CFA7}" presName="parentText" presStyleLbl="node1" presStyleIdx="0" presStyleCnt="3" custFlipHor="1" custScaleX="28352">
        <dgm:presLayoutVars>
          <dgm:chMax val="0"/>
          <dgm:bulletEnabled val="1"/>
        </dgm:presLayoutVars>
      </dgm:prSet>
      <dgm:spPr/>
    </dgm:pt>
    <dgm:pt modelId="{3AD46D96-632E-4EFD-B08C-FD5D598F6400}" type="pres">
      <dgm:prSet presAssocID="{6E581A10-5603-4B82-8026-9A376F69CFA7}" presName="negativeSpace" presStyleCnt="0"/>
      <dgm:spPr/>
    </dgm:pt>
    <dgm:pt modelId="{EE62CE72-7BE0-4C8A-B38C-C4A707530510}" type="pres">
      <dgm:prSet presAssocID="{6E581A10-5603-4B82-8026-9A376F69CFA7}" presName="childText" presStyleLbl="conFgAcc1" presStyleIdx="0" presStyleCnt="3" custScaleX="100000">
        <dgm:presLayoutVars>
          <dgm:bulletEnabled val="1"/>
        </dgm:presLayoutVars>
      </dgm:prSet>
      <dgm:spPr/>
    </dgm:pt>
    <dgm:pt modelId="{256DEC7A-4FA2-48C4-8356-A3AFA60D037F}" type="pres">
      <dgm:prSet presAssocID="{0DE16F25-C335-4C97-9C5B-034D847112C4}" presName="spaceBetweenRectangles" presStyleCnt="0"/>
      <dgm:spPr/>
    </dgm:pt>
    <dgm:pt modelId="{39B6B300-CEB8-4596-AF12-04307E0FDED2}" type="pres">
      <dgm:prSet presAssocID="{C93C1DD2-81A8-4C09-A87F-3E55B6EDC9CC}" presName="parentLin" presStyleCnt="0"/>
      <dgm:spPr/>
    </dgm:pt>
    <dgm:pt modelId="{839C546C-55A6-44CD-BBE3-D3173E93CFA9}" type="pres">
      <dgm:prSet presAssocID="{C93C1DD2-81A8-4C09-A87F-3E55B6EDC9CC}" presName="parentLeftMargin" presStyleLbl="node1" presStyleIdx="0" presStyleCnt="3"/>
      <dgm:spPr/>
    </dgm:pt>
    <dgm:pt modelId="{44F32BCA-5184-41B8-BA22-BF521978AF3A}" type="pres">
      <dgm:prSet presAssocID="{C93C1DD2-81A8-4C09-A87F-3E55B6EDC9CC}" presName="parentText" presStyleLbl="node1" presStyleIdx="1" presStyleCnt="3" custFlipHor="1" custScaleX="35111">
        <dgm:presLayoutVars>
          <dgm:chMax val="0"/>
          <dgm:bulletEnabled val="1"/>
        </dgm:presLayoutVars>
      </dgm:prSet>
      <dgm:spPr/>
    </dgm:pt>
    <dgm:pt modelId="{AAE9CBF4-7E8B-40D5-8431-8E819E77063B}" type="pres">
      <dgm:prSet presAssocID="{C93C1DD2-81A8-4C09-A87F-3E55B6EDC9CC}" presName="negativeSpace" presStyleCnt="0"/>
      <dgm:spPr/>
    </dgm:pt>
    <dgm:pt modelId="{BCC8F479-BE74-4D6B-BE10-76023E991A0D}" type="pres">
      <dgm:prSet presAssocID="{C93C1DD2-81A8-4C09-A87F-3E55B6EDC9CC}" presName="childText" presStyleLbl="conFgAcc1" presStyleIdx="1" presStyleCnt="3" custScaleY="97625">
        <dgm:presLayoutVars>
          <dgm:bulletEnabled val="1"/>
        </dgm:presLayoutVars>
      </dgm:prSet>
      <dgm:spPr/>
    </dgm:pt>
    <dgm:pt modelId="{24225ECA-2FDA-43A8-B5EB-C9B3EA6B3C95}" type="pres">
      <dgm:prSet presAssocID="{BECE901C-61FF-4CE9-9D26-16E04EC6E99D}" presName="spaceBetweenRectangles" presStyleCnt="0"/>
      <dgm:spPr/>
    </dgm:pt>
    <dgm:pt modelId="{41BE2726-9679-4B3C-8919-E467233CCA1A}" type="pres">
      <dgm:prSet presAssocID="{196B1A5F-0AE7-4C5E-931E-0D25DF3AB685}" presName="parentLin" presStyleCnt="0"/>
      <dgm:spPr/>
    </dgm:pt>
    <dgm:pt modelId="{8E1EB2B9-669C-4C43-8C57-E016CDEA4C79}" type="pres">
      <dgm:prSet presAssocID="{196B1A5F-0AE7-4C5E-931E-0D25DF3AB685}" presName="parentLeftMargin" presStyleLbl="node1" presStyleIdx="1" presStyleCnt="3"/>
      <dgm:spPr/>
    </dgm:pt>
    <dgm:pt modelId="{04B5839F-B3C9-4F9B-9653-97BEC26EC3BD}" type="pres">
      <dgm:prSet presAssocID="{196B1A5F-0AE7-4C5E-931E-0D25DF3AB685}" presName="parentText" presStyleLbl="node1" presStyleIdx="2" presStyleCnt="3" custFlipHor="1" custScaleX="29119">
        <dgm:presLayoutVars>
          <dgm:chMax val="0"/>
          <dgm:bulletEnabled val="1"/>
        </dgm:presLayoutVars>
      </dgm:prSet>
      <dgm:spPr/>
    </dgm:pt>
    <dgm:pt modelId="{D275D60F-D42A-4042-9DFA-5132D977FE3B}" type="pres">
      <dgm:prSet presAssocID="{196B1A5F-0AE7-4C5E-931E-0D25DF3AB685}" presName="negativeSpace" presStyleCnt="0"/>
      <dgm:spPr/>
    </dgm:pt>
    <dgm:pt modelId="{912A3A7B-3667-44F6-8CEE-A783C10CDAAD}" type="pres">
      <dgm:prSet presAssocID="{196B1A5F-0AE7-4C5E-931E-0D25DF3AB685}" presName="childText" presStyleLbl="conFgAcc1" presStyleIdx="2" presStyleCnt="3" custScaleX="100000">
        <dgm:presLayoutVars>
          <dgm:bulletEnabled val="1"/>
        </dgm:presLayoutVars>
      </dgm:prSet>
      <dgm:spPr/>
    </dgm:pt>
  </dgm:ptLst>
  <dgm:cxnLst>
    <dgm:cxn modelId="{851C1E0A-463D-4B49-B1A8-9A1547F2C6C4}" srcId="{FA1EC38E-E19A-484F-BC8F-7EF599694245}" destId="{196B1A5F-0AE7-4C5E-931E-0D25DF3AB685}" srcOrd="2" destOrd="0" parTransId="{BA604714-762A-42FE-A515-DBD8007C9990}" sibTransId="{0C92BA8A-8125-4DE8-87FE-DA651E6CEAA3}"/>
    <dgm:cxn modelId="{9B4C7F0C-1BD6-42E7-9BE0-A05B107D3E4E}" type="presOf" srcId="{756739E7-4EB3-4D4A-8056-1DB3C0E9B323}" destId="{912A3A7B-3667-44F6-8CEE-A783C10CDAAD}" srcOrd="0" destOrd="0" presId="urn:microsoft.com/office/officeart/2005/8/layout/list1"/>
    <dgm:cxn modelId="{96306A22-FCBC-48A5-9065-95AEAB121498}" type="presOf" srcId="{FA1EC38E-E19A-484F-BC8F-7EF599694245}" destId="{DDACFE35-F442-45FD-9C6F-8CF16662B2E7}" srcOrd="0" destOrd="0" presId="urn:microsoft.com/office/officeart/2005/8/layout/list1"/>
    <dgm:cxn modelId="{54AF6E2E-4680-48CF-A120-5FB75B9A8895}" type="presOf" srcId="{C93C1DD2-81A8-4C09-A87F-3E55B6EDC9CC}" destId="{44F32BCA-5184-41B8-BA22-BF521978AF3A}" srcOrd="1" destOrd="0" presId="urn:microsoft.com/office/officeart/2005/8/layout/list1"/>
    <dgm:cxn modelId="{2E26AA40-BA61-499D-B9F4-1411C95965A8}" srcId="{FA1EC38E-E19A-484F-BC8F-7EF599694245}" destId="{C93C1DD2-81A8-4C09-A87F-3E55B6EDC9CC}" srcOrd="1" destOrd="0" parTransId="{60704F87-E81C-4BA4-A0AA-E443369686A0}" sibTransId="{BECE901C-61FF-4CE9-9D26-16E04EC6E99D}"/>
    <dgm:cxn modelId="{5DC39742-8342-4A02-98B6-F3C10D02613A}" type="presOf" srcId="{6E581A10-5603-4B82-8026-9A376F69CFA7}" destId="{C7DEC775-8DD6-4F78-AC91-F52AE049C349}" srcOrd="0" destOrd="0" presId="urn:microsoft.com/office/officeart/2005/8/layout/list1"/>
    <dgm:cxn modelId="{C8DDF966-BA8D-438A-B322-23FA785E37D4}" type="presOf" srcId="{196B1A5F-0AE7-4C5E-931E-0D25DF3AB685}" destId="{04B5839F-B3C9-4F9B-9653-97BEC26EC3BD}" srcOrd="1" destOrd="0" presId="urn:microsoft.com/office/officeart/2005/8/layout/list1"/>
    <dgm:cxn modelId="{4A4DC147-9999-43C1-BF61-E85772FFB486}" srcId="{196B1A5F-0AE7-4C5E-931E-0D25DF3AB685}" destId="{756739E7-4EB3-4D4A-8056-1DB3C0E9B323}" srcOrd="0" destOrd="0" parTransId="{8E874F93-EB6D-40D8-85B4-168FE1777D03}" sibTransId="{7D666126-27C9-4391-8F9A-BE23EDFAA910}"/>
    <dgm:cxn modelId="{47E5FA47-C6DB-4398-BE47-44FF22D27DD9}" srcId="{FA1EC38E-E19A-484F-BC8F-7EF599694245}" destId="{6E581A10-5603-4B82-8026-9A376F69CFA7}" srcOrd="0" destOrd="0" parTransId="{3458DF9B-3817-4B27-B2AE-F13824D1E2A1}" sibTransId="{0DE16F25-C335-4C97-9C5B-034D847112C4}"/>
    <dgm:cxn modelId="{44F24574-58A9-4009-95F9-215826C3C1FD}" type="presOf" srcId="{196B1A5F-0AE7-4C5E-931E-0D25DF3AB685}" destId="{8E1EB2B9-669C-4C43-8C57-E016CDEA4C79}" srcOrd="0" destOrd="0" presId="urn:microsoft.com/office/officeart/2005/8/layout/list1"/>
    <dgm:cxn modelId="{2093C97D-51B9-49AB-9372-A6931736D84E}" type="presOf" srcId="{FA395EDB-0AB5-4AF0-9B50-B787143E12D2}" destId="{EE62CE72-7BE0-4C8A-B38C-C4A707530510}" srcOrd="0" destOrd="0" presId="urn:microsoft.com/office/officeart/2005/8/layout/list1"/>
    <dgm:cxn modelId="{569B8A80-5695-44E8-BA5A-0E5CC3194B3D}" type="presOf" srcId="{C93C1DD2-81A8-4C09-A87F-3E55B6EDC9CC}" destId="{839C546C-55A6-44CD-BBE3-D3173E93CFA9}" srcOrd="0" destOrd="0" presId="urn:microsoft.com/office/officeart/2005/8/layout/list1"/>
    <dgm:cxn modelId="{78C2DD85-D854-44D7-B4EE-B5547264582B}" srcId="{196B1A5F-0AE7-4C5E-931E-0D25DF3AB685}" destId="{F3C27ED3-E3BA-4F4E-AF92-52ABFA3A3974}" srcOrd="1" destOrd="0" parTransId="{E5ADD1BA-3205-4762-99AB-210D0D10EAED}" sibTransId="{DE06BB8B-5C74-45D2-81DD-2799BD34CEC2}"/>
    <dgm:cxn modelId="{172CC88A-7BD5-4B5E-AEEC-6B3F29E002B7}" srcId="{6E581A10-5603-4B82-8026-9A376F69CFA7}" destId="{FA395EDB-0AB5-4AF0-9B50-B787143E12D2}" srcOrd="0" destOrd="0" parTransId="{1165B728-8446-48EE-8551-D0B2F6A9F122}" sibTransId="{5F1FFFF3-654E-4C8E-AE57-70392CC4061A}"/>
    <dgm:cxn modelId="{27FD9293-5741-44C3-B7B2-600FD521010C}" type="presOf" srcId="{B04A7BC3-4972-40F3-A6B5-76EF925D1B8F}" destId="{BCC8F479-BE74-4D6B-BE10-76023E991A0D}" srcOrd="0" destOrd="0" presId="urn:microsoft.com/office/officeart/2005/8/layout/list1"/>
    <dgm:cxn modelId="{938661AD-6FD4-4E01-A6EF-BA7AE5489F9D}" type="presOf" srcId="{6E581A10-5603-4B82-8026-9A376F69CFA7}" destId="{DE851524-45BC-4408-8F33-552EBEDB3ED3}" srcOrd="1" destOrd="0" presId="urn:microsoft.com/office/officeart/2005/8/layout/list1"/>
    <dgm:cxn modelId="{75DC32CB-8A61-4534-BA24-7EE184F1A741}" srcId="{C93C1DD2-81A8-4C09-A87F-3E55B6EDC9CC}" destId="{B04A7BC3-4972-40F3-A6B5-76EF925D1B8F}" srcOrd="0" destOrd="0" parTransId="{A97EFBE5-869D-4666-B4AF-CF7993ED8160}" sibTransId="{316217EA-F377-451F-B732-FE886C031287}"/>
    <dgm:cxn modelId="{298335E5-6E45-4363-A8E2-116E51736C1A}" type="presOf" srcId="{F3C27ED3-E3BA-4F4E-AF92-52ABFA3A3974}" destId="{912A3A7B-3667-44F6-8CEE-A783C10CDAAD}" srcOrd="0" destOrd="1" presId="urn:microsoft.com/office/officeart/2005/8/layout/list1"/>
    <dgm:cxn modelId="{CB4D3EB6-688A-43DA-8400-CB902526CFC4}" type="presParOf" srcId="{DDACFE35-F442-45FD-9C6F-8CF16662B2E7}" destId="{36EF1962-CAE1-462C-9C3B-79EFBBBC136C}" srcOrd="0" destOrd="0" presId="urn:microsoft.com/office/officeart/2005/8/layout/list1"/>
    <dgm:cxn modelId="{23D79E8B-BA6C-400C-B21B-EA2E945ECB55}" type="presParOf" srcId="{36EF1962-CAE1-462C-9C3B-79EFBBBC136C}" destId="{C7DEC775-8DD6-4F78-AC91-F52AE049C349}" srcOrd="0" destOrd="0" presId="urn:microsoft.com/office/officeart/2005/8/layout/list1"/>
    <dgm:cxn modelId="{EBB03BD2-E1BF-4992-B460-DBB5C712F9E3}" type="presParOf" srcId="{36EF1962-CAE1-462C-9C3B-79EFBBBC136C}" destId="{DE851524-45BC-4408-8F33-552EBEDB3ED3}" srcOrd="1" destOrd="0" presId="urn:microsoft.com/office/officeart/2005/8/layout/list1"/>
    <dgm:cxn modelId="{632CD475-F535-4C5A-B6B7-4EA970CB204A}" type="presParOf" srcId="{DDACFE35-F442-45FD-9C6F-8CF16662B2E7}" destId="{3AD46D96-632E-4EFD-B08C-FD5D598F6400}" srcOrd="1" destOrd="0" presId="urn:microsoft.com/office/officeart/2005/8/layout/list1"/>
    <dgm:cxn modelId="{83D80ED3-F710-4256-9A8C-E17F8E158D93}" type="presParOf" srcId="{DDACFE35-F442-45FD-9C6F-8CF16662B2E7}" destId="{EE62CE72-7BE0-4C8A-B38C-C4A707530510}" srcOrd="2" destOrd="0" presId="urn:microsoft.com/office/officeart/2005/8/layout/list1"/>
    <dgm:cxn modelId="{B5F07916-A5B0-403B-AA10-7D39DF7396CB}" type="presParOf" srcId="{DDACFE35-F442-45FD-9C6F-8CF16662B2E7}" destId="{256DEC7A-4FA2-48C4-8356-A3AFA60D037F}" srcOrd="3" destOrd="0" presId="urn:microsoft.com/office/officeart/2005/8/layout/list1"/>
    <dgm:cxn modelId="{D283A223-A5BC-4133-90A2-7343ED6B5A1D}" type="presParOf" srcId="{DDACFE35-F442-45FD-9C6F-8CF16662B2E7}" destId="{39B6B300-CEB8-4596-AF12-04307E0FDED2}" srcOrd="4" destOrd="0" presId="urn:microsoft.com/office/officeart/2005/8/layout/list1"/>
    <dgm:cxn modelId="{B04D3D18-F6B4-4303-9365-F0B8FD1BE54B}" type="presParOf" srcId="{39B6B300-CEB8-4596-AF12-04307E0FDED2}" destId="{839C546C-55A6-44CD-BBE3-D3173E93CFA9}" srcOrd="0" destOrd="0" presId="urn:microsoft.com/office/officeart/2005/8/layout/list1"/>
    <dgm:cxn modelId="{85C4ED27-F82F-4ED6-B5B8-B7C5C4603C88}" type="presParOf" srcId="{39B6B300-CEB8-4596-AF12-04307E0FDED2}" destId="{44F32BCA-5184-41B8-BA22-BF521978AF3A}" srcOrd="1" destOrd="0" presId="urn:microsoft.com/office/officeart/2005/8/layout/list1"/>
    <dgm:cxn modelId="{3EF8B310-7A8D-4E97-B165-1171C232FF5B}" type="presParOf" srcId="{DDACFE35-F442-45FD-9C6F-8CF16662B2E7}" destId="{AAE9CBF4-7E8B-40D5-8431-8E819E77063B}" srcOrd="5" destOrd="0" presId="urn:microsoft.com/office/officeart/2005/8/layout/list1"/>
    <dgm:cxn modelId="{3E9BB765-C55E-4572-AE26-BD0D099AE1E4}" type="presParOf" srcId="{DDACFE35-F442-45FD-9C6F-8CF16662B2E7}" destId="{BCC8F479-BE74-4D6B-BE10-76023E991A0D}" srcOrd="6" destOrd="0" presId="urn:microsoft.com/office/officeart/2005/8/layout/list1"/>
    <dgm:cxn modelId="{4AF5E8C9-8123-4337-AC66-61953CBDCEE8}" type="presParOf" srcId="{DDACFE35-F442-45FD-9C6F-8CF16662B2E7}" destId="{24225ECA-2FDA-43A8-B5EB-C9B3EA6B3C95}" srcOrd="7" destOrd="0" presId="urn:microsoft.com/office/officeart/2005/8/layout/list1"/>
    <dgm:cxn modelId="{BC5D3732-4E1A-4B89-97AE-E528007269F6}" type="presParOf" srcId="{DDACFE35-F442-45FD-9C6F-8CF16662B2E7}" destId="{41BE2726-9679-4B3C-8919-E467233CCA1A}" srcOrd="8" destOrd="0" presId="urn:microsoft.com/office/officeart/2005/8/layout/list1"/>
    <dgm:cxn modelId="{0FD59301-20D9-4F60-BAF3-02F1AA841C61}" type="presParOf" srcId="{41BE2726-9679-4B3C-8919-E467233CCA1A}" destId="{8E1EB2B9-669C-4C43-8C57-E016CDEA4C79}" srcOrd="0" destOrd="0" presId="urn:microsoft.com/office/officeart/2005/8/layout/list1"/>
    <dgm:cxn modelId="{ACB4656A-63B5-46FE-8834-80F80D91E5AE}" type="presParOf" srcId="{41BE2726-9679-4B3C-8919-E467233CCA1A}" destId="{04B5839F-B3C9-4F9B-9653-97BEC26EC3BD}" srcOrd="1" destOrd="0" presId="urn:microsoft.com/office/officeart/2005/8/layout/list1"/>
    <dgm:cxn modelId="{3DC039FF-96F5-4274-8105-895D4E6961E5}" type="presParOf" srcId="{DDACFE35-F442-45FD-9C6F-8CF16662B2E7}" destId="{D275D60F-D42A-4042-9DFA-5132D977FE3B}" srcOrd="9" destOrd="0" presId="urn:microsoft.com/office/officeart/2005/8/layout/list1"/>
    <dgm:cxn modelId="{36E0B9BD-2458-4163-AC00-34BDF9388373}" type="presParOf" srcId="{DDACFE35-F442-45FD-9C6F-8CF16662B2E7}" destId="{912A3A7B-3667-44F6-8CEE-A783C10CDA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E4353D-C2FA-44F1-9ADF-B13D6F648CF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33F9B262-B1BB-49DE-B566-F2CC2A11A86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none" strike="noStrike" dirty="0">
              <a:effectLst/>
              <a:latin typeface="+mn-lt"/>
            </a:rPr>
            <a:t>Dissatisfaction strongly expressed in </a:t>
          </a:r>
          <a:r>
            <a:rPr lang="en-US" sz="2000" i="0" u="sng" strike="noStrike" dirty="0">
              <a:effectLst/>
              <a:latin typeface="+mn-lt"/>
            </a:rPr>
            <a:t>y</a:t>
          </a:r>
          <a:r>
            <a:rPr lang="pt-PT" sz="2000" u="sng" dirty="0"/>
            <a:t>oung </a:t>
          </a:r>
          <a:r>
            <a:rPr lang="pt-PT" sz="2000" u="sng" dirty="0" err="1"/>
            <a:t>and</a:t>
          </a:r>
          <a:r>
            <a:rPr lang="pt-PT" sz="2000" u="sng" dirty="0"/>
            <a:t> single </a:t>
          </a:r>
          <a:r>
            <a:rPr lang="pt-PT" sz="2000" u="sng" dirty="0" err="1"/>
            <a:t>employees</a:t>
          </a:r>
          <a:endParaRPr lang="pt-PT" sz="2000" u="sng" dirty="0"/>
        </a:p>
      </dgm:t>
    </dgm:pt>
    <dgm:pt modelId="{798757CF-1FC3-45B7-B7EC-CAA95E5BAF72}" type="parTrans" cxnId="{2A45A173-28DE-4CAE-B348-F46E6FF71768}">
      <dgm:prSet/>
      <dgm:spPr/>
      <dgm:t>
        <a:bodyPr/>
        <a:lstStyle/>
        <a:p>
          <a:endParaRPr lang="pt-PT"/>
        </a:p>
      </dgm:t>
    </dgm:pt>
    <dgm:pt modelId="{F33B7E3B-F969-4A9D-9145-66634D9DEA36}" type="sibTrans" cxnId="{2A45A173-28DE-4CAE-B348-F46E6FF71768}">
      <dgm:prSet/>
      <dgm:spPr/>
      <dgm:t>
        <a:bodyPr/>
        <a:lstStyle/>
        <a:p>
          <a:endParaRPr lang="pt-PT"/>
        </a:p>
      </dgm:t>
    </dgm:pt>
    <dgm:pt modelId="{11817281-CBE0-4363-A337-75920E309324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GB" sz="2000" b="0" i="0" u="sng" strike="noStrike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dirty="0">
            <a:solidFill>
              <a:schemeClr val="bg1"/>
            </a:solidFill>
          </a:endParaRPr>
        </a:p>
      </dgm:t>
    </dgm:pt>
    <dgm:pt modelId="{15542F49-771F-4BF5-AAD7-E15C35BCADF9}" type="parTrans" cxnId="{8DAEF210-BF74-40E5-8489-4FE721538507}">
      <dgm:prSet/>
      <dgm:spPr/>
      <dgm:t>
        <a:bodyPr/>
        <a:lstStyle/>
        <a:p>
          <a:endParaRPr lang="pt-PT"/>
        </a:p>
      </dgm:t>
    </dgm:pt>
    <dgm:pt modelId="{58285EA5-BAF3-4947-B79A-1D11C05136D9}" type="sibTrans" cxnId="{8DAEF210-BF74-40E5-8489-4FE721538507}">
      <dgm:prSet/>
      <dgm:spPr/>
      <dgm:t>
        <a:bodyPr/>
        <a:lstStyle/>
        <a:p>
          <a:endParaRPr lang="pt-PT"/>
        </a:p>
      </dgm:t>
    </dgm:pt>
    <dgm:pt modelId="{2929A966-FD52-417C-BF09-A1F73180AADA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 err="1"/>
            <a:t>Monthly</a:t>
          </a:r>
          <a:r>
            <a:rPr lang="pt-PT" sz="3600" b="1" dirty="0"/>
            <a:t> </a:t>
          </a:r>
          <a:r>
            <a:rPr lang="pt-PT" sz="3600" b="1" dirty="0" err="1"/>
            <a:t>Income</a:t>
          </a:r>
          <a:endParaRPr lang="pt-PT" sz="3600" b="1" dirty="0"/>
        </a:p>
      </dgm:t>
    </dgm:pt>
    <dgm:pt modelId="{392447BD-DF3C-4515-90A6-B37296C1AD3D}" type="parTrans" cxnId="{22D7EAC6-9805-4CD3-868F-FF27B70D8A8D}">
      <dgm:prSet/>
      <dgm:spPr/>
      <dgm:t>
        <a:bodyPr/>
        <a:lstStyle/>
        <a:p>
          <a:endParaRPr lang="pt-PT"/>
        </a:p>
      </dgm:t>
    </dgm:pt>
    <dgm:pt modelId="{33F147F4-11D1-4EAA-A6E2-A3C2F05B6A20}" type="sibTrans" cxnId="{22D7EAC6-9805-4CD3-868F-FF27B70D8A8D}">
      <dgm:prSet/>
      <dgm:spPr/>
      <dgm:t>
        <a:bodyPr/>
        <a:lstStyle/>
        <a:p>
          <a:endParaRPr lang="pt-PT"/>
        </a:p>
      </dgm:t>
    </dgm:pt>
    <dgm:pt modelId="{FAE81257-163F-4C4F-B586-3DE66A33D423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Work-life </a:t>
          </a:r>
        </a:p>
        <a:p>
          <a:pPr algn="r">
            <a:spcAft>
              <a:spcPts val="0"/>
            </a:spcAft>
          </a:pPr>
          <a:r>
            <a:rPr lang="pt-PT" sz="3600" b="1" dirty="0"/>
            <a:t>Balance</a:t>
          </a:r>
        </a:p>
      </dgm:t>
    </dgm:pt>
    <dgm:pt modelId="{E9AAF051-2D7A-4384-9F36-BE40F53B6D00}" type="parTrans" cxnId="{8A54BA15-FE61-4E02-8522-3A85F676ACA7}">
      <dgm:prSet/>
      <dgm:spPr/>
      <dgm:t>
        <a:bodyPr/>
        <a:lstStyle/>
        <a:p>
          <a:endParaRPr lang="pt-PT"/>
        </a:p>
      </dgm:t>
    </dgm:pt>
    <dgm:pt modelId="{198462E5-560A-46BE-A7CD-03AC90D89070}" type="sibTrans" cxnId="{8A54BA15-FE61-4E02-8522-3A85F676ACA7}">
      <dgm:prSet/>
      <dgm:spPr/>
      <dgm:t>
        <a:bodyPr/>
        <a:lstStyle/>
        <a:p>
          <a:endParaRPr lang="pt-PT"/>
        </a:p>
      </dgm:t>
    </dgm:pt>
    <dgm:pt modelId="{0710D05C-6478-4F83-B085-49B99429CF7E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sng" strike="noStrike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dirty="0">
            <a:solidFill>
              <a:schemeClr val="bg1"/>
            </a:solidFill>
          </a:endParaRPr>
        </a:p>
      </dgm:t>
    </dgm:pt>
    <dgm:pt modelId="{03018B7B-7AFB-4CFC-A09A-E64B02F027F1}" type="parTrans" cxnId="{615B514C-F91A-4695-B8FA-0B9E1F70F646}">
      <dgm:prSet/>
      <dgm:spPr/>
      <dgm:t>
        <a:bodyPr/>
        <a:lstStyle/>
        <a:p>
          <a:endParaRPr lang="pt-PT"/>
        </a:p>
      </dgm:t>
    </dgm:pt>
    <dgm:pt modelId="{591D3CCC-5DEC-4A8F-8417-886A309586D0}" type="sibTrans" cxnId="{615B514C-F91A-4695-B8FA-0B9E1F70F646}">
      <dgm:prSet/>
      <dgm:spPr/>
      <dgm:t>
        <a:bodyPr/>
        <a:lstStyle/>
        <a:p>
          <a:endParaRPr lang="pt-PT"/>
        </a:p>
      </dgm:t>
    </dgm:pt>
    <dgm:pt modelId="{9DFA67C4-B8D2-40EB-8DA0-3F82F8053F6E}">
      <dgm:prSet phldrT="[Texto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Employee </a:t>
          </a:r>
        </a:p>
        <a:p>
          <a:pPr algn="r">
            <a:spcAft>
              <a:spcPts val="0"/>
            </a:spcAft>
          </a:pPr>
          <a:r>
            <a:rPr lang="pt-PT" sz="3600" b="1" dirty="0" err="1"/>
            <a:t>Profile</a:t>
          </a:r>
          <a:endParaRPr lang="pt-PT" sz="3600" b="1" dirty="0"/>
        </a:p>
      </dgm:t>
    </dgm:pt>
    <dgm:pt modelId="{031996B9-66CC-47CE-A659-71A5AC238E61}" type="sibTrans" cxnId="{0F05CD7E-6F8D-4DB5-AC26-1293026FE72F}">
      <dgm:prSet/>
      <dgm:spPr/>
      <dgm:t>
        <a:bodyPr/>
        <a:lstStyle/>
        <a:p>
          <a:endParaRPr lang="pt-PT"/>
        </a:p>
      </dgm:t>
    </dgm:pt>
    <dgm:pt modelId="{338F9F9A-1715-48BD-9C92-BBD5F18960E0}" type="parTrans" cxnId="{0F05CD7E-6F8D-4DB5-AC26-1293026FE72F}">
      <dgm:prSet/>
      <dgm:spPr/>
      <dgm:t>
        <a:bodyPr/>
        <a:lstStyle/>
        <a:p>
          <a:endParaRPr lang="pt-PT"/>
        </a:p>
      </dgm:t>
    </dgm:pt>
    <dgm:pt modelId="{BDA27D5A-8B62-48D7-B427-1C2725A06E0D}" type="pres">
      <dgm:prSet presAssocID="{26E4353D-C2FA-44F1-9ADF-B13D6F648C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4BA7BC-D91A-4974-868F-93AF6C8E9F49}" type="pres">
      <dgm:prSet presAssocID="{9DFA67C4-B8D2-40EB-8DA0-3F82F8053F6E}" presName="vertOne" presStyleCnt="0"/>
      <dgm:spPr/>
    </dgm:pt>
    <dgm:pt modelId="{9E73A959-59C2-4620-84AC-CCADC8163F1E}" type="pres">
      <dgm:prSet presAssocID="{9DFA67C4-B8D2-40EB-8DA0-3F82F8053F6E}" presName="txOne" presStyleLbl="node0" presStyleIdx="0" presStyleCnt="3" custScaleY="59318" custLinFactNeighborX="-248" custLinFactNeighborY="683">
        <dgm:presLayoutVars>
          <dgm:chPref val="3"/>
        </dgm:presLayoutVars>
      </dgm:prSet>
      <dgm:spPr/>
    </dgm:pt>
    <dgm:pt modelId="{268EA993-66D2-4123-A3E0-A6EE75070E85}" type="pres">
      <dgm:prSet presAssocID="{9DFA67C4-B8D2-40EB-8DA0-3F82F8053F6E}" presName="parTransOne" presStyleCnt="0"/>
      <dgm:spPr/>
    </dgm:pt>
    <dgm:pt modelId="{DA5CA7BB-1AFC-4CBD-9385-8B2CF59C2291}" type="pres">
      <dgm:prSet presAssocID="{9DFA67C4-B8D2-40EB-8DA0-3F82F8053F6E}" presName="horzOne" presStyleCnt="0"/>
      <dgm:spPr/>
    </dgm:pt>
    <dgm:pt modelId="{2557E0E4-08EB-455C-8C7B-44EEBC8CF5A5}" type="pres">
      <dgm:prSet presAssocID="{33F9B262-B1BB-49DE-B566-F2CC2A11A867}" presName="vertTwo" presStyleCnt="0"/>
      <dgm:spPr/>
    </dgm:pt>
    <dgm:pt modelId="{976C3EB5-DCDB-4302-9D89-5A93F1BB880C}" type="pres">
      <dgm:prSet presAssocID="{33F9B262-B1BB-49DE-B566-F2CC2A11A867}" presName="txTwo" presStyleLbl="node2" presStyleIdx="0" presStyleCnt="3" custLinFactNeighborX="-1390" custLinFactNeighborY="-11467">
        <dgm:presLayoutVars>
          <dgm:chPref val="3"/>
        </dgm:presLayoutVars>
      </dgm:prSet>
      <dgm:spPr/>
    </dgm:pt>
    <dgm:pt modelId="{0AB80D71-B077-41C8-AC2D-97A8FBD064E5}" type="pres">
      <dgm:prSet presAssocID="{33F9B262-B1BB-49DE-B566-F2CC2A11A867}" presName="horzTwo" presStyleCnt="0"/>
      <dgm:spPr/>
    </dgm:pt>
    <dgm:pt modelId="{32293249-63CC-468B-BB97-C10F6E2542B0}" type="pres">
      <dgm:prSet presAssocID="{031996B9-66CC-47CE-A659-71A5AC238E61}" presName="sibSpaceOne" presStyleCnt="0"/>
      <dgm:spPr/>
    </dgm:pt>
    <dgm:pt modelId="{4C2BC722-8A48-43F5-A43F-AFBC471D390C}" type="pres">
      <dgm:prSet presAssocID="{2929A966-FD52-417C-BF09-A1F73180AADA}" presName="vertOne" presStyleCnt="0"/>
      <dgm:spPr/>
    </dgm:pt>
    <dgm:pt modelId="{9CAEFABA-376E-4815-A3F8-4790BDD3893F}" type="pres">
      <dgm:prSet presAssocID="{2929A966-FD52-417C-BF09-A1F73180AADA}" presName="txOne" presStyleLbl="node0" presStyleIdx="1" presStyleCnt="3" custScaleY="60249">
        <dgm:presLayoutVars>
          <dgm:chPref val="3"/>
        </dgm:presLayoutVars>
      </dgm:prSet>
      <dgm:spPr/>
    </dgm:pt>
    <dgm:pt modelId="{E38787D6-D2A6-4F81-896D-6D778C59B02C}" type="pres">
      <dgm:prSet presAssocID="{2929A966-FD52-417C-BF09-A1F73180AADA}" presName="parTransOne" presStyleCnt="0"/>
      <dgm:spPr/>
    </dgm:pt>
    <dgm:pt modelId="{8AF36141-738F-4406-A136-C20C6B1E6A8C}" type="pres">
      <dgm:prSet presAssocID="{2929A966-FD52-417C-BF09-A1F73180AADA}" presName="horzOne" presStyleCnt="0"/>
      <dgm:spPr/>
    </dgm:pt>
    <dgm:pt modelId="{D29A9F17-A693-4898-8D4B-F7C4F173F68A}" type="pres">
      <dgm:prSet presAssocID="{11817281-CBE0-4363-A337-75920E309324}" presName="vertTwo" presStyleCnt="0"/>
      <dgm:spPr/>
    </dgm:pt>
    <dgm:pt modelId="{B0728A0F-DB00-4C29-B762-E69410AE6887}" type="pres">
      <dgm:prSet presAssocID="{11817281-CBE0-4363-A337-75920E309324}" presName="txTwo" presStyleLbl="node2" presStyleIdx="1" presStyleCnt="3" custScaleX="106086" custLinFactNeighborX="-1390" custLinFactNeighborY="-11467">
        <dgm:presLayoutVars>
          <dgm:chPref val="3"/>
        </dgm:presLayoutVars>
      </dgm:prSet>
      <dgm:spPr/>
    </dgm:pt>
    <dgm:pt modelId="{D87B45F3-F048-44CD-9C67-79E80458B8B6}" type="pres">
      <dgm:prSet presAssocID="{11817281-CBE0-4363-A337-75920E309324}" presName="horzTwo" presStyleCnt="0"/>
      <dgm:spPr/>
    </dgm:pt>
    <dgm:pt modelId="{236DC5EE-EA60-4990-91DF-8B724A6959D9}" type="pres">
      <dgm:prSet presAssocID="{33F147F4-11D1-4EAA-A6E2-A3C2F05B6A20}" presName="sibSpaceOne" presStyleCnt="0"/>
      <dgm:spPr/>
    </dgm:pt>
    <dgm:pt modelId="{4E0BC14A-5853-4088-9DAE-F8A3C070C5C2}" type="pres">
      <dgm:prSet presAssocID="{FAE81257-163F-4C4F-B586-3DE66A33D423}" presName="vertOne" presStyleCnt="0"/>
      <dgm:spPr/>
    </dgm:pt>
    <dgm:pt modelId="{7AE6B001-09F2-4497-A48D-907F217D27CF}" type="pres">
      <dgm:prSet presAssocID="{FAE81257-163F-4C4F-B586-3DE66A33D423}" presName="txOne" presStyleLbl="node0" presStyleIdx="2" presStyleCnt="3" custScaleY="58091">
        <dgm:presLayoutVars>
          <dgm:chPref val="3"/>
        </dgm:presLayoutVars>
      </dgm:prSet>
      <dgm:spPr/>
    </dgm:pt>
    <dgm:pt modelId="{05115E97-0939-4852-9954-620A0ACC2006}" type="pres">
      <dgm:prSet presAssocID="{FAE81257-163F-4C4F-B586-3DE66A33D423}" presName="parTransOne" presStyleCnt="0"/>
      <dgm:spPr/>
    </dgm:pt>
    <dgm:pt modelId="{955AE046-99F3-4483-ABF0-B3CB80EE35C6}" type="pres">
      <dgm:prSet presAssocID="{FAE81257-163F-4C4F-B586-3DE66A33D423}" presName="horzOne" presStyleCnt="0"/>
      <dgm:spPr/>
    </dgm:pt>
    <dgm:pt modelId="{2D853C17-A52A-4081-87FA-7282889DAA2E}" type="pres">
      <dgm:prSet presAssocID="{0710D05C-6478-4F83-B085-49B99429CF7E}" presName="vertTwo" presStyleCnt="0"/>
      <dgm:spPr/>
    </dgm:pt>
    <dgm:pt modelId="{53E30563-AE80-40F5-BBB6-2ED72C2C33B3}" type="pres">
      <dgm:prSet presAssocID="{0710D05C-6478-4F83-B085-49B99429CF7E}" presName="txTwo" presStyleLbl="node2" presStyleIdx="2" presStyleCnt="3" custScaleX="109775" custLinFactNeighborX="-618" custLinFactNeighborY="-12107">
        <dgm:presLayoutVars>
          <dgm:chPref val="3"/>
        </dgm:presLayoutVars>
      </dgm:prSet>
      <dgm:spPr/>
    </dgm:pt>
    <dgm:pt modelId="{F7975B18-94F4-4E75-BDDA-0036A699F8BF}" type="pres">
      <dgm:prSet presAssocID="{0710D05C-6478-4F83-B085-49B99429CF7E}" presName="horzTwo" presStyleCnt="0"/>
      <dgm:spPr/>
    </dgm:pt>
  </dgm:ptLst>
  <dgm:cxnLst>
    <dgm:cxn modelId="{18BF480D-2CB7-4018-9DA6-983D8948A81F}" type="presOf" srcId="{33F9B262-B1BB-49DE-B566-F2CC2A11A867}" destId="{976C3EB5-DCDB-4302-9D89-5A93F1BB880C}" srcOrd="0" destOrd="0" presId="urn:microsoft.com/office/officeart/2005/8/layout/hierarchy4"/>
    <dgm:cxn modelId="{8DAEF210-BF74-40E5-8489-4FE721538507}" srcId="{2929A966-FD52-417C-BF09-A1F73180AADA}" destId="{11817281-CBE0-4363-A337-75920E309324}" srcOrd="0" destOrd="0" parTransId="{15542F49-771F-4BF5-AAD7-E15C35BCADF9}" sibTransId="{58285EA5-BAF3-4947-B79A-1D11C05136D9}"/>
    <dgm:cxn modelId="{8A54BA15-FE61-4E02-8522-3A85F676ACA7}" srcId="{26E4353D-C2FA-44F1-9ADF-B13D6F648CF9}" destId="{FAE81257-163F-4C4F-B586-3DE66A33D423}" srcOrd="2" destOrd="0" parTransId="{E9AAF051-2D7A-4384-9F36-BE40F53B6D00}" sibTransId="{198462E5-560A-46BE-A7CD-03AC90D89070}"/>
    <dgm:cxn modelId="{B53E041B-9283-489F-8F0E-63A0668BB171}" type="presOf" srcId="{11817281-CBE0-4363-A337-75920E309324}" destId="{B0728A0F-DB00-4C29-B762-E69410AE6887}" srcOrd="0" destOrd="0" presId="urn:microsoft.com/office/officeart/2005/8/layout/hierarchy4"/>
    <dgm:cxn modelId="{5E8C9749-32B6-4B61-B978-C3B6267AFCC9}" type="presOf" srcId="{FAE81257-163F-4C4F-B586-3DE66A33D423}" destId="{7AE6B001-09F2-4497-A48D-907F217D27CF}" srcOrd="0" destOrd="0" presId="urn:microsoft.com/office/officeart/2005/8/layout/hierarchy4"/>
    <dgm:cxn modelId="{E1B3B04A-CBE6-4DE6-9AE3-EE44D185849F}" type="presOf" srcId="{26E4353D-C2FA-44F1-9ADF-B13D6F648CF9}" destId="{BDA27D5A-8B62-48D7-B427-1C2725A06E0D}" srcOrd="0" destOrd="0" presId="urn:microsoft.com/office/officeart/2005/8/layout/hierarchy4"/>
    <dgm:cxn modelId="{615B514C-F91A-4695-B8FA-0B9E1F70F646}" srcId="{FAE81257-163F-4C4F-B586-3DE66A33D423}" destId="{0710D05C-6478-4F83-B085-49B99429CF7E}" srcOrd="0" destOrd="0" parTransId="{03018B7B-7AFB-4CFC-A09A-E64B02F027F1}" sibTransId="{591D3CCC-5DEC-4A8F-8417-886A309586D0}"/>
    <dgm:cxn modelId="{2A45A173-28DE-4CAE-B348-F46E6FF71768}" srcId="{9DFA67C4-B8D2-40EB-8DA0-3F82F8053F6E}" destId="{33F9B262-B1BB-49DE-B566-F2CC2A11A867}" srcOrd="0" destOrd="0" parTransId="{798757CF-1FC3-45B7-B7EC-CAA95E5BAF72}" sibTransId="{F33B7E3B-F969-4A9D-9145-66634D9DEA36}"/>
    <dgm:cxn modelId="{0F05CD7E-6F8D-4DB5-AC26-1293026FE72F}" srcId="{26E4353D-C2FA-44F1-9ADF-B13D6F648CF9}" destId="{9DFA67C4-B8D2-40EB-8DA0-3F82F8053F6E}" srcOrd="0" destOrd="0" parTransId="{338F9F9A-1715-48BD-9C92-BBD5F18960E0}" sibTransId="{031996B9-66CC-47CE-A659-71A5AC238E61}"/>
    <dgm:cxn modelId="{FADE6C90-B31A-409C-8EA2-6EF32FE901B3}" type="presOf" srcId="{2929A966-FD52-417C-BF09-A1F73180AADA}" destId="{9CAEFABA-376E-4815-A3F8-4790BDD3893F}" srcOrd="0" destOrd="0" presId="urn:microsoft.com/office/officeart/2005/8/layout/hierarchy4"/>
    <dgm:cxn modelId="{22D7EAC6-9805-4CD3-868F-FF27B70D8A8D}" srcId="{26E4353D-C2FA-44F1-9ADF-B13D6F648CF9}" destId="{2929A966-FD52-417C-BF09-A1F73180AADA}" srcOrd="1" destOrd="0" parTransId="{392447BD-DF3C-4515-90A6-B37296C1AD3D}" sibTransId="{33F147F4-11D1-4EAA-A6E2-A3C2F05B6A20}"/>
    <dgm:cxn modelId="{5F82C7C9-BC8F-4654-B9DD-50BE5B1F8DD4}" type="presOf" srcId="{0710D05C-6478-4F83-B085-49B99429CF7E}" destId="{53E30563-AE80-40F5-BBB6-2ED72C2C33B3}" srcOrd="0" destOrd="0" presId="urn:microsoft.com/office/officeart/2005/8/layout/hierarchy4"/>
    <dgm:cxn modelId="{E9CDCAF8-65F6-4139-805B-FBED2C3D8B24}" type="presOf" srcId="{9DFA67C4-B8D2-40EB-8DA0-3F82F8053F6E}" destId="{9E73A959-59C2-4620-84AC-CCADC8163F1E}" srcOrd="0" destOrd="0" presId="urn:microsoft.com/office/officeart/2005/8/layout/hierarchy4"/>
    <dgm:cxn modelId="{E41ECEAB-6FC0-4C91-BD99-396ACE328AA6}" type="presParOf" srcId="{BDA27D5A-8B62-48D7-B427-1C2725A06E0D}" destId="{684BA7BC-D91A-4974-868F-93AF6C8E9F49}" srcOrd="0" destOrd="0" presId="urn:microsoft.com/office/officeart/2005/8/layout/hierarchy4"/>
    <dgm:cxn modelId="{804CCB70-2859-4774-9373-CEB97F5D73FB}" type="presParOf" srcId="{684BA7BC-D91A-4974-868F-93AF6C8E9F49}" destId="{9E73A959-59C2-4620-84AC-CCADC8163F1E}" srcOrd="0" destOrd="0" presId="urn:microsoft.com/office/officeart/2005/8/layout/hierarchy4"/>
    <dgm:cxn modelId="{3D12FD56-C2AB-42A4-909E-91122D211DF6}" type="presParOf" srcId="{684BA7BC-D91A-4974-868F-93AF6C8E9F49}" destId="{268EA993-66D2-4123-A3E0-A6EE75070E85}" srcOrd="1" destOrd="0" presId="urn:microsoft.com/office/officeart/2005/8/layout/hierarchy4"/>
    <dgm:cxn modelId="{5D004235-6996-4C83-BC09-FE019AA3DA5A}" type="presParOf" srcId="{684BA7BC-D91A-4974-868F-93AF6C8E9F49}" destId="{DA5CA7BB-1AFC-4CBD-9385-8B2CF59C2291}" srcOrd="2" destOrd="0" presId="urn:microsoft.com/office/officeart/2005/8/layout/hierarchy4"/>
    <dgm:cxn modelId="{48728A62-F9AF-4B62-9782-27BFF6A1580D}" type="presParOf" srcId="{DA5CA7BB-1AFC-4CBD-9385-8B2CF59C2291}" destId="{2557E0E4-08EB-455C-8C7B-44EEBC8CF5A5}" srcOrd="0" destOrd="0" presId="urn:microsoft.com/office/officeart/2005/8/layout/hierarchy4"/>
    <dgm:cxn modelId="{0435C901-7645-4872-907F-5370CDADF790}" type="presParOf" srcId="{2557E0E4-08EB-455C-8C7B-44EEBC8CF5A5}" destId="{976C3EB5-DCDB-4302-9D89-5A93F1BB880C}" srcOrd="0" destOrd="0" presId="urn:microsoft.com/office/officeart/2005/8/layout/hierarchy4"/>
    <dgm:cxn modelId="{8F2AC1E4-92E7-4C0F-BC15-66C3ABA8A022}" type="presParOf" srcId="{2557E0E4-08EB-455C-8C7B-44EEBC8CF5A5}" destId="{0AB80D71-B077-41C8-AC2D-97A8FBD064E5}" srcOrd="1" destOrd="0" presId="urn:microsoft.com/office/officeart/2005/8/layout/hierarchy4"/>
    <dgm:cxn modelId="{F8ACF8D8-96D1-46F3-9F00-3C333460274C}" type="presParOf" srcId="{BDA27D5A-8B62-48D7-B427-1C2725A06E0D}" destId="{32293249-63CC-468B-BB97-C10F6E2542B0}" srcOrd="1" destOrd="0" presId="urn:microsoft.com/office/officeart/2005/8/layout/hierarchy4"/>
    <dgm:cxn modelId="{78B9EF9E-54F3-459B-B7BC-C85AAF88635D}" type="presParOf" srcId="{BDA27D5A-8B62-48D7-B427-1C2725A06E0D}" destId="{4C2BC722-8A48-43F5-A43F-AFBC471D390C}" srcOrd="2" destOrd="0" presId="urn:microsoft.com/office/officeart/2005/8/layout/hierarchy4"/>
    <dgm:cxn modelId="{1C2A357B-2A2D-47B4-AE83-76A0DECB17CD}" type="presParOf" srcId="{4C2BC722-8A48-43F5-A43F-AFBC471D390C}" destId="{9CAEFABA-376E-4815-A3F8-4790BDD3893F}" srcOrd="0" destOrd="0" presId="urn:microsoft.com/office/officeart/2005/8/layout/hierarchy4"/>
    <dgm:cxn modelId="{5EDEF8C5-6EA7-467E-8AE4-340716FCDC71}" type="presParOf" srcId="{4C2BC722-8A48-43F5-A43F-AFBC471D390C}" destId="{E38787D6-D2A6-4F81-896D-6D778C59B02C}" srcOrd="1" destOrd="0" presId="urn:microsoft.com/office/officeart/2005/8/layout/hierarchy4"/>
    <dgm:cxn modelId="{7481462C-39F2-4C7B-B682-CDE042194281}" type="presParOf" srcId="{4C2BC722-8A48-43F5-A43F-AFBC471D390C}" destId="{8AF36141-738F-4406-A136-C20C6B1E6A8C}" srcOrd="2" destOrd="0" presId="urn:microsoft.com/office/officeart/2005/8/layout/hierarchy4"/>
    <dgm:cxn modelId="{2C86CBC6-ADD2-41C6-83BC-2CDB7B69CDF4}" type="presParOf" srcId="{8AF36141-738F-4406-A136-C20C6B1E6A8C}" destId="{D29A9F17-A693-4898-8D4B-F7C4F173F68A}" srcOrd="0" destOrd="0" presId="urn:microsoft.com/office/officeart/2005/8/layout/hierarchy4"/>
    <dgm:cxn modelId="{E03B4D61-F91E-4BF5-BBDF-0FBCFD2855EB}" type="presParOf" srcId="{D29A9F17-A693-4898-8D4B-F7C4F173F68A}" destId="{B0728A0F-DB00-4C29-B762-E69410AE6887}" srcOrd="0" destOrd="0" presId="urn:microsoft.com/office/officeart/2005/8/layout/hierarchy4"/>
    <dgm:cxn modelId="{424B3798-7FB1-4FC1-9488-55A6697A74F4}" type="presParOf" srcId="{D29A9F17-A693-4898-8D4B-F7C4F173F68A}" destId="{D87B45F3-F048-44CD-9C67-79E80458B8B6}" srcOrd="1" destOrd="0" presId="urn:microsoft.com/office/officeart/2005/8/layout/hierarchy4"/>
    <dgm:cxn modelId="{A6AD9B91-6E36-48BF-9124-B958CEE94966}" type="presParOf" srcId="{BDA27D5A-8B62-48D7-B427-1C2725A06E0D}" destId="{236DC5EE-EA60-4990-91DF-8B724A6959D9}" srcOrd="3" destOrd="0" presId="urn:microsoft.com/office/officeart/2005/8/layout/hierarchy4"/>
    <dgm:cxn modelId="{50DF4D10-6BFE-441C-9918-D67A96D01D66}" type="presParOf" srcId="{BDA27D5A-8B62-48D7-B427-1C2725A06E0D}" destId="{4E0BC14A-5853-4088-9DAE-F8A3C070C5C2}" srcOrd="4" destOrd="0" presId="urn:microsoft.com/office/officeart/2005/8/layout/hierarchy4"/>
    <dgm:cxn modelId="{31F40BBD-B561-405B-8578-7CE0F7C5890E}" type="presParOf" srcId="{4E0BC14A-5853-4088-9DAE-F8A3C070C5C2}" destId="{7AE6B001-09F2-4497-A48D-907F217D27CF}" srcOrd="0" destOrd="0" presId="urn:microsoft.com/office/officeart/2005/8/layout/hierarchy4"/>
    <dgm:cxn modelId="{06875863-8A56-4331-B865-2B70D4C3BE1E}" type="presParOf" srcId="{4E0BC14A-5853-4088-9DAE-F8A3C070C5C2}" destId="{05115E97-0939-4852-9954-620A0ACC2006}" srcOrd="1" destOrd="0" presId="urn:microsoft.com/office/officeart/2005/8/layout/hierarchy4"/>
    <dgm:cxn modelId="{917E05C5-1C31-4720-A048-8A882CBF761A}" type="presParOf" srcId="{4E0BC14A-5853-4088-9DAE-F8A3C070C5C2}" destId="{955AE046-99F3-4483-ABF0-B3CB80EE35C6}" srcOrd="2" destOrd="0" presId="urn:microsoft.com/office/officeart/2005/8/layout/hierarchy4"/>
    <dgm:cxn modelId="{CC99FA0E-85C3-48E1-9198-BD183C76DF61}" type="presParOf" srcId="{955AE046-99F3-4483-ABF0-B3CB80EE35C6}" destId="{2D853C17-A52A-4081-87FA-7282889DAA2E}" srcOrd="0" destOrd="0" presId="urn:microsoft.com/office/officeart/2005/8/layout/hierarchy4"/>
    <dgm:cxn modelId="{5C39B222-1E9B-4585-9FB5-E3F44A1D40EB}" type="presParOf" srcId="{2D853C17-A52A-4081-87FA-7282889DAA2E}" destId="{53E30563-AE80-40F5-BBB6-2ED72C2C33B3}" srcOrd="0" destOrd="0" presId="urn:microsoft.com/office/officeart/2005/8/layout/hierarchy4"/>
    <dgm:cxn modelId="{5C351661-1D01-405E-B237-C84C89EF009C}" type="presParOf" srcId="{2D853C17-A52A-4081-87FA-7282889DAA2E}" destId="{F7975B18-94F4-4E75-BDDA-0036A699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/>
            <a:t>Establish a predetermined </a:t>
          </a:r>
          <a:r>
            <a:rPr lang="en-US" sz="1300" b="1" dirty="0"/>
            <a:t>high rate of pay </a:t>
          </a:r>
          <a:r>
            <a:rPr lang="en-US" sz="1300" dirty="0"/>
            <a:t>for overtime work</a:t>
          </a:r>
          <a:endParaRPr lang="pt-PT" sz="1300" dirty="0"/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dirty="0">
              <a:cs typeface="Arial" panose="020B0604020202020204" pitchFamily="34" charset="0"/>
            </a:rPr>
            <a:t>support effective </a:t>
          </a:r>
          <a:r>
            <a:rPr lang="en-GB" sz="1300" b="1" dirty="0">
              <a:cs typeface="Arial" panose="020B0604020202020204" pitchFamily="34" charset="0"/>
            </a:rPr>
            <a:t>remote work</a:t>
          </a:r>
          <a:endParaRPr lang="pt-PT" sz="1300" b="1" dirty="0"/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dirty="0"/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119682FB-814F-406D-8423-8CE013AEDCC1}">
      <dgm:prSet phldrT="[Texto]" custT="1"/>
      <dgm:spPr/>
      <dgm:t>
        <a:bodyPr/>
        <a:lstStyle/>
        <a:p>
          <a:r>
            <a:rPr lang="en-US" sz="1300" b="1" dirty="0">
              <a:cs typeface="Arial" panose="020B0604020202020204" pitchFamily="34" charset="0"/>
            </a:rPr>
            <a:t>Satellite offices </a:t>
          </a:r>
          <a:r>
            <a:rPr lang="en-US" sz="1300" dirty="0">
              <a:cs typeface="Arial" panose="020B0604020202020204" pitchFamily="34" charset="0"/>
            </a:rPr>
            <a:t>near employee housing clusters</a:t>
          </a:r>
          <a:endParaRPr lang="pt-PT" sz="1300" dirty="0"/>
        </a:p>
      </dgm:t>
    </dgm:pt>
    <dgm:pt modelId="{39BDBF18-B069-40C5-A4E8-6F4732C997AF}" type="parTrans" cxnId="{2ADF8352-0D1F-4341-8585-CE6AE349358A}">
      <dgm:prSet/>
      <dgm:spPr/>
      <dgm:t>
        <a:bodyPr/>
        <a:lstStyle/>
        <a:p>
          <a:endParaRPr lang="pt-PT"/>
        </a:p>
      </dgm:t>
    </dgm:pt>
    <dgm:pt modelId="{8F83D59E-F810-4111-830F-61FCDBE438C9}" type="sibTrans" cxnId="{2ADF8352-0D1F-4341-8585-CE6AE349358A}">
      <dgm:prSet/>
      <dgm:spPr/>
      <dgm:t>
        <a:bodyPr/>
        <a:lstStyle/>
        <a:p>
          <a:endParaRPr lang="pt-PT"/>
        </a:p>
      </dgm:t>
    </dgm:pt>
    <dgm:pt modelId="{41802EB4-DC81-4544-8B88-156D0223777D}">
      <dgm:prSet phldrT="[Texto]" custT="1"/>
      <dgm:spPr/>
      <dgm:t>
        <a:bodyPr/>
        <a:lstStyle/>
        <a:p>
          <a:r>
            <a:rPr lang="en-GB" sz="1300" dirty="0">
              <a:cs typeface="Arial" panose="020B0604020202020204" pitchFamily="34" charset="0"/>
            </a:rPr>
            <a:t>Conduct regular </a:t>
          </a:r>
          <a:r>
            <a:rPr lang="en-GB" sz="1300" b="1" dirty="0">
              <a:cs typeface="Arial" panose="020B0604020202020204" pitchFamily="34" charset="0"/>
            </a:rPr>
            <a:t>exit surveys</a:t>
          </a:r>
          <a:endParaRPr lang="en-US" sz="1300" dirty="0"/>
        </a:p>
        <a:p>
          <a:endParaRPr lang="pt-PT" sz="1200" dirty="0"/>
        </a:p>
      </dgm:t>
    </dgm:pt>
    <dgm:pt modelId="{7A418A0F-2588-4AC6-B72C-294610551847}" type="parTrans" cxnId="{2EF8C77F-41B0-440C-A23D-064A07C896B4}">
      <dgm:prSet/>
      <dgm:spPr/>
      <dgm:t>
        <a:bodyPr/>
        <a:lstStyle/>
        <a:p>
          <a:endParaRPr lang="pt-PT"/>
        </a:p>
      </dgm:t>
    </dgm:pt>
    <dgm:pt modelId="{9020272A-D35F-47A1-896F-4357FFB44391}" type="sibTrans" cxnId="{2EF8C77F-41B0-440C-A23D-064A07C896B4}">
      <dgm:prSet/>
      <dgm:spPr/>
      <dgm:t>
        <a:bodyPr/>
        <a:lstStyle/>
        <a:p>
          <a:endParaRPr lang="pt-PT"/>
        </a:p>
      </dgm:t>
    </dgm:pt>
    <dgm:pt modelId="{1D929DE2-6951-4469-AE49-06957D17A5E7}">
      <dgm:prSet phldrT="[Texto]" custT="1"/>
      <dgm:spPr/>
      <dgm:t>
        <a:bodyPr/>
        <a:lstStyle/>
        <a:p>
          <a:pPr>
            <a:buNone/>
          </a:pPr>
          <a:r>
            <a:rPr lang="en-GB" sz="1300" dirty="0">
              <a:cs typeface="Arial" panose="020B0604020202020204" pitchFamily="34" charset="0"/>
            </a:rPr>
            <a:t>Provide </a:t>
          </a:r>
          <a:r>
            <a:rPr lang="en-GB" sz="1300" b="1" dirty="0">
              <a:cs typeface="Arial" panose="020B0604020202020204" pitchFamily="34" charset="0"/>
            </a:rPr>
            <a:t>transportation assistance</a:t>
          </a:r>
          <a:endParaRPr lang="pt-PT" sz="1300" dirty="0"/>
        </a:p>
      </dgm:t>
    </dgm:pt>
    <dgm:pt modelId="{0C0A74B9-7089-474E-887A-C6A05F00CE06}" type="parTrans" cxnId="{C993701B-8D88-49B0-A53B-DFEA698E196E}">
      <dgm:prSet/>
      <dgm:spPr/>
      <dgm:t>
        <a:bodyPr/>
        <a:lstStyle/>
        <a:p>
          <a:endParaRPr lang="pt-PT"/>
        </a:p>
      </dgm:t>
    </dgm:pt>
    <dgm:pt modelId="{AC34313D-222F-478D-8DD3-35CA5882402D}" type="sibTrans" cxnId="{C993701B-8D88-49B0-A53B-DFEA698E196E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654A7006-690A-4D55-8824-3FBF3792E967}" type="pres">
      <dgm:prSet presAssocID="{6133DE8E-EC74-4F70-8AC7-C8C7CD57B504}" presName="thickLine" presStyleLbl="alignNode1" presStyleIdx="0" presStyleCnt="6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0" presStyleCnt="6" custScaleY="133888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1" presStyleCnt="6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1" presStyleCnt="6" custScaleY="133783"/>
      <dgm:spPr/>
    </dgm:pt>
    <dgm:pt modelId="{B2256112-1FB9-4A55-97CD-92772F338840}" type="pres">
      <dgm:prSet presAssocID="{43B1A45A-036B-49C9-802D-3473AB96F0FA}" presName="vert1" presStyleCnt="0"/>
      <dgm:spPr/>
    </dgm:pt>
    <dgm:pt modelId="{07D2B249-544F-4215-8DE1-487E0FDD9EFB}" type="pres">
      <dgm:prSet presAssocID="{6CC9177D-DE68-469A-96A8-14A230520B75}" presName="thickLine" presStyleLbl="alignNode1" presStyleIdx="2" presStyleCnt="6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2" presStyleCnt="6" custScaleY="134470"/>
      <dgm:spPr/>
    </dgm:pt>
    <dgm:pt modelId="{5274978D-19F1-4A2E-8584-EFD106EE022A}" type="pres">
      <dgm:prSet presAssocID="{6CC9177D-DE68-469A-96A8-14A230520B75}" presName="vert1" presStyleCnt="0"/>
      <dgm:spPr/>
    </dgm:pt>
    <dgm:pt modelId="{02031FB9-B5CC-431F-B8BD-B01AA9A27C0F}" type="pres">
      <dgm:prSet presAssocID="{1D929DE2-6951-4469-AE49-06957D17A5E7}" presName="thickLine" presStyleLbl="alignNode1" presStyleIdx="3" presStyleCnt="6"/>
      <dgm:spPr/>
    </dgm:pt>
    <dgm:pt modelId="{808CD67B-AE79-4223-91F8-0614D4E26CE4}" type="pres">
      <dgm:prSet presAssocID="{1D929DE2-6951-4469-AE49-06957D17A5E7}" presName="horz1" presStyleCnt="0"/>
      <dgm:spPr/>
    </dgm:pt>
    <dgm:pt modelId="{974A473B-1442-4837-B573-093B435A568A}" type="pres">
      <dgm:prSet presAssocID="{1D929DE2-6951-4469-AE49-06957D17A5E7}" presName="tx1" presStyleLbl="revTx" presStyleIdx="3" presStyleCnt="6" custScaleY="80705"/>
      <dgm:spPr/>
    </dgm:pt>
    <dgm:pt modelId="{D109A55C-D8CC-4D4F-B0B2-7559EE1653C2}" type="pres">
      <dgm:prSet presAssocID="{1D929DE2-6951-4469-AE49-06957D17A5E7}" presName="vert1" presStyleCnt="0"/>
      <dgm:spPr/>
    </dgm:pt>
    <dgm:pt modelId="{988BF21E-8738-4DB2-B15F-4353C708DA3A}" type="pres">
      <dgm:prSet presAssocID="{119682FB-814F-406D-8423-8CE013AEDCC1}" presName="thickLine" presStyleLbl="alignNode1" presStyleIdx="4" presStyleCnt="6"/>
      <dgm:spPr/>
    </dgm:pt>
    <dgm:pt modelId="{A76934B4-AF87-4F6C-B4F4-6B7C10638F6D}" type="pres">
      <dgm:prSet presAssocID="{119682FB-814F-406D-8423-8CE013AEDCC1}" presName="horz1" presStyleCnt="0"/>
      <dgm:spPr/>
    </dgm:pt>
    <dgm:pt modelId="{2D54FDF7-8119-48D0-A182-4CCDD69F0642}" type="pres">
      <dgm:prSet presAssocID="{119682FB-814F-406D-8423-8CE013AEDCC1}" presName="tx1" presStyleLbl="revTx" presStyleIdx="4" presStyleCnt="6" custScaleY="130062"/>
      <dgm:spPr/>
    </dgm:pt>
    <dgm:pt modelId="{1D0A8EAA-41DD-4DA7-B680-7EFEC719B258}" type="pres">
      <dgm:prSet presAssocID="{119682FB-814F-406D-8423-8CE013AEDCC1}" presName="vert1" presStyleCnt="0"/>
      <dgm:spPr/>
    </dgm:pt>
    <dgm:pt modelId="{61A36858-55CC-4016-B32C-28705F3DB712}" type="pres">
      <dgm:prSet presAssocID="{41802EB4-DC81-4544-8B88-156D0223777D}" presName="thickLine" presStyleLbl="alignNode1" presStyleIdx="5" presStyleCnt="6"/>
      <dgm:spPr/>
    </dgm:pt>
    <dgm:pt modelId="{EA2B4EB5-B0EA-4718-9240-932BA0954C0C}" type="pres">
      <dgm:prSet presAssocID="{41802EB4-DC81-4544-8B88-156D0223777D}" presName="horz1" presStyleCnt="0"/>
      <dgm:spPr/>
    </dgm:pt>
    <dgm:pt modelId="{30DF8FFD-6AC8-4746-BF70-D68CF7FFF271}" type="pres">
      <dgm:prSet presAssocID="{41802EB4-DC81-4544-8B88-156D0223777D}" presName="tx1" presStyleLbl="revTx" presStyleIdx="5" presStyleCnt="6"/>
      <dgm:spPr/>
    </dgm:pt>
    <dgm:pt modelId="{150CBE2C-84A4-4449-8A38-EFA912591F0A}" type="pres">
      <dgm:prSet presAssocID="{41802EB4-DC81-4544-8B88-156D0223777D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1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0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2" destOrd="0" parTransId="{9599E388-49BA-47F9-8E58-EE71E05F585C}" sibTransId="{6D94AD63-937B-467E-91AC-67491B00A58D}"/>
    <dgm:cxn modelId="{CDFCD91A-91F0-48CE-8220-A7226548ED83}" type="presOf" srcId="{119682FB-814F-406D-8423-8CE013AEDCC1}" destId="{2D54FDF7-8119-48D0-A182-4CCDD69F0642}" srcOrd="0" destOrd="0" presId="urn:microsoft.com/office/officeart/2008/layout/LinedList"/>
    <dgm:cxn modelId="{C993701B-8D88-49B0-A53B-DFEA698E196E}" srcId="{B86AFF27-659F-41CE-ACC3-638EB79A9320}" destId="{1D929DE2-6951-4469-AE49-06957D17A5E7}" srcOrd="3" destOrd="0" parTransId="{0C0A74B9-7089-474E-887A-C6A05F00CE06}" sibTransId="{AC34313D-222F-478D-8DD3-35CA5882402D}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A988CF71-790E-453A-BC48-690DA6405FE3}" type="presOf" srcId="{41802EB4-DC81-4544-8B88-156D0223777D}" destId="{30DF8FFD-6AC8-4746-BF70-D68CF7FFF271}" srcOrd="0" destOrd="0" presId="urn:microsoft.com/office/officeart/2008/layout/LinedList"/>
    <dgm:cxn modelId="{2ADF8352-0D1F-4341-8585-CE6AE349358A}" srcId="{B86AFF27-659F-41CE-ACC3-638EB79A9320}" destId="{119682FB-814F-406D-8423-8CE013AEDCC1}" srcOrd="4" destOrd="0" parTransId="{39BDBF18-B069-40C5-A4E8-6F4732C997AF}" sibTransId="{8F83D59E-F810-4111-830F-61FCDBE438C9}"/>
    <dgm:cxn modelId="{2EF8C77F-41B0-440C-A23D-064A07C896B4}" srcId="{B86AFF27-659F-41CE-ACC3-638EB79A9320}" destId="{41802EB4-DC81-4544-8B88-156D0223777D}" srcOrd="5" destOrd="0" parTransId="{7A418A0F-2588-4AC6-B72C-294610551847}" sibTransId="{9020272A-D35F-47A1-896F-4357FFB44391}"/>
    <dgm:cxn modelId="{7269C0C3-6727-4779-8ACA-36CDBE6EEF29}" type="presOf" srcId="{1D929DE2-6951-4469-AE49-06957D17A5E7}" destId="{974A473B-1442-4837-B573-093B435A568A}" srcOrd="0" destOrd="0" presId="urn:microsoft.com/office/officeart/2008/layout/LinedList"/>
    <dgm:cxn modelId="{90A04095-44CA-485A-81CD-9503DCAB8A98}" type="presParOf" srcId="{34CF23D8-DF49-4C8A-82DE-F21936E7C95D}" destId="{654A7006-690A-4D55-8824-3FBF3792E967}" srcOrd="0" destOrd="0" presId="urn:microsoft.com/office/officeart/2008/layout/LinedList"/>
    <dgm:cxn modelId="{902D62C9-12A6-4711-A0D4-407107B6C9E8}" type="presParOf" srcId="{34CF23D8-DF49-4C8A-82DE-F21936E7C95D}" destId="{91FB3CAD-8836-4455-B261-EB563E3124A3}" srcOrd="1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2" destOrd="0" presId="urn:microsoft.com/office/officeart/2008/layout/LinedList"/>
    <dgm:cxn modelId="{5F17BA8A-D31A-4C0A-A23C-0E8992B4E491}" type="presParOf" srcId="{34CF23D8-DF49-4C8A-82DE-F21936E7C95D}" destId="{AFEB1B51-DAB1-4568-B448-25FA4D59D748}" srcOrd="3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719D128E-5A01-4853-AF2E-5CD348E37268}" type="presParOf" srcId="{34CF23D8-DF49-4C8A-82DE-F21936E7C95D}" destId="{07D2B249-544F-4215-8DE1-487E0FDD9EFB}" srcOrd="4" destOrd="0" presId="urn:microsoft.com/office/officeart/2008/layout/LinedList"/>
    <dgm:cxn modelId="{07860FDF-842C-41DF-8372-3DDB4366ADE6}" type="presParOf" srcId="{34CF23D8-DF49-4C8A-82DE-F21936E7C95D}" destId="{42C101B8-10C0-4E40-8487-9BC2E777CE82}" srcOrd="5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  <dgm:cxn modelId="{80FD5EA7-BAC3-4573-B5B3-9D968BD04CA4}" type="presParOf" srcId="{34CF23D8-DF49-4C8A-82DE-F21936E7C95D}" destId="{02031FB9-B5CC-431F-B8BD-B01AA9A27C0F}" srcOrd="6" destOrd="0" presId="urn:microsoft.com/office/officeart/2008/layout/LinedList"/>
    <dgm:cxn modelId="{E90DF163-975A-4B16-9F8D-F21078157382}" type="presParOf" srcId="{34CF23D8-DF49-4C8A-82DE-F21936E7C95D}" destId="{808CD67B-AE79-4223-91F8-0614D4E26CE4}" srcOrd="7" destOrd="0" presId="urn:microsoft.com/office/officeart/2008/layout/LinedList"/>
    <dgm:cxn modelId="{67CDA948-576E-4E1A-A02B-20FB6D51C68E}" type="presParOf" srcId="{808CD67B-AE79-4223-91F8-0614D4E26CE4}" destId="{974A473B-1442-4837-B573-093B435A568A}" srcOrd="0" destOrd="0" presId="urn:microsoft.com/office/officeart/2008/layout/LinedList"/>
    <dgm:cxn modelId="{227D5108-E88E-48D8-BCED-AC23054AB190}" type="presParOf" srcId="{808CD67B-AE79-4223-91F8-0614D4E26CE4}" destId="{D109A55C-D8CC-4D4F-B0B2-7559EE1653C2}" srcOrd="1" destOrd="0" presId="urn:microsoft.com/office/officeart/2008/layout/LinedList"/>
    <dgm:cxn modelId="{5F10E761-C859-4B12-9EA4-CA46D32E75D5}" type="presParOf" srcId="{34CF23D8-DF49-4C8A-82DE-F21936E7C95D}" destId="{988BF21E-8738-4DB2-B15F-4353C708DA3A}" srcOrd="8" destOrd="0" presId="urn:microsoft.com/office/officeart/2008/layout/LinedList"/>
    <dgm:cxn modelId="{3F9FEC2A-EE73-4551-8B09-2931387D3E20}" type="presParOf" srcId="{34CF23D8-DF49-4C8A-82DE-F21936E7C95D}" destId="{A76934B4-AF87-4F6C-B4F4-6B7C10638F6D}" srcOrd="9" destOrd="0" presId="urn:microsoft.com/office/officeart/2008/layout/LinedList"/>
    <dgm:cxn modelId="{C1CD463F-B3F6-44FC-ADD5-6A690C43CA48}" type="presParOf" srcId="{A76934B4-AF87-4F6C-B4F4-6B7C10638F6D}" destId="{2D54FDF7-8119-48D0-A182-4CCDD69F0642}" srcOrd="0" destOrd="0" presId="urn:microsoft.com/office/officeart/2008/layout/LinedList"/>
    <dgm:cxn modelId="{4DE6C0FF-0995-46C9-AB8F-A27EF3B15A75}" type="presParOf" srcId="{A76934B4-AF87-4F6C-B4F4-6B7C10638F6D}" destId="{1D0A8EAA-41DD-4DA7-B680-7EFEC719B258}" srcOrd="1" destOrd="0" presId="urn:microsoft.com/office/officeart/2008/layout/LinedList"/>
    <dgm:cxn modelId="{C794AA79-218C-4898-A76B-AF76B46B9A95}" type="presParOf" srcId="{34CF23D8-DF49-4C8A-82DE-F21936E7C95D}" destId="{61A36858-55CC-4016-B32C-28705F3DB712}" srcOrd="10" destOrd="0" presId="urn:microsoft.com/office/officeart/2008/layout/LinedList"/>
    <dgm:cxn modelId="{897E204E-33B3-4FA7-9F33-C3325618E7F4}" type="presParOf" srcId="{34CF23D8-DF49-4C8A-82DE-F21936E7C95D}" destId="{EA2B4EB5-B0EA-4718-9240-932BA0954C0C}" srcOrd="11" destOrd="0" presId="urn:microsoft.com/office/officeart/2008/layout/LinedList"/>
    <dgm:cxn modelId="{7E566CCE-3A16-4810-8AFF-DD73F0EED87F}" type="presParOf" srcId="{EA2B4EB5-B0EA-4718-9240-932BA0954C0C}" destId="{30DF8FFD-6AC8-4746-BF70-D68CF7FFF271}" srcOrd="0" destOrd="0" presId="urn:microsoft.com/office/officeart/2008/layout/LinedList"/>
    <dgm:cxn modelId="{D5CFF158-D3BF-4651-A56B-74E57ED4DBDE}" type="presParOf" srcId="{EA2B4EB5-B0EA-4718-9240-932BA0954C0C}" destId="{150CBE2C-84A4-4449-8A38-EFA912591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Medical</a:t>
          </a:r>
          <a:r>
            <a:rPr lang="en-GB" sz="1300" dirty="0">
              <a:latin typeface="+mn-lt"/>
            </a:rPr>
            <a:t> Insurance and </a:t>
          </a:r>
          <a:r>
            <a:rPr lang="en-GB" sz="1300" b="1" dirty="0">
              <a:latin typeface="+mn-lt"/>
            </a:rPr>
            <a:t>Education</a:t>
          </a:r>
          <a:r>
            <a:rPr lang="en-GB" sz="1300" dirty="0">
              <a:latin typeface="+mn-lt"/>
            </a:rPr>
            <a:t> incentives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 algn="l"/>
          <a:r>
            <a: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Retirement</a:t>
          </a:r>
          <a:r>
            <a:rPr lang="en-GB" sz="1300" dirty="0">
              <a:latin typeface="+mn-lt"/>
            </a:rPr>
            <a:t> Savings Account 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1698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2393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53584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4606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2353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3380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74137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0725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F43DEC-2044-4407-9FD6-4512662D2FB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83CE8C-06D4-4A81-8D25-AF5F2793FBAB}">
      <dgm:prSet/>
      <dgm:spPr>
        <a:solidFill>
          <a:srgbClr val="1F77B4"/>
        </a:solidFill>
      </dgm:spPr>
      <dgm:t>
        <a:bodyPr/>
        <a:lstStyle/>
        <a:p>
          <a:r>
            <a:rPr lang="en-GB" b="1" i="0" dirty="0"/>
            <a:t>Crucial Metrics Explained</a:t>
          </a:r>
          <a:r>
            <a:rPr lang="en-GB" b="0" i="0" dirty="0"/>
            <a:t>:</a:t>
          </a:r>
          <a:endParaRPr lang="en-US" dirty="0"/>
        </a:p>
      </dgm:t>
    </dgm:pt>
    <dgm:pt modelId="{D4EA6C24-7977-4620-8CFD-A11F3D641102}" type="parTrans" cxnId="{17C6DE84-F161-4DD8-A597-1B7DB3C4F7A1}">
      <dgm:prSet/>
      <dgm:spPr/>
      <dgm:t>
        <a:bodyPr/>
        <a:lstStyle/>
        <a:p>
          <a:endParaRPr lang="en-US"/>
        </a:p>
      </dgm:t>
    </dgm:pt>
    <dgm:pt modelId="{E4AE192F-0061-430C-ADF0-4F9169C73C95}" type="sibTrans" cxnId="{17C6DE84-F161-4DD8-A597-1B7DB3C4F7A1}">
      <dgm:prSet/>
      <dgm:spPr/>
      <dgm:t>
        <a:bodyPr/>
        <a:lstStyle/>
        <a:p>
          <a:endParaRPr lang="en-US"/>
        </a:p>
      </dgm:t>
    </dgm:pt>
    <dgm:pt modelId="{B23597D8-3819-4C18-8608-31DAF99181A5}">
      <dgm:prSet custT="1"/>
      <dgm:spPr/>
      <dgm:t>
        <a:bodyPr/>
        <a:lstStyle/>
        <a:p>
          <a:r>
            <a:rPr lang="en-GB" sz="1200" b="1" i="0" dirty="0"/>
            <a:t>Accuracy</a:t>
          </a:r>
          <a:r>
            <a:rPr lang="en-GB" sz="1200" b="0" i="0" dirty="0"/>
            <a:t>: Reflects the proportion of total correct predictions, crucial for overall reliability.</a:t>
          </a:r>
          <a:endParaRPr lang="en-US" sz="1200" dirty="0"/>
        </a:p>
      </dgm:t>
    </dgm:pt>
    <dgm:pt modelId="{5D93DFEA-860F-45EC-9FF4-54B6D03F0E5F}" type="parTrans" cxnId="{04A62978-FF32-47FE-A37C-886FAB311738}">
      <dgm:prSet/>
      <dgm:spPr/>
      <dgm:t>
        <a:bodyPr/>
        <a:lstStyle/>
        <a:p>
          <a:endParaRPr lang="en-US"/>
        </a:p>
      </dgm:t>
    </dgm:pt>
    <dgm:pt modelId="{FD5AC665-5E70-4CFC-8F3E-89DF60202A7D}" type="sibTrans" cxnId="{04A62978-FF32-47FE-A37C-886FAB311738}">
      <dgm:prSet/>
      <dgm:spPr/>
      <dgm:t>
        <a:bodyPr/>
        <a:lstStyle/>
        <a:p>
          <a:endParaRPr lang="en-US"/>
        </a:p>
      </dgm:t>
    </dgm:pt>
    <dgm:pt modelId="{159D080A-6621-441D-A287-98BF457DB7AD}">
      <dgm:prSet custT="1"/>
      <dgm:spPr/>
      <dgm:t>
        <a:bodyPr/>
        <a:lstStyle/>
        <a:p>
          <a:r>
            <a:rPr lang="en-GB" sz="1200" b="1" i="0" dirty="0"/>
            <a:t>Precision</a:t>
          </a:r>
          <a:r>
            <a:rPr lang="en-GB" sz="1200" b="0" i="0" dirty="0"/>
            <a:t>: Measures the exactness of the model in predicting attrition, crucial for resource allocation in retention programs.</a:t>
          </a:r>
          <a:endParaRPr lang="en-US" sz="1200" dirty="0"/>
        </a:p>
      </dgm:t>
    </dgm:pt>
    <dgm:pt modelId="{A407606F-009C-4C73-BECB-73D426C15049}" type="parTrans" cxnId="{50BF4A0D-0F8E-42C9-9965-4212B86E815F}">
      <dgm:prSet/>
      <dgm:spPr/>
      <dgm:t>
        <a:bodyPr/>
        <a:lstStyle/>
        <a:p>
          <a:endParaRPr lang="en-US"/>
        </a:p>
      </dgm:t>
    </dgm:pt>
    <dgm:pt modelId="{71C6113A-E896-4617-BB2A-E5BD0DB7774B}" type="sibTrans" cxnId="{50BF4A0D-0F8E-42C9-9965-4212B86E815F}">
      <dgm:prSet/>
      <dgm:spPr/>
      <dgm:t>
        <a:bodyPr/>
        <a:lstStyle/>
        <a:p>
          <a:endParaRPr lang="en-US"/>
        </a:p>
      </dgm:t>
    </dgm:pt>
    <dgm:pt modelId="{293E862C-732C-434C-8B89-6D1B14233315}">
      <dgm:prSet custT="1"/>
      <dgm:spPr/>
      <dgm:t>
        <a:bodyPr/>
        <a:lstStyle/>
        <a:p>
          <a:r>
            <a:rPr lang="en-GB" sz="1200" b="1" i="0" dirty="0"/>
            <a:t>Recall</a:t>
          </a:r>
          <a:r>
            <a:rPr lang="en-GB" sz="1200" b="0" i="0" dirty="0"/>
            <a:t>: Assesses the model's ability to capture actual attrition cases, vital for comprehensive intervention strategies.</a:t>
          </a:r>
          <a:endParaRPr lang="en-US" sz="1200" dirty="0"/>
        </a:p>
      </dgm:t>
    </dgm:pt>
    <dgm:pt modelId="{254B7B17-A50D-4EA0-A588-AD6DA09DDD46}" type="parTrans" cxnId="{6BD26DBA-EF20-451F-B96F-856A99891355}">
      <dgm:prSet/>
      <dgm:spPr/>
      <dgm:t>
        <a:bodyPr/>
        <a:lstStyle/>
        <a:p>
          <a:endParaRPr lang="en-US"/>
        </a:p>
      </dgm:t>
    </dgm:pt>
    <dgm:pt modelId="{62648EF9-A8E8-48EF-8219-9826A5DDBA84}" type="sibTrans" cxnId="{6BD26DBA-EF20-451F-B96F-856A99891355}">
      <dgm:prSet/>
      <dgm:spPr/>
      <dgm:t>
        <a:bodyPr/>
        <a:lstStyle/>
        <a:p>
          <a:endParaRPr lang="en-US"/>
        </a:p>
      </dgm:t>
    </dgm:pt>
    <dgm:pt modelId="{5D1FB24D-B2AD-4B88-B309-5DFFC475262D}">
      <dgm:prSet custT="1"/>
      <dgm:spPr/>
      <dgm:t>
        <a:bodyPr/>
        <a:lstStyle/>
        <a:p>
          <a:r>
            <a:rPr lang="en-GB" sz="1200" b="1" i="0" dirty="0"/>
            <a:t>F1 Score</a:t>
          </a:r>
          <a:r>
            <a:rPr lang="en-GB" sz="1200" b="0" i="0" dirty="0"/>
            <a:t>: Balances precision and recall, providing a singular metric for model performance in uneven class distributions, typical in attrition datasets.</a:t>
          </a:r>
          <a:endParaRPr lang="en-US" sz="1200" dirty="0"/>
        </a:p>
      </dgm:t>
    </dgm:pt>
    <dgm:pt modelId="{E1DDB235-2A99-494C-9109-6F7F4428AF39}" type="parTrans" cxnId="{9F3C8DBE-A7A2-4790-B9CA-F160535EA382}">
      <dgm:prSet/>
      <dgm:spPr/>
      <dgm:t>
        <a:bodyPr/>
        <a:lstStyle/>
        <a:p>
          <a:endParaRPr lang="en-US"/>
        </a:p>
      </dgm:t>
    </dgm:pt>
    <dgm:pt modelId="{077CF7D4-9279-4F0E-8AA4-F24D383945C2}" type="sibTrans" cxnId="{9F3C8DBE-A7A2-4790-B9CA-F160535EA382}">
      <dgm:prSet/>
      <dgm:spPr/>
      <dgm:t>
        <a:bodyPr/>
        <a:lstStyle/>
        <a:p>
          <a:endParaRPr lang="en-US"/>
        </a:p>
      </dgm:t>
    </dgm:pt>
    <dgm:pt modelId="{D536A4FB-BE1E-4F91-8555-5D7AE2EB226E}" type="pres">
      <dgm:prSet presAssocID="{65F43DEC-2044-4407-9FD6-4512662D2FBF}" presName="Name0" presStyleCnt="0">
        <dgm:presLayoutVars>
          <dgm:dir/>
          <dgm:animLvl val="lvl"/>
          <dgm:resizeHandles/>
        </dgm:presLayoutVars>
      </dgm:prSet>
      <dgm:spPr/>
    </dgm:pt>
    <dgm:pt modelId="{C146C476-EC93-434F-BC2E-BAC8632EC209}" type="pres">
      <dgm:prSet presAssocID="{B883CE8C-06D4-4A81-8D25-AF5F2793FBAB}" presName="linNode" presStyleCnt="0"/>
      <dgm:spPr/>
    </dgm:pt>
    <dgm:pt modelId="{B2492A5F-1B28-4495-A783-D645243226B6}" type="pres">
      <dgm:prSet presAssocID="{B883CE8C-06D4-4A81-8D25-AF5F2793FBAB}" presName="parentShp" presStyleLbl="node1" presStyleIdx="0" presStyleCnt="1">
        <dgm:presLayoutVars>
          <dgm:bulletEnabled val="1"/>
        </dgm:presLayoutVars>
      </dgm:prSet>
      <dgm:spPr/>
    </dgm:pt>
    <dgm:pt modelId="{8D61C69F-3BC4-4FFE-B169-93BB6E3E9F5B}" type="pres">
      <dgm:prSet presAssocID="{B883CE8C-06D4-4A81-8D25-AF5F2793FBAB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A7E9E108-5FB0-4031-9C34-BC7750CC80DA}" type="presOf" srcId="{B883CE8C-06D4-4A81-8D25-AF5F2793FBAB}" destId="{B2492A5F-1B28-4495-A783-D645243226B6}" srcOrd="0" destOrd="0" presId="urn:microsoft.com/office/officeart/2005/8/layout/vList6"/>
    <dgm:cxn modelId="{50BF4A0D-0F8E-42C9-9965-4212B86E815F}" srcId="{B883CE8C-06D4-4A81-8D25-AF5F2793FBAB}" destId="{159D080A-6621-441D-A287-98BF457DB7AD}" srcOrd="1" destOrd="0" parTransId="{A407606F-009C-4C73-BECB-73D426C15049}" sibTransId="{71C6113A-E896-4617-BB2A-E5BD0DB7774B}"/>
    <dgm:cxn modelId="{7D7D2873-6A8B-4818-97BE-58CE8EF56693}" type="presOf" srcId="{159D080A-6621-441D-A287-98BF457DB7AD}" destId="{8D61C69F-3BC4-4FFE-B169-93BB6E3E9F5B}" srcOrd="0" destOrd="1" presId="urn:microsoft.com/office/officeart/2005/8/layout/vList6"/>
    <dgm:cxn modelId="{04A62978-FF32-47FE-A37C-886FAB311738}" srcId="{B883CE8C-06D4-4A81-8D25-AF5F2793FBAB}" destId="{B23597D8-3819-4C18-8608-31DAF99181A5}" srcOrd="0" destOrd="0" parTransId="{5D93DFEA-860F-45EC-9FF4-54B6D03F0E5F}" sibTransId="{FD5AC665-5E70-4CFC-8F3E-89DF60202A7D}"/>
    <dgm:cxn modelId="{17C6DE84-F161-4DD8-A597-1B7DB3C4F7A1}" srcId="{65F43DEC-2044-4407-9FD6-4512662D2FBF}" destId="{B883CE8C-06D4-4A81-8D25-AF5F2793FBAB}" srcOrd="0" destOrd="0" parTransId="{D4EA6C24-7977-4620-8CFD-A11F3D641102}" sibTransId="{E4AE192F-0061-430C-ADF0-4F9169C73C95}"/>
    <dgm:cxn modelId="{CC9E34AB-DD04-4B0D-800D-CE99F1DE13F4}" type="presOf" srcId="{65F43DEC-2044-4407-9FD6-4512662D2FBF}" destId="{D536A4FB-BE1E-4F91-8555-5D7AE2EB226E}" srcOrd="0" destOrd="0" presId="urn:microsoft.com/office/officeart/2005/8/layout/vList6"/>
    <dgm:cxn modelId="{95998EB6-23C7-4B9B-A81A-B9819606C762}" type="presOf" srcId="{293E862C-732C-434C-8B89-6D1B14233315}" destId="{8D61C69F-3BC4-4FFE-B169-93BB6E3E9F5B}" srcOrd="0" destOrd="2" presId="urn:microsoft.com/office/officeart/2005/8/layout/vList6"/>
    <dgm:cxn modelId="{6BD26DBA-EF20-451F-B96F-856A99891355}" srcId="{B883CE8C-06D4-4A81-8D25-AF5F2793FBAB}" destId="{293E862C-732C-434C-8B89-6D1B14233315}" srcOrd="2" destOrd="0" parTransId="{254B7B17-A50D-4EA0-A588-AD6DA09DDD46}" sibTransId="{62648EF9-A8E8-48EF-8219-9826A5DDBA84}"/>
    <dgm:cxn modelId="{9F3C8DBE-A7A2-4790-B9CA-F160535EA382}" srcId="{B883CE8C-06D4-4A81-8D25-AF5F2793FBAB}" destId="{5D1FB24D-B2AD-4B88-B309-5DFFC475262D}" srcOrd="3" destOrd="0" parTransId="{E1DDB235-2A99-494C-9109-6F7F4428AF39}" sibTransId="{077CF7D4-9279-4F0E-8AA4-F24D383945C2}"/>
    <dgm:cxn modelId="{138AF9E8-5AC7-4F01-AAD7-255AEACD2DED}" type="presOf" srcId="{B23597D8-3819-4C18-8608-31DAF99181A5}" destId="{8D61C69F-3BC4-4FFE-B169-93BB6E3E9F5B}" srcOrd="0" destOrd="0" presId="urn:microsoft.com/office/officeart/2005/8/layout/vList6"/>
    <dgm:cxn modelId="{2812F1F3-162B-4068-AD4C-1E922D1C439E}" type="presOf" srcId="{5D1FB24D-B2AD-4B88-B309-5DFFC475262D}" destId="{8D61C69F-3BC4-4FFE-B169-93BB6E3E9F5B}" srcOrd="0" destOrd="3" presId="urn:microsoft.com/office/officeart/2005/8/layout/vList6"/>
    <dgm:cxn modelId="{D3B225EC-8CB5-4E0D-A073-2D8008E9FCFB}" type="presParOf" srcId="{D536A4FB-BE1E-4F91-8555-5D7AE2EB226E}" destId="{C146C476-EC93-434F-BC2E-BAC8632EC209}" srcOrd="0" destOrd="0" presId="urn:microsoft.com/office/officeart/2005/8/layout/vList6"/>
    <dgm:cxn modelId="{4E6E6270-683A-41B2-AA96-D07315A0C1DD}" type="presParOf" srcId="{C146C476-EC93-434F-BC2E-BAC8632EC209}" destId="{B2492A5F-1B28-4495-A783-D645243226B6}" srcOrd="0" destOrd="0" presId="urn:microsoft.com/office/officeart/2005/8/layout/vList6"/>
    <dgm:cxn modelId="{491E6EFF-77D7-4023-A22C-258FA851CA00}" type="presParOf" srcId="{C146C476-EC93-434F-BC2E-BAC8632EC209}" destId="{8D61C69F-3BC4-4FFE-B169-93BB6E3E9F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146F5-7870-417D-BAEE-4A205610A39B}">
      <dsp:nvSpPr>
        <dsp:cNvPr id="0" name=""/>
        <dsp:cNvSpPr/>
      </dsp:nvSpPr>
      <dsp:spPr>
        <a:xfrm>
          <a:off x="61566" y="2163"/>
          <a:ext cx="1949503" cy="974751"/>
        </a:xfrm>
        <a:prstGeom prst="roundRect">
          <a:avLst>
            <a:gd name="adj" fmla="val 10000"/>
          </a:avLst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 dirty="0"/>
            <a:t>Data Preprocessing</a:t>
          </a:r>
          <a:r>
            <a:rPr lang="en-GB" sz="2100" b="0" i="0" kern="1200" dirty="0"/>
            <a:t>:</a:t>
          </a:r>
          <a:endParaRPr lang="en-US" sz="2100" kern="1200" dirty="0"/>
        </a:p>
      </dsp:txBody>
      <dsp:txXfrm>
        <a:off x="90115" y="30712"/>
        <a:ext cx="1892405" cy="917653"/>
      </dsp:txXfrm>
    </dsp:sp>
    <dsp:sp modelId="{8E659E67-D260-49BE-B500-22A9235371B8}">
      <dsp:nvSpPr>
        <dsp:cNvPr id="0" name=""/>
        <dsp:cNvSpPr/>
      </dsp:nvSpPr>
      <dsp:spPr>
        <a:xfrm>
          <a:off x="256516" y="976915"/>
          <a:ext cx="194950" cy="884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129"/>
              </a:lnTo>
              <a:lnTo>
                <a:pt x="194950" y="8841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396F8-6E40-4C67-A6FC-67C39C9091C2}">
      <dsp:nvSpPr>
        <dsp:cNvPr id="0" name=""/>
        <dsp:cNvSpPr/>
      </dsp:nvSpPr>
      <dsp:spPr>
        <a:xfrm>
          <a:off x="451466" y="1220603"/>
          <a:ext cx="1559602" cy="12808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Cleaned and transformed </a:t>
          </a:r>
          <a:r>
            <a:rPr lang="en-GB" sz="1400" b="0" i="0" kern="1200" dirty="0"/>
            <a:t>the dataset, setting '</a:t>
          </a:r>
          <a:r>
            <a:rPr lang="en-GB" sz="1400" b="0" i="0" kern="1200" dirty="0" err="1"/>
            <a:t>EmployeeNumber</a:t>
          </a:r>
          <a:r>
            <a:rPr lang="en-GB" sz="1400" b="0" i="0" kern="1200" dirty="0"/>
            <a:t>' as a unique identifier.</a:t>
          </a:r>
          <a:endParaRPr lang="en-US" sz="1400" kern="1200" dirty="0"/>
        </a:p>
      </dsp:txBody>
      <dsp:txXfrm>
        <a:off x="488982" y="1258119"/>
        <a:ext cx="1484570" cy="1205850"/>
      </dsp:txXfrm>
    </dsp:sp>
    <dsp:sp modelId="{770C5A0F-5B08-46DC-833A-0D19A607B9A6}">
      <dsp:nvSpPr>
        <dsp:cNvPr id="0" name=""/>
        <dsp:cNvSpPr/>
      </dsp:nvSpPr>
      <dsp:spPr>
        <a:xfrm>
          <a:off x="256516" y="976915"/>
          <a:ext cx="194950" cy="2758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357"/>
              </a:lnTo>
              <a:lnTo>
                <a:pt x="194950" y="27583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A41AD-6E7B-4E7E-94EB-5C1C445A41ED}">
      <dsp:nvSpPr>
        <dsp:cNvPr id="0" name=""/>
        <dsp:cNvSpPr/>
      </dsp:nvSpPr>
      <dsp:spPr>
        <a:xfrm>
          <a:off x="451466" y="2745173"/>
          <a:ext cx="1559602" cy="198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Converted categorical variables </a:t>
          </a:r>
          <a:r>
            <a:rPr lang="en-GB" sz="1400" b="0" i="0" kern="1200" dirty="0"/>
            <a:t>(e.g., '</a:t>
          </a:r>
          <a:r>
            <a:rPr lang="en-GB" sz="1400" b="0" i="0" kern="1200" dirty="0" err="1"/>
            <a:t>BusinessTravel</a:t>
          </a:r>
          <a:r>
            <a:rPr lang="en-GB" sz="1400" b="0" i="0" kern="1200" dirty="0"/>
            <a:t>', 'Department') into numerical formats using label encoding for model compatibility.</a:t>
          </a:r>
          <a:endParaRPr lang="en-US" sz="1400" kern="1200" dirty="0"/>
        </a:p>
      </dsp:txBody>
      <dsp:txXfrm>
        <a:off x="497145" y="2790852"/>
        <a:ext cx="1468244" cy="1888840"/>
      </dsp:txXfrm>
    </dsp:sp>
    <dsp:sp modelId="{79D9000E-6E15-4D96-A0CF-D7DEB6F3D3BE}">
      <dsp:nvSpPr>
        <dsp:cNvPr id="0" name=""/>
        <dsp:cNvSpPr/>
      </dsp:nvSpPr>
      <dsp:spPr>
        <a:xfrm>
          <a:off x="2498445" y="2163"/>
          <a:ext cx="1949503" cy="974751"/>
        </a:xfrm>
        <a:prstGeom prst="roundRect">
          <a:avLst>
            <a:gd name="adj" fmla="val 10000"/>
          </a:avLst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 dirty="0"/>
            <a:t>Target Variable Analysis</a:t>
          </a:r>
          <a:r>
            <a:rPr lang="en-GB" sz="2100" b="0" i="0" kern="1200" dirty="0"/>
            <a:t>:</a:t>
          </a:r>
          <a:endParaRPr lang="en-US" sz="2100" kern="1200" dirty="0"/>
        </a:p>
      </dsp:txBody>
      <dsp:txXfrm>
        <a:off x="2526994" y="30712"/>
        <a:ext cx="1892405" cy="917653"/>
      </dsp:txXfrm>
    </dsp:sp>
    <dsp:sp modelId="{E8E0646F-20A6-4D1F-964A-44E424BC37C4}">
      <dsp:nvSpPr>
        <dsp:cNvPr id="0" name=""/>
        <dsp:cNvSpPr/>
      </dsp:nvSpPr>
      <dsp:spPr>
        <a:xfrm>
          <a:off x="2693395" y="976915"/>
          <a:ext cx="194950" cy="79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854"/>
              </a:lnTo>
              <a:lnTo>
                <a:pt x="194950" y="796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9FF58-CFF1-4233-A843-3189B392552C}">
      <dsp:nvSpPr>
        <dsp:cNvPr id="0" name=""/>
        <dsp:cNvSpPr/>
      </dsp:nvSpPr>
      <dsp:spPr>
        <a:xfrm>
          <a:off x="2888346" y="1220603"/>
          <a:ext cx="1559602" cy="1106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Transformed 'Attrition' into a </a:t>
          </a:r>
          <a:r>
            <a:rPr lang="en-GB" sz="1500" b="1" i="0" kern="1200" dirty="0"/>
            <a:t>binary format </a:t>
          </a:r>
          <a:r>
            <a:rPr lang="en-GB" sz="1400" b="0" i="0" kern="1200" dirty="0"/>
            <a:t>for predictive </a:t>
          </a:r>
          <a:r>
            <a:rPr lang="en-GB" sz="1400" b="0" i="0" kern="1200" dirty="0" err="1"/>
            <a:t>modeling</a:t>
          </a:r>
          <a:r>
            <a:rPr lang="en-GB" sz="1400" b="0" i="0" kern="1200" dirty="0"/>
            <a:t>.</a:t>
          </a:r>
          <a:endParaRPr lang="en-US" sz="1400" kern="1200" dirty="0"/>
        </a:p>
      </dsp:txBody>
      <dsp:txXfrm>
        <a:off x="2920749" y="1253006"/>
        <a:ext cx="1494796" cy="1041527"/>
      </dsp:txXfrm>
    </dsp:sp>
    <dsp:sp modelId="{CD95D41E-95C2-4A70-9A67-00C2A1586225}">
      <dsp:nvSpPr>
        <dsp:cNvPr id="0" name=""/>
        <dsp:cNvSpPr/>
      </dsp:nvSpPr>
      <dsp:spPr>
        <a:xfrm>
          <a:off x="2693395" y="976915"/>
          <a:ext cx="194950" cy="2430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0947"/>
              </a:lnTo>
              <a:lnTo>
                <a:pt x="194950" y="2430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4FDBE-4001-45C1-BA08-0C9A027D8216}">
      <dsp:nvSpPr>
        <dsp:cNvPr id="0" name=""/>
        <dsp:cNvSpPr/>
      </dsp:nvSpPr>
      <dsp:spPr>
        <a:xfrm>
          <a:off x="2888346" y="2570624"/>
          <a:ext cx="1490543" cy="1674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 err="1"/>
            <a:t>Analyzed</a:t>
          </a:r>
          <a:r>
            <a:rPr lang="en-GB" sz="1400" b="0" i="0" kern="1200" dirty="0"/>
            <a:t> target distribution, </a:t>
          </a:r>
          <a:r>
            <a:rPr lang="en-GB" sz="1500" b="1" i="0" kern="1200" dirty="0"/>
            <a:t>addressing class imbalance</a:t>
          </a:r>
          <a:r>
            <a:rPr lang="en-GB" sz="1400" b="0" i="0" kern="1200" dirty="0"/>
            <a:t> through Random </a:t>
          </a:r>
          <a:r>
            <a:rPr lang="en-GB" sz="1400" b="0" i="0" kern="1200" dirty="0" err="1"/>
            <a:t>OverSampling</a:t>
          </a:r>
          <a:r>
            <a:rPr lang="en-GB" sz="1400" b="0" i="0" kern="1200" dirty="0"/>
            <a:t> for unbiased model training.</a:t>
          </a:r>
          <a:endParaRPr lang="en-US" sz="1400" kern="1200" dirty="0"/>
        </a:p>
      </dsp:txBody>
      <dsp:txXfrm>
        <a:off x="2932003" y="2614281"/>
        <a:ext cx="1403229" cy="1587163"/>
      </dsp:txXfrm>
    </dsp:sp>
    <dsp:sp modelId="{65473E00-AB9D-4D11-8861-A1A99E800822}">
      <dsp:nvSpPr>
        <dsp:cNvPr id="0" name=""/>
        <dsp:cNvSpPr/>
      </dsp:nvSpPr>
      <dsp:spPr>
        <a:xfrm>
          <a:off x="4935324" y="2163"/>
          <a:ext cx="1949503" cy="974751"/>
        </a:xfrm>
        <a:prstGeom prst="roundRect">
          <a:avLst>
            <a:gd name="adj" fmla="val 10000"/>
          </a:avLst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/>
            <a:t>Feature Engineering</a:t>
          </a:r>
          <a:r>
            <a:rPr lang="en-GB" sz="2100" b="0" i="0" kern="1200"/>
            <a:t>:</a:t>
          </a:r>
          <a:endParaRPr lang="en-US" sz="2100" kern="1200"/>
        </a:p>
      </dsp:txBody>
      <dsp:txXfrm>
        <a:off x="4963873" y="30712"/>
        <a:ext cx="1892405" cy="917653"/>
      </dsp:txXfrm>
    </dsp:sp>
    <dsp:sp modelId="{F5C16196-D170-4612-A67D-3B6CD4661FF1}">
      <dsp:nvSpPr>
        <dsp:cNvPr id="0" name=""/>
        <dsp:cNvSpPr/>
      </dsp:nvSpPr>
      <dsp:spPr>
        <a:xfrm>
          <a:off x="5130275" y="976915"/>
          <a:ext cx="194950" cy="1038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773"/>
              </a:lnTo>
              <a:lnTo>
                <a:pt x="194950" y="10387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7005C-0B83-48D4-A3E0-C559C1935F7A}">
      <dsp:nvSpPr>
        <dsp:cNvPr id="0" name=""/>
        <dsp:cNvSpPr/>
      </dsp:nvSpPr>
      <dsp:spPr>
        <a:xfrm>
          <a:off x="5325225" y="1220603"/>
          <a:ext cx="1559602" cy="159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Identified and </a:t>
          </a:r>
          <a:r>
            <a:rPr lang="en-GB" sz="1500" b="1" i="0" kern="1200" dirty="0"/>
            <a:t>excluded less relevant features </a:t>
          </a:r>
          <a:r>
            <a:rPr lang="en-GB" sz="1400" b="0" i="0" kern="1200" dirty="0"/>
            <a:t>(e.g., 'Over18', '</a:t>
          </a:r>
          <a:r>
            <a:rPr lang="en-GB" sz="1400" b="0" i="0" kern="1200" dirty="0" err="1"/>
            <a:t>StandardHours</a:t>
          </a:r>
          <a:r>
            <a:rPr lang="en-GB" sz="1400" b="0" i="0" kern="1200" dirty="0"/>
            <a:t>') to enhance model focus on impactful variables.</a:t>
          </a:r>
          <a:endParaRPr lang="en-US" sz="1400" kern="1200" dirty="0"/>
        </a:p>
      </dsp:txBody>
      <dsp:txXfrm>
        <a:off x="5370904" y="1266282"/>
        <a:ext cx="1468244" cy="1498812"/>
      </dsp:txXfrm>
    </dsp:sp>
    <dsp:sp modelId="{EEACFB63-DB9C-489A-9A34-B5DEA4BA86E5}">
      <dsp:nvSpPr>
        <dsp:cNvPr id="0" name=""/>
        <dsp:cNvSpPr/>
      </dsp:nvSpPr>
      <dsp:spPr>
        <a:xfrm>
          <a:off x="5130275" y="976915"/>
          <a:ext cx="194950" cy="2915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994"/>
              </a:lnTo>
              <a:lnTo>
                <a:pt x="194950" y="2915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5B76E-25FC-4DBD-88E8-80D9E8EC0323}">
      <dsp:nvSpPr>
        <dsp:cNvPr id="0" name=""/>
        <dsp:cNvSpPr/>
      </dsp:nvSpPr>
      <dsp:spPr>
        <a:xfrm>
          <a:off x="5325225" y="3054462"/>
          <a:ext cx="1559602" cy="1676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Employed feature importance analysis </a:t>
          </a:r>
          <a:r>
            <a:rPr lang="en-GB" sz="1400" b="0" i="0" kern="1200" dirty="0"/>
            <a:t>to highlight top factors influencing attrition, like '</a:t>
          </a:r>
          <a:r>
            <a:rPr lang="en-GB" sz="1400" b="0" i="0" kern="1200" dirty="0" err="1"/>
            <a:t>OverTime</a:t>
          </a:r>
          <a:r>
            <a:rPr lang="en-GB" sz="1400" b="0" i="0" kern="1200" dirty="0"/>
            <a:t>' and '</a:t>
          </a:r>
          <a:r>
            <a:rPr lang="en-GB" sz="1400" b="0" i="0" kern="1200" dirty="0" err="1"/>
            <a:t>JobRole</a:t>
          </a:r>
          <a:r>
            <a:rPr lang="en-GB" sz="1400" b="0" i="0" kern="1200" dirty="0"/>
            <a:t>'.</a:t>
          </a:r>
          <a:endParaRPr lang="en-US" sz="1400" kern="1200" dirty="0"/>
        </a:p>
      </dsp:txBody>
      <dsp:txXfrm>
        <a:off x="5370904" y="3100141"/>
        <a:ext cx="1468244" cy="1585536"/>
      </dsp:txXfrm>
    </dsp:sp>
    <dsp:sp modelId="{34620881-F9D6-4630-A430-821522755504}">
      <dsp:nvSpPr>
        <dsp:cNvPr id="0" name=""/>
        <dsp:cNvSpPr/>
      </dsp:nvSpPr>
      <dsp:spPr>
        <a:xfrm>
          <a:off x="7372204" y="2163"/>
          <a:ext cx="1949503" cy="974751"/>
        </a:xfrm>
        <a:prstGeom prst="roundRect">
          <a:avLst>
            <a:gd name="adj" fmla="val 10000"/>
          </a:avLst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 dirty="0"/>
            <a:t>Model Selection and Evaluation</a:t>
          </a:r>
          <a:r>
            <a:rPr lang="en-GB" sz="2100" b="0" i="0" kern="1200" dirty="0"/>
            <a:t>:</a:t>
          </a:r>
          <a:endParaRPr lang="en-US" sz="2100" kern="1200" dirty="0"/>
        </a:p>
      </dsp:txBody>
      <dsp:txXfrm>
        <a:off x="7400753" y="30712"/>
        <a:ext cx="1892405" cy="917653"/>
      </dsp:txXfrm>
    </dsp:sp>
    <dsp:sp modelId="{4DC04243-2851-4399-8BB8-E732E0118887}">
      <dsp:nvSpPr>
        <dsp:cNvPr id="0" name=""/>
        <dsp:cNvSpPr/>
      </dsp:nvSpPr>
      <dsp:spPr>
        <a:xfrm>
          <a:off x="7567154" y="976915"/>
          <a:ext cx="194950" cy="861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100"/>
              </a:lnTo>
              <a:lnTo>
                <a:pt x="194950" y="861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9643F-D1C9-49AB-8C5C-D73576BF80BF}">
      <dsp:nvSpPr>
        <dsp:cNvPr id="0" name=""/>
        <dsp:cNvSpPr/>
      </dsp:nvSpPr>
      <dsp:spPr>
        <a:xfrm>
          <a:off x="7762104" y="1220603"/>
          <a:ext cx="1559602" cy="12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Explored various models </a:t>
          </a:r>
          <a:r>
            <a:rPr lang="en-GB" sz="1400" b="0" i="0" kern="1200" dirty="0"/>
            <a:t>including Logistic Regression, Random Forest, and Decision Tree Classifier.</a:t>
          </a:r>
          <a:endParaRPr lang="en-US" sz="1400" kern="1200" dirty="0"/>
        </a:p>
      </dsp:txBody>
      <dsp:txXfrm>
        <a:off x="7798271" y="1256770"/>
        <a:ext cx="1487268" cy="1162491"/>
      </dsp:txXfrm>
    </dsp:sp>
    <dsp:sp modelId="{0FC8F750-88DD-4B6F-9E6A-38791D40EF64}">
      <dsp:nvSpPr>
        <dsp:cNvPr id="0" name=""/>
        <dsp:cNvSpPr/>
      </dsp:nvSpPr>
      <dsp:spPr>
        <a:xfrm>
          <a:off x="7567154" y="976915"/>
          <a:ext cx="194950" cy="223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0280"/>
              </a:lnTo>
              <a:lnTo>
                <a:pt x="194950" y="2230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4CB11-3FA8-45B9-81B1-9EE40F1A55D3}">
      <dsp:nvSpPr>
        <dsp:cNvPr id="0" name=""/>
        <dsp:cNvSpPr/>
      </dsp:nvSpPr>
      <dsp:spPr>
        <a:xfrm>
          <a:off x="7762104" y="2699116"/>
          <a:ext cx="1559602" cy="10161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Fine-tuned models </a:t>
          </a:r>
          <a:r>
            <a:rPr lang="en-GB" sz="1400" b="0" i="0" kern="1200" dirty="0"/>
            <a:t>using </a:t>
          </a:r>
          <a:r>
            <a:rPr lang="en-GB" sz="1400" b="0" i="0" kern="1200" dirty="0" err="1"/>
            <a:t>GridSearchCV</a:t>
          </a:r>
          <a:r>
            <a:rPr lang="en-GB" sz="1400" b="0" i="0" kern="1200" dirty="0"/>
            <a:t> for optimal performance.</a:t>
          </a:r>
          <a:endParaRPr lang="en-US" sz="1400" kern="1200" dirty="0"/>
        </a:p>
      </dsp:txBody>
      <dsp:txXfrm>
        <a:off x="7791866" y="2728878"/>
        <a:ext cx="1500078" cy="956635"/>
      </dsp:txXfrm>
    </dsp:sp>
    <dsp:sp modelId="{26A5EE5B-FD4D-483D-84D4-16AD631B0A44}">
      <dsp:nvSpPr>
        <dsp:cNvPr id="0" name=""/>
        <dsp:cNvSpPr/>
      </dsp:nvSpPr>
      <dsp:spPr>
        <a:xfrm>
          <a:off x="7567154" y="976915"/>
          <a:ext cx="194950" cy="3519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9448"/>
              </a:lnTo>
              <a:lnTo>
                <a:pt x="194950" y="3519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9CAF-CD28-437B-B862-0C039F410929}">
      <dsp:nvSpPr>
        <dsp:cNvPr id="0" name=""/>
        <dsp:cNvSpPr/>
      </dsp:nvSpPr>
      <dsp:spPr>
        <a:xfrm>
          <a:off x="7762104" y="3958963"/>
          <a:ext cx="1559602" cy="10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Evaluated models </a:t>
          </a:r>
          <a:r>
            <a:rPr lang="en-GB" sz="1400" b="0" i="0" kern="1200" dirty="0"/>
            <a:t>based on accuracy, precision, recall, F1 score, and ROC-AUC metrics.</a:t>
          </a:r>
          <a:endParaRPr lang="en-US" sz="1400" kern="1200" dirty="0"/>
        </a:p>
      </dsp:txBody>
      <dsp:txXfrm>
        <a:off x="7793584" y="3990443"/>
        <a:ext cx="1496642" cy="101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2CE72-7BE0-4C8A-B38C-C4A707530510}">
      <dsp:nvSpPr>
        <dsp:cNvPr id="0" name=""/>
        <dsp:cNvSpPr/>
      </dsp:nvSpPr>
      <dsp:spPr>
        <a:xfrm>
          <a:off x="0" y="176010"/>
          <a:ext cx="10316180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50" tIns="208280" rIns="8006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i="0" kern="1200" dirty="0"/>
            <a:t>The </a:t>
          </a:r>
          <a:r>
            <a:rPr lang="en-GB" sz="1500" b="1" i="0" kern="1200" dirty="0"/>
            <a:t>Random Forest model </a:t>
          </a:r>
          <a:r>
            <a:rPr lang="en-GB" sz="1400" b="0" i="0" kern="1200" dirty="0"/>
            <a:t>emerged</a:t>
          </a:r>
          <a:r>
            <a:rPr lang="en-GB" sz="1400" i="0" kern="1200" dirty="0"/>
            <a:t> as the </a:t>
          </a:r>
          <a:r>
            <a:rPr lang="en-GB" sz="1500" b="1" i="0" kern="1200" dirty="0"/>
            <a:t>most effective</a:t>
          </a:r>
          <a:r>
            <a:rPr lang="en-GB" sz="1400" i="0" kern="1200" dirty="0"/>
            <a:t>, balancing accuracy and interpretability.</a:t>
          </a:r>
          <a:endParaRPr lang="en-US" sz="1400" kern="1200" dirty="0"/>
        </a:p>
      </dsp:txBody>
      <dsp:txXfrm>
        <a:off x="0" y="176010"/>
        <a:ext cx="10316180" cy="519750"/>
      </dsp:txXfrm>
    </dsp:sp>
    <dsp:sp modelId="{DE851524-45BC-4408-8F33-552EBEDB3ED3}">
      <dsp:nvSpPr>
        <dsp:cNvPr id="0" name=""/>
        <dsp:cNvSpPr/>
      </dsp:nvSpPr>
      <dsp:spPr>
        <a:xfrm flipH="1">
          <a:off x="515809" y="28410"/>
          <a:ext cx="2047390" cy="295200"/>
        </a:xfrm>
        <a:prstGeom prst="roundRect">
          <a:avLst/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9" tIns="0" rIns="2729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Model Findings</a:t>
          </a:r>
          <a:endParaRPr lang="en-US" sz="1600" kern="1200" dirty="0"/>
        </a:p>
      </dsp:txBody>
      <dsp:txXfrm>
        <a:off x="530219" y="42820"/>
        <a:ext cx="2018570" cy="266380"/>
      </dsp:txXfrm>
    </dsp:sp>
    <dsp:sp modelId="{BCC8F479-BE74-4D6B-BE10-76023E991A0D}">
      <dsp:nvSpPr>
        <dsp:cNvPr id="0" name=""/>
        <dsp:cNvSpPr/>
      </dsp:nvSpPr>
      <dsp:spPr>
        <a:xfrm>
          <a:off x="0" y="897360"/>
          <a:ext cx="10316180" cy="707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50" tIns="208280" rIns="8006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/>
            <a:t>Our predictive model showcases </a:t>
          </a:r>
          <a:r>
            <a:rPr lang="en-GB" sz="1500" b="1" i="0" kern="1200" dirty="0"/>
            <a:t>excellent performance in forecasting employee turnover</a:t>
          </a:r>
          <a:r>
            <a:rPr lang="en-GB" sz="1400" b="0" i="0" kern="1200" dirty="0"/>
            <a:t>. It serves as a strategic tool for pre-empting attrition and crafting retention strategies.</a:t>
          </a:r>
          <a:endParaRPr lang="en-US" sz="1400" kern="1200" dirty="0"/>
        </a:p>
      </dsp:txBody>
      <dsp:txXfrm>
        <a:off x="0" y="897360"/>
        <a:ext cx="10316180" cy="707293"/>
      </dsp:txXfrm>
    </dsp:sp>
    <dsp:sp modelId="{44F32BCA-5184-41B8-BA22-BF521978AF3A}">
      <dsp:nvSpPr>
        <dsp:cNvPr id="0" name=""/>
        <dsp:cNvSpPr/>
      </dsp:nvSpPr>
      <dsp:spPr>
        <a:xfrm flipH="1">
          <a:off x="515809" y="749760"/>
          <a:ext cx="2535479" cy="295200"/>
        </a:xfrm>
        <a:prstGeom prst="roundRect">
          <a:avLst/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9" tIns="0" rIns="2729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High-Level Summary</a:t>
          </a:r>
          <a:endParaRPr lang="en-US" sz="1600" kern="1200" dirty="0"/>
        </a:p>
      </dsp:txBody>
      <dsp:txXfrm>
        <a:off x="530219" y="764170"/>
        <a:ext cx="2506659" cy="266380"/>
      </dsp:txXfrm>
    </dsp:sp>
    <dsp:sp modelId="{912A3A7B-3667-44F6-8CEE-A783C10CDAAD}">
      <dsp:nvSpPr>
        <dsp:cNvPr id="0" name=""/>
        <dsp:cNvSpPr/>
      </dsp:nvSpPr>
      <dsp:spPr>
        <a:xfrm>
          <a:off x="0" y="1806254"/>
          <a:ext cx="1031618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50" tIns="208280" rIns="8006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/>
            <a:t>Our model achieves a </a:t>
          </a:r>
          <a:r>
            <a:rPr lang="en-GB" sz="1500" b="1" i="0" kern="1200" dirty="0"/>
            <a:t>high accuracy rate</a:t>
          </a:r>
          <a:r>
            <a:rPr lang="en-GB" sz="1400" b="0" i="0" kern="1200" dirty="0"/>
            <a:t>, indicating a strong alignment between predicted outcomes and actual 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dirty="0"/>
            <a:t>The </a:t>
          </a:r>
          <a:r>
            <a:rPr lang="en-GB" sz="1400" b="1" i="0" kern="1200" dirty="0"/>
            <a:t>confusion matrix</a:t>
          </a:r>
          <a:r>
            <a:rPr lang="en-GB" sz="1400" b="0" i="0" kern="1200" dirty="0"/>
            <a:t> shows a significant number of true positives and true negatives, with very few false positives and false negatives, reflecting the model's reliability.</a:t>
          </a:r>
          <a:endParaRPr lang="en-US" sz="1400" kern="1200" dirty="0"/>
        </a:p>
      </dsp:txBody>
      <dsp:txXfrm>
        <a:off x="0" y="1806254"/>
        <a:ext cx="10316180" cy="945000"/>
      </dsp:txXfrm>
    </dsp:sp>
    <dsp:sp modelId="{04B5839F-B3C9-4F9B-9653-97BEC26EC3BD}">
      <dsp:nvSpPr>
        <dsp:cNvPr id="0" name=""/>
        <dsp:cNvSpPr/>
      </dsp:nvSpPr>
      <dsp:spPr>
        <a:xfrm flipH="1">
          <a:off x="515809" y="1658654"/>
          <a:ext cx="2102777" cy="295200"/>
        </a:xfrm>
        <a:prstGeom prst="roundRect">
          <a:avLst/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9" tIns="0" rIns="2729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Model Accuracy</a:t>
          </a:r>
          <a:endParaRPr lang="en-US" sz="1600" kern="1200" dirty="0"/>
        </a:p>
      </dsp:txBody>
      <dsp:txXfrm>
        <a:off x="530219" y="1673064"/>
        <a:ext cx="2073957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959-59C2-4620-84AC-CCADC8163F1E}">
      <dsp:nvSpPr>
        <dsp:cNvPr id="0" name=""/>
        <dsp:cNvSpPr/>
      </dsp:nvSpPr>
      <dsp:spPr>
        <a:xfrm>
          <a:off x="0" y="3745"/>
          <a:ext cx="3067913" cy="1034629"/>
        </a:xfrm>
        <a:prstGeom prst="roundRect">
          <a:avLst>
            <a:gd name="adj" fmla="val 10000"/>
          </a:avLst>
        </a:prstGeom>
        <a:solidFill>
          <a:srgbClr val="FF7F0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Employee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Profile</a:t>
          </a:r>
          <a:endParaRPr lang="pt-PT" sz="3600" b="1" kern="1200" dirty="0"/>
        </a:p>
      </dsp:txBody>
      <dsp:txXfrm>
        <a:off x="30303" y="34048"/>
        <a:ext cx="3007307" cy="974023"/>
      </dsp:txXfrm>
    </dsp:sp>
    <dsp:sp modelId="{976C3EB5-DCDB-4302-9D89-5A93F1BB880C}">
      <dsp:nvSpPr>
        <dsp:cNvPr id="0" name=""/>
        <dsp:cNvSpPr/>
      </dsp:nvSpPr>
      <dsp:spPr>
        <a:xfrm>
          <a:off x="0" y="1170426"/>
          <a:ext cx="3067913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none" strike="noStrike" kern="1200" dirty="0">
              <a:effectLst/>
              <a:latin typeface="+mn-lt"/>
            </a:rPr>
            <a:t>Dissatisfaction strongly expressed in </a:t>
          </a:r>
          <a:r>
            <a:rPr lang="en-US" sz="2000" i="0" u="sng" strike="noStrike" kern="1200" dirty="0">
              <a:effectLst/>
              <a:latin typeface="+mn-lt"/>
            </a:rPr>
            <a:t>y</a:t>
          </a:r>
          <a:r>
            <a:rPr lang="pt-PT" sz="2000" u="sng" kern="1200" dirty="0"/>
            <a:t>oung </a:t>
          </a:r>
          <a:r>
            <a:rPr lang="pt-PT" sz="2000" u="sng" kern="1200" dirty="0" err="1"/>
            <a:t>and</a:t>
          </a:r>
          <a:r>
            <a:rPr lang="pt-PT" sz="2000" u="sng" kern="1200" dirty="0"/>
            <a:t> single </a:t>
          </a:r>
          <a:r>
            <a:rPr lang="pt-PT" sz="2000" u="sng" kern="1200" dirty="0" err="1"/>
            <a:t>employees</a:t>
          </a:r>
          <a:endParaRPr lang="pt-PT" sz="2000" u="sng" kern="1200" dirty="0"/>
        </a:p>
      </dsp:txBody>
      <dsp:txXfrm>
        <a:off x="51086" y="1221512"/>
        <a:ext cx="2965741" cy="1642036"/>
      </dsp:txXfrm>
    </dsp:sp>
    <dsp:sp modelId="{9CAEFABA-376E-4815-A3F8-4790BDD3893F}">
      <dsp:nvSpPr>
        <dsp:cNvPr id="0" name=""/>
        <dsp:cNvSpPr/>
      </dsp:nvSpPr>
      <dsp:spPr>
        <a:xfrm>
          <a:off x="3583737" y="1462"/>
          <a:ext cx="3254626" cy="105086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Monthly</a:t>
          </a:r>
          <a:r>
            <a:rPr lang="pt-PT" sz="3600" b="1" kern="1200" dirty="0"/>
            <a:t> </a:t>
          </a:r>
          <a:r>
            <a:rPr lang="pt-PT" sz="3600" b="1" kern="1200" dirty="0" err="1"/>
            <a:t>Income</a:t>
          </a:r>
          <a:endParaRPr lang="pt-PT" sz="3600" b="1" kern="1200" dirty="0"/>
        </a:p>
      </dsp:txBody>
      <dsp:txXfrm>
        <a:off x="3614516" y="32241"/>
        <a:ext cx="3193068" cy="989310"/>
      </dsp:txXfrm>
    </dsp:sp>
    <dsp:sp modelId="{B0728A0F-DB00-4C29-B762-E69410AE6887}">
      <dsp:nvSpPr>
        <dsp:cNvPr id="0" name=""/>
        <dsp:cNvSpPr/>
      </dsp:nvSpPr>
      <dsp:spPr>
        <a:xfrm>
          <a:off x="3541093" y="1186665"/>
          <a:ext cx="3254626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kern="1200" dirty="0">
            <a:solidFill>
              <a:schemeClr val="bg1"/>
            </a:solidFill>
          </a:endParaRPr>
        </a:p>
      </dsp:txBody>
      <dsp:txXfrm>
        <a:off x="3592179" y="1237751"/>
        <a:ext cx="3152454" cy="1642036"/>
      </dsp:txXfrm>
    </dsp:sp>
    <dsp:sp modelId="{7AE6B001-09F2-4497-A48D-907F217D27CF}">
      <dsp:nvSpPr>
        <dsp:cNvPr id="0" name=""/>
        <dsp:cNvSpPr/>
      </dsp:nvSpPr>
      <dsp:spPr>
        <a:xfrm>
          <a:off x="7353774" y="1462"/>
          <a:ext cx="3367801" cy="101322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Work-life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Balance</a:t>
          </a:r>
        </a:p>
      </dsp:txBody>
      <dsp:txXfrm>
        <a:off x="7383450" y="31138"/>
        <a:ext cx="3308449" cy="953876"/>
      </dsp:txXfrm>
    </dsp:sp>
    <dsp:sp modelId="{53E30563-AE80-40F5-BBB6-2ED72C2C33B3}">
      <dsp:nvSpPr>
        <dsp:cNvPr id="0" name=""/>
        <dsp:cNvSpPr/>
      </dsp:nvSpPr>
      <dsp:spPr>
        <a:xfrm>
          <a:off x="7334814" y="1137862"/>
          <a:ext cx="3367801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strike="noStrike" kern="1200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kern="1200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kern="1200" dirty="0">
            <a:solidFill>
              <a:schemeClr val="bg1"/>
            </a:solidFill>
          </a:endParaRPr>
        </a:p>
      </dsp:txBody>
      <dsp:txXfrm>
        <a:off x="7385900" y="1188948"/>
        <a:ext cx="3265629" cy="1642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7006-690A-4D55-8824-3FBF3792E967}">
      <dsp:nvSpPr>
        <dsp:cNvPr id="0" name=""/>
        <dsp:cNvSpPr/>
      </dsp:nvSpPr>
      <dsp:spPr>
        <a:xfrm>
          <a:off x="0" y="104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1048"/>
          <a:ext cx="3132627" cy="41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kern="1200" dirty="0">
              <a:cs typeface="Arial" panose="020B0604020202020204" pitchFamily="34" charset="0"/>
            </a:rPr>
            <a:t>support effective </a:t>
          </a:r>
          <a:r>
            <a:rPr lang="en-GB" sz="1300" b="1" kern="1200" dirty="0">
              <a:cs typeface="Arial" panose="020B0604020202020204" pitchFamily="34" charset="0"/>
            </a:rPr>
            <a:t>remote work</a:t>
          </a:r>
          <a:endParaRPr lang="pt-PT" sz="1300" b="1" kern="1200" dirty="0"/>
        </a:p>
      </dsp:txBody>
      <dsp:txXfrm>
        <a:off x="0" y="1048"/>
        <a:ext cx="3132627" cy="412531"/>
      </dsp:txXfrm>
    </dsp:sp>
    <dsp:sp modelId="{2D6F14D4-EDB4-4B36-B0ED-72535A2502E9}">
      <dsp:nvSpPr>
        <dsp:cNvPr id="0" name=""/>
        <dsp:cNvSpPr/>
      </dsp:nvSpPr>
      <dsp:spPr>
        <a:xfrm>
          <a:off x="0" y="41358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413580"/>
          <a:ext cx="3132627" cy="41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kern="1200" dirty="0"/>
        </a:p>
      </dsp:txBody>
      <dsp:txXfrm>
        <a:off x="0" y="413580"/>
        <a:ext cx="3132627" cy="412207"/>
      </dsp:txXfrm>
    </dsp:sp>
    <dsp:sp modelId="{07D2B249-544F-4215-8DE1-487E0FDD9EFB}">
      <dsp:nvSpPr>
        <dsp:cNvPr id="0" name=""/>
        <dsp:cNvSpPr/>
      </dsp:nvSpPr>
      <dsp:spPr>
        <a:xfrm>
          <a:off x="0" y="82578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825788"/>
          <a:ext cx="3132627" cy="41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Establish a predetermined </a:t>
          </a:r>
          <a:r>
            <a:rPr lang="en-US" sz="1300" b="1" kern="1200" dirty="0"/>
            <a:t>high rate of pay </a:t>
          </a:r>
          <a:r>
            <a:rPr lang="en-US" sz="1300" kern="1200" dirty="0"/>
            <a:t>for overtime work</a:t>
          </a:r>
          <a:endParaRPr lang="pt-PT" sz="1300" kern="1200" dirty="0"/>
        </a:p>
      </dsp:txBody>
      <dsp:txXfrm>
        <a:off x="0" y="825788"/>
        <a:ext cx="3132627" cy="414324"/>
      </dsp:txXfrm>
    </dsp:sp>
    <dsp:sp modelId="{02031FB9-B5CC-431F-B8BD-B01AA9A27C0F}">
      <dsp:nvSpPr>
        <dsp:cNvPr id="0" name=""/>
        <dsp:cNvSpPr/>
      </dsp:nvSpPr>
      <dsp:spPr>
        <a:xfrm>
          <a:off x="0" y="124011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473B-1442-4837-B573-093B435A568A}">
      <dsp:nvSpPr>
        <dsp:cNvPr id="0" name=""/>
        <dsp:cNvSpPr/>
      </dsp:nvSpPr>
      <dsp:spPr>
        <a:xfrm>
          <a:off x="0" y="1240112"/>
          <a:ext cx="3135690" cy="2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Provide </a:t>
          </a:r>
          <a:r>
            <a:rPr lang="en-GB" sz="1300" b="1" kern="1200" dirty="0">
              <a:cs typeface="Arial" panose="020B0604020202020204" pitchFamily="34" charset="0"/>
            </a:rPr>
            <a:t>transportation assistance</a:t>
          </a:r>
          <a:endParaRPr lang="pt-PT" sz="1300" kern="1200" dirty="0"/>
        </a:p>
      </dsp:txBody>
      <dsp:txXfrm>
        <a:off x="0" y="1240112"/>
        <a:ext cx="3135690" cy="248665"/>
      </dsp:txXfrm>
    </dsp:sp>
    <dsp:sp modelId="{988BF21E-8738-4DB2-B15F-4353C708DA3A}">
      <dsp:nvSpPr>
        <dsp:cNvPr id="0" name=""/>
        <dsp:cNvSpPr/>
      </dsp:nvSpPr>
      <dsp:spPr>
        <a:xfrm>
          <a:off x="0" y="148877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FDF7-8119-48D0-A182-4CCDD69F0642}">
      <dsp:nvSpPr>
        <dsp:cNvPr id="0" name=""/>
        <dsp:cNvSpPr/>
      </dsp:nvSpPr>
      <dsp:spPr>
        <a:xfrm>
          <a:off x="0" y="1488778"/>
          <a:ext cx="3132627" cy="40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cs typeface="Arial" panose="020B0604020202020204" pitchFamily="34" charset="0"/>
            </a:rPr>
            <a:t>Satellite offices </a:t>
          </a:r>
          <a:r>
            <a:rPr lang="en-US" sz="1300" kern="1200" dirty="0">
              <a:cs typeface="Arial" panose="020B0604020202020204" pitchFamily="34" charset="0"/>
            </a:rPr>
            <a:t>near employee housing clusters</a:t>
          </a:r>
          <a:endParaRPr lang="pt-PT" sz="1300" kern="1200" dirty="0"/>
        </a:p>
      </dsp:txBody>
      <dsp:txXfrm>
        <a:off x="0" y="1488778"/>
        <a:ext cx="3132627" cy="400742"/>
      </dsp:txXfrm>
    </dsp:sp>
    <dsp:sp modelId="{61A36858-55CC-4016-B32C-28705F3DB712}">
      <dsp:nvSpPr>
        <dsp:cNvPr id="0" name=""/>
        <dsp:cNvSpPr/>
      </dsp:nvSpPr>
      <dsp:spPr>
        <a:xfrm>
          <a:off x="0" y="1889521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8FFD-6AC8-4746-BF70-D68CF7FFF271}">
      <dsp:nvSpPr>
        <dsp:cNvPr id="0" name=""/>
        <dsp:cNvSpPr/>
      </dsp:nvSpPr>
      <dsp:spPr>
        <a:xfrm>
          <a:off x="0" y="1889521"/>
          <a:ext cx="3135690" cy="30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Conduct regular </a:t>
          </a:r>
          <a:r>
            <a:rPr lang="en-GB" sz="1300" b="1" kern="1200" dirty="0">
              <a:cs typeface="Arial" panose="020B0604020202020204" pitchFamily="34" charset="0"/>
            </a:rPr>
            <a:t>exit surveys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0" y="1889521"/>
        <a:ext cx="3135690" cy="308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51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510"/>
          <a:ext cx="3135690" cy="43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kern="1200" dirty="0">
            <a:latin typeface="+mn-lt"/>
          </a:endParaRPr>
        </a:p>
      </dsp:txBody>
      <dsp:txXfrm>
        <a:off x="0" y="510"/>
        <a:ext cx="3135690" cy="430302"/>
      </dsp:txXfrm>
    </dsp:sp>
    <dsp:sp modelId="{654A7006-690A-4D55-8824-3FBF3792E967}">
      <dsp:nvSpPr>
        <dsp:cNvPr id="0" name=""/>
        <dsp:cNvSpPr/>
      </dsp:nvSpPr>
      <dsp:spPr>
        <a:xfrm>
          <a:off x="0" y="43081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30813"/>
          <a:ext cx="3135690" cy="27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kern="1200" dirty="0">
            <a:latin typeface="+mn-lt"/>
          </a:endParaRPr>
        </a:p>
      </dsp:txBody>
      <dsp:txXfrm>
        <a:off x="0" y="430813"/>
        <a:ext cx="3135690" cy="275953"/>
      </dsp:txXfrm>
    </dsp:sp>
    <dsp:sp modelId="{2D6F14D4-EDB4-4B36-B0ED-72535A2502E9}">
      <dsp:nvSpPr>
        <dsp:cNvPr id="0" name=""/>
        <dsp:cNvSpPr/>
      </dsp:nvSpPr>
      <dsp:spPr>
        <a:xfrm>
          <a:off x="0" y="706766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706766"/>
          <a:ext cx="3135690" cy="28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kern="1200" dirty="0">
            <a:latin typeface="+mn-lt"/>
          </a:endParaRPr>
        </a:p>
      </dsp:txBody>
      <dsp:txXfrm>
        <a:off x="0" y="706766"/>
        <a:ext cx="3135690" cy="282226"/>
      </dsp:txXfrm>
    </dsp:sp>
    <dsp:sp modelId="{B96D152E-7831-4499-B8F7-6E28DCEAB19E}">
      <dsp:nvSpPr>
        <dsp:cNvPr id="0" name=""/>
        <dsp:cNvSpPr/>
      </dsp:nvSpPr>
      <dsp:spPr>
        <a:xfrm>
          <a:off x="0" y="98899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988993"/>
          <a:ext cx="3135690" cy="28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Retirement</a:t>
          </a:r>
          <a:r>
            <a:rPr lang="en-GB" sz="1300" kern="1200" dirty="0">
              <a:latin typeface="+mn-lt"/>
            </a:rPr>
            <a:t> Savings Account </a:t>
          </a:r>
          <a:endParaRPr lang="pt-PT" sz="1300" kern="1200" dirty="0">
            <a:latin typeface="+mn-lt"/>
          </a:endParaRPr>
        </a:p>
      </dsp:txBody>
      <dsp:txXfrm>
        <a:off x="0" y="988993"/>
        <a:ext cx="3135690" cy="287609"/>
      </dsp:txXfrm>
    </dsp:sp>
    <dsp:sp modelId="{07D2B249-544F-4215-8DE1-487E0FDD9EFB}">
      <dsp:nvSpPr>
        <dsp:cNvPr id="0" name=""/>
        <dsp:cNvSpPr/>
      </dsp:nvSpPr>
      <dsp:spPr>
        <a:xfrm>
          <a:off x="0" y="127660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276602"/>
          <a:ext cx="3135690" cy="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Medical</a:t>
          </a:r>
          <a:r>
            <a:rPr lang="en-GB" sz="1300" kern="1200" dirty="0">
              <a:latin typeface="+mn-lt"/>
            </a:rPr>
            <a:t> Insurance and </a:t>
          </a:r>
          <a:r>
            <a:rPr lang="en-GB" sz="1300" b="1" kern="1200" dirty="0">
              <a:latin typeface="+mn-lt"/>
            </a:rPr>
            <a:t>Education</a:t>
          </a:r>
          <a:r>
            <a:rPr lang="en-GB" sz="1300" kern="1200" dirty="0">
              <a:latin typeface="+mn-lt"/>
            </a:rPr>
            <a:t> incentives</a:t>
          </a:r>
          <a:endParaRPr lang="pt-PT" sz="1300" kern="1200" dirty="0">
            <a:latin typeface="+mn-lt"/>
          </a:endParaRPr>
        </a:p>
      </dsp:txBody>
      <dsp:txXfrm>
        <a:off x="0" y="1276602"/>
        <a:ext cx="3135690" cy="526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1817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1817"/>
          <a:ext cx="3135689" cy="4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kern="1200" dirty="0">
            <a:latin typeface="+mn-lt"/>
          </a:endParaRPr>
        </a:p>
      </dsp:txBody>
      <dsp:txXfrm>
        <a:off x="0" y="1817"/>
        <a:ext cx="3135689" cy="495478"/>
      </dsp:txXfrm>
    </dsp:sp>
    <dsp:sp modelId="{654A7006-690A-4D55-8824-3FBF3792E967}">
      <dsp:nvSpPr>
        <dsp:cNvPr id="0" name=""/>
        <dsp:cNvSpPr/>
      </dsp:nvSpPr>
      <dsp:spPr>
        <a:xfrm>
          <a:off x="0" y="49729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97296"/>
          <a:ext cx="3135689" cy="3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kern="1200" dirty="0">
            <a:latin typeface="+mn-lt"/>
          </a:endParaRPr>
        </a:p>
      </dsp:txBody>
      <dsp:txXfrm>
        <a:off x="0" y="497296"/>
        <a:ext cx="3135689" cy="321162"/>
      </dsp:txXfrm>
    </dsp:sp>
    <dsp:sp modelId="{2D6F14D4-EDB4-4B36-B0ED-72535A2502E9}">
      <dsp:nvSpPr>
        <dsp:cNvPr id="0" name=""/>
        <dsp:cNvSpPr/>
      </dsp:nvSpPr>
      <dsp:spPr>
        <a:xfrm>
          <a:off x="0" y="818459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818459"/>
          <a:ext cx="3135689" cy="44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kern="1200" dirty="0">
            <a:latin typeface="+mn-lt"/>
          </a:endParaRPr>
        </a:p>
      </dsp:txBody>
      <dsp:txXfrm>
        <a:off x="0" y="818459"/>
        <a:ext cx="3135689" cy="446047"/>
      </dsp:txXfrm>
    </dsp:sp>
    <dsp:sp modelId="{B96D152E-7831-4499-B8F7-6E28DCEAB19E}">
      <dsp:nvSpPr>
        <dsp:cNvPr id="0" name=""/>
        <dsp:cNvSpPr/>
      </dsp:nvSpPr>
      <dsp:spPr>
        <a:xfrm>
          <a:off x="0" y="126450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1264506"/>
          <a:ext cx="3135689" cy="3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kern="1200" dirty="0">
            <a:latin typeface="+mn-lt"/>
          </a:endParaRPr>
        </a:p>
      </dsp:txBody>
      <dsp:txXfrm>
        <a:off x="0" y="1264506"/>
        <a:ext cx="3135689" cy="305188"/>
      </dsp:txXfrm>
    </dsp:sp>
    <dsp:sp modelId="{07D2B249-544F-4215-8DE1-487E0FDD9EFB}">
      <dsp:nvSpPr>
        <dsp:cNvPr id="0" name=""/>
        <dsp:cNvSpPr/>
      </dsp:nvSpPr>
      <dsp:spPr>
        <a:xfrm>
          <a:off x="0" y="1569694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569694"/>
          <a:ext cx="3135689" cy="60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kern="1200" dirty="0">
            <a:latin typeface="+mn-lt"/>
          </a:endParaRPr>
        </a:p>
      </dsp:txBody>
      <dsp:txXfrm>
        <a:off x="0" y="1569694"/>
        <a:ext cx="3135689" cy="601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1C69F-3BC4-4FFE-B169-93BB6E3E9F5B}">
      <dsp:nvSpPr>
        <dsp:cNvPr id="0" name=""/>
        <dsp:cNvSpPr/>
      </dsp:nvSpPr>
      <dsp:spPr>
        <a:xfrm>
          <a:off x="2687189" y="1474"/>
          <a:ext cx="4030784" cy="30167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Accuracy</a:t>
          </a:r>
          <a:r>
            <a:rPr lang="en-GB" sz="1200" b="0" i="0" kern="1200" dirty="0"/>
            <a:t>: Reflects the proportion of total correct predictions, crucial for overall reliability.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Precision</a:t>
          </a:r>
          <a:r>
            <a:rPr lang="en-GB" sz="1200" b="0" i="0" kern="1200" dirty="0"/>
            <a:t>: Measures the exactness of the model in predicting attrition, crucial for resource allocation in retention programs.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Recall</a:t>
          </a:r>
          <a:r>
            <a:rPr lang="en-GB" sz="1200" b="0" i="0" kern="1200" dirty="0"/>
            <a:t>: Assesses the model's ability to capture actual attrition cases, vital for comprehensive intervention strategies.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F1 Score</a:t>
          </a:r>
          <a:r>
            <a:rPr lang="en-GB" sz="1200" b="0" i="0" kern="1200" dirty="0"/>
            <a:t>: Balances precision and recall, providing a singular metric for model performance in uneven class distributions, typical in attrition datasets.</a:t>
          </a:r>
          <a:endParaRPr lang="en-US" sz="1200" kern="1200" dirty="0"/>
        </a:p>
      </dsp:txBody>
      <dsp:txXfrm>
        <a:off x="2687189" y="378563"/>
        <a:ext cx="2899519" cy="2262531"/>
      </dsp:txXfrm>
    </dsp:sp>
    <dsp:sp modelId="{B2492A5F-1B28-4495-A783-D645243226B6}">
      <dsp:nvSpPr>
        <dsp:cNvPr id="0" name=""/>
        <dsp:cNvSpPr/>
      </dsp:nvSpPr>
      <dsp:spPr>
        <a:xfrm>
          <a:off x="0" y="1474"/>
          <a:ext cx="2687189" cy="3016708"/>
        </a:xfrm>
        <a:prstGeom prst="roundRect">
          <a:avLst/>
        </a:prstGeom>
        <a:solidFill>
          <a:srgbClr val="1F77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i="0" kern="1200" dirty="0"/>
            <a:t>Crucial Metrics Explained</a:t>
          </a:r>
          <a:r>
            <a:rPr lang="en-GB" sz="3800" b="0" i="0" kern="1200" dirty="0"/>
            <a:t>:</a:t>
          </a:r>
          <a:endParaRPr lang="en-US" sz="3800" kern="1200" dirty="0"/>
        </a:p>
      </dsp:txBody>
      <dsp:txXfrm>
        <a:off x="131178" y="132652"/>
        <a:ext cx="2424833" cy="27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EC8-7157-2F4C-B55A-0383568065B2}" type="datetimeFigureOut">
              <a:rPr lang="en-PT" smtClean="0"/>
              <a:t>12/03/2023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A5D0-34B8-8440-A5C2-5523269D23C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51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711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4532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810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D1D5DB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2257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2038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7626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19845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010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459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0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542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589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59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52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645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165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516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2911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846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144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847-B7BB-2163-D491-E35D5400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CB82-4FB5-EEAC-E734-1C823CC6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00BD-5247-5DBC-3644-7CA45B2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FE0-AAFF-4102-9486-DCC01C1DFC10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5A25-6499-021B-8365-9CA4820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1E7B-49CD-7F2A-A205-5EB9FAF5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239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A9C5-7994-B909-F8EB-3FDB3058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6165-283E-745C-B31C-C650DA69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045C-EA1F-5088-715A-6275EDB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FB7-B13B-496A-87BB-0A8D6946BFCD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962-A28A-17D9-AA66-E813C098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12D8-6143-FCED-3964-E32E5D3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9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1FC07-64A7-2B84-9F73-DD119465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8170-268F-0CE7-75A8-DE5C7E9F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F738-45B5-3A22-0442-12032451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4AB-BB31-4E68-AC0F-3B693FEE47AE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FB96-CAAE-90CF-1EC9-B6551B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2F9-F885-6945-03DE-A0AB7FB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85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E3A-7D06-1883-A4E7-5650652B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CA22-BF58-83CF-2045-625977AB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C3E4-716D-EF56-F0F8-DFC78EE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7CB-77EE-4BBB-90D0-8EDB14189150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B8E0-3B45-BD11-02B1-8F46B9BF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77DC-A846-A162-1E46-B07F3A8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9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5142-7C32-D5C2-8E68-6993A559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D731-5D38-7607-6962-A7322BBB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9D4C-9469-E062-3392-A6E4B2A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8E34-70BD-41F2-990B-BD22ADEF17B3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8605-0123-EBA3-4E33-FA55FBB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8EA4-4BDB-E426-325D-555E367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50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3AA0-2F86-28E8-5BC5-26BE172E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C070-F65B-14B7-BCBD-59E4124A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1592-2555-0F90-0CE2-A1A60BB7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17AC-A20B-9F83-EFD3-0C1CD7E1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F7D-5B57-4825-BD30-202A6AC8ADF9}" type="datetime1">
              <a:rPr lang="LID4096" smtClean="0"/>
              <a:t>12/03/2023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D6D5-0EAF-F844-7494-4E774A9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58E-4CBD-0833-F080-BA4CB59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021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E7C-CA40-1212-69E2-911A3EC6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4C43-BEB8-4A07-5E4A-20640685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E405-1F44-392B-2581-31257F3C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C2711-CD35-378C-C7DF-EB5A548F8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44546-E221-DE2D-DAE0-E7B8F4C2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E3B0-2000-6960-0F6C-EFAD1A9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D58-D3E0-49FB-AEFD-4195F96526D4}" type="datetime1">
              <a:rPr lang="LID4096" smtClean="0"/>
              <a:t>12/03/2023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0EE9-E934-03DC-AE09-9BCC441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D68E-9483-1C68-A74E-5ACA7335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32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D96-BAD7-3381-3030-88F6038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D78A-F8F9-0ECA-A38C-CB37ED3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DC2-8646-403E-BC81-3F247DE1F515}" type="datetime1">
              <a:rPr lang="LID4096" smtClean="0"/>
              <a:t>12/03/2023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EE80A-8887-05CB-619F-DA81AE4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BD42-C518-B168-5349-121A3837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53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E5B2-536C-CC30-19EF-18655294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2A3-120F-486D-AE7C-B3A4D00B3AB9}" type="datetime1">
              <a:rPr lang="LID4096" smtClean="0"/>
              <a:t>12/03/2023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9BD3-A19F-5ACB-D47B-73B99C7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178A-9187-47B1-1622-E94AE9F1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82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E35F-6132-FD1A-0AD2-1D04A73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09C2-9EC5-896E-D776-7B3D3C9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AB37-7B71-4BFE-CCED-862570DF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67C6-5751-64DF-46F7-82FDB14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2A88-F4AD-4217-A9DC-4F359B461619}" type="datetime1">
              <a:rPr lang="LID4096" smtClean="0"/>
              <a:t>12/03/2023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9D0E-A57C-CEEF-6C35-75A6DBF9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18C0-04C9-2E4E-D8D9-C80F0667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959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94F-FDBB-AF3C-A8C8-FA9B858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AEE4-158A-1827-E86B-11D95123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13D4-8F0A-9001-E214-6D16D284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D2F4-4CC8-257F-F934-FCEDF6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68C-F284-4343-A92D-58724020A9E9}" type="datetime1">
              <a:rPr lang="LID4096" smtClean="0"/>
              <a:t>12/03/2023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4C0F-06BD-A1B7-DAA5-45B3FF9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A4342-6C79-8C2D-9483-D6B9D84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11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936C2-59CA-6108-6E57-98CF9CDC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6103-397E-09A7-42CF-7977952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9E19-F5A1-158B-EC0E-F92B6DFE8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6F1-431B-4D77-9AF7-4C69D7C437E7}" type="datetime1">
              <a:rPr lang="LID4096" smtClean="0"/>
              <a:t>12/03/2023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2C84-1D37-0CAB-B7C7-48E5C85A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AC79-C025-5C78-209C-9747A812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17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diagramData" Target="../diagrams/data3.xml"/><Relationship Id="rId21" Type="http://schemas.openxmlformats.org/officeDocument/2006/relationships/diagramData" Target="../diagrams/data6.xml"/><Relationship Id="rId7" Type="http://schemas.microsoft.com/office/2007/relationships/diagramDrawing" Target="../diagrams/drawing3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Data" Target="../diagrams/data4.xml"/><Relationship Id="rId24" Type="http://schemas.openxmlformats.org/officeDocument/2006/relationships/diagramColors" Target="../diagrams/colors6.xml"/><Relationship Id="rId5" Type="http://schemas.openxmlformats.org/officeDocument/2006/relationships/diagramQuickStyle" Target="../diagrams/quickStyle3.xml"/><Relationship Id="rId15" Type="http://schemas.microsoft.com/office/2007/relationships/diagramDrawing" Target="../diagrams/drawing4.xml"/><Relationship Id="rId23" Type="http://schemas.openxmlformats.org/officeDocument/2006/relationships/diagramQuickStyle" Target="../diagrams/quickStyle6.xml"/><Relationship Id="rId10" Type="http://schemas.openxmlformats.org/officeDocument/2006/relationships/image" Target="../media/image20.png"/><Relationship Id="rId19" Type="http://schemas.openxmlformats.org/officeDocument/2006/relationships/diagramColors" Target="../diagrams/colors5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Relationship Id="rId14" Type="http://schemas.openxmlformats.org/officeDocument/2006/relationships/diagramColors" Target="../diagrams/colors4.xml"/><Relationship Id="rId22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582-7E6D-2CFE-4BFB-ACA0590B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Title</a:t>
            </a:r>
          </a:p>
        </p:txBody>
      </p:sp>
      <p:pic>
        <p:nvPicPr>
          <p:cNvPr id="4" name="Marcador de Posição da Imagem 11" descr="Mãos a juntarem-se num círculo">
            <a:extLst>
              <a:ext uri="{FF2B5EF4-FFF2-40B4-BE49-F238E27FC236}">
                <a16:creationId xmlns:a16="http://schemas.microsoft.com/office/drawing/2014/main" id="{E6C2D477-FF1B-187B-18BE-64FF2F8B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7" r="450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C64FCC4-9E22-FD90-5E90-C6132194B0CF}"/>
              </a:ext>
            </a:extLst>
          </p:cNvPr>
          <p:cNvSpPr>
            <a:spLocks noGrp="1"/>
          </p:cNvSpPr>
          <p:nvPr/>
        </p:nvSpPr>
        <p:spPr>
          <a:xfrm>
            <a:off x="2212206" y="2978870"/>
            <a:ext cx="9979794" cy="6975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Human Resources Analysis Predict Attrition </a:t>
            </a:r>
            <a:endParaRPr lang="pt-PT" sz="80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11D9101C-5713-2FA5-2720-25134C3FE1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16964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DDA7ED10-64B6-B5CB-DA4B-192B03EB5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4" t="16472" r="9026" b="17197"/>
          <a:stretch/>
        </p:blipFill>
        <p:spPr>
          <a:xfrm>
            <a:off x="991050" y="0"/>
            <a:ext cx="1616277" cy="604003"/>
          </a:xfrm>
          <a:prstGeom prst="rect">
            <a:avLst/>
          </a:prstGeom>
        </p:spPr>
      </p:pic>
      <p:sp>
        <p:nvSpPr>
          <p:cNvPr id="8" name="Caixa de texto 50">
            <a:extLst>
              <a:ext uri="{FF2B5EF4-FFF2-40B4-BE49-F238E27FC236}">
                <a16:creationId xmlns:a16="http://schemas.microsoft.com/office/drawing/2014/main" id="{D35393C9-29AE-F2F4-BC60-FECE4D6C7D41}"/>
              </a:ext>
            </a:extLst>
          </p:cNvPr>
          <p:cNvSpPr txBox="1"/>
          <p:nvPr/>
        </p:nvSpPr>
        <p:spPr>
          <a:xfrm>
            <a:off x="169268" y="5472439"/>
            <a:ext cx="3661763" cy="118287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50000"/>
              </a:lnSpc>
            </a:pPr>
            <a:r>
              <a:rPr lang="pt-PT" sz="1200" b="0" i="0" spc="140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Ana Filipa Gonçalves, 20222157</a:t>
            </a:r>
          </a:p>
          <a:p>
            <a:pPr rtl="0">
              <a:lnSpc>
                <a:spcPct val="150000"/>
              </a:lnSpc>
            </a:pPr>
            <a:r>
              <a:rPr lang="pt-PT" sz="1200" spc="140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Cláudia Gomes, 20221615 </a:t>
            </a:r>
          </a:p>
          <a:p>
            <a:pPr rtl="0">
              <a:lnSpc>
                <a:spcPct val="150000"/>
              </a:lnSpc>
            </a:pPr>
            <a:r>
              <a:rPr lang="pt-PT" sz="1200" b="0" i="0" spc="140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Frederico Rodrigues, 20222159 </a:t>
            </a:r>
          </a:p>
          <a:p>
            <a:pPr rtl="0">
              <a:lnSpc>
                <a:spcPct val="150000"/>
              </a:lnSpc>
            </a:pPr>
            <a:r>
              <a:rPr lang="pt-PT" sz="1200" spc="140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João Silva, 20222190 </a:t>
            </a:r>
            <a:endParaRPr lang="pt-PT" sz="1600" b="0" i="0" spc="140" dirty="0">
              <a:solidFill>
                <a:schemeClr val="bg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329C-9AE5-2E1A-D800-C58584F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0"/>
            <a:ext cx="11597952" cy="1016000"/>
          </a:xfrm>
        </p:spPr>
        <p:txBody>
          <a:bodyPr>
            <a:normAutofit/>
          </a:bodyPr>
          <a:lstStyle/>
          <a:p>
            <a:pPr algn="l"/>
            <a:r>
              <a:rPr lang="en-GB" sz="2800" i="0" u="none" strike="noStrike" dirty="0">
                <a:effectLst/>
                <a:latin typeface="+mn-lt"/>
              </a:rPr>
              <a:t>Getting started with our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4641-DCDB-EEBB-0F45-54196198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10</a:t>
            </a:fld>
            <a:endParaRPr lang="en-P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9ACEB-605C-B13E-56C7-2832818D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4" y="1437532"/>
            <a:ext cx="11292126" cy="429632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Objective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Develop a predictive analytics model to identify potential employee attrition, enabling proactive retention strategies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Background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High attrition rates impact productivity and incur significant costs Understanding key factors driving attrition can help in formulating effective retention policies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Data Source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Utilized your company’s dataset from HR, containing a wide range of employee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Tools and Technologies</a:t>
            </a:r>
            <a:r>
              <a:rPr lang="en-GB" sz="1900" b="0" i="0" u="none" strike="noStrike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Data Processing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Python, Pandas for data manipulation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Model Development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Scikit-learn for machine learning algorithms</a:t>
            </a:r>
          </a:p>
          <a:p>
            <a:pPr marL="742950" lvl="1" indent="-285750"/>
            <a:r>
              <a:rPr lang="en-GB" sz="1900" b="1" i="0" u="none" strike="noStrike" dirty="0">
                <a:effectLst/>
              </a:rPr>
              <a:t>Handling Class Imbalance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Imbalanced-Learn library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900" b="1" i="0" u="none" strike="noStrike" dirty="0">
                <a:effectLst/>
              </a:rPr>
              <a:t>Visualization</a:t>
            </a:r>
            <a:r>
              <a:rPr lang="en-GB" sz="1900" b="0" i="0" u="none" strike="noStrike" dirty="0">
                <a:effectLst/>
              </a:rPr>
              <a:t>: </a:t>
            </a:r>
            <a:r>
              <a:rPr lang="en-GB" sz="1800" b="0" i="0" u="none" strike="noStrike" dirty="0">
                <a:effectLst/>
              </a:rPr>
              <a:t>Matplotlib and Seaborn for graphical representation of data insights</a:t>
            </a:r>
          </a:p>
          <a:p>
            <a:pPr marL="0" indent="0">
              <a:buNone/>
            </a:pPr>
            <a:endParaRPr lang="en-PT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242B2-8ACD-523B-73E0-3AD37E92A7B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329C-9AE5-2E1A-D800-C58584F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0"/>
            <a:ext cx="11568136" cy="1016000"/>
          </a:xfrm>
        </p:spPr>
        <p:txBody>
          <a:bodyPr>
            <a:normAutofit/>
          </a:bodyPr>
          <a:lstStyle/>
          <a:p>
            <a:pPr algn="l"/>
            <a:r>
              <a:rPr lang="en-GB" sz="2800" i="0" u="none" strike="noStrike" dirty="0">
                <a:effectLst/>
                <a:latin typeface="+mn-lt"/>
              </a:rPr>
              <a:t>Methodology and Key Insights separated in 4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4641-DCDB-EEBB-0F45-54196198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11</a:t>
            </a:fld>
            <a:endParaRPr lang="en-PT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4153484-7D19-AD76-A11F-20C295E4E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7528"/>
              </p:ext>
            </p:extLst>
          </p:nvPr>
        </p:nvGraphicFramePr>
        <p:xfrm>
          <a:off x="1238397" y="1104596"/>
          <a:ext cx="9383274" cy="503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53080-C398-E0E2-38AD-39DE3A2DF5E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6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0A5E8A-6CBE-43AA-EBBC-FA83F3EB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0" y="3919309"/>
            <a:ext cx="4069762" cy="2417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88A1B-8CCF-C80E-F483-FBF3272A6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66" y="3808925"/>
            <a:ext cx="3370970" cy="252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4329C-9AE5-2E1A-D800-C58584F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5" y="0"/>
            <a:ext cx="11578074" cy="1016000"/>
          </a:xfrm>
        </p:spPr>
        <p:txBody>
          <a:bodyPr>
            <a:noAutofit/>
          </a:bodyPr>
          <a:lstStyle/>
          <a:p>
            <a:r>
              <a:rPr lang="en-GB" sz="2800" i="0" u="none" strike="noStrike" dirty="0">
                <a:effectLst/>
                <a:latin typeface="+mn-lt"/>
              </a:rPr>
              <a:t>A Glimpse into Model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4641-DCDB-EEBB-0F45-54196198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12</a:t>
            </a:fld>
            <a:endParaRPr lang="en-PT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39CFF35-AF93-E632-9CA9-2713B2C8C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27197"/>
              </p:ext>
            </p:extLst>
          </p:nvPr>
        </p:nvGraphicFramePr>
        <p:xfrm>
          <a:off x="937910" y="1120447"/>
          <a:ext cx="10316180" cy="277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BF8282-9E21-E94C-1DC0-1D900AADB85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2DB2E-2AEC-0D02-5586-C68BD14656B9}"/>
              </a:ext>
            </a:extLst>
          </p:cNvPr>
          <p:cNvSpPr txBox="1"/>
          <p:nvPr/>
        </p:nvSpPr>
        <p:spPr>
          <a:xfrm>
            <a:off x="9026712" y="4396873"/>
            <a:ext cx="222737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/>
            <a:r>
              <a:rPr lang="en-US" sz="1400" dirty="0">
                <a:effectLst/>
                <a:latin typeface="-apple-system"/>
              </a:rPr>
              <a:t>Each row of the matrix represents the instances in an actual class while each column represents the instances in a predicted class, or vice versa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396A2B-8F43-B38A-58A1-F0F2F09481E1}"/>
              </a:ext>
            </a:extLst>
          </p:cNvPr>
          <p:cNvCxnSpPr>
            <a:cxnSpLocks/>
          </p:cNvCxnSpPr>
          <p:nvPr/>
        </p:nvCxnSpPr>
        <p:spPr>
          <a:xfrm>
            <a:off x="8215580" y="5089371"/>
            <a:ext cx="592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1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1A0D-3769-7F31-3E50-F547EE1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13</a:t>
            </a:fld>
            <a:endParaRPr lang="en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397784-5D48-BE99-9C11-89BB5801B411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Agenda</a:t>
            </a:r>
            <a:r>
              <a:rPr lang="en-GB" sz="3200" dirty="0">
                <a:latin typeface="+mn-lt"/>
              </a:rPr>
              <a:t> </a:t>
            </a:r>
            <a:endParaRPr lang="en-PT" sz="40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434175-B11B-FE3C-3135-A1725A500CF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4C7833-217C-066F-9E6A-AFA69016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02" y="1373449"/>
            <a:ext cx="10707697" cy="435133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Executive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Context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36505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C57D89-47D7-CA6F-2452-09DE4261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55" y="2166558"/>
            <a:ext cx="5075834" cy="3806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1ACD6B-2ADC-EE71-511B-E73BE30AC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3" y="2166559"/>
            <a:ext cx="6565792" cy="3939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BD70B-1EC2-9F26-9A42-90CD4B7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00" y="1"/>
            <a:ext cx="11727167" cy="983572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Who's Really Leaving Your Company?</a:t>
            </a:r>
            <a:br>
              <a:rPr lang="en-GB" sz="2800" b="0" i="0" u="none" strike="noStrike" dirty="0">
                <a:effectLst/>
                <a:latin typeface="+mn-lt"/>
              </a:rPr>
            </a:br>
            <a:r>
              <a:rPr lang="en-GB" sz="2000" dirty="0">
                <a:latin typeface="+mn-lt"/>
              </a:rPr>
              <a:t>Younger and single employees</a:t>
            </a:r>
            <a:endParaRPr lang="en-PT" sz="20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350F-D36A-015F-C34A-A7942B4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14</a:t>
            </a:fld>
            <a:endParaRPr lang="en-P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6EA32C-BCAB-0452-AADA-56F159B1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130751"/>
            <a:ext cx="5733761" cy="383496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dirty="0">
                <a:effectLst/>
                <a:latin typeface="+mn-lt"/>
              </a:rPr>
              <a:t>Younger employees </a:t>
            </a:r>
            <a:r>
              <a:rPr lang="en-GB" sz="1500" b="0" i="0" u="none" strike="noStrike" dirty="0">
                <a:effectLst/>
                <a:latin typeface="+mn-lt"/>
              </a:rPr>
              <a:t>are more likely to leave the company than others.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D39CA-8BA0-3AAF-830D-80436D18DB2A}"/>
              </a:ext>
            </a:extLst>
          </p:cNvPr>
          <p:cNvSpPr txBox="1">
            <a:spLocks/>
          </p:cNvSpPr>
          <p:nvPr/>
        </p:nvSpPr>
        <p:spPr>
          <a:xfrm>
            <a:off x="6784621" y="1125775"/>
            <a:ext cx="4967111" cy="95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GB" sz="1600" b="1" dirty="0"/>
              <a:t>Single employees are more likely to quit their jobs </a:t>
            </a:r>
            <a:r>
              <a:rPr lang="en-GB" sz="1500" dirty="0"/>
              <a:t>in comparison to married or divorced employees, boosting an attrition rate of 26%, while married and divorced employees boost 12% and 10%, respectively.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109C3E-29B6-F175-D16D-B1A38F009DD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C23F8-81FF-D0DB-3B23-ED67BB60E18F}"/>
              </a:ext>
            </a:extLst>
          </p:cNvPr>
          <p:cNvSpPr/>
          <p:nvPr/>
        </p:nvSpPr>
        <p:spPr>
          <a:xfrm>
            <a:off x="1060703" y="3551028"/>
            <a:ext cx="1258216" cy="6071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CCC1E-625B-610D-1F78-A9ECAB514459}"/>
              </a:ext>
            </a:extLst>
          </p:cNvPr>
          <p:cNvCxnSpPr>
            <a:cxnSpLocks/>
          </p:cNvCxnSpPr>
          <p:nvPr/>
        </p:nvCxnSpPr>
        <p:spPr>
          <a:xfrm>
            <a:off x="1543507" y="2370125"/>
            <a:ext cx="0" cy="971092"/>
          </a:xfrm>
          <a:prstGeom prst="straightConnector1">
            <a:avLst/>
          </a:prstGeom>
          <a:ln>
            <a:solidFill>
              <a:srgbClr val="1F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2DAFA-CDC5-4877-A18D-B8CA5DB3954B}"/>
              </a:ext>
            </a:extLst>
          </p:cNvPr>
          <p:cNvSpPr txBox="1"/>
          <p:nvPr/>
        </p:nvSpPr>
        <p:spPr>
          <a:xfrm>
            <a:off x="440266" y="1477402"/>
            <a:ext cx="378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0" i="0" u="none" strike="noStrike" dirty="0">
                <a:effectLst/>
                <a:latin typeface="+mn-lt"/>
              </a:rPr>
              <a:t>We can actually see that </a:t>
            </a:r>
            <a:r>
              <a:rPr lang="en-GB" sz="1600" b="1" i="0" u="none" strike="noStrike" dirty="0">
                <a:effectLst/>
                <a:latin typeface="+mn-lt"/>
              </a:rPr>
              <a:t>between the ages of 18 and 21, we are losing more employees</a:t>
            </a:r>
            <a:r>
              <a:rPr lang="en-GB" sz="1600" i="0" u="none" strike="noStrike" dirty="0">
                <a:effectLst/>
                <a:latin typeface="+mn-lt"/>
              </a:rPr>
              <a:t> </a:t>
            </a:r>
            <a:r>
              <a:rPr lang="en-GB" sz="1600" b="1" i="0" u="none" strike="noStrike" dirty="0">
                <a:effectLst/>
                <a:latin typeface="+mn-lt"/>
              </a:rPr>
              <a:t>than those retained</a:t>
            </a:r>
            <a:r>
              <a:rPr lang="en-GB" sz="1600" i="0" u="none" strike="noStrike" dirty="0">
                <a:effectLst/>
                <a:latin typeface="+mn-lt"/>
              </a:rPr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3954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79076C6-45D3-38F9-EF22-227C0B644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" r="14220"/>
          <a:stretch/>
        </p:blipFill>
        <p:spPr>
          <a:xfrm>
            <a:off x="7318935" y="2248750"/>
            <a:ext cx="3792615" cy="3442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11723-828C-9FA3-E9EA-9C4882BA3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6"/>
          <a:stretch/>
        </p:blipFill>
        <p:spPr>
          <a:xfrm>
            <a:off x="494950" y="2477449"/>
            <a:ext cx="5290223" cy="3204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BD70B-1EC2-9F26-9A42-90CD4B7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"/>
            <a:ext cx="11702654" cy="1008248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Who's Really Leaving Your Company?</a:t>
            </a:r>
            <a:r>
              <a:rPr lang="en-GB" sz="2800" dirty="0">
                <a:latin typeface="+mn-lt"/>
              </a:rPr>
              <a:t> </a:t>
            </a:r>
            <a:br>
              <a:rPr lang="en-GB" sz="3600" dirty="0">
                <a:latin typeface="+mn-lt"/>
              </a:rPr>
            </a:br>
            <a:r>
              <a:rPr lang="en-GB" sz="2000" b="0" i="0" u="none" strike="noStrike" dirty="0">
                <a:effectLst/>
                <a:latin typeface="+mn-lt"/>
              </a:rPr>
              <a:t>Sales Representatives, Lab Technicians, HR and Sales Executives, plus Employees with Overtime</a:t>
            </a:r>
            <a:endParaRPr lang="en-PT" sz="20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350F-D36A-015F-C34A-A7942B4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15</a:t>
            </a:fld>
            <a:endParaRPr lang="en-P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715072-8500-4DE0-DA4E-729431F0BA58}"/>
              </a:ext>
            </a:extLst>
          </p:cNvPr>
          <p:cNvSpPr txBox="1">
            <a:spLocks/>
          </p:cNvSpPr>
          <p:nvPr/>
        </p:nvSpPr>
        <p:spPr>
          <a:xfrm>
            <a:off x="7402285" y="1112854"/>
            <a:ext cx="4462043" cy="79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500" dirty="0"/>
              <a:t>Overtime is also directly related to higher attrition rates. </a:t>
            </a:r>
            <a:r>
              <a:rPr lang="en-GB" sz="1600" b="1" dirty="0"/>
              <a:t>Employees who work overtime have a higher attrition rate (31%) </a:t>
            </a:r>
            <a:r>
              <a:rPr lang="en-GB" sz="1500" dirty="0"/>
              <a:t>in comparison to those who don’t work overtime (10%).</a:t>
            </a:r>
            <a:endParaRPr lang="en-P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51F77-272E-D0BB-7D24-C1F885F6C752}"/>
              </a:ext>
            </a:extLst>
          </p:cNvPr>
          <p:cNvSpPr txBox="1"/>
          <p:nvPr/>
        </p:nvSpPr>
        <p:spPr>
          <a:xfrm>
            <a:off x="410142" y="1118079"/>
            <a:ext cx="652405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Sales representatives have the highest attrition rate (40%), </a:t>
            </a:r>
            <a:r>
              <a:rPr lang="en-US" sz="1500" dirty="0"/>
              <a:t>followed by Laboratory Technicians (24%), Human Resources (23%) and Sales Executives (17%). All of these are well above your average attrition rate of 16%.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817B0-F460-6498-C884-DEC6C2C036D4}"/>
              </a:ext>
            </a:extLst>
          </p:cNvPr>
          <p:cNvSpPr txBox="1"/>
          <p:nvPr/>
        </p:nvSpPr>
        <p:spPr>
          <a:xfrm>
            <a:off x="5605312" y="2379224"/>
            <a:ext cx="82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40%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F1085-D8F2-1EB7-7D8A-BC7B49B514E3}"/>
              </a:ext>
            </a:extLst>
          </p:cNvPr>
          <p:cNvSpPr txBox="1"/>
          <p:nvPr/>
        </p:nvSpPr>
        <p:spPr>
          <a:xfrm>
            <a:off x="5655517" y="2807692"/>
            <a:ext cx="8293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of Sales Representatives quit their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2EF6A-6638-6E8F-1BD2-289B59BB3FEF}"/>
              </a:ext>
            </a:extLst>
          </p:cNvPr>
          <p:cNvSpPr txBox="1"/>
          <p:nvPr/>
        </p:nvSpPr>
        <p:spPr>
          <a:xfrm>
            <a:off x="5587866" y="4030800"/>
            <a:ext cx="82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24%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B9829-401F-0E1D-4DD8-444CA40CE25C}"/>
              </a:ext>
            </a:extLst>
          </p:cNvPr>
          <p:cNvSpPr txBox="1"/>
          <p:nvPr/>
        </p:nvSpPr>
        <p:spPr>
          <a:xfrm>
            <a:off x="5649830" y="4449021"/>
            <a:ext cx="9201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of Laboratory Technicians quit their jobs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2C72D-61B8-3E07-4005-9D30A5A7C9F2}"/>
              </a:ext>
            </a:extLst>
          </p:cNvPr>
          <p:cNvSpPr txBox="1"/>
          <p:nvPr/>
        </p:nvSpPr>
        <p:spPr>
          <a:xfrm>
            <a:off x="10781119" y="2407616"/>
            <a:ext cx="81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31%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968DB-C7E2-68F0-BFBC-FE228EDFC998}"/>
              </a:ext>
            </a:extLst>
          </p:cNvPr>
          <p:cNvSpPr txBox="1"/>
          <p:nvPr/>
        </p:nvSpPr>
        <p:spPr>
          <a:xfrm>
            <a:off x="10808032" y="2823300"/>
            <a:ext cx="10131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of attrition for employees who work overtime, a three times higher rate than those we don’t work overtime.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144C2E-0A84-89C8-D9FB-F0486C9AAEE1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C8289D-F163-3F62-E5F9-C077E153B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300" y="5113837"/>
            <a:ext cx="484500" cy="4453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B70AB1-E7DE-6A05-5CB0-6FD57168C1EB}"/>
              </a:ext>
            </a:extLst>
          </p:cNvPr>
          <p:cNvSpPr/>
          <p:nvPr/>
        </p:nvSpPr>
        <p:spPr>
          <a:xfrm>
            <a:off x="658368" y="2477449"/>
            <a:ext cx="4997149" cy="139229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5FA07-925B-B586-2488-076F16A22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517" y="1849022"/>
            <a:ext cx="584791" cy="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350F-D36A-015F-C34A-A7942B4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16</a:t>
            </a:fld>
            <a:endParaRPr lang="en-PT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4124BE-58E9-B1E5-7CE6-3AE5F7C0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413" y="1325226"/>
            <a:ext cx="8986301" cy="492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500" dirty="0"/>
              <a:t>Your data also shows that </a:t>
            </a:r>
            <a:r>
              <a:rPr lang="en-GB" sz="1600" b="1" dirty="0"/>
              <a:t>those who leave the company have a significantly lower monthly income than those who don’t leave</a:t>
            </a:r>
            <a:r>
              <a:rPr lang="en-GB" sz="1500" dirty="0"/>
              <a:t>. This reinforces the importance of competitive compensation in retaining talent.</a:t>
            </a:r>
            <a:endParaRPr lang="en-PT" sz="1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6B4AE9-1055-94A9-366C-8EB5CDB8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"/>
            <a:ext cx="11702654" cy="1008248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Who's Really Leaving Your Company?</a:t>
            </a:r>
            <a:r>
              <a:rPr lang="en-GB" sz="2800" dirty="0">
                <a:latin typeface="+mn-lt"/>
              </a:rPr>
              <a:t> </a:t>
            </a:r>
            <a:br>
              <a:rPr lang="en-GB" sz="3600" dirty="0">
                <a:latin typeface="+mn-lt"/>
              </a:rPr>
            </a:br>
            <a:r>
              <a:rPr lang="en-GB" sz="2000" dirty="0">
                <a:latin typeface="+mn-lt"/>
              </a:rPr>
              <a:t>Employees with lower salary</a:t>
            </a:r>
            <a:endParaRPr lang="en-PT" sz="20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C43EE-A410-FCA2-4A05-7FA7054B7FEC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C7C31-B129-27EC-7EA0-AD271D60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82" y="2034950"/>
            <a:ext cx="9051235" cy="3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425F73-9DD7-6755-EF57-7DBAE9A2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1" y="2662955"/>
            <a:ext cx="5881782" cy="34310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350F-D36A-015F-C34A-A7942B4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17</a:t>
            </a:fld>
            <a:endParaRPr lang="en-PT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4FBA5D-808C-7644-95B2-9E75C4B7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29" y="1127123"/>
            <a:ext cx="5819252" cy="9077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500" dirty="0"/>
              <a:t>As distance from home increases, the attrition rate also goes up. There’s a clear uptrend until the 21-25 range, meaning that </a:t>
            </a:r>
            <a:r>
              <a:rPr lang="en-GB" sz="1600" b="1" dirty="0"/>
              <a:t>employees who live closer to their work places are less likely to quit their jobs</a:t>
            </a:r>
            <a:r>
              <a:rPr lang="en-GB" sz="1600" dirty="0"/>
              <a:t>. </a:t>
            </a:r>
            <a:endParaRPr lang="en-GB" sz="15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298843-BB27-7025-86CC-C5F854CE4313}"/>
              </a:ext>
            </a:extLst>
          </p:cNvPr>
          <p:cNvSpPr txBox="1">
            <a:spLocks/>
          </p:cNvSpPr>
          <p:nvPr/>
        </p:nvSpPr>
        <p:spPr>
          <a:xfrm>
            <a:off x="6907697" y="1108089"/>
            <a:ext cx="4856374" cy="954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b="1" dirty="0"/>
              <a:t>Employees who travel the most for work, also have higher attrition levels</a:t>
            </a:r>
            <a:r>
              <a:rPr lang="en-GB" sz="1600" dirty="0"/>
              <a:t>. </a:t>
            </a:r>
            <a:r>
              <a:rPr lang="en-GB" sz="1500" dirty="0"/>
              <a:t>Those who rarely travel have intermediate attrition rates, and those who don’t travel at all have the lowest attrition rates.</a:t>
            </a:r>
            <a:endParaRPr lang="en-PT" sz="15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6368C8-928F-D426-065A-E12B33584003}"/>
              </a:ext>
            </a:extLst>
          </p:cNvPr>
          <p:cNvSpPr/>
          <p:nvPr/>
        </p:nvSpPr>
        <p:spPr>
          <a:xfrm rot="5400000">
            <a:off x="2645349" y="655151"/>
            <a:ext cx="229020" cy="39542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7270F-F4C8-9389-5F89-B32446677984}"/>
              </a:ext>
            </a:extLst>
          </p:cNvPr>
          <p:cNvSpPr txBox="1"/>
          <p:nvPr/>
        </p:nvSpPr>
        <p:spPr>
          <a:xfrm>
            <a:off x="1086552" y="1997110"/>
            <a:ext cx="8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26%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E4403-F266-8A11-DBB6-5FBDE1B187D0}"/>
              </a:ext>
            </a:extLst>
          </p:cNvPr>
          <p:cNvSpPr txBox="1"/>
          <p:nvPr/>
        </p:nvSpPr>
        <p:spPr>
          <a:xfrm>
            <a:off x="1836962" y="1991821"/>
            <a:ext cx="290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Attrition rate for employees leaving between 21-25 away from the office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9D5BB-7BA4-B015-239B-C9B53939BA75}"/>
              </a:ext>
            </a:extLst>
          </p:cNvPr>
          <p:cNvSpPr txBox="1"/>
          <p:nvPr/>
        </p:nvSpPr>
        <p:spPr>
          <a:xfrm>
            <a:off x="7137979" y="2051273"/>
            <a:ext cx="8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3.1x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32042-625A-D1B3-CD6C-2D4CD3C36112}"/>
              </a:ext>
            </a:extLst>
          </p:cNvPr>
          <p:cNvSpPr txBox="1"/>
          <p:nvPr/>
        </p:nvSpPr>
        <p:spPr>
          <a:xfrm>
            <a:off x="8032323" y="2051273"/>
            <a:ext cx="244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Higher attrition for employees who travel frequently for 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F53C8B-08E2-54BC-385A-97D6272F8346}"/>
              </a:ext>
            </a:extLst>
          </p:cNvPr>
          <p:cNvCxnSpPr>
            <a:cxnSpLocks/>
          </p:cNvCxnSpPr>
          <p:nvPr/>
        </p:nvCxnSpPr>
        <p:spPr>
          <a:xfrm>
            <a:off x="7548575" y="2632283"/>
            <a:ext cx="0" cy="11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F16C737-62B7-F8C1-9435-C75D397B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"/>
            <a:ext cx="11702654" cy="1008248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Who's Really Leaving Your Company?</a:t>
            </a:r>
            <a:r>
              <a:rPr lang="en-GB" sz="3600" dirty="0">
                <a:latin typeface="+mn-lt"/>
              </a:rPr>
              <a:t> </a:t>
            </a:r>
            <a:br>
              <a:rPr lang="en-GB" sz="3600" dirty="0">
                <a:latin typeface="+mn-lt"/>
              </a:rPr>
            </a:br>
            <a:r>
              <a:rPr lang="en-GB" sz="2000" dirty="0">
                <a:latin typeface="+mn-lt"/>
              </a:rPr>
              <a:t>Employees who live far from the office and travelling for work frequently</a:t>
            </a:r>
            <a:endParaRPr lang="en-PT" sz="2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BFE917-C450-059A-4EBD-9B8CB4C1CAE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8531E-BD35-BD7A-9A28-D12369F1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46" y="2746794"/>
            <a:ext cx="5578669" cy="33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19D76E-8509-D6D7-8D20-FC19B035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03" y="1843442"/>
            <a:ext cx="10077463" cy="4030985"/>
          </a:xfrm>
          <a:prstGeom prst="rect">
            <a:avLst/>
          </a:prstGeom>
          <a:solidFill>
            <a:srgbClr val="FF7F0E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350F-D36A-015F-C34A-A7942B4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18</a:t>
            </a:fld>
            <a:endParaRPr lang="en-P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387AFD-0C6A-83F3-26E6-FF9E5862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75" y="1259117"/>
            <a:ext cx="11384091" cy="799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500" b="1" dirty="0"/>
              <a:t>New employees are more likely to quit their jobs</a:t>
            </a:r>
            <a:r>
              <a:rPr lang="en-GB" sz="1500" dirty="0"/>
              <a:t>, when comparing to employees that have been working in the company for more than a couple of years. </a:t>
            </a:r>
            <a:r>
              <a:rPr lang="en-GB" sz="1500" b="1" dirty="0"/>
              <a:t>This</a:t>
            </a:r>
            <a:r>
              <a:rPr lang="en-GB" sz="1500" dirty="0"/>
              <a:t> </a:t>
            </a:r>
            <a:r>
              <a:rPr lang="en-GB" sz="1500" b="1" dirty="0"/>
              <a:t>trend is particularly steeper in the first 2 years </a:t>
            </a:r>
            <a:r>
              <a:rPr lang="en-GB" sz="1500" dirty="0"/>
              <a:t>working in the company, with attrition rates over 20% before levelling off after 5 years of service</a:t>
            </a:r>
            <a:endParaRPr lang="en-PT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F2AA-FA60-EB6A-8B66-3CF0D30FFFCE}"/>
              </a:ext>
            </a:extLst>
          </p:cNvPr>
          <p:cNvSpPr txBox="1"/>
          <p:nvPr/>
        </p:nvSpPr>
        <p:spPr>
          <a:xfrm>
            <a:off x="506589" y="2706875"/>
            <a:ext cx="141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 Years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A16120-5905-8CCE-6CEF-18B6D649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"/>
            <a:ext cx="11702654" cy="1008248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Who's Really Leaving Your Company?</a:t>
            </a:r>
            <a:r>
              <a:rPr lang="en-GB" sz="2800" dirty="0">
                <a:latin typeface="+mn-lt"/>
              </a:rPr>
              <a:t> </a:t>
            </a:r>
            <a:br>
              <a:rPr lang="en-GB" sz="2800" dirty="0">
                <a:latin typeface="+mn-lt"/>
              </a:rPr>
            </a:br>
            <a:r>
              <a:rPr lang="en-GB" sz="2000" dirty="0">
                <a:latin typeface="+mn-lt"/>
              </a:rPr>
              <a:t>Employees with less than 2 Years’ Service</a:t>
            </a:r>
            <a:endParaRPr lang="en-PT" sz="20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A38C9-9C50-F750-2FBF-9D811C2F556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237B3F-6784-D01D-61A4-8393AE9CB8E0}"/>
              </a:ext>
            </a:extLst>
          </p:cNvPr>
          <p:cNvSpPr txBox="1"/>
          <p:nvPr/>
        </p:nvSpPr>
        <p:spPr>
          <a:xfrm>
            <a:off x="583524" y="3260647"/>
            <a:ext cx="1186079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of your employees quit their jobs before completing 2 years working in the company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DA901-E699-6DB5-6367-DE07BD32CE08}"/>
              </a:ext>
            </a:extLst>
          </p:cNvPr>
          <p:cNvSpPr/>
          <p:nvPr/>
        </p:nvSpPr>
        <p:spPr>
          <a:xfrm>
            <a:off x="1865672" y="2058315"/>
            <a:ext cx="1411539" cy="3607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EAF49-75AB-DC57-3510-A0EC4ED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19</a:t>
            </a:fld>
            <a:endParaRPr lang="en-P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075B4B-C225-D422-4853-47A6A7FF6C09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Agenda</a:t>
            </a:r>
            <a:r>
              <a:rPr lang="en-GB" sz="3200" dirty="0">
                <a:latin typeface="+mn-lt"/>
              </a:rPr>
              <a:t> </a:t>
            </a:r>
            <a:endParaRPr lang="en-PT" sz="40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A1E03A-555D-E623-2ED8-7078EFAC333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F3310D-AD75-7D78-57C7-098774EA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02" y="1373449"/>
            <a:ext cx="10707697" cy="435133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Executive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Context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1614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6E8D40-A233-E0FF-2DB6-37C8753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313964-44D0-1725-A6D6-BC622A8CB22D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Agenda</a:t>
            </a:r>
            <a:r>
              <a:rPr lang="en-GB" sz="3200" dirty="0">
                <a:latin typeface="+mn-lt"/>
              </a:rPr>
              <a:t> </a:t>
            </a:r>
            <a:endParaRPr lang="en-PT" sz="4000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37096-2326-A9DE-7407-434CFBC5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02" y="1373449"/>
            <a:ext cx="10707697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Context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Suggestions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C808E9-9FC4-259E-DA94-4D4B21D9D39F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6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B717A0-216F-2C3D-BE13-83A3302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20</a:t>
            </a:fld>
            <a:endParaRPr lang="en-PT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6FE128-6012-9959-52B4-6BD430607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995059"/>
              </p:ext>
            </p:extLst>
          </p:nvPr>
        </p:nvGraphicFramePr>
        <p:xfrm>
          <a:off x="1092197" y="1056721"/>
          <a:ext cx="10721991" cy="313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278E71-171C-4081-88C6-F0E49C676035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Three strategic priorities to reduce attrition rate </a:t>
            </a:r>
            <a:endParaRPr lang="en-PT" sz="2800" dirty="0">
              <a:latin typeface="+mn-lt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1D0F4-2C09-BAA1-7598-94A2CD452F0E}"/>
              </a:ext>
            </a:extLst>
          </p:cNvPr>
          <p:cNvGrpSpPr/>
          <p:nvPr/>
        </p:nvGrpSpPr>
        <p:grpSpPr>
          <a:xfrm>
            <a:off x="275666" y="2159692"/>
            <a:ext cx="735496" cy="1779104"/>
            <a:chOff x="109330" y="2413348"/>
            <a:chExt cx="735496" cy="1779104"/>
          </a:xfrm>
          <a:solidFill>
            <a:srgbClr val="FF7F0E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E9C4143-C91F-A5C7-A824-5644BA339B7E}"/>
                </a:ext>
              </a:extLst>
            </p:cNvPr>
            <p:cNvSpPr/>
            <p:nvPr/>
          </p:nvSpPr>
          <p:spPr>
            <a:xfrm>
              <a:off x="109330" y="2413348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4A0CB23-C657-04AD-9451-4EE86BB391E1}"/>
                </a:ext>
              </a:extLst>
            </p:cNvPr>
            <p:cNvSpPr txBox="1"/>
            <p:nvPr/>
          </p:nvSpPr>
          <p:spPr>
            <a:xfrm rot="16200000">
              <a:off x="-412473" y="3056678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Issues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539CF9-9244-CCD4-99CA-FDC4148F890B}"/>
              </a:ext>
            </a:extLst>
          </p:cNvPr>
          <p:cNvGrpSpPr/>
          <p:nvPr/>
        </p:nvGrpSpPr>
        <p:grpSpPr>
          <a:xfrm>
            <a:off x="275666" y="4095322"/>
            <a:ext cx="735496" cy="2148459"/>
            <a:chOff x="109330" y="4444652"/>
            <a:chExt cx="735496" cy="1779104"/>
          </a:xfrm>
          <a:solidFill>
            <a:srgbClr val="FF7F0E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31FBBCA-3FAE-9FE5-A0C0-DE5FC61CA2EA}"/>
                </a:ext>
              </a:extLst>
            </p:cNvPr>
            <p:cNvSpPr/>
            <p:nvPr/>
          </p:nvSpPr>
          <p:spPr>
            <a:xfrm>
              <a:off x="109330" y="4444652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8B0219-CF45-B8E5-DB79-A5FFF8C4A487}"/>
                </a:ext>
              </a:extLst>
            </p:cNvPr>
            <p:cNvSpPr txBox="1"/>
            <p:nvPr/>
          </p:nvSpPr>
          <p:spPr>
            <a:xfrm rot="16200000">
              <a:off x="-412472" y="5087982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Suggestions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2" descr="Remuneration Stock Photos, Pictures &amp; Royalty-Free Images - iStock">
            <a:extLst>
              <a:ext uri="{FF2B5EF4-FFF2-40B4-BE49-F238E27FC236}">
                <a16:creationId xmlns:a16="http://schemas.microsoft.com/office/drawing/2014/main" id="{7E66590F-5E77-58CD-C9DC-3CFC0269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5" y="1029620"/>
            <a:ext cx="1130072" cy="11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usiness, clock, job, office, overtime, time, work icon - Download on ...">
            <a:extLst>
              <a:ext uri="{FF2B5EF4-FFF2-40B4-BE49-F238E27FC236}">
                <a16:creationId xmlns:a16="http://schemas.microsoft.com/office/drawing/2014/main" id="{CCA96BCB-A68C-2D52-5C78-AAD63D6B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3" y="902486"/>
            <a:ext cx="1384340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letrabajo y redes saturadas - RSA Informáticos. Damos Respuestas ...">
            <a:extLst>
              <a:ext uri="{FF2B5EF4-FFF2-40B4-BE49-F238E27FC236}">
                <a16:creationId xmlns:a16="http://schemas.microsoft.com/office/drawing/2014/main" id="{0D3FD4E4-9967-E90C-6645-3335C178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77" y="1071996"/>
            <a:ext cx="979207" cy="9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A9823E08-5DE6-3EF3-4118-9451ADCD8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900932"/>
              </p:ext>
            </p:extLst>
          </p:nvPr>
        </p:nvGraphicFramePr>
        <p:xfrm>
          <a:off x="8519477" y="4045093"/>
          <a:ext cx="3135690" cy="219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979D65FF-811A-B47C-6293-7131788A0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29525"/>
              </p:ext>
            </p:extLst>
          </p:nvPr>
        </p:nvGraphicFramePr>
        <p:xfrm>
          <a:off x="4768265" y="4070615"/>
          <a:ext cx="3135690" cy="18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5606335-28C4-0683-43D8-64B3D2019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953200"/>
              </p:ext>
            </p:extLst>
          </p:nvPr>
        </p:nvGraphicFramePr>
        <p:xfrm>
          <a:off x="1132690" y="4070615"/>
          <a:ext cx="3135689" cy="2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72A26-5E98-484D-A459-5DA3E7D5387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76A3-8EAA-B981-6714-52BFFFF3FAC0}"/>
              </a:ext>
            </a:extLst>
          </p:cNvPr>
          <p:cNvSpPr txBox="1"/>
          <p:nvPr/>
        </p:nvSpPr>
        <p:spPr>
          <a:xfrm>
            <a:off x="6817766" y="1356455"/>
            <a:ext cx="4712098" cy="410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</a:rPr>
              <a:t>Empower HR with actionable insights to proactively address potential employee attrition.</a:t>
            </a:r>
          </a:p>
          <a:p>
            <a:pPr algn="just">
              <a:lnSpc>
                <a:spcPct val="110000"/>
              </a:lnSpc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Real-Time Monitoring:</a:t>
            </a:r>
            <a:r>
              <a:rPr lang="en-GB" b="0" i="0" u="none" strike="noStrike" dirty="0">
                <a:effectLst/>
              </a:rPr>
              <a:t> Track and monitor employees predicted at risk of attrition.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Prioritization:</a:t>
            </a:r>
            <a:r>
              <a:rPr lang="en-GB" b="0" i="0" u="none" strike="noStrike" dirty="0">
                <a:effectLst/>
              </a:rPr>
              <a:t> Focus on high-risk individuals for retention interventions.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Trends &amp; Analysis:</a:t>
            </a:r>
            <a:r>
              <a:rPr lang="en-GB" b="0" i="0" u="none" strike="noStrike" dirty="0">
                <a:effectLst/>
              </a:rPr>
              <a:t> Visualize attrition patterns over time to inform strategic HR decisions.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Custom Alerts:</a:t>
            </a:r>
            <a:r>
              <a:rPr lang="en-GB" b="0" i="0" u="none" strike="noStrike" dirty="0">
                <a:effectLst/>
              </a:rPr>
              <a:t> Set notifications for flagged employees to take timely action.</a:t>
            </a:r>
            <a:br>
              <a:rPr lang="en-GB" dirty="0"/>
            </a:br>
            <a:endParaRPr lang="en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21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5DA12DB-CE60-9230-2CE3-1927ECF8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1872423"/>
            <a:ext cx="6217637" cy="3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C3D32-5776-57E3-F467-BB70CA90DA8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22</a:t>
            </a:fld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CD44E-7FC7-712C-DE47-2A05124A7A41}"/>
              </a:ext>
            </a:extLst>
          </p:cNvPr>
          <p:cNvSpPr txBox="1"/>
          <p:nvPr/>
        </p:nvSpPr>
        <p:spPr>
          <a:xfrm>
            <a:off x="3964224" y="2658374"/>
            <a:ext cx="473176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6000" dirty="0">
                <a:cs typeface="Arial" panose="020B0604020202020204" pitchFamily="34" charset="0"/>
              </a:rPr>
              <a:t>Questions?</a:t>
            </a:r>
            <a:endParaRPr lang="en-PT" sz="9600" dirty="0"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B95CB-F46F-A54A-8B1E-A97B47E3DB1C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+mn-lt"/>
              </a:rPr>
              <a:t>The End </a:t>
            </a:r>
            <a:endParaRPr lang="en-PT" sz="40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DC30F8-9172-6EA7-3695-954EDB15E766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9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C3D32-5776-57E3-F467-BB70CA90DA8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23</a:t>
            </a:fld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CD44E-7FC7-712C-DE47-2A05124A7A41}"/>
              </a:ext>
            </a:extLst>
          </p:cNvPr>
          <p:cNvSpPr txBox="1"/>
          <p:nvPr/>
        </p:nvSpPr>
        <p:spPr>
          <a:xfrm>
            <a:off x="3964224" y="2658374"/>
            <a:ext cx="473176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6000" dirty="0">
                <a:cs typeface="Arial" panose="020B0604020202020204" pitchFamily="34" charset="0"/>
              </a:rPr>
              <a:t>Annexes</a:t>
            </a:r>
            <a:endParaRPr lang="en-PT" sz="9600" dirty="0"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B95CB-F46F-A54A-8B1E-A97B47E3DB1C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+mn-lt"/>
              </a:rPr>
              <a:t>The End </a:t>
            </a:r>
            <a:endParaRPr lang="en-PT" sz="40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DC30F8-9172-6EA7-3695-954EDB15E766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6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94715A-004A-466F-7F79-4E367F00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43" y="3998453"/>
            <a:ext cx="2886663" cy="2540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4641-DCDB-EEBB-0F45-54196198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24</a:t>
            </a:fld>
            <a:endParaRPr lang="en-PT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AD8A75-1171-5F77-2134-2D4DD0A0B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582904"/>
              </p:ext>
            </p:extLst>
          </p:nvPr>
        </p:nvGraphicFramePr>
        <p:xfrm>
          <a:off x="428976" y="1230473"/>
          <a:ext cx="6717974" cy="301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8DCC8FD-D639-AEE3-F182-45379C31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07239"/>
              </p:ext>
            </p:extLst>
          </p:nvPr>
        </p:nvGraphicFramePr>
        <p:xfrm>
          <a:off x="8145770" y="1778616"/>
          <a:ext cx="2829006" cy="193750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14503">
                  <a:extLst>
                    <a:ext uri="{9D8B030D-6E8A-4147-A177-3AD203B41FA5}">
                      <a16:colId xmlns:a16="http://schemas.microsoft.com/office/drawing/2014/main" val="1774549670"/>
                    </a:ext>
                  </a:extLst>
                </a:gridCol>
                <a:gridCol w="1414503">
                  <a:extLst>
                    <a:ext uri="{9D8B030D-6E8A-4147-A177-3AD203B41FA5}">
                      <a16:colId xmlns:a16="http://schemas.microsoft.com/office/drawing/2014/main" val="3080248620"/>
                    </a:ext>
                  </a:extLst>
                </a:gridCol>
              </a:tblGrid>
              <a:tr h="378520">
                <a:tc>
                  <a:txBody>
                    <a:bodyPr/>
                    <a:lstStyle/>
                    <a:p>
                      <a:r>
                        <a:rPr lang="en-PT" sz="15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sz="15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20970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r>
                        <a:rPr lang="en-PT" sz="15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sz="15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51611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r>
                        <a:rPr lang="en-PT" sz="15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26098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r>
                        <a:rPr lang="en-PT" sz="15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47343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r>
                        <a:rPr lang="en-PT" sz="15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sz="15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287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99E7EFE-733F-1E65-5B98-3E54B87D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5" y="0"/>
            <a:ext cx="11578074" cy="1016000"/>
          </a:xfrm>
        </p:spPr>
        <p:txBody>
          <a:bodyPr>
            <a:noAutofit/>
          </a:bodyPr>
          <a:lstStyle/>
          <a:p>
            <a:r>
              <a:rPr lang="en-GB" sz="2800" i="0" u="none" strike="noStrike" dirty="0">
                <a:effectLst/>
                <a:latin typeface="+mn-lt"/>
              </a:rPr>
              <a:t>A Glimpse into Model Performance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3F5E3E-D996-1D62-DC47-5992CE24F992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D6825F-3153-7B1E-95A2-DCE452D3B807}"/>
              </a:ext>
            </a:extLst>
          </p:cNvPr>
          <p:cNvSpPr txBox="1"/>
          <p:nvPr/>
        </p:nvSpPr>
        <p:spPr>
          <a:xfrm>
            <a:off x="8468378" y="1293003"/>
            <a:ext cx="218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3C45C-C409-E595-3111-F7A240F35466}"/>
              </a:ext>
            </a:extLst>
          </p:cNvPr>
          <p:cNvSpPr txBox="1"/>
          <p:nvPr/>
        </p:nvSpPr>
        <p:spPr>
          <a:xfrm>
            <a:off x="541582" y="4511206"/>
            <a:ext cx="308675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/>
            <a:r>
              <a:rPr lang="en-US" sz="1400" dirty="0">
                <a:effectLst/>
                <a:latin typeface="-apple-system"/>
              </a:rPr>
              <a:t>ROC curve, or Receiver Operating Characteristic curve, is a graphical plot that illustrates the diagnostic ability of a binary classifier system as its discrimination threshold is varied, by plotting the true positive rate against the false positive rate at various threshold settings.</a:t>
            </a:r>
          </a:p>
        </p:txBody>
      </p:sp>
    </p:spTree>
    <p:extLst>
      <p:ext uri="{BB962C8B-B14F-4D97-AF65-F5344CB8AC3E}">
        <p14:creationId xmlns:p14="http://schemas.microsoft.com/office/powerpoint/2010/main" val="311966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 (Explained)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25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A682A0-F3C5-7EDC-4336-5D115BAFFB7B}"/>
              </a:ext>
            </a:extLst>
          </p:cNvPr>
          <p:cNvSpPr txBox="1"/>
          <p:nvPr/>
        </p:nvSpPr>
        <p:spPr>
          <a:xfrm>
            <a:off x="396536" y="2272827"/>
            <a:ext cx="1355649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Attrition Overview</a:t>
            </a:r>
            <a:r>
              <a:rPr lang="en-GB" sz="1400" b="0" i="0" u="none" strike="noStrike" dirty="0">
                <a:effectLst/>
              </a:rPr>
              <a:t>: For the most important features, in orange is</a:t>
            </a:r>
            <a:r>
              <a:rPr lang="en-GB" sz="1400" dirty="0"/>
              <a:t> identified</a:t>
            </a:r>
            <a:r>
              <a:rPr lang="en-GB" sz="1400" b="0" i="0" u="none" strike="noStrike" dirty="0">
                <a:effectLst/>
              </a:rPr>
              <a:t> where the attrition rate are higher than the overall attrition rate of the company (17%)</a:t>
            </a:r>
            <a:br>
              <a:rPr lang="en-GB" dirty="0"/>
            </a:br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30E0-C350-F0AD-F03E-0AE4BD599053}"/>
              </a:ext>
            </a:extLst>
          </p:cNvPr>
          <p:cNvSpPr txBox="1"/>
          <p:nvPr/>
        </p:nvSpPr>
        <p:spPr>
          <a:xfrm>
            <a:off x="10416811" y="2287851"/>
            <a:ext cx="1378653" cy="322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Employee Details:</a:t>
            </a:r>
            <a:r>
              <a:rPr lang="en-GB" sz="1400" b="0" i="0" u="none" strike="noStrike" dirty="0">
                <a:effectLst/>
              </a:rPr>
              <a:t> According to the predictive model: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I</a:t>
            </a:r>
            <a:r>
              <a:rPr lang="en-GB" sz="1400" b="0" i="0" u="none" strike="noStrike" dirty="0">
                <a:effectLst/>
              </a:rPr>
              <a:t>f Red the employee is in risk of attrition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</a:t>
            </a:r>
            <a:r>
              <a:rPr lang="en-GB" sz="1400" b="0" i="0" u="none" strike="noStrike" dirty="0">
                <a:effectLst/>
              </a:rPr>
              <a:t>If Green the employee is not in risk of attrition</a:t>
            </a:r>
            <a:br>
              <a:rPr lang="en-GB" dirty="0"/>
            </a:br>
            <a:endParaRPr lang="en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0041A-8158-DE64-46D3-E957735312C3}"/>
              </a:ext>
            </a:extLst>
          </p:cNvPr>
          <p:cNvCxnSpPr>
            <a:cxnSpLocks/>
          </p:cNvCxnSpPr>
          <p:nvPr/>
        </p:nvCxnSpPr>
        <p:spPr>
          <a:xfrm flipH="1">
            <a:off x="1411408" y="2042710"/>
            <a:ext cx="257349" cy="24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4934F-7251-B1A6-23C9-1645E6D50AE6}"/>
              </a:ext>
            </a:extLst>
          </p:cNvPr>
          <p:cNvCxnSpPr>
            <a:cxnSpLocks/>
          </p:cNvCxnSpPr>
          <p:nvPr/>
        </p:nvCxnSpPr>
        <p:spPr>
          <a:xfrm>
            <a:off x="10288826" y="1994055"/>
            <a:ext cx="205753" cy="293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32A7652-EDC7-2D4E-6FE6-CD4611FD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92" y="1476304"/>
            <a:ext cx="8174421" cy="4351588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8C0FFC-4230-0B3C-3E47-DD1100C9DF31}"/>
              </a:ext>
            </a:extLst>
          </p:cNvPr>
          <p:cNvSpPr/>
          <p:nvPr/>
        </p:nvSpPr>
        <p:spPr>
          <a:xfrm>
            <a:off x="1807779" y="1865504"/>
            <a:ext cx="5883311" cy="405182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B4B42-8D7C-42B3-DB6A-AEC58AF4B9A0}"/>
              </a:ext>
            </a:extLst>
          </p:cNvPr>
          <p:cNvSpPr/>
          <p:nvPr/>
        </p:nvSpPr>
        <p:spPr>
          <a:xfrm>
            <a:off x="7802278" y="1865499"/>
            <a:ext cx="2384548" cy="40518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3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(1/2)</a:t>
            </a:r>
            <a:endParaRPr lang="en-PT" sz="28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23632-5B38-3C66-7BA6-DB5BF837A56D}"/>
              </a:ext>
            </a:extLst>
          </p:cNvPr>
          <p:cNvSpPr txBox="1"/>
          <p:nvPr/>
        </p:nvSpPr>
        <p:spPr>
          <a:xfrm>
            <a:off x="386024" y="1147192"/>
            <a:ext cx="11419952" cy="41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5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Attrition, which represents the turnover of employees across all departments and levels of an organization, has several downsides and negative impacts 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These effects can be significant and wide-ranging, affecting the company's performance and its ability to achieve its strategic objectives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Some of the key disadvantages of having a high attrition rate in a company include the cost of recruitment and onboarding, loss of knowledge and expertise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productivity disruption, decreased team cohesion, impact on customer relationships, delayed project and goals, amongst many others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 allows HR to take the best decisions that reduce attrition rate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Make decisions based on statistical data rather than speculation to address real turnover drivers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Identify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issues affecting engagement and attrition, facilitating company-wide adjustments rather than individual-level changes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 issue in your company, a predictive analytics model was developed to identify potential employee attrition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Random Forest model emerged as the most effective, balancing accuracy and interpretability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confusion matrix shows a significant number of true positives and true negatives, with very few false positives and false negatives, reflecting the model's reliability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most important features resulted in the model are monthly income, overtime, age and years at the company</a:t>
            </a:r>
          </a:p>
          <a:p>
            <a:pPr algn="just">
              <a:spcAft>
                <a:spcPts val="500"/>
              </a:spcAft>
            </a:pPr>
            <a:endParaRPr lang="en-GB" sz="1400" dirty="0"/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endParaRPr lang="en-GB" sz="1400" dirty="0"/>
          </a:p>
          <a:p>
            <a:pPr algn="just">
              <a:spcAft>
                <a:spcPts val="500"/>
              </a:spcAft>
            </a:pP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4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(2/2)</a:t>
            </a:r>
            <a:endParaRPr lang="en-PT" sz="28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6525E2B2-A43A-B7F7-AD56-3812C1435A30}"/>
              </a:ext>
            </a:extLst>
          </p:cNvPr>
          <p:cNvSpPr txBox="1"/>
          <p:nvPr/>
        </p:nvSpPr>
        <p:spPr>
          <a:xfrm>
            <a:off x="386024" y="1120917"/>
            <a:ext cx="11111032" cy="757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predictive model, who’s really leaving your Company?</a:t>
            </a:r>
            <a:endParaRPr lang="en-GB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b="0" i="0" u="none" strike="noStrike" dirty="0">
                <a:effectLst/>
                <a:latin typeface="+mn-lt"/>
              </a:rPr>
              <a:t>Younger employees are more likely to leave the company than others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Single employees are more likely to quit their jobs in comparison to married or divorced employees, boosting an attrition rate of 26%, while married and divorced employees boost 12% and 10%, respectively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Sales representatives have the highest attrition rate, followed by Laboratory Technicians, Human Resources (23%) and Sales Executives (17%). All of these are well above your average attrition rate of 16%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work overtime have a higher attrition rate (31%) in comparison to those who don’t work overtime (10%)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The employees who leave the company have a significantly lower monthly income than those who don’t leave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live closer to their work places are less likely to quit their jobs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travel the most for work, also have higher attrition levels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New employees are more likely to quit their jobs, when comparing to employees that have been working in the company for more than a couple of years. This trend is particularly steeper in the first 2 years working in the company</a:t>
            </a:r>
            <a:endParaRPr lang="en-GB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suggest three strategic priorities to reduce attrition rate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300" dirty="0"/>
              <a:t>For employee profile, it is important to implement mentorship and career development programs; promote a culture of ongoing learning; p</a:t>
            </a:r>
            <a:r>
              <a:rPr lang="en-GB" sz="1300" dirty="0" err="1"/>
              <a:t>rovide</a:t>
            </a:r>
            <a:r>
              <a:rPr lang="en-GB" sz="1300" dirty="0"/>
              <a:t> career advancement opportunities to retain experienced workers and act preventively before they reach the average age of leaving; conducting regular satisfaction surveys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monthly income feature, we recommend salaries according to the industry benchmarks; improve Incentives and bonuses; implement clear career planning and salary revision, as well as retirement savings account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the work life balance, it is important to implement flexible work hours and support effective remote work; hire additional staff and redistribute </a:t>
            </a: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 among employees; establish a predetermined high rate of pay for overtime work; provide transportation assistance and create new satellite offices near employee housing clusters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1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D11CD4-EA59-FCDD-BF31-334B8CE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5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9528A-F30A-ADC5-3371-9D1468EA3673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Objectives of this project</a:t>
            </a:r>
            <a:endParaRPr lang="en-PT" sz="2800" dirty="0">
              <a:latin typeface="+mn-lt"/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82C41D31-BE9F-6664-F59C-1CF1B1F87013}"/>
              </a:ext>
            </a:extLst>
          </p:cNvPr>
          <p:cNvSpPr txBox="1"/>
          <p:nvPr/>
        </p:nvSpPr>
        <p:spPr>
          <a:xfrm>
            <a:off x="1175653" y="1532374"/>
            <a:ext cx="10244300" cy="370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GB" dirty="0"/>
              <a:t>Build a classification model to </a:t>
            </a:r>
            <a:r>
              <a:rPr lang="en-GB" sz="1900" b="1" dirty="0"/>
              <a:t>predict the Attrition probability </a:t>
            </a:r>
            <a:r>
              <a:rPr lang="en-GB" dirty="0"/>
              <a:t>and the final classification given by the model</a:t>
            </a:r>
          </a:p>
          <a:p>
            <a:pPr algn="just">
              <a:spcAft>
                <a:spcPts val="800"/>
              </a:spcAft>
            </a:pPr>
            <a:endParaRPr lang="en-GB" dirty="0"/>
          </a:p>
          <a:p>
            <a:pPr algn="just">
              <a:spcAft>
                <a:spcPts val="800"/>
              </a:spcAft>
            </a:pPr>
            <a:r>
              <a:rPr lang="en-GB" dirty="0"/>
              <a:t>Find the </a:t>
            </a:r>
            <a:r>
              <a:rPr lang="en-GB" sz="1900" b="1" dirty="0"/>
              <a:t>features that most influence the attrition rate</a:t>
            </a:r>
          </a:p>
          <a:p>
            <a:pPr algn="just"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actions in order to 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the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</a:t>
            </a:r>
          </a:p>
          <a:p>
            <a:pPr algn="just"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</a:t>
            </a:r>
            <a:r>
              <a:rPr lang="en-GB" sz="1800" i="0" u="none" strike="noStrike" dirty="0">
                <a:solidFill>
                  <a:schemeClr val="tx1"/>
                </a:solidFill>
                <a:effectLst/>
                <a:latin typeface="Söhne"/>
              </a:rPr>
              <a:t> the predictive attrition </a:t>
            </a:r>
            <a:r>
              <a:rPr lang="en-GB" dirty="0">
                <a:latin typeface="Söhne"/>
              </a:rPr>
              <a:t>m</a:t>
            </a:r>
            <a:r>
              <a:rPr lang="en-GB" sz="1800" i="0" u="none" strike="noStrike" dirty="0">
                <a:solidFill>
                  <a:schemeClr val="tx1"/>
                </a:solidFill>
                <a:effectLst/>
                <a:latin typeface="Söhne"/>
              </a:rPr>
              <a:t>odel into a 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Resource Dashboard for real-time tracking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>
                <a:effectLst/>
              </a:rPr>
              <a:t>and monitoring employees predicted at risk of attrition.</a:t>
            </a:r>
          </a:p>
          <a:p>
            <a:pPr algn="just"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6FE136-53D6-BB0B-C80B-85F26B887B74}"/>
              </a:ext>
            </a:extLst>
          </p:cNvPr>
          <p:cNvSpPr/>
          <p:nvPr/>
        </p:nvSpPr>
        <p:spPr>
          <a:xfrm>
            <a:off x="470533" y="1562518"/>
            <a:ext cx="489081" cy="447151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466877-7A9B-F0B9-5A60-C6B408E0D194}"/>
              </a:ext>
            </a:extLst>
          </p:cNvPr>
          <p:cNvSpPr/>
          <p:nvPr/>
        </p:nvSpPr>
        <p:spPr>
          <a:xfrm>
            <a:off x="470532" y="2594148"/>
            <a:ext cx="489081" cy="447151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193BF-7713-8589-2845-F8B4776655B2}"/>
              </a:ext>
            </a:extLst>
          </p:cNvPr>
          <p:cNvSpPr/>
          <p:nvPr/>
        </p:nvSpPr>
        <p:spPr>
          <a:xfrm>
            <a:off x="470531" y="3367034"/>
            <a:ext cx="489081" cy="447151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D9DDA-6FBD-CA6E-EEC3-1C1DC868BD5B}"/>
              </a:ext>
            </a:extLst>
          </p:cNvPr>
          <p:cNvSpPr/>
          <p:nvPr/>
        </p:nvSpPr>
        <p:spPr>
          <a:xfrm>
            <a:off x="470530" y="4183462"/>
            <a:ext cx="489081" cy="447151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4AE970-D466-E6E9-BA26-086326FDB33E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92A0-8B27-3CDF-AC01-1313A9B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6</a:t>
            </a:fld>
            <a:endParaRPr lang="en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74DE87-CEBF-FC42-68E1-D2BDA2652999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Agenda </a:t>
            </a:r>
            <a:endParaRPr lang="en-PT" sz="28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123F15-2E85-0B9B-6819-13AA7B9F55A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0917B-B312-502B-21BA-4E9786E0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02" y="1373449"/>
            <a:ext cx="10707697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Executive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14969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BDE5-1A0D-E3C7-690E-5E16A8F6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60289"/>
            <a:ext cx="5083373" cy="983572"/>
          </a:xfrm>
        </p:spPr>
        <p:txBody>
          <a:bodyPr>
            <a:normAutofit/>
          </a:bodyPr>
          <a:lstStyle/>
          <a:p>
            <a:r>
              <a:rPr lang="en-GB" sz="2800" i="0" u="none" strike="noStrike" dirty="0">
                <a:effectLst/>
                <a:latin typeface="+mn-lt"/>
              </a:rPr>
              <a:t>Is the Talent Crisis Global? </a:t>
            </a:r>
            <a:br>
              <a:rPr lang="en-GB" sz="3200" i="0" u="none" strike="noStrike" dirty="0">
                <a:effectLst/>
                <a:latin typeface="+mn-lt"/>
              </a:rPr>
            </a:br>
            <a:r>
              <a:rPr lang="en-GB" sz="2000" i="0" u="none" strike="noStrike" dirty="0">
                <a:effectLst/>
                <a:latin typeface="+mn-lt"/>
              </a:rPr>
              <a:t>82% of Top Executives Say Yes!</a:t>
            </a:r>
            <a:endParaRPr lang="en-PT" sz="20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2C602-CB6A-BF3E-D004-4D16DB23A354}"/>
              </a:ext>
            </a:extLst>
          </p:cNvPr>
          <p:cNvSpPr txBox="1"/>
          <p:nvPr/>
        </p:nvSpPr>
        <p:spPr>
          <a:xfrm>
            <a:off x="398001" y="1450109"/>
            <a:ext cx="5043181" cy="43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PT" dirty="0"/>
              <a:t>According to </a:t>
            </a:r>
            <a:r>
              <a:rPr lang="en-PT" sz="1900" b="1" dirty="0"/>
              <a:t>McKinsey</a:t>
            </a:r>
            <a:r>
              <a:rPr lang="en-PT" dirty="0"/>
              <a:t> latest reports about Companies’s Attrition: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PT" sz="1900" b="1" dirty="0"/>
              <a:t>40% of workers </a:t>
            </a:r>
            <a:r>
              <a:rPr lang="en-PT" dirty="0"/>
              <a:t>globaly are considering leaving their jobs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PT" sz="1900" b="1" dirty="0"/>
              <a:t>Almost one-third </a:t>
            </a:r>
            <a:r>
              <a:rPr lang="en-PT" dirty="0"/>
              <a:t>of senior leaders cite finding talent as their most significant managerial challenge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PT" sz="1900" b="1" dirty="0"/>
              <a:t>82% of Fortune 500 </a:t>
            </a:r>
            <a:r>
              <a:rPr lang="en-PT" dirty="0"/>
              <a:t>executives belive their companies are failling to recruit highly talented individuals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900" b="1" dirty="0"/>
              <a:t>A majority of people </a:t>
            </a:r>
            <a:r>
              <a:rPr lang="en-GB" dirty="0"/>
              <a:t>who quit their jobs are not returning to the industries they left, showing a significant level of industry-hopping</a:t>
            </a:r>
            <a:endParaRPr lang="en-PT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474FD7-F1C1-4FAD-CCD9-067B8372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6629" y="1450109"/>
            <a:ext cx="5827941" cy="3865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64860-AFED-FC51-7406-CD554A6B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2" y="5353875"/>
            <a:ext cx="4907782" cy="2495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D97FF-DA5A-EFB5-4CC1-77433B74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7</a:t>
            </a:fld>
            <a:endParaRPr lang="en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48DBC7-9234-D982-1A3D-0F7FD9BD716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4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B82-7B5C-7F6D-3464-30F265B3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3"/>
            <a:ext cx="10472557" cy="982666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How to approach this issue? </a:t>
            </a:r>
            <a:br>
              <a:rPr lang="en-GB" sz="3200" b="0" i="0" u="none" strike="noStrike" dirty="0">
                <a:effectLst/>
                <a:latin typeface="+mn-lt"/>
              </a:rPr>
            </a:br>
            <a:r>
              <a:rPr lang="en-GB" sz="2000" dirty="0">
                <a:latin typeface="+mn-lt"/>
              </a:rPr>
              <a:t>P</a:t>
            </a:r>
            <a:r>
              <a:rPr lang="en-GB" sz="2000" b="0" i="0" u="none" strike="noStrike" dirty="0">
                <a:effectLst/>
                <a:latin typeface="+mn-lt"/>
              </a:rPr>
              <a:t>redictive analytics allows HR to take the best decisions that reduce attrition rate</a:t>
            </a:r>
            <a:endParaRPr lang="en-PT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DF3F-42ED-318E-4C82-4A440436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063" y="3383564"/>
            <a:ext cx="4559798" cy="18497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PT" sz="1800" dirty="0"/>
              <a:t>Key benefits:</a:t>
            </a:r>
          </a:p>
          <a:p>
            <a:pPr>
              <a:lnSpc>
                <a:spcPct val="110000"/>
              </a:lnSpc>
            </a:pPr>
            <a:r>
              <a:rPr lang="en-PT" sz="1800" dirty="0"/>
              <a:t>Data-informed Engagement Strategies</a:t>
            </a:r>
          </a:p>
          <a:p>
            <a:pPr>
              <a:lnSpc>
                <a:spcPct val="110000"/>
              </a:lnSpc>
            </a:pPr>
            <a:r>
              <a:rPr lang="en-PT" sz="1800" dirty="0"/>
              <a:t>Improved Retention</a:t>
            </a:r>
          </a:p>
          <a:p>
            <a:pPr>
              <a:lnSpc>
                <a:spcPct val="110000"/>
              </a:lnSpc>
            </a:pPr>
            <a:r>
              <a:rPr lang="en-PT" sz="1800" dirty="0"/>
              <a:t>Orgazinational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B3C15-F7CF-A6C2-A03F-A182261A1313}"/>
              </a:ext>
            </a:extLst>
          </p:cNvPr>
          <p:cNvSpPr txBox="1"/>
          <p:nvPr/>
        </p:nvSpPr>
        <p:spPr>
          <a:xfrm>
            <a:off x="677924" y="1460648"/>
            <a:ext cx="5418076" cy="1668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  <a:latin typeface="Sofia Pro"/>
              </a:rPr>
              <a:t>“We find that statistical data is </a:t>
            </a:r>
            <a:r>
              <a:rPr lang="en-GB" sz="1900" b="1" i="0" strike="noStrike" dirty="0">
                <a:effectLst/>
                <a:latin typeface="Sofia Pro"/>
              </a:rPr>
              <a:t>much more effective </a:t>
            </a:r>
            <a:r>
              <a:rPr lang="en-GB" b="0" i="0" u="none" strike="noStrike" dirty="0">
                <a:effectLst/>
                <a:latin typeface="Sofia Pro"/>
              </a:rPr>
              <a:t>and</a:t>
            </a:r>
            <a:r>
              <a:rPr lang="en-GB" sz="2000" b="0" i="0" u="none" strike="noStrike" dirty="0">
                <a:effectLst/>
                <a:latin typeface="Sofia Pro"/>
              </a:rPr>
              <a:t> </a:t>
            </a:r>
            <a:r>
              <a:rPr lang="en-GB" sz="1900" b="1" i="0" strike="noStrike" dirty="0">
                <a:effectLst/>
                <a:latin typeface="Sofia Pro"/>
              </a:rPr>
              <a:t>actionable</a:t>
            </a:r>
            <a:r>
              <a:rPr lang="en-GB" b="0" i="0" u="none" strike="noStrike" dirty="0">
                <a:effectLst/>
                <a:latin typeface="Sofia Pro"/>
              </a:rPr>
              <a:t> than perception analysis, because there's all sorts of bias in asking people questions,” - Matthew Stevenson, partner and co-leader of Mercer’s Workforce Strategy &amp; Analytics group</a:t>
            </a:r>
            <a:endParaRPr lang="en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100C-FF99-CAF3-3FA5-3A70F38D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8</a:t>
            </a:fld>
            <a:endParaRPr lang="en-P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0E7640-19C8-7B0F-1F00-C59F14FEF349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405419-BBF5-0DFD-870A-D7898191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07" y="1623978"/>
            <a:ext cx="4280425" cy="418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04B57-D3F8-3290-0261-0AC6206364D5}"/>
              </a:ext>
            </a:extLst>
          </p:cNvPr>
          <p:cNvSpPr txBox="1"/>
          <p:nvPr/>
        </p:nvSpPr>
        <p:spPr>
          <a:xfrm>
            <a:off x="7511777" y="1343832"/>
            <a:ext cx="29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Company’s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87882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DFDD0-D972-32B9-C6AE-ECC5A6B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9</a:t>
            </a:fld>
            <a:endParaRPr lang="en-P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D1F350-1BA8-66C3-A9C5-7ADFEE643C47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Agenda</a:t>
            </a:r>
            <a:r>
              <a:rPr lang="en-GB" sz="3200" dirty="0">
                <a:latin typeface="+mn-lt"/>
              </a:rPr>
              <a:t> </a:t>
            </a:r>
            <a:endParaRPr lang="en-PT" sz="40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C85312-08BB-CA17-FB54-C77B780585E5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047E40-43B0-AD1F-F544-C04589BF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02" y="1373449"/>
            <a:ext cx="10707697" cy="435133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Executive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Context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PT" dirty="0">
                <a:solidFill>
                  <a:schemeClr val="bg2">
                    <a:lumMod val="50000"/>
                  </a:schemeClr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85312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2212</Words>
  <Application>Microsoft Office PowerPoint</Application>
  <PresentationFormat>Widescreen</PresentationFormat>
  <Paragraphs>260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Sofia Pro</vt:lpstr>
      <vt:lpstr>Söhne</vt:lpstr>
      <vt:lpstr>Office Theme</vt:lpstr>
      <vt:lpstr>Title</vt:lpstr>
      <vt:lpstr>PowerPoint Presentation</vt:lpstr>
      <vt:lpstr>Executive Summary (1/2)</vt:lpstr>
      <vt:lpstr>Executive Summary (2/2)</vt:lpstr>
      <vt:lpstr>PowerPoint Presentation</vt:lpstr>
      <vt:lpstr>PowerPoint Presentation</vt:lpstr>
      <vt:lpstr>Is the Talent Crisis Global?  82% of Top Executives Say Yes!</vt:lpstr>
      <vt:lpstr>How to approach this issue?  Predictive analytics allows HR to take the best decisions that reduce attrition rate</vt:lpstr>
      <vt:lpstr>PowerPoint Presentation</vt:lpstr>
      <vt:lpstr>Getting started with our model</vt:lpstr>
      <vt:lpstr>Methodology and Key Insights separated in 4 steps</vt:lpstr>
      <vt:lpstr>A Glimpse into Model Performance</vt:lpstr>
      <vt:lpstr>PowerPoint Presentation</vt:lpstr>
      <vt:lpstr>Who's Really Leaving Your Company? Younger and single employees</vt:lpstr>
      <vt:lpstr>Who's Really Leaving Your Company?  Sales Representatives, Lab Technicians, HR and Sales Executives, plus Employees with Overtime</vt:lpstr>
      <vt:lpstr>Who's Really Leaving Your Company?  Employees with lower salary</vt:lpstr>
      <vt:lpstr>Who's Really Leaving Your Company?  Employees who live far from the office and travelling for work frequently</vt:lpstr>
      <vt:lpstr>Who's Really Leaving Your Company?  Employees with less than 2 Years’ Service</vt:lpstr>
      <vt:lpstr>PowerPoint Presentation</vt:lpstr>
      <vt:lpstr>PowerPoint Presentation</vt:lpstr>
      <vt:lpstr>Integrating Predictive Attrition Model into HR Dashboard</vt:lpstr>
      <vt:lpstr>PowerPoint Presentation</vt:lpstr>
      <vt:lpstr>PowerPoint Presentation</vt:lpstr>
      <vt:lpstr>A Glimpse into Model Performance</vt:lpstr>
      <vt:lpstr>Integrating Predictive Attrition Model into HR Dashboard (Explained)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Joao Miguel Ferreira da Silva</dc:creator>
  <cp:lastModifiedBy>Frederico Rodrigues</cp:lastModifiedBy>
  <cp:revision>44</cp:revision>
  <dcterms:created xsi:type="dcterms:W3CDTF">2023-10-28T13:54:53Z</dcterms:created>
  <dcterms:modified xsi:type="dcterms:W3CDTF">2023-12-03T12:47:30Z</dcterms:modified>
</cp:coreProperties>
</file>